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7" r:id="rId2"/>
    <p:sldId id="312" r:id="rId3"/>
    <p:sldId id="336" r:id="rId4"/>
    <p:sldId id="343" r:id="rId5"/>
    <p:sldId id="344" r:id="rId6"/>
    <p:sldId id="351" r:id="rId7"/>
    <p:sldId id="346" r:id="rId8"/>
    <p:sldId id="350" r:id="rId9"/>
    <p:sldId id="345" r:id="rId10"/>
    <p:sldId id="347" r:id="rId11"/>
    <p:sldId id="342" r:id="rId12"/>
    <p:sldId id="349" r:id="rId13"/>
    <p:sldId id="352" r:id="rId14"/>
    <p:sldId id="353" r:id="rId15"/>
    <p:sldId id="354" r:id="rId16"/>
    <p:sldId id="348" r:id="rId17"/>
    <p:sldId id="311" r:id="rId18"/>
    <p:sldId id="310" r:id="rId19"/>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94674"/>
  </p:normalViewPr>
  <p:slideViewPr>
    <p:cSldViewPr snapToGrid="0" snapToObjects="1" showGuides="1">
      <p:cViewPr varScale="1">
        <p:scale>
          <a:sx n="107" d="100"/>
          <a:sy n="107" d="100"/>
        </p:scale>
        <p:origin x="2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1/7/2024</a:t>
            </a:fld>
            <a:endParaRPr lang="en-US" dirty="0"/>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sp>
        <p:nvSpPr>
          <p:cNvPr id="3" name="TextBox 2">
            <a:extLst>
              <a:ext uri="{FF2B5EF4-FFF2-40B4-BE49-F238E27FC236}">
                <a16:creationId xmlns:a16="http://schemas.microsoft.com/office/drawing/2014/main" id="{0C5535E2-9CDC-428E-97B1-96DC37EA94E9}"/>
              </a:ext>
            </a:extLst>
          </p:cNvPr>
          <p:cNvSpPr txBox="1"/>
          <p:nvPr userDrawn="1"/>
        </p:nvSpPr>
        <p:spPr>
          <a:xfrm>
            <a:off x="658368" y="6010861"/>
            <a:ext cx="2912016" cy="369332"/>
          </a:xfrm>
          <a:prstGeom prst="rect">
            <a:avLst/>
          </a:prstGeom>
          <a:noFill/>
        </p:spPr>
        <p:txBody>
          <a:bodyPr wrap="none" rtlCol="1">
            <a:spAutoFit/>
          </a:bodyPr>
          <a:lstStyle/>
          <a:p>
            <a:r>
              <a:rPr lang="en-US" dirty="0">
                <a:cs typeface="Titr" panose="00000700000000000000" pitchFamily="2" charset="-78"/>
              </a:rPr>
              <a:t>UNIVERSITY OF ZANJAN</a:t>
            </a:r>
            <a:endParaRPr lang="fa-IR" dirty="0">
              <a:cs typeface="Titr" panose="00000700000000000000" pitchFamily="2" charset="-78"/>
            </a:endParaRPr>
          </a:p>
        </p:txBody>
      </p:sp>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
        <p:nvSpPr>
          <p:cNvPr id="4" name="TextBox 3">
            <a:extLst>
              <a:ext uri="{FF2B5EF4-FFF2-40B4-BE49-F238E27FC236}">
                <a16:creationId xmlns:a16="http://schemas.microsoft.com/office/drawing/2014/main" id="{4F2FC0C9-8045-41E9-8A1C-C26F57B18467}"/>
              </a:ext>
            </a:extLst>
          </p:cNvPr>
          <p:cNvSpPr txBox="1"/>
          <p:nvPr userDrawn="1"/>
        </p:nvSpPr>
        <p:spPr>
          <a:xfrm>
            <a:off x="566928" y="419877"/>
            <a:ext cx="9940046" cy="369332"/>
          </a:xfrm>
          <a:prstGeom prst="rect">
            <a:avLst/>
          </a:prstGeom>
          <a:noFill/>
        </p:spPr>
        <p:txBody>
          <a:bodyPr wrap="square" rtlCol="1">
            <a:spAutoFit/>
          </a:bodyPr>
          <a:lstStyle/>
          <a:p>
            <a:r>
              <a:rPr lang="en-US" sz="1800" b="0" dirty="0"/>
              <a:t>Early Detection of Alzheimer’s Disease</a:t>
            </a:r>
            <a:endParaRPr lang="fa-IR"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397720" y="739966"/>
            <a:ext cx="11396559" cy="1671637"/>
          </a:xfrm>
        </p:spPr>
        <p:txBody>
          <a:bodyPr/>
          <a:lstStyle/>
          <a:p>
            <a:r>
              <a:rPr lang="en-US" sz="4000" b="0" dirty="0"/>
              <a:t>Early Detection of Alzheimer’s disease</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4625445"/>
            <a:ext cx="6638544" cy="656770"/>
          </a:xfrm>
        </p:spPr>
        <p:txBody>
          <a:bodyPr/>
          <a:lstStyle/>
          <a:p>
            <a:r>
              <a:rPr lang="en-US" dirty="0"/>
              <a:t>Mini Review</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Methods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642314"/>
            <a:ext cx="1619197" cy="4215686"/>
          </a:xfrm>
        </p:spPr>
        <p:txBody>
          <a:bodyPr/>
          <a:lstStyle/>
          <a:p>
            <a:r>
              <a:rPr lang="en-US" sz="1050" dirty="0">
                <a:effectLst/>
                <a:latin typeface="Segoe UI" panose="020B0502040204020203" pitchFamily="34" charset="0"/>
                <a:ea typeface="Calibri" panose="020F0502020204030204" pitchFamily="34" charset="0"/>
              </a:rPr>
              <a:t> A total of 890 participants, including 189 patients with MCI, 330 patients with AD, 125 patients with other dementias  and 246</a:t>
            </a:r>
          </a:p>
          <a:p>
            <a:r>
              <a:rPr lang="en-US" sz="1050" dirty="0">
                <a:effectLst/>
                <a:latin typeface="Segoe UI" panose="020B0502040204020203" pitchFamily="34" charset="0"/>
                <a:ea typeface="Calibri" panose="020F0502020204030204" pitchFamily="34" charset="0"/>
              </a:rPr>
              <a:t>healthy controls (HC) were enrolled</a:t>
            </a:r>
            <a:endParaRPr lang="en-US" sz="1050" dirty="0"/>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7" y="1933580"/>
            <a:ext cx="2358240"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Overview</a:t>
            </a:r>
          </a:p>
        </p:txBody>
      </p:sp>
      <p:pic>
        <p:nvPicPr>
          <p:cNvPr id="5" name="Picture 4">
            <a:extLst>
              <a:ext uri="{FF2B5EF4-FFF2-40B4-BE49-F238E27FC236}">
                <a16:creationId xmlns:a16="http://schemas.microsoft.com/office/drawing/2014/main" id="{1EC67E53-397C-4C86-AF3B-2BD7BBB16845}"/>
              </a:ext>
            </a:extLst>
          </p:cNvPr>
          <p:cNvPicPr/>
          <p:nvPr/>
        </p:nvPicPr>
        <p:blipFill>
          <a:blip r:embed="rId2"/>
          <a:stretch>
            <a:fillRect/>
          </a:stretch>
        </p:blipFill>
        <p:spPr>
          <a:xfrm>
            <a:off x="2545977" y="1697274"/>
            <a:ext cx="7897906" cy="4802137"/>
          </a:xfrm>
          <a:prstGeom prst="rect">
            <a:avLst/>
          </a:prstGeom>
        </p:spPr>
      </p:pic>
    </p:spTree>
    <p:extLst>
      <p:ext uri="{BB962C8B-B14F-4D97-AF65-F5344CB8AC3E}">
        <p14:creationId xmlns:p14="http://schemas.microsoft.com/office/powerpoint/2010/main" val="149836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Methods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988"/>
            <a:ext cx="2615543" cy="3451334"/>
          </a:xfrm>
        </p:spPr>
        <p:txBody>
          <a:bodyPr/>
          <a:lstStyle/>
          <a:p>
            <a:pPr marR="0"/>
            <a:r>
              <a:rPr lang="en-US" sz="1800" dirty="0">
                <a:latin typeface="Calibri" panose="020F0502020204030204" pitchFamily="34" charset="0"/>
              </a:rPr>
              <a:t>Fouad, I. A. and F. El-</a:t>
            </a:r>
            <a:r>
              <a:rPr lang="en-US" sz="1800" dirty="0" err="1">
                <a:latin typeface="Calibri" panose="020F0502020204030204" pitchFamily="34" charset="0"/>
              </a:rPr>
              <a:t>Zahraa</a:t>
            </a:r>
            <a:r>
              <a:rPr lang="en-US" sz="1800" dirty="0">
                <a:latin typeface="Calibri" panose="020F0502020204030204" pitchFamily="34" charset="0"/>
              </a:rPr>
              <a:t> M. Labib (2023). "Identification of Alzheimer’s disease from central lobe EEG signals utilizing machine learning and residual neural network." </a:t>
            </a:r>
            <a:r>
              <a:rPr lang="en-US" sz="1800" u="sng" dirty="0">
                <a:latin typeface="Calibri" panose="020F0502020204030204" pitchFamily="34" charset="0"/>
              </a:rPr>
              <a:t>Biomedical Signal Processing and Control </a:t>
            </a:r>
            <a:r>
              <a:rPr lang="en-US" sz="1800" b="1" u="sng" dirty="0">
                <a:latin typeface="Calibri" panose="020F0502020204030204" pitchFamily="34" charset="0"/>
              </a:rPr>
              <a:t>86.</a:t>
            </a:r>
          </a:p>
          <a:p>
            <a:pPr marR="0"/>
            <a:r>
              <a:rPr lang="en-US" sz="1800" dirty="0">
                <a:latin typeface="Calibri" panose="020F0502020204030204" pitchFamily="34" charset="0"/>
              </a:rPr>
              <a:t>	</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F0C0EAA5-B4E0-4CD1-A46C-1EE105D6EFB2}"/>
              </a:ext>
            </a:extLst>
          </p:cNvPr>
          <p:cNvPicPr>
            <a:picLocks noChangeAspect="1"/>
          </p:cNvPicPr>
          <p:nvPr/>
        </p:nvPicPr>
        <p:blipFill>
          <a:blip r:embed="rId2"/>
          <a:stretch>
            <a:fillRect/>
          </a:stretch>
        </p:blipFill>
        <p:spPr>
          <a:xfrm>
            <a:off x="4231766" y="1555015"/>
            <a:ext cx="6687246" cy="2991147"/>
          </a:xfrm>
          <a:prstGeom prst="rect">
            <a:avLst/>
          </a:prstGeom>
        </p:spPr>
      </p:pic>
    </p:spTree>
    <p:extLst>
      <p:ext uri="{BB962C8B-B14F-4D97-AF65-F5344CB8AC3E}">
        <p14:creationId xmlns:p14="http://schemas.microsoft.com/office/powerpoint/2010/main" val="200711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Methods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988"/>
            <a:ext cx="2615543" cy="3451334"/>
          </a:xfrm>
        </p:spPr>
        <p:txBody>
          <a:bodyPr/>
          <a:lstStyle/>
          <a:p>
            <a:r>
              <a:rPr lang="en-US" dirty="0"/>
              <a:t>From a minimum number of electrodes: three central lobe electrodes</a:t>
            </a:r>
          </a:p>
          <a:p>
            <a:pPr marR="0"/>
            <a:r>
              <a:rPr lang="en-US" sz="1800" dirty="0">
                <a:latin typeface="Calibri" panose="020F0502020204030204" pitchFamily="34" charset="0"/>
              </a:rPr>
              <a:t>	</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F0C0EAA5-B4E0-4CD1-A46C-1EE105D6EFB2}"/>
              </a:ext>
            </a:extLst>
          </p:cNvPr>
          <p:cNvPicPr>
            <a:picLocks noChangeAspect="1"/>
          </p:cNvPicPr>
          <p:nvPr/>
        </p:nvPicPr>
        <p:blipFill>
          <a:blip r:embed="rId2"/>
          <a:stretch>
            <a:fillRect/>
          </a:stretch>
        </p:blipFill>
        <p:spPr>
          <a:xfrm>
            <a:off x="4231766" y="1555015"/>
            <a:ext cx="6687246" cy="2991147"/>
          </a:xfrm>
          <a:prstGeom prst="rect">
            <a:avLst/>
          </a:prstGeom>
        </p:spPr>
      </p:pic>
    </p:spTree>
    <p:extLst>
      <p:ext uri="{BB962C8B-B14F-4D97-AF65-F5344CB8AC3E}">
        <p14:creationId xmlns:p14="http://schemas.microsoft.com/office/powerpoint/2010/main" val="377273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Methods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988"/>
            <a:ext cx="2615543" cy="3451334"/>
          </a:xfrm>
        </p:spPr>
        <p:txBody>
          <a:bodyPr/>
          <a:lstStyle/>
          <a:p>
            <a:r>
              <a:rPr lang="en-US" dirty="0"/>
              <a:t>This EEG dataset is available as open source.</a:t>
            </a:r>
          </a:p>
          <a:p>
            <a:r>
              <a:rPr lang="en-US" sz="1800" dirty="0">
                <a:latin typeface="Calibri" panose="020F0502020204030204" pitchFamily="34" charset="0"/>
              </a:rPr>
              <a:t>The dataset contains 7 MCI, 59 AD, and 102 NC subjects	</a:t>
            </a:r>
          </a:p>
          <a:p>
            <a:r>
              <a:rPr lang="en-US" sz="1800" dirty="0">
                <a:latin typeface="Calibri" panose="020F0502020204030204" pitchFamily="34" charset="0"/>
              </a:rPr>
              <a:t>Highest performance of 96.55% </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F0C0EAA5-B4E0-4CD1-A46C-1EE105D6EFB2}"/>
              </a:ext>
            </a:extLst>
          </p:cNvPr>
          <p:cNvPicPr>
            <a:picLocks noChangeAspect="1"/>
          </p:cNvPicPr>
          <p:nvPr/>
        </p:nvPicPr>
        <p:blipFill>
          <a:blip r:embed="rId2"/>
          <a:stretch>
            <a:fillRect/>
          </a:stretch>
        </p:blipFill>
        <p:spPr>
          <a:xfrm>
            <a:off x="4231766" y="1555015"/>
            <a:ext cx="6687246" cy="2991147"/>
          </a:xfrm>
          <a:prstGeom prst="rect">
            <a:avLst/>
          </a:prstGeom>
        </p:spPr>
      </p:pic>
    </p:spTree>
    <p:extLst>
      <p:ext uri="{BB962C8B-B14F-4D97-AF65-F5344CB8AC3E}">
        <p14:creationId xmlns:p14="http://schemas.microsoft.com/office/powerpoint/2010/main" val="138584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Methods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988"/>
            <a:ext cx="2615543" cy="3451334"/>
          </a:xfrm>
        </p:spPr>
        <p:txBody>
          <a:bodyPr/>
          <a:lstStyle/>
          <a:p>
            <a:r>
              <a:rPr lang="en-US" dirty="0"/>
              <a:t>Miltiadous A, </a:t>
            </a:r>
            <a:r>
              <a:rPr lang="en-US" dirty="0" err="1"/>
              <a:t>Gionanidis</a:t>
            </a:r>
            <a:r>
              <a:rPr lang="en-US" dirty="0"/>
              <a:t> E, </a:t>
            </a:r>
            <a:r>
              <a:rPr lang="en-US" dirty="0" err="1"/>
              <a:t>Tzimourta</a:t>
            </a:r>
            <a:r>
              <a:rPr lang="en-US" dirty="0"/>
              <a:t> KD, </a:t>
            </a:r>
            <a:r>
              <a:rPr lang="en-US" dirty="0" err="1"/>
              <a:t>Giannakeas</a:t>
            </a:r>
            <a:r>
              <a:rPr lang="en-US" dirty="0"/>
              <a:t> N, </a:t>
            </a:r>
            <a:r>
              <a:rPr lang="en-US" dirty="0" err="1"/>
              <a:t>Tzallas</a:t>
            </a:r>
            <a:r>
              <a:rPr lang="en-US" dirty="0"/>
              <a:t> AT. DICE-Net: A Novel Convolution-Transformer Architecture for Alzheimer Detection in EEG Signals. IEEE Access. 2023;11:71840-58.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2019EDBE-CFCB-46D7-8E14-7AD1ACE9EAC2}"/>
              </a:ext>
            </a:extLst>
          </p:cNvPr>
          <p:cNvPicPr>
            <a:picLocks noChangeAspect="1"/>
          </p:cNvPicPr>
          <p:nvPr/>
        </p:nvPicPr>
        <p:blipFill>
          <a:blip r:embed="rId2"/>
          <a:stretch>
            <a:fillRect/>
          </a:stretch>
        </p:blipFill>
        <p:spPr>
          <a:xfrm>
            <a:off x="5158883" y="1383510"/>
            <a:ext cx="2693456" cy="5035219"/>
          </a:xfrm>
          <a:prstGeom prst="rect">
            <a:avLst/>
          </a:prstGeom>
        </p:spPr>
      </p:pic>
    </p:spTree>
    <p:extLst>
      <p:ext uri="{BB962C8B-B14F-4D97-AF65-F5344CB8AC3E}">
        <p14:creationId xmlns:p14="http://schemas.microsoft.com/office/powerpoint/2010/main" val="89641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Methods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988"/>
            <a:ext cx="2615543" cy="3451334"/>
          </a:xfrm>
        </p:spPr>
        <p:txBody>
          <a:bodyPr/>
          <a:lstStyle/>
          <a:p>
            <a:r>
              <a:rPr lang="en-US" dirty="0"/>
              <a:t>classification using a Dual-Input Convolution Encoder Network </a:t>
            </a:r>
          </a:p>
          <a:p>
            <a:endParaRPr lang="en-US" dirty="0"/>
          </a:p>
        </p:txBody>
      </p:sp>
      <p:pic>
        <p:nvPicPr>
          <p:cNvPr id="5" name="Picture 4">
            <a:extLst>
              <a:ext uri="{FF2B5EF4-FFF2-40B4-BE49-F238E27FC236}">
                <a16:creationId xmlns:a16="http://schemas.microsoft.com/office/drawing/2014/main" id="{2019EDBE-CFCB-46D7-8E14-7AD1ACE9EAC2}"/>
              </a:ext>
            </a:extLst>
          </p:cNvPr>
          <p:cNvPicPr>
            <a:picLocks noChangeAspect="1"/>
          </p:cNvPicPr>
          <p:nvPr/>
        </p:nvPicPr>
        <p:blipFill>
          <a:blip r:embed="rId2"/>
          <a:stretch>
            <a:fillRect/>
          </a:stretch>
        </p:blipFill>
        <p:spPr>
          <a:xfrm>
            <a:off x="5158883" y="1383510"/>
            <a:ext cx="2693456" cy="5035219"/>
          </a:xfrm>
          <a:prstGeom prst="rect">
            <a:avLst/>
          </a:prstGeom>
        </p:spPr>
      </p:pic>
    </p:spTree>
    <p:extLst>
      <p:ext uri="{BB962C8B-B14F-4D97-AF65-F5344CB8AC3E}">
        <p14:creationId xmlns:p14="http://schemas.microsoft.com/office/powerpoint/2010/main" val="291011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Future Works </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988"/>
            <a:ext cx="6951472" cy="3451334"/>
          </a:xfrm>
        </p:spPr>
        <p:txBody>
          <a:bodyPr/>
          <a:lstStyle/>
          <a:p>
            <a:r>
              <a:rPr lang="en-US" dirty="0"/>
              <a:t>Evaluate the effectiveness of EEG techniques in diagnosing different types of dementias</a:t>
            </a:r>
          </a:p>
          <a:p>
            <a:r>
              <a:rPr lang="en-US" sz="1800" b="0" i="0" dirty="0">
                <a:solidFill>
                  <a:srgbClr val="000000"/>
                </a:solidFill>
                <a:effectLst/>
                <a:latin typeface="WarnockPro-Regular"/>
                <a:ea typeface="Calibri" panose="020F0502020204030204" pitchFamily="34" charset="0"/>
                <a:cs typeface="Arial" panose="020B0604020202020204" pitchFamily="34" charset="0"/>
              </a:rPr>
              <a:t>Longitudinal studies to assess whether EEG biomarkers can be used to trace the progress trajectory of AD or evaluate the efficacy of pharmacological/therapeutic interventions for AD patients.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73593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6" y="1499616"/>
            <a:ext cx="9267539" cy="590931"/>
          </a:xfrm>
        </p:spPr>
        <p:txBody>
          <a:bodyPr/>
          <a:lstStyle/>
          <a:p>
            <a:r>
              <a:rPr lang="en-US"/>
              <a:t>References</a:t>
            </a:r>
            <a:endParaRPr lang="en-US" dirty="0"/>
          </a:p>
        </p:txBody>
      </p:sp>
      <p:sp>
        <p:nvSpPr>
          <p:cNvPr id="6" name="Slide Text">
            <a:extLst>
              <a:ext uri="{FF2B5EF4-FFF2-40B4-BE49-F238E27FC236}">
                <a16:creationId xmlns:a16="http://schemas.microsoft.com/office/drawing/2014/main" id="{EC785F4B-0DF0-493F-B6F1-B56DE83DBFC6}"/>
              </a:ext>
            </a:extLst>
          </p:cNvPr>
          <p:cNvSpPr>
            <a:spLocks noGrp="1"/>
          </p:cNvSpPr>
          <p:nvPr>
            <p:ph idx="1"/>
          </p:nvPr>
        </p:nvSpPr>
        <p:spPr>
          <a:xfrm>
            <a:off x="566927" y="2185416"/>
            <a:ext cx="10508509" cy="3968249"/>
          </a:xfrm>
        </p:spPr>
        <p:txBody>
          <a:bodyPr/>
          <a:lstStyle/>
          <a:p>
            <a:r>
              <a:rPr lang="en-US" dirty="0"/>
              <a:t>Molecular Biology, Not Only for Bioinformaticians. </a:t>
            </a:r>
            <a:r>
              <a:rPr lang="en-US" dirty="0" err="1"/>
              <a:t>Istrail</a:t>
            </a:r>
            <a:r>
              <a:rPr lang="en-US" dirty="0"/>
              <a:t>, 2013</a:t>
            </a:r>
          </a:p>
          <a:p>
            <a:r>
              <a:rPr lang="en-US" dirty="0"/>
              <a:t>From sequence to function through structure: Deep learning for protein design</a:t>
            </a:r>
          </a:p>
          <a:p>
            <a:pPr marL="0" indent="0">
              <a:buNone/>
            </a:pPr>
            <a:r>
              <a:rPr lang="it-IT" dirty="0"/>
              <a:t>	NoeliaFerruz -2023</a:t>
            </a:r>
            <a:endParaRPr lang="en-US" dirty="0"/>
          </a:p>
        </p:txBody>
      </p:sp>
    </p:spTree>
    <p:extLst>
      <p:ext uri="{BB962C8B-B14F-4D97-AF65-F5344CB8AC3E}">
        <p14:creationId xmlns:p14="http://schemas.microsoft.com/office/powerpoint/2010/main" val="327282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6" y="1499616"/>
            <a:ext cx="9267539" cy="590931"/>
          </a:xfrm>
        </p:spPr>
        <p:txBody>
          <a:bodyPr/>
          <a:lstStyle/>
          <a:p>
            <a:pPr algn="ctr"/>
            <a:r>
              <a:rPr lang="en-US" dirty="0"/>
              <a:t>Thank You</a:t>
            </a:r>
          </a:p>
        </p:txBody>
      </p:sp>
    </p:spTree>
    <p:extLst>
      <p:ext uri="{BB962C8B-B14F-4D97-AF65-F5344CB8AC3E}">
        <p14:creationId xmlns:p14="http://schemas.microsoft.com/office/powerpoint/2010/main" val="349273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Table of Contents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7" y="2185988"/>
            <a:ext cx="9077135" cy="3971925"/>
          </a:xfrm>
        </p:spPr>
        <p:txBody>
          <a:bodyPr/>
          <a:lstStyle/>
          <a:p>
            <a:r>
              <a:rPr lang="en-US" dirty="0"/>
              <a:t>Introduction to Protein</a:t>
            </a:r>
          </a:p>
          <a:p>
            <a:r>
              <a:rPr lang="en-US" dirty="0"/>
              <a:t>Recent advances in protein design, </a:t>
            </a:r>
          </a:p>
          <a:p>
            <a:pPr lvl="1"/>
            <a:r>
              <a:rPr lang="en-US" dirty="0"/>
              <a:t>shifting from a physical-based function paradigm to one that uses deep learning</a:t>
            </a:r>
          </a:p>
          <a:p>
            <a:r>
              <a:rPr lang="en-US" dirty="0"/>
              <a:t>Discuss challenges to the design of marketable proteins with controllable properties.</a:t>
            </a:r>
          </a:p>
        </p:txBody>
      </p:sp>
    </p:spTree>
    <p:extLst>
      <p:ext uri="{BB962C8B-B14F-4D97-AF65-F5344CB8AC3E}">
        <p14:creationId xmlns:p14="http://schemas.microsoft.com/office/powerpoint/2010/main" val="130347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Introduction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642314"/>
            <a:ext cx="5500915" cy="3529013"/>
          </a:xfrm>
        </p:spPr>
        <p:txBody>
          <a:bodyPr/>
          <a:lstStyle/>
          <a:p>
            <a:r>
              <a:rPr lang="en-US" sz="1800" b="0" i="0" dirty="0">
                <a:solidFill>
                  <a:srgbClr val="000000"/>
                </a:solidFill>
                <a:effectLst/>
                <a:latin typeface="WarnockPro-Regular"/>
                <a:ea typeface="Calibri" panose="020F0502020204030204" pitchFamily="34" charset="0"/>
                <a:cs typeface="Arial" panose="020B0604020202020204" pitchFamily="34" charset="0"/>
              </a:rPr>
              <a:t>More than 95% of the studies that focused on EEG-based classification were conducted with fewer than 100 participants.</a:t>
            </a:r>
          </a:p>
          <a:p>
            <a:endParaRPr lang="en-US" dirty="0"/>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6" y="1933580"/>
            <a:ext cx="9180415"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Dataset</a:t>
            </a:r>
          </a:p>
        </p:txBody>
      </p:sp>
    </p:spTree>
    <p:extLst>
      <p:ext uri="{BB962C8B-B14F-4D97-AF65-F5344CB8AC3E}">
        <p14:creationId xmlns:p14="http://schemas.microsoft.com/office/powerpoint/2010/main" val="411980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Introduction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642314"/>
            <a:ext cx="5500915" cy="3529013"/>
          </a:xfrm>
        </p:spPr>
        <p:txBody>
          <a:bodyPr/>
          <a:lstStyle/>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EEG signal was recorded at 200 Hz </a:t>
            </a:r>
          </a:p>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In a 10-min eye-closed resting state</a:t>
            </a:r>
          </a:p>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Participants were required to remain awake during the entire recording</a:t>
            </a:r>
          </a:p>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Standard 16-channels montage was utilized according to the 10–20 International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6" y="1933580"/>
            <a:ext cx="9180415"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EEG Recording</a:t>
            </a:r>
          </a:p>
        </p:txBody>
      </p:sp>
    </p:spTree>
    <p:extLst>
      <p:ext uri="{BB962C8B-B14F-4D97-AF65-F5344CB8AC3E}">
        <p14:creationId xmlns:p14="http://schemas.microsoft.com/office/powerpoint/2010/main" val="407175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Introduction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642314"/>
            <a:ext cx="5500915" cy="3529013"/>
          </a:xfrm>
        </p:spPr>
        <p:txBody>
          <a:bodyPr/>
          <a:lstStyle/>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Patients with MCI and AD generally showed decreased alpha/beta power and increased theta/delta power in a broad range of brain regions such as frontal, temporal, parietal, and occipital areas</a:t>
            </a:r>
          </a:p>
          <a:p>
            <a:pPr>
              <a:lnSpc>
                <a:spcPct val="107000"/>
              </a:lnSpc>
              <a:spcAft>
                <a:spcPts val="800"/>
              </a:spcAft>
            </a:pPr>
            <a:endParaRPr lang="en-US" dirty="0"/>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6" y="1933580"/>
            <a:ext cx="9180415"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Alzheimer</a:t>
            </a:r>
          </a:p>
        </p:txBody>
      </p:sp>
    </p:spTree>
    <p:extLst>
      <p:ext uri="{BB962C8B-B14F-4D97-AF65-F5344CB8AC3E}">
        <p14:creationId xmlns:p14="http://schemas.microsoft.com/office/powerpoint/2010/main" val="89963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Introduction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642314"/>
            <a:ext cx="5500915" cy="3529013"/>
          </a:xfrm>
        </p:spPr>
        <p:txBody>
          <a:bodyPr/>
          <a:lstStyle/>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stated that 30% of people are misdiagnosed</a:t>
            </a:r>
            <a:endParaRPr lang="en-US" dirty="0"/>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6" y="1933580"/>
            <a:ext cx="9180415"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Alzheimer</a:t>
            </a:r>
          </a:p>
        </p:txBody>
      </p:sp>
    </p:spTree>
    <p:extLst>
      <p:ext uri="{BB962C8B-B14F-4D97-AF65-F5344CB8AC3E}">
        <p14:creationId xmlns:p14="http://schemas.microsoft.com/office/powerpoint/2010/main" val="51973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Introduction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642314"/>
            <a:ext cx="5500915" cy="3529013"/>
          </a:xfrm>
        </p:spPr>
        <p:txBody>
          <a:bodyPr/>
          <a:lstStyle/>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EEG signal was recorded at 200 Hz </a:t>
            </a:r>
          </a:p>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In a 10-min eye-closed resting state</a:t>
            </a:r>
          </a:p>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Participants were required to remain awake during the entire recording</a:t>
            </a:r>
          </a:p>
          <a:p>
            <a:pPr>
              <a:lnSpc>
                <a:spcPct val="107000"/>
              </a:lnSpc>
              <a:spcAft>
                <a:spcPts val="800"/>
              </a:spcAft>
            </a:pPr>
            <a:r>
              <a:rPr lang="en-US" sz="1800" b="0" i="0" dirty="0">
                <a:solidFill>
                  <a:srgbClr val="000000"/>
                </a:solidFill>
                <a:effectLst/>
                <a:latin typeface="WarnockPro-Regular"/>
                <a:ea typeface="Calibri" panose="020F0502020204030204" pitchFamily="34" charset="0"/>
                <a:cs typeface="Arial" panose="020B0604020202020204" pitchFamily="34" charset="0"/>
              </a:rPr>
              <a:t>Standard 16-channels montage was utilized according to the 10–20 International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6" y="1933580"/>
            <a:ext cx="9180415"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EEG Recording</a:t>
            </a:r>
          </a:p>
        </p:txBody>
      </p:sp>
    </p:spTree>
    <p:extLst>
      <p:ext uri="{BB962C8B-B14F-4D97-AF65-F5344CB8AC3E}">
        <p14:creationId xmlns:p14="http://schemas.microsoft.com/office/powerpoint/2010/main" val="384834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Introduction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642314"/>
            <a:ext cx="5500915" cy="3529013"/>
          </a:xfrm>
        </p:spPr>
        <p:txBody>
          <a:bodyPr/>
          <a:lstStyle/>
          <a:p>
            <a:pPr>
              <a:lnSpc>
                <a:spcPct val="107000"/>
              </a:lnSpc>
              <a:spcAft>
                <a:spcPts val="800"/>
              </a:spcAft>
            </a:pPr>
            <a:r>
              <a:rPr lang="en-US" sz="1800" dirty="0">
                <a:solidFill>
                  <a:srgbClr val="000000"/>
                </a:solidFill>
                <a:effectLst/>
                <a:latin typeface="CharisSIL"/>
                <a:ea typeface="Calibri" panose="020F0502020204030204" pitchFamily="34" charset="0"/>
                <a:cs typeface="Arial" panose="020B0604020202020204" pitchFamily="34" charset="0"/>
              </a:rPr>
              <a:t>A wavelet transform reveals important information in a signal</a:t>
            </a:r>
            <a:r>
              <a:rPr lang="en-US" sz="1800" dirty="0">
                <a:solidFill>
                  <a:srgbClr val="000000"/>
                </a:solidFill>
                <a:effectLst/>
                <a:latin typeface="STIX-Regular"/>
                <a:ea typeface="Calibri" panose="020F0502020204030204" pitchFamily="34" charset="0"/>
                <a:cs typeface="Arial" panose="020B0604020202020204" pitchFamily="34" charset="0"/>
              </a:rPr>
              <a:t>’</a:t>
            </a:r>
            <a:r>
              <a:rPr lang="en-US" sz="1800" dirty="0">
                <a:solidFill>
                  <a:srgbClr val="000000"/>
                </a:solidFill>
                <a:effectLst/>
                <a:latin typeface="CharisSIL"/>
                <a:ea typeface="Calibri" panose="020F0502020204030204" pitchFamily="34" charset="0"/>
                <a:cs typeface="Arial" panose="020B0604020202020204" pitchFamily="34" charset="0"/>
              </a:rPr>
              <a:t>s time</a:t>
            </a:r>
            <a:r>
              <a:rPr lang="en-US" sz="1800" dirty="0">
                <a:solidFill>
                  <a:srgbClr val="000000"/>
                </a:solidFill>
                <a:effectLst/>
                <a:latin typeface="STIX-Regular"/>
                <a:ea typeface="Calibri" panose="020F0502020204030204" pitchFamily="34" charset="0"/>
                <a:cs typeface="Arial" panose="020B0604020202020204" pitchFamily="34" charset="0"/>
              </a:rPr>
              <a:t>–</a:t>
            </a:r>
            <a:r>
              <a:rPr lang="en-US" sz="1800" dirty="0">
                <a:solidFill>
                  <a:srgbClr val="000000"/>
                </a:solidFill>
                <a:effectLst/>
                <a:latin typeface="CharisSIL"/>
                <a:ea typeface="Calibri" panose="020F0502020204030204" pitchFamily="34" charset="0"/>
                <a:cs typeface="Arial" panose="020B0604020202020204" pitchFamily="34" charset="0"/>
              </a:rPr>
              <a:t>frequency domain through analysis of frequency components.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6" y="1933580"/>
            <a:ext cx="9180415"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EEG Processing</a:t>
            </a:r>
          </a:p>
        </p:txBody>
      </p:sp>
    </p:spTree>
    <p:extLst>
      <p:ext uri="{BB962C8B-B14F-4D97-AF65-F5344CB8AC3E}">
        <p14:creationId xmlns:p14="http://schemas.microsoft.com/office/powerpoint/2010/main" val="420275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37948" y="1287250"/>
            <a:ext cx="9510133" cy="535531"/>
          </a:xfrm>
        </p:spPr>
        <p:txBody>
          <a:bodyPr/>
          <a:lstStyle/>
          <a:p>
            <a:r>
              <a:rPr lang="en-US" sz="3200" dirty="0"/>
              <a:t>Methods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95085" y="2511590"/>
            <a:ext cx="2358240" cy="3207892"/>
          </a:xfrm>
        </p:spPr>
        <p:txBody>
          <a:bodyPr/>
          <a:lstStyle/>
          <a:p>
            <a:endParaRPr lang="en-US" sz="1050" dirty="0">
              <a:effectLst/>
              <a:latin typeface="Segoe UI" panose="020B0502040204020203" pitchFamily="34" charset="0"/>
              <a:ea typeface="Calibri" panose="020F0502020204030204" pitchFamily="34" charset="0"/>
            </a:endParaRPr>
          </a:p>
          <a:p>
            <a:r>
              <a:rPr lang="en-US" sz="1050" dirty="0"/>
              <a:t>Achieved a decent three-level classification accuracy (over 70%)</a:t>
            </a:r>
          </a:p>
          <a:p>
            <a:r>
              <a:rPr lang="en-US" sz="1050" dirty="0"/>
              <a:t>Datasets are available from the corresponding author upon reasonable request</a:t>
            </a:r>
          </a:p>
        </p:txBody>
      </p:sp>
      <p:sp>
        <p:nvSpPr>
          <p:cNvPr id="4" name="Slide Title">
            <a:extLst>
              <a:ext uri="{FF2B5EF4-FFF2-40B4-BE49-F238E27FC236}">
                <a16:creationId xmlns:a16="http://schemas.microsoft.com/office/drawing/2014/main" id="{AABADD51-503B-9A74-B956-2D4A45BBF8BE}"/>
              </a:ext>
            </a:extLst>
          </p:cNvPr>
          <p:cNvSpPr txBox="1">
            <a:spLocks/>
          </p:cNvSpPr>
          <p:nvPr/>
        </p:nvSpPr>
        <p:spPr>
          <a:xfrm>
            <a:off x="967667" y="1933580"/>
            <a:ext cx="2358240" cy="424732"/>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a:lstStyle>
          <a:p>
            <a:r>
              <a:rPr lang="en-US" sz="2400" dirty="0">
                <a:solidFill>
                  <a:schemeClr val="tx1"/>
                </a:solidFill>
              </a:rPr>
              <a:t>Overview</a:t>
            </a:r>
          </a:p>
        </p:txBody>
      </p:sp>
      <p:pic>
        <p:nvPicPr>
          <p:cNvPr id="5" name="Picture 4">
            <a:extLst>
              <a:ext uri="{FF2B5EF4-FFF2-40B4-BE49-F238E27FC236}">
                <a16:creationId xmlns:a16="http://schemas.microsoft.com/office/drawing/2014/main" id="{1EC67E53-397C-4C86-AF3B-2BD7BBB16845}"/>
              </a:ext>
            </a:extLst>
          </p:cNvPr>
          <p:cNvPicPr/>
          <p:nvPr/>
        </p:nvPicPr>
        <p:blipFill>
          <a:blip r:embed="rId2"/>
          <a:stretch>
            <a:fillRect/>
          </a:stretch>
        </p:blipFill>
        <p:spPr>
          <a:xfrm>
            <a:off x="3030071" y="1697274"/>
            <a:ext cx="7413812" cy="4084961"/>
          </a:xfrm>
          <a:prstGeom prst="rect">
            <a:avLst/>
          </a:prstGeom>
        </p:spPr>
      </p:pic>
      <p:sp>
        <p:nvSpPr>
          <p:cNvPr id="6" name="Slide Text">
            <a:extLst>
              <a:ext uri="{FF2B5EF4-FFF2-40B4-BE49-F238E27FC236}">
                <a16:creationId xmlns:a16="http://schemas.microsoft.com/office/drawing/2014/main" id="{A3165269-1308-40B7-932F-FE29501FAC9F}"/>
              </a:ext>
            </a:extLst>
          </p:cNvPr>
          <p:cNvSpPr txBox="1">
            <a:spLocks/>
          </p:cNvSpPr>
          <p:nvPr/>
        </p:nvSpPr>
        <p:spPr>
          <a:xfrm>
            <a:off x="2740426" y="6042646"/>
            <a:ext cx="7407655" cy="5553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50" dirty="0">
                <a:latin typeface="Segoe UI" panose="020B0502040204020203" pitchFamily="34" charset="0"/>
                <a:ea typeface="Calibri" panose="020F0502020204030204" pitchFamily="34" charset="0"/>
              </a:rPr>
              <a:t>Jiao B, Li R, Zhou H, Qing K, Liu H, Pan H, et al. Neural biomarker diagnosis and prediction to mild cognitive impairment and Alzheimer’s disease using EEG technology. Alzheimer's Research &amp; Therapy. 2023;15(1):32.</a:t>
            </a:r>
          </a:p>
          <a:p>
            <a:endParaRPr lang="en-US" sz="1050" dirty="0">
              <a:latin typeface="Segoe UI" panose="020B0502040204020203" pitchFamily="34" charset="0"/>
              <a:ea typeface="Calibri" panose="020F0502020204030204" pitchFamily="34" charset="0"/>
            </a:endParaRPr>
          </a:p>
        </p:txBody>
      </p:sp>
    </p:spTree>
    <p:extLst>
      <p:ext uri="{BB962C8B-B14F-4D97-AF65-F5344CB8AC3E}">
        <p14:creationId xmlns:p14="http://schemas.microsoft.com/office/powerpoint/2010/main" val="2221444583"/>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514</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Regular</vt:lpstr>
      <vt:lpstr>Calibri</vt:lpstr>
      <vt:lpstr>CharisSIL</vt:lpstr>
      <vt:lpstr>Segoe UI</vt:lpstr>
      <vt:lpstr>STIX-Regular</vt:lpstr>
      <vt:lpstr>System Font Regular</vt:lpstr>
      <vt:lpstr>WarnockPro-Regular</vt:lpstr>
      <vt:lpstr>Office Theme</vt:lpstr>
      <vt:lpstr>Early Detection of Alzheimer’s disease</vt:lpstr>
      <vt:lpstr>Table of Contents</vt:lpstr>
      <vt:lpstr>Introduction</vt:lpstr>
      <vt:lpstr>Introduction</vt:lpstr>
      <vt:lpstr>Introduction</vt:lpstr>
      <vt:lpstr>Introduction</vt:lpstr>
      <vt:lpstr>Introduction</vt:lpstr>
      <vt:lpstr>Introduction</vt:lpstr>
      <vt:lpstr>Methods</vt:lpstr>
      <vt:lpstr>Methods</vt:lpstr>
      <vt:lpstr>Methods</vt:lpstr>
      <vt:lpstr>Methods</vt:lpstr>
      <vt:lpstr>Methods</vt:lpstr>
      <vt:lpstr>Methods</vt:lpstr>
      <vt:lpstr>Methods</vt:lpstr>
      <vt:lpstr>Future Works </vt:lpstr>
      <vt:lpstr>References</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ramin</cp:lastModifiedBy>
  <cp:revision>149</cp:revision>
  <cp:lastPrinted>2022-10-25T10:19:40Z</cp:lastPrinted>
  <dcterms:created xsi:type="dcterms:W3CDTF">2019-04-04T19:20:28Z</dcterms:created>
  <dcterms:modified xsi:type="dcterms:W3CDTF">2024-01-07T10:10:24Z</dcterms:modified>
  <cp:category/>
</cp:coreProperties>
</file>