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12.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31.xml.rels" ContentType="application/vnd.openxmlformats-package.relationships+xml"/>
  <Override PartName="/ppt/slideLayouts/_rels/slideLayout130.xml.rels" ContentType="application/vnd.openxmlformats-package.relationships+xml"/>
  <Override PartName="/ppt/slideLayouts/_rels/slideLayout129.xml.rels" ContentType="application/vnd.openxmlformats-package.relationships+xml"/>
  <Override PartName="/ppt/slideLayouts/_rels/slideLayout128.xml.rels" ContentType="application/vnd.openxmlformats-package.relationships+xml"/>
  <Override PartName="/ppt/slideLayouts/_rels/slideLayout119.xml.rels" ContentType="application/vnd.openxmlformats-package.relationships+xml"/>
  <Override PartName="/ppt/slideLayouts/_rels/slideLayout118.xml.rels" ContentType="application/vnd.openxmlformats-package.relationships+xml"/>
  <Override PartName="/ppt/slideLayouts/_rels/slideLayout117.xml.rels" ContentType="application/vnd.openxmlformats-package.relationships+xml"/>
  <Override PartName="/ppt/slideLayouts/_rels/slideLayout116.xml.rels" ContentType="application/vnd.openxmlformats-package.relationships+xml"/>
  <Override PartName="/ppt/slideLayouts/_rels/slideLayout109.xml.rels" ContentType="application/vnd.openxmlformats-package.relationships+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122.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121.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120.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13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23.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124.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127.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54.xml.rels" ContentType="application/vnd.openxmlformats-package.relationships+xml"/>
  <Override PartName="/ppt/slideLayouts/_rels/slideLayout113.xml.rels" ContentType="application/vnd.openxmlformats-package.relationships+xml"/>
  <Override PartName="/ppt/slideLayouts/_rels/slideLayout55.xml.rels" ContentType="application/vnd.openxmlformats-package.relationships+xml"/>
  <Override PartName="/ppt/slideLayouts/_rels/slideLayout114.xml.rels" ContentType="application/vnd.openxmlformats-package.relationships+xml"/>
  <Override PartName="/ppt/slideLayouts/_rels/slideLayout56.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25.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26.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132.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131.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130.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126.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25.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124.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123.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122.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121.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109.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127.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128.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29.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Lst>
  <p:sldSz cx="9906000" cy="68580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216000" y="812520"/>
            <a:ext cx="7127280" cy="4008960"/>
          </a:xfrm>
          <a:prstGeom prst="rect">
            <a:avLst/>
          </a:prstGeom>
        </p:spPr>
        <p:txBody>
          <a:bodyPr lIns="0" rIns="0" tIns="0" bIns="0" anchor="ctr"/>
          <a:p>
            <a:pPr algn="ctr"/>
            <a:r>
              <a:rPr b="0" lang="en-AU" sz="4400" spc="-1" strike="noStrike">
                <a:latin typeface="Arial"/>
              </a:rPr>
              <a:t>Click to move the slide</a:t>
            </a:r>
            <a:endParaRPr b="0" lang="en-AU" sz="4400" spc="-1" strike="noStrike">
              <a:latin typeface="Arial"/>
            </a:endParaRPr>
          </a:p>
        </p:txBody>
      </p:sp>
      <p:sp>
        <p:nvSpPr>
          <p:cNvPr id="487" name="PlaceHolder 2"/>
          <p:cNvSpPr>
            <a:spLocks noGrp="1"/>
          </p:cNvSpPr>
          <p:nvPr>
            <p:ph type="body"/>
          </p:nvPr>
        </p:nvSpPr>
        <p:spPr>
          <a:xfrm>
            <a:off x="756000" y="5078520"/>
            <a:ext cx="6047640" cy="4811040"/>
          </a:xfrm>
          <a:prstGeom prst="rect">
            <a:avLst/>
          </a:prstGeom>
        </p:spPr>
        <p:txBody>
          <a:bodyPr lIns="0" rIns="0" tIns="0" bIns="0"/>
          <a:p>
            <a:r>
              <a:rPr b="0" lang="en-AU" sz="2000" spc="-1" strike="noStrike">
                <a:latin typeface="Arial"/>
              </a:rPr>
              <a:t>Click to edit the notes format</a:t>
            </a:r>
            <a:endParaRPr b="0" lang="en-AU" sz="2000" spc="-1" strike="noStrike">
              <a:latin typeface="Arial"/>
            </a:endParaRPr>
          </a:p>
        </p:txBody>
      </p:sp>
      <p:sp>
        <p:nvSpPr>
          <p:cNvPr id="488" name="PlaceHolder 3"/>
          <p:cNvSpPr>
            <a:spLocks noGrp="1"/>
          </p:cNvSpPr>
          <p:nvPr>
            <p:ph type="hdr"/>
          </p:nvPr>
        </p:nvSpPr>
        <p:spPr>
          <a:xfrm>
            <a:off x="0" y="0"/>
            <a:ext cx="3280680" cy="534240"/>
          </a:xfrm>
          <a:prstGeom prst="rect">
            <a:avLst/>
          </a:prstGeom>
        </p:spPr>
        <p:txBody>
          <a:bodyPr lIns="0" rIns="0" tIns="0" bIns="0"/>
          <a:p>
            <a:r>
              <a:rPr b="0" lang="en-AU" sz="1400" spc="-1" strike="noStrike">
                <a:latin typeface="Times New Roman"/>
              </a:rPr>
              <a:t>&lt;header&gt;</a:t>
            </a:r>
            <a:endParaRPr b="0" lang="en-AU" sz="1400" spc="-1" strike="noStrike">
              <a:latin typeface="Times New Roman"/>
            </a:endParaRPr>
          </a:p>
        </p:txBody>
      </p:sp>
      <p:sp>
        <p:nvSpPr>
          <p:cNvPr id="489" name="PlaceHolder 4"/>
          <p:cNvSpPr>
            <a:spLocks noGrp="1"/>
          </p:cNvSpPr>
          <p:nvPr>
            <p:ph type="dt"/>
          </p:nvPr>
        </p:nvSpPr>
        <p:spPr>
          <a:xfrm>
            <a:off x="4278960" y="0"/>
            <a:ext cx="3280680" cy="534240"/>
          </a:xfrm>
          <a:prstGeom prst="rect">
            <a:avLst/>
          </a:prstGeom>
        </p:spPr>
        <p:txBody>
          <a:bodyPr lIns="0" rIns="0" tIns="0" bIns="0"/>
          <a:p>
            <a:pPr algn="r"/>
            <a:r>
              <a:rPr b="0" lang="en-AU" sz="1400" spc="-1" strike="noStrike">
                <a:latin typeface="Times New Roman"/>
              </a:rPr>
              <a:t>&lt;date/time&gt;</a:t>
            </a:r>
            <a:endParaRPr b="0" lang="en-AU" sz="1400" spc="-1" strike="noStrike">
              <a:latin typeface="Times New Roman"/>
            </a:endParaRPr>
          </a:p>
        </p:txBody>
      </p:sp>
      <p:sp>
        <p:nvSpPr>
          <p:cNvPr id="490" name="PlaceHolder 5"/>
          <p:cNvSpPr>
            <a:spLocks noGrp="1"/>
          </p:cNvSpPr>
          <p:nvPr>
            <p:ph type="ftr"/>
          </p:nvPr>
        </p:nvSpPr>
        <p:spPr>
          <a:xfrm>
            <a:off x="0" y="10157400"/>
            <a:ext cx="3280680" cy="534240"/>
          </a:xfrm>
          <a:prstGeom prst="rect">
            <a:avLst/>
          </a:prstGeom>
        </p:spPr>
        <p:txBody>
          <a:bodyPr lIns="0" rIns="0" tIns="0" bIns="0" anchor="b"/>
          <a:p>
            <a:r>
              <a:rPr b="0" lang="en-AU" sz="1400" spc="-1" strike="noStrike">
                <a:latin typeface="Times New Roman"/>
              </a:rPr>
              <a:t>&lt;footer&gt;</a:t>
            </a:r>
            <a:endParaRPr b="0" lang="en-AU" sz="1400" spc="-1" strike="noStrike">
              <a:latin typeface="Times New Roman"/>
            </a:endParaRPr>
          </a:p>
        </p:txBody>
      </p:sp>
      <p:sp>
        <p:nvSpPr>
          <p:cNvPr id="491" name="PlaceHolder 6"/>
          <p:cNvSpPr>
            <a:spLocks noGrp="1"/>
          </p:cNvSpPr>
          <p:nvPr>
            <p:ph type="sldNum"/>
          </p:nvPr>
        </p:nvSpPr>
        <p:spPr>
          <a:xfrm>
            <a:off x="4278960" y="10157400"/>
            <a:ext cx="3280680" cy="534240"/>
          </a:xfrm>
          <a:prstGeom prst="rect">
            <a:avLst/>
          </a:prstGeom>
        </p:spPr>
        <p:txBody>
          <a:bodyPr lIns="0" rIns="0" tIns="0" bIns="0" anchor="b"/>
          <a:p>
            <a:pPr algn="r"/>
            <a:fld id="{37E5C84D-DCBF-4F94-9B87-3FE8A6EB1EB5}"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2714760" y="514440"/>
            <a:ext cx="3713760" cy="2570760"/>
          </a:xfrm>
          <a:prstGeom prst="rect">
            <a:avLst/>
          </a:prstGeom>
        </p:spPr>
      </p:sp>
      <p:sp>
        <p:nvSpPr>
          <p:cNvPr id="538" name="PlaceHolder 2"/>
          <p:cNvSpPr>
            <a:spLocks noGrp="1"/>
          </p:cNvSpPr>
          <p:nvPr>
            <p:ph type="body"/>
          </p:nvPr>
        </p:nvSpPr>
        <p:spPr>
          <a:xfrm>
            <a:off x="914400" y="3257640"/>
            <a:ext cx="7314120" cy="3085200"/>
          </a:xfrm>
          <a:prstGeom prst="rect">
            <a:avLst/>
          </a:prstGeom>
        </p:spPr>
        <p:txBody>
          <a:bodyPr lIns="0" rIns="0" tIns="0" bIns="0">
            <a:normAutofit/>
          </a:bodyPr>
          <a:p>
            <a:pPr marL="216000" indent="-215640">
              <a:lnSpc>
                <a:spcPct val="100000"/>
              </a:lnSpc>
            </a:pPr>
            <a:r>
              <a:rPr b="0" lang="en-AU" sz="2000" spc="-1" strike="noStrike">
                <a:latin typeface="Arial"/>
              </a:rPr>
              <a:t>Abstract—</a:t>
            </a:r>
            <a:r>
              <a:rPr b="0" lang="en-AU" sz="1200" spc="-1" strike="noStrike">
                <a:solidFill>
                  <a:srgbClr val="000000"/>
                </a:solidFill>
                <a:latin typeface="+mn-lt"/>
                <a:ea typeface="+mn-ea"/>
              </a:rPr>
              <a:t>Abstract—Quantization is a key optimization strategy to improve the performance of floating-point deep neural network (DNN) accelerators. Digital signal processing (DSP) blocks on field-programmable gate arrays are not efficiently utilized when the accelerator precision is much lower than the DSP precision. Through three modifications to Xilinx DSP48E2 DSP blocks, we address this issue for important computations in embedded DNN accelerators, namely the standard, depth-wise, and pointwise convolutional layers. First, we propose a flexible precision, run-time decomposable multiplier architecture for CNN implementations. Second, we propose a significant upgrade to DSPDSP interconnect, providing a semi-2D low precision chaining capability which supports our low-precision multiplier. Finally, we improve data reuse via a register file which can also be configured as FIFO. Compared with the 27 × 18-bit mode in the Xilinx DSP48E2, our Precision, Interconnect, and Reuse-optimized DSP (PIR-DSP) offers a 6× improvement in multiply-accumulate operations per DSP in the 9 × 9-bit case, 12× for 4 × 4 bits, and 24× for 2 × 2 bits. We estimate that PIR-DSP decreases the run time energy to 31/19/13% of the original value in a 9/4/2-bit MobileNet-v2 DNN implementation. </a:t>
            </a:r>
            <a:br/>
            <a:endParaRPr b="0" lang="en-AU" sz="1200" spc="-1" strike="noStrike">
              <a:latin typeface="Arial"/>
            </a:endParaRPr>
          </a:p>
          <a:p>
            <a:pPr marL="216000" indent="-215640">
              <a:lnSpc>
                <a:spcPct val="100000"/>
              </a:lnSpc>
            </a:pPr>
            <a:r>
              <a:rPr b="0" lang="en-AU" sz="2000" spc="-1" strike="noStrike">
                <a:solidFill>
                  <a:srgbClr val="000000"/>
                </a:solidFill>
                <a:latin typeface="+mn-lt"/>
                <a:ea typeface="+mn-ea"/>
              </a:rPr>
              <a:t>Biography</a:t>
            </a:r>
            <a:endParaRPr b="0" lang="en-AU" sz="2000" spc="-1" strike="noStrike">
              <a:latin typeface="Arial"/>
            </a:endParaRPr>
          </a:p>
          <a:p>
            <a:pPr marL="216000" indent="-215640">
              <a:lnSpc>
                <a:spcPct val="100000"/>
              </a:lnSpc>
            </a:pPr>
            <a:r>
              <a:rPr b="0" lang="en-AU" sz="2000" spc="-1" strike="noStrike">
                <a:solidFill>
                  <a:srgbClr val="000000"/>
                </a:solidFill>
                <a:latin typeface="+mn-lt"/>
                <a:ea typeface="+mn-ea"/>
              </a:rPr>
              <a:t>Philip Leong received the B.Sc., B.E. and Ph.D. degrees from the University of Sydney. In 1993 he was a consultant to ST Microelectronics in Milan, Italy working on advanced flash memory-based integrated circuit design. From 1997-2009 he was with the Chinese University of Hong Kong. He is currently an Associate Professor in the School of Electrical and Information Engineering at the University of Sydney, a Visiting Professor at Imperial College, London and the Chief Technology Advisor to Cluster Technology.</a:t>
            </a:r>
            <a:endParaRPr b="0" lang="en-AU" sz="2000" spc="-1" strike="noStrike">
              <a:latin typeface="Arial"/>
            </a:endParaRPr>
          </a:p>
          <a:p>
            <a:pPr marL="216000" indent="-215640">
              <a:lnSpc>
                <a:spcPct val="100000"/>
              </a:lnSpc>
            </a:pPr>
            <a:endParaRPr b="0" lang="en-AU" sz="2000" spc="-1" strike="noStrike">
              <a:latin typeface="Arial"/>
            </a:endParaRPr>
          </a:p>
          <a:p>
            <a:pPr marL="216000" indent="-215640">
              <a:lnSpc>
                <a:spcPct val="100000"/>
              </a:lnSpc>
            </a:pPr>
            <a:r>
              <a:rPr b="0" lang="en-AU" sz="2000" spc="-1" strike="noStrike">
                <a:solidFill>
                  <a:srgbClr val="000000"/>
                </a:solidFill>
                <a:latin typeface="+mn-lt"/>
                <a:ea typeface="+mn-ea"/>
              </a:rPr>
              <a:t>He was the co-founder and program co-chair of the International Conference on Field Programmable Technology (FPT); program co-chair of the International Conference on Field Programmable Logic and Applications (FPL) and is an associate editor for the ACM Transactions on Reconfigurable Technology and Systems. The author of more than 100 technical papers and 4 patents, Dr. Leong was the recipient of the 2005 FPT conference Best Paper as well as the 2007 and 2008 FPL conference Stamatis Vassiliadis Outstanding Paper awards.</a:t>
            </a:r>
            <a:endParaRPr b="0" lang="en-AU" sz="2000" spc="-1" strike="noStrike">
              <a:latin typeface="Arial"/>
            </a:endParaRPr>
          </a:p>
        </p:txBody>
      </p:sp>
      <p:sp>
        <p:nvSpPr>
          <p:cNvPr id="539" name="CustomShape 3"/>
          <p:cNvSpPr/>
          <p:nvPr/>
        </p:nvSpPr>
        <p:spPr>
          <a:xfrm>
            <a:off x="5179320" y="6513840"/>
            <a:ext cx="3961440" cy="342000"/>
          </a:xfrm>
          <a:prstGeom prst="rect">
            <a:avLst/>
          </a:prstGeom>
          <a:noFill/>
          <a:ln>
            <a:noFill/>
          </a:ln>
        </p:spPr>
        <p:style>
          <a:lnRef idx="0"/>
          <a:fillRef idx="0"/>
          <a:effectRef idx="0"/>
          <a:fontRef idx="minor"/>
        </p:style>
        <p:txBody>
          <a:bodyPr lIns="90000" rIns="90000" tIns="45000" bIns="45000" anchor="b"/>
          <a:p>
            <a:pPr algn="r">
              <a:lnSpc>
                <a:spcPct val="100000"/>
              </a:lnSpc>
            </a:pPr>
            <a:fld id="{6FCEA91D-98C3-4874-BD36-EF3D44A43E29}" type="slidenum">
              <a:rPr b="0" lang="en-AU" sz="1200" spc="-1" strike="noStrike">
                <a:solidFill>
                  <a:srgbClr val="000000"/>
                </a:solidFill>
                <a:latin typeface="+mn-lt"/>
                <a:ea typeface="+mn-ea"/>
              </a:rPr>
              <a:t>&lt;number&gt;</a:t>
            </a:fld>
            <a:endParaRPr b="0" lang="en-A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5"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6"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9"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7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2"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7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7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37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7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7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8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8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84"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6"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87"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9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9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39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94"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9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9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97"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9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9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0"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1"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08"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0"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2"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5"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1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419"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1"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2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23"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2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27"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29"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430"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3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34"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35"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4"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5"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6"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7"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8"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37"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38"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39"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40"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41"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42"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1"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3"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55"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5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8"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6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462"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4"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4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66"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6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6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70"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72"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473"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7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47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477"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478"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480"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481"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482"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483"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484"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485"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59"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61"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6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6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6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68"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4"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0"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7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7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7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76"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78"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79"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8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8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83"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8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86"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8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8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89"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9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9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0"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2"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4"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0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0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1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11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13"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1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15"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1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19"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1"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122"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2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127"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29"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130"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131"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132"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133"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134"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43"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45"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47"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4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5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154"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56"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5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5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62"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4"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165"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67"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6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169"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17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72"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17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17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175"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17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17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86"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88"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0"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19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5"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19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197"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199"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0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01"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0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0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05"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07"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208"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10"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1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12"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213"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15"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216"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217"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218"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219"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220"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29"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1"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3"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3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8"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3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40"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42"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4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44"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4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4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48"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5"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50"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251"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53"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5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55"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256"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58"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259"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260"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261"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262"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263"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2"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4"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6"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7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8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283"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7"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5"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28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87"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8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9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1"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93"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294"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296"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29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298"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299"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01"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02"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03"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04"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05"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06"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15"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17"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19"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2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3"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2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AU" sz="3200" spc="-1" strike="noStrike">
              <a:latin typeface="Arial"/>
            </a:endParaRPr>
          </a:p>
        </p:txBody>
      </p:sp>
      <p:sp>
        <p:nvSpPr>
          <p:cNvPr id="326"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28" name="PlaceHolder 2"/>
          <p:cNvSpPr>
            <a:spLocks noGrp="1"/>
          </p:cNvSpPr>
          <p:nvPr>
            <p:ph type="body"/>
          </p:nvPr>
        </p:nvSpPr>
        <p:spPr>
          <a:xfrm>
            <a:off x="495000" y="1604520"/>
            <a:ext cx="4350240" cy="3977280"/>
          </a:xfrm>
          <a:prstGeom prst="rect">
            <a:avLst/>
          </a:prstGeom>
        </p:spPr>
        <p:txBody>
          <a:bodyPr lIns="0" rIns="0" tIns="0" bIns="0">
            <a:normAutofit/>
          </a:bodyPr>
          <a:p>
            <a:endParaRPr b="0" lang="en-AU" sz="3200" spc="-1" strike="noStrike">
              <a:latin typeface="Arial"/>
            </a:endParaRPr>
          </a:p>
        </p:txBody>
      </p:sp>
      <p:sp>
        <p:nvSpPr>
          <p:cNvPr id="32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3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2"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3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34" name="PlaceHolder 4"/>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6" name="PlaceHolder 2"/>
          <p:cNvSpPr>
            <a:spLocks noGrp="1"/>
          </p:cNvSpPr>
          <p:nvPr>
            <p:ph type="body"/>
          </p:nvPr>
        </p:nvSpPr>
        <p:spPr>
          <a:xfrm>
            <a:off x="495000" y="1604520"/>
            <a:ext cx="8915040" cy="1896840"/>
          </a:xfrm>
          <a:prstGeom prst="rect">
            <a:avLst/>
          </a:prstGeom>
        </p:spPr>
        <p:txBody>
          <a:bodyPr lIns="0" rIns="0" tIns="0" bIns="0">
            <a:normAutofit/>
          </a:bodyPr>
          <a:p>
            <a:endParaRPr b="0" lang="en-AU" sz="3200" spc="-1" strike="noStrike">
              <a:latin typeface="Arial"/>
            </a:endParaRPr>
          </a:p>
        </p:txBody>
      </p:sp>
      <p:sp>
        <p:nvSpPr>
          <p:cNvPr id="337" name="PlaceHolder 3"/>
          <p:cNvSpPr>
            <a:spLocks noGrp="1"/>
          </p:cNvSpPr>
          <p:nvPr>
            <p:ph type="body"/>
          </p:nvPr>
        </p:nvSpPr>
        <p:spPr>
          <a:xfrm>
            <a:off x="495000" y="3682080"/>
            <a:ext cx="89150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39" name="PlaceHolder 2"/>
          <p:cNvSpPr>
            <a:spLocks noGrp="1"/>
          </p:cNvSpPr>
          <p:nvPr>
            <p:ph type="body"/>
          </p:nvPr>
        </p:nvSpPr>
        <p:spPr>
          <a:xfrm>
            <a:off x="495000" y="1604520"/>
            <a:ext cx="4350240" cy="1896840"/>
          </a:xfrm>
          <a:prstGeom prst="rect">
            <a:avLst/>
          </a:prstGeom>
        </p:spPr>
        <p:txBody>
          <a:bodyPr lIns="0" rIns="0" tIns="0" bIns="0">
            <a:normAutofit/>
          </a:bodyPr>
          <a:p>
            <a:endParaRPr b="0" lang="en-AU" sz="3200" spc="-1" strike="noStrike">
              <a:latin typeface="Arial"/>
            </a:endParaRPr>
          </a:p>
        </p:txBody>
      </p:sp>
      <p:sp>
        <p:nvSpPr>
          <p:cNvPr id="34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AU" sz="3200" spc="-1" strike="noStrike">
              <a:latin typeface="Arial"/>
            </a:endParaRPr>
          </a:p>
        </p:txBody>
      </p:sp>
      <p:sp>
        <p:nvSpPr>
          <p:cNvPr id="341" name="PlaceHolder 4"/>
          <p:cNvSpPr>
            <a:spLocks noGrp="1"/>
          </p:cNvSpPr>
          <p:nvPr>
            <p:ph type="body"/>
          </p:nvPr>
        </p:nvSpPr>
        <p:spPr>
          <a:xfrm>
            <a:off x="495000" y="3682080"/>
            <a:ext cx="4350240" cy="1896840"/>
          </a:xfrm>
          <a:prstGeom prst="rect">
            <a:avLst/>
          </a:prstGeom>
        </p:spPr>
        <p:txBody>
          <a:bodyPr lIns="0" rIns="0" tIns="0" bIns="0">
            <a:normAutofit/>
          </a:bodyPr>
          <a:p>
            <a:endParaRPr b="0" lang="en-AU" sz="3200" spc="-1" strike="noStrike">
              <a:latin typeface="Arial"/>
            </a:endParaRPr>
          </a:p>
        </p:txBody>
      </p:sp>
      <p:sp>
        <p:nvSpPr>
          <p:cNvPr id="34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44" name="PlaceHolder 2"/>
          <p:cNvSpPr>
            <a:spLocks noGrp="1"/>
          </p:cNvSpPr>
          <p:nvPr>
            <p:ph type="body"/>
          </p:nvPr>
        </p:nvSpPr>
        <p:spPr>
          <a:xfrm>
            <a:off x="495000" y="1604520"/>
            <a:ext cx="2870280" cy="1896840"/>
          </a:xfrm>
          <a:prstGeom prst="rect">
            <a:avLst/>
          </a:prstGeom>
        </p:spPr>
        <p:txBody>
          <a:bodyPr lIns="0" rIns="0" tIns="0" bIns="0">
            <a:normAutofit/>
          </a:bodyPr>
          <a:p>
            <a:endParaRPr b="0" lang="en-AU" sz="3200" spc="-1" strike="noStrike">
              <a:latin typeface="Arial"/>
            </a:endParaRPr>
          </a:p>
        </p:txBody>
      </p:sp>
      <p:sp>
        <p:nvSpPr>
          <p:cNvPr id="34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AU" sz="3200" spc="-1" strike="noStrike">
              <a:latin typeface="Arial"/>
            </a:endParaRPr>
          </a:p>
        </p:txBody>
      </p:sp>
      <p:sp>
        <p:nvSpPr>
          <p:cNvPr id="34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AU" sz="3200" spc="-1" strike="noStrike">
              <a:latin typeface="Arial"/>
            </a:endParaRPr>
          </a:p>
        </p:txBody>
      </p:sp>
      <p:sp>
        <p:nvSpPr>
          <p:cNvPr id="347" name="PlaceHolder 5"/>
          <p:cNvSpPr>
            <a:spLocks noGrp="1"/>
          </p:cNvSpPr>
          <p:nvPr>
            <p:ph type="body"/>
          </p:nvPr>
        </p:nvSpPr>
        <p:spPr>
          <a:xfrm>
            <a:off x="495000" y="3682080"/>
            <a:ext cx="2870280" cy="1896840"/>
          </a:xfrm>
          <a:prstGeom prst="rect">
            <a:avLst/>
          </a:prstGeom>
        </p:spPr>
        <p:txBody>
          <a:bodyPr lIns="0" rIns="0" tIns="0" bIns="0">
            <a:normAutofit/>
          </a:bodyPr>
          <a:p>
            <a:endParaRPr b="0" lang="en-AU" sz="3200" spc="-1" strike="noStrike">
              <a:latin typeface="Arial"/>
            </a:endParaRPr>
          </a:p>
        </p:txBody>
      </p:sp>
      <p:sp>
        <p:nvSpPr>
          <p:cNvPr id="34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AU" sz="3200" spc="-1" strike="noStrike">
              <a:latin typeface="Arial"/>
            </a:endParaRPr>
          </a:p>
        </p:txBody>
      </p:sp>
      <p:sp>
        <p:nvSpPr>
          <p:cNvPr id="34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AU"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4"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5"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AU"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AU" sz="4400" spc="-1" strike="noStrike">
              <a:latin typeface="Arial"/>
            </a:endParaRPr>
          </a:p>
        </p:txBody>
      </p:sp>
      <p:sp>
        <p:nvSpPr>
          <p:cNvPr id="367" name="PlaceHolder 2"/>
          <p:cNvSpPr>
            <a:spLocks noGrp="1"/>
          </p:cNvSpPr>
          <p:nvPr>
            <p:ph type="body"/>
          </p:nvPr>
        </p:nvSpPr>
        <p:spPr>
          <a:xfrm>
            <a:off x="495000" y="1604520"/>
            <a:ext cx="8915040" cy="397728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2.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1"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 name="Group 3"/>
          <p:cNvGrpSpPr/>
          <p:nvPr/>
        </p:nvGrpSpPr>
        <p:grpSpPr>
          <a:xfrm>
            <a:off x="270360" y="260280"/>
            <a:ext cx="1745280" cy="788040"/>
            <a:chOff x="270360" y="260280"/>
            <a:chExt cx="1745280" cy="788040"/>
          </a:xfrm>
        </p:grpSpPr>
        <p:sp>
          <p:nvSpPr>
            <p:cNvPr id="3"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4" name="Picture 12" descr=""/>
            <p:cNvPicPr/>
            <p:nvPr/>
          </p:nvPicPr>
          <p:blipFill>
            <a:blip r:embed="rId2"/>
            <a:stretch/>
          </p:blipFill>
          <p:spPr>
            <a:xfrm>
              <a:off x="457920" y="435240"/>
              <a:ext cx="1373040" cy="438120"/>
            </a:xfrm>
            <a:prstGeom prst="rect">
              <a:avLst/>
            </a:prstGeom>
            <a:ln>
              <a:noFill/>
            </a:ln>
          </p:spPr>
        </p:pic>
      </p:grpSp>
      <p:sp>
        <p:nvSpPr>
          <p:cNvPr id="5" name="CustomShape 5"/>
          <p:cNvSpPr/>
          <p:nvPr/>
        </p:nvSpPr>
        <p:spPr>
          <a:xfrm>
            <a:off x="0" y="0"/>
            <a:ext cx="9905040" cy="6856920"/>
          </a:xfrm>
          <a:prstGeom prst="rect">
            <a:avLst/>
          </a:prstGeom>
          <a:solidFill>
            <a:srgbClr val="ffffff"/>
          </a:solidFill>
          <a:ln w="25560">
            <a:noFill/>
          </a:ln>
        </p:spPr>
        <p:style>
          <a:lnRef idx="0"/>
          <a:fillRef idx="0"/>
          <a:effectRef idx="0"/>
          <a:fontRef idx="minor"/>
        </p:style>
      </p:sp>
      <p:sp>
        <p:nvSpPr>
          <p:cNvPr id="6" name="CustomShape 6"/>
          <p:cNvSpPr/>
          <p:nvPr/>
        </p:nvSpPr>
        <p:spPr>
          <a:xfrm>
            <a:off x="1161000" y="0"/>
            <a:ext cx="8744040" cy="5785200"/>
          </a:xfrm>
          <a:prstGeom prst="rect">
            <a:avLst/>
          </a:prstGeom>
          <a:solidFill>
            <a:srgbClr val="ce1126"/>
          </a:solidFill>
          <a:ln w="25560">
            <a:noFill/>
          </a:ln>
        </p:spPr>
        <p:style>
          <a:lnRef idx="0"/>
          <a:fillRef idx="0"/>
          <a:effectRef idx="0"/>
          <a:fontRef idx="minor"/>
        </p:style>
      </p:sp>
      <p:sp>
        <p:nvSpPr>
          <p:cNvPr id="7" name="CustomShape 7"/>
          <p:cNvSpPr/>
          <p:nvPr/>
        </p:nvSpPr>
        <p:spPr>
          <a:xfrm>
            <a:off x="1161000" y="4200480"/>
            <a:ext cx="2494800" cy="2302920"/>
          </a:xfrm>
          <a:prstGeom prst="rect">
            <a:avLst/>
          </a:prstGeom>
          <a:solidFill>
            <a:srgbClr val="12416c"/>
          </a:solidFill>
          <a:ln w="25560">
            <a:noFill/>
          </a:ln>
        </p:spPr>
        <p:style>
          <a:lnRef idx="0"/>
          <a:fillRef idx="0"/>
          <a:effectRef idx="0"/>
          <a:fontRef idx="minor"/>
        </p:style>
      </p:sp>
      <p:grpSp>
        <p:nvGrpSpPr>
          <p:cNvPr id="8" name="Group 8"/>
          <p:cNvGrpSpPr/>
          <p:nvPr/>
        </p:nvGrpSpPr>
        <p:grpSpPr>
          <a:xfrm>
            <a:off x="282240" y="5715000"/>
            <a:ext cx="1745280" cy="788040"/>
            <a:chOff x="282240" y="5715000"/>
            <a:chExt cx="1745280" cy="788040"/>
          </a:xfrm>
        </p:grpSpPr>
        <p:sp>
          <p:nvSpPr>
            <p:cNvPr id="9" name="CustomShape 9"/>
            <p:cNvSpPr/>
            <p:nvPr/>
          </p:nvSpPr>
          <p:spPr>
            <a:xfrm flipH="1">
              <a:off x="282240" y="5715000"/>
              <a:ext cx="1745280" cy="788040"/>
            </a:xfrm>
            <a:prstGeom prst="rect">
              <a:avLst/>
            </a:prstGeom>
            <a:solidFill>
              <a:srgbClr val="ce1126"/>
            </a:solidFill>
            <a:ln w="25560">
              <a:noFill/>
            </a:ln>
          </p:spPr>
          <p:style>
            <a:lnRef idx="0"/>
            <a:fillRef idx="0"/>
            <a:effectRef idx="0"/>
            <a:fontRef idx="minor"/>
          </p:style>
        </p:sp>
        <p:pic>
          <p:nvPicPr>
            <p:cNvPr id="10" name="Picture 18" descr=""/>
            <p:cNvPicPr/>
            <p:nvPr/>
          </p:nvPicPr>
          <p:blipFill>
            <a:blip r:embed="rId3"/>
            <a:stretch/>
          </p:blipFill>
          <p:spPr>
            <a:xfrm>
              <a:off x="469800" y="5889960"/>
              <a:ext cx="1373040" cy="438120"/>
            </a:xfrm>
            <a:prstGeom prst="rect">
              <a:avLst/>
            </a:prstGeom>
            <a:ln>
              <a:noFill/>
            </a:ln>
          </p:spPr>
        </p:pic>
      </p:grpSp>
      <p:sp>
        <p:nvSpPr>
          <p:cNvPr id="11" name="PlaceHolder 10"/>
          <p:cNvSpPr>
            <a:spLocks noGrp="1"/>
          </p:cNvSpPr>
          <p:nvPr>
            <p:ph type="title"/>
          </p:nvPr>
        </p:nvSpPr>
        <p:spPr>
          <a:xfrm>
            <a:off x="495000" y="273600"/>
            <a:ext cx="8914680" cy="1144440"/>
          </a:xfrm>
          <a:prstGeom prst="rect">
            <a:avLst/>
          </a:prstGeom>
        </p:spPr>
        <p:txBody>
          <a:bodyPr lIns="0" rIns="0" tIns="0" bIns="0" anchor="ctr"/>
          <a:p>
            <a:r>
              <a:rPr b="0" lang="en-AU" sz="1800" spc="-1" strike="noStrike">
                <a:latin typeface="Arial"/>
              </a:rPr>
              <a:t>Click to edit the title text format</a:t>
            </a:r>
            <a:endParaRPr b="0" lang="en-AU" sz="1800" spc="-1" strike="noStrike">
              <a:latin typeface="Arial"/>
            </a:endParaRPr>
          </a:p>
        </p:txBody>
      </p:sp>
      <p:sp>
        <p:nvSpPr>
          <p:cNvPr id="12" name="PlaceHolder 11"/>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0"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401"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402" name="Group 3"/>
          <p:cNvGrpSpPr/>
          <p:nvPr/>
        </p:nvGrpSpPr>
        <p:grpSpPr>
          <a:xfrm>
            <a:off x="270360" y="260280"/>
            <a:ext cx="1745280" cy="788040"/>
            <a:chOff x="270360" y="260280"/>
            <a:chExt cx="1745280" cy="788040"/>
          </a:xfrm>
        </p:grpSpPr>
        <p:sp>
          <p:nvSpPr>
            <p:cNvPr id="403"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404" name="Picture 12" descr=""/>
            <p:cNvPicPr/>
            <p:nvPr/>
          </p:nvPicPr>
          <p:blipFill>
            <a:blip r:embed="rId2"/>
            <a:stretch/>
          </p:blipFill>
          <p:spPr>
            <a:xfrm>
              <a:off x="457920" y="435240"/>
              <a:ext cx="1373040" cy="438120"/>
            </a:xfrm>
            <a:prstGeom prst="rect">
              <a:avLst/>
            </a:prstGeom>
            <a:ln>
              <a:noFill/>
            </a:ln>
          </p:spPr>
        </p:pic>
      </p:grpSp>
      <p:sp>
        <p:nvSpPr>
          <p:cNvPr id="405"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06"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3"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444"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445" name="Group 3"/>
          <p:cNvGrpSpPr/>
          <p:nvPr/>
        </p:nvGrpSpPr>
        <p:grpSpPr>
          <a:xfrm>
            <a:off x="270360" y="260280"/>
            <a:ext cx="1745280" cy="788040"/>
            <a:chOff x="270360" y="260280"/>
            <a:chExt cx="1745280" cy="788040"/>
          </a:xfrm>
        </p:grpSpPr>
        <p:sp>
          <p:nvSpPr>
            <p:cNvPr id="446"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447" name="Picture 12" descr=""/>
            <p:cNvPicPr/>
            <p:nvPr/>
          </p:nvPicPr>
          <p:blipFill>
            <a:blip r:embed="rId2"/>
            <a:stretch/>
          </p:blipFill>
          <p:spPr>
            <a:xfrm>
              <a:off x="457920" y="435240"/>
              <a:ext cx="1373040" cy="438120"/>
            </a:xfrm>
            <a:prstGeom prst="rect">
              <a:avLst/>
            </a:prstGeom>
            <a:ln>
              <a:noFill/>
            </a:ln>
          </p:spPr>
        </p:pic>
      </p:grpSp>
      <p:sp>
        <p:nvSpPr>
          <p:cNvPr id="448"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449"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50"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51" name="Group 3"/>
          <p:cNvGrpSpPr/>
          <p:nvPr/>
        </p:nvGrpSpPr>
        <p:grpSpPr>
          <a:xfrm>
            <a:off x="270360" y="260280"/>
            <a:ext cx="1745280" cy="788040"/>
            <a:chOff x="270360" y="260280"/>
            <a:chExt cx="1745280" cy="788040"/>
          </a:xfrm>
        </p:grpSpPr>
        <p:sp>
          <p:nvSpPr>
            <p:cNvPr id="52"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53" name="Picture 12" descr=""/>
            <p:cNvPicPr/>
            <p:nvPr/>
          </p:nvPicPr>
          <p:blipFill>
            <a:blip r:embed="rId2"/>
            <a:stretch/>
          </p:blipFill>
          <p:spPr>
            <a:xfrm>
              <a:off x="457920" y="435240"/>
              <a:ext cx="1373040" cy="438120"/>
            </a:xfrm>
            <a:prstGeom prst="rect">
              <a:avLst/>
            </a:prstGeom>
            <a:ln>
              <a:noFill/>
            </a:ln>
          </p:spPr>
        </p:pic>
      </p:grpSp>
      <p:sp>
        <p:nvSpPr>
          <p:cNvPr id="54"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55"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93"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94" name="Group 3"/>
          <p:cNvGrpSpPr/>
          <p:nvPr/>
        </p:nvGrpSpPr>
        <p:grpSpPr>
          <a:xfrm>
            <a:off x="270360" y="260280"/>
            <a:ext cx="1745280" cy="788040"/>
            <a:chOff x="270360" y="260280"/>
            <a:chExt cx="1745280" cy="788040"/>
          </a:xfrm>
        </p:grpSpPr>
        <p:sp>
          <p:nvSpPr>
            <p:cNvPr id="95"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96" name="Picture 12" descr=""/>
            <p:cNvPicPr/>
            <p:nvPr/>
          </p:nvPicPr>
          <p:blipFill>
            <a:blip r:embed="rId2"/>
            <a:stretch/>
          </p:blipFill>
          <p:spPr>
            <a:xfrm>
              <a:off x="457920" y="435240"/>
              <a:ext cx="1373040" cy="438120"/>
            </a:xfrm>
            <a:prstGeom prst="rect">
              <a:avLst/>
            </a:prstGeom>
            <a:ln>
              <a:noFill/>
            </a:ln>
          </p:spPr>
        </p:pic>
      </p:grpSp>
      <p:sp>
        <p:nvSpPr>
          <p:cNvPr id="97"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98"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136"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137" name="Group 3"/>
          <p:cNvGrpSpPr/>
          <p:nvPr/>
        </p:nvGrpSpPr>
        <p:grpSpPr>
          <a:xfrm>
            <a:off x="270360" y="260280"/>
            <a:ext cx="1745280" cy="788040"/>
            <a:chOff x="270360" y="260280"/>
            <a:chExt cx="1745280" cy="788040"/>
          </a:xfrm>
        </p:grpSpPr>
        <p:sp>
          <p:nvSpPr>
            <p:cNvPr id="138"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139" name="Picture 12" descr=""/>
            <p:cNvPicPr/>
            <p:nvPr/>
          </p:nvPicPr>
          <p:blipFill>
            <a:blip r:embed="rId2"/>
            <a:stretch/>
          </p:blipFill>
          <p:spPr>
            <a:xfrm>
              <a:off x="457920" y="435240"/>
              <a:ext cx="1373040" cy="438120"/>
            </a:xfrm>
            <a:prstGeom prst="rect">
              <a:avLst/>
            </a:prstGeom>
            <a:ln>
              <a:noFill/>
            </a:ln>
          </p:spPr>
        </p:pic>
      </p:grpSp>
      <p:sp>
        <p:nvSpPr>
          <p:cNvPr id="140"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41"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179"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180" name="Group 3"/>
          <p:cNvGrpSpPr/>
          <p:nvPr/>
        </p:nvGrpSpPr>
        <p:grpSpPr>
          <a:xfrm>
            <a:off x="270360" y="260280"/>
            <a:ext cx="1745280" cy="788040"/>
            <a:chOff x="270360" y="260280"/>
            <a:chExt cx="1745280" cy="788040"/>
          </a:xfrm>
        </p:grpSpPr>
        <p:sp>
          <p:nvSpPr>
            <p:cNvPr id="181"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182" name="Picture 12" descr=""/>
            <p:cNvPicPr/>
            <p:nvPr/>
          </p:nvPicPr>
          <p:blipFill>
            <a:blip r:embed="rId2"/>
            <a:stretch/>
          </p:blipFill>
          <p:spPr>
            <a:xfrm>
              <a:off x="457920" y="435240"/>
              <a:ext cx="1373040" cy="438120"/>
            </a:xfrm>
            <a:prstGeom prst="rect">
              <a:avLst/>
            </a:prstGeom>
            <a:ln>
              <a:noFill/>
            </a:ln>
          </p:spPr>
        </p:pic>
      </p:grpSp>
      <p:sp>
        <p:nvSpPr>
          <p:cNvPr id="183"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184"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222"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23" name="Group 3"/>
          <p:cNvGrpSpPr/>
          <p:nvPr/>
        </p:nvGrpSpPr>
        <p:grpSpPr>
          <a:xfrm>
            <a:off x="270360" y="260280"/>
            <a:ext cx="1745280" cy="788040"/>
            <a:chOff x="270360" y="260280"/>
            <a:chExt cx="1745280" cy="788040"/>
          </a:xfrm>
        </p:grpSpPr>
        <p:sp>
          <p:nvSpPr>
            <p:cNvPr id="224"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225" name="Picture 12" descr=""/>
            <p:cNvPicPr/>
            <p:nvPr/>
          </p:nvPicPr>
          <p:blipFill>
            <a:blip r:embed="rId2"/>
            <a:stretch/>
          </p:blipFill>
          <p:spPr>
            <a:xfrm>
              <a:off x="457920" y="435240"/>
              <a:ext cx="1373040" cy="438120"/>
            </a:xfrm>
            <a:prstGeom prst="rect">
              <a:avLst/>
            </a:prstGeom>
            <a:ln>
              <a:noFill/>
            </a:ln>
          </p:spPr>
        </p:pic>
      </p:grpSp>
      <p:sp>
        <p:nvSpPr>
          <p:cNvPr id="226"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227"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4"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265"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266" name="Group 3"/>
          <p:cNvGrpSpPr/>
          <p:nvPr/>
        </p:nvGrpSpPr>
        <p:grpSpPr>
          <a:xfrm>
            <a:off x="270360" y="260280"/>
            <a:ext cx="1745280" cy="788040"/>
            <a:chOff x="270360" y="260280"/>
            <a:chExt cx="1745280" cy="788040"/>
          </a:xfrm>
        </p:grpSpPr>
        <p:sp>
          <p:nvSpPr>
            <p:cNvPr id="267"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268" name="Picture 12" descr=""/>
            <p:cNvPicPr/>
            <p:nvPr/>
          </p:nvPicPr>
          <p:blipFill>
            <a:blip r:embed="rId2"/>
            <a:stretch/>
          </p:blipFill>
          <p:spPr>
            <a:xfrm>
              <a:off x="457920" y="435240"/>
              <a:ext cx="1373040" cy="438120"/>
            </a:xfrm>
            <a:prstGeom prst="rect">
              <a:avLst/>
            </a:prstGeom>
            <a:ln>
              <a:noFill/>
            </a:ln>
          </p:spPr>
        </p:pic>
      </p:grpSp>
      <p:sp>
        <p:nvSpPr>
          <p:cNvPr id="269"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270"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7"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308"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309" name="Group 3"/>
          <p:cNvGrpSpPr/>
          <p:nvPr/>
        </p:nvGrpSpPr>
        <p:grpSpPr>
          <a:xfrm>
            <a:off x="270360" y="260280"/>
            <a:ext cx="1745280" cy="788040"/>
            <a:chOff x="270360" y="260280"/>
            <a:chExt cx="1745280" cy="788040"/>
          </a:xfrm>
        </p:grpSpPr>
        <p:sp>
          <p:nvSpPr>
            <p:cNvPr id="310"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311" name="Picture 12" descr=""/>
            <p:cNvPicPr/>
            <p:nvPr/>
          </p:nvPicPr>
          <p:blipFill>
            <a:blip r:embed="rId2"/>
            <a:stretch/>
          </p:blipFill>
          <p:spPr>
            <a:xfrm>
              <a:off x="457920" y="435240"/>
              <a:ext cx="1373040" cy="438120"/>
            </a:xfrm>
            <a:prstGeom prst="rect">
              <a:avLst/>
            </a:prstGeom>
            <a:ln>
              <a:noFill/>
            </a:ln>
          </p:spPr>
        </p:pic>
      </p:grpSp>
      <p:sp>
        <p:nvSpPr>
          <p:cNvPr id="312" name="PlaceHolder 5"/>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313" name="PlaceHolder 6"/>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CustomShape 1"/>
          <p:cNvSpPr/>
          <p:nvPr/>
        </p:nvSpPr>
        <p:spPr>
          <a:xfrm flipH="1">
            <a:off x="1004760" y="260280"/>
            <a:ext cx="8666640" cy="952920"/>
          </a:xfrm>
          <a:prstGeom prst="rect">
            <a:avLst/>
          </a:prstGeom>
          <a:solidFill>
            <a:srgbClr val="12416c"/>
          </a:solidFill>
          <a:ln w="25560">
            <a:noFill/>
          </a:ln>
        </p:spPr>
        <p:style>
          <a:lnRef idx="0"/>
          <a:fillRef idx="0"/>
          <a:effectRef idx="0"/>
          <a:fontRef idx="minor"/>
        </p:style>
      </p:sp>
      <p:sp>
        <p:nvSpPr>
          <p:cNvPr id="351" name="Line 2"/>
          <p:cNvSpPr/>
          <p:nvPr/>
        </p:nvSpPr>
        <p:spPr>
          <a:xfrm>
            <a:off x="271440" y="6575400"/>
            <a:ext cx="9402120" cy="360"/>
          </a:xfrm>
          <a:prstGeom prst="line">
            <a:avLst/>
          </a:prstGeom>
          <a:ln w="28440">
            <a:solidFill>
              <a:srgbClr val="ce1126"/>
            </a:solidFill>
            <a:round/>
          </a:ln>
        </p:spPr>
        <p:style>
          <a:lnRef idx="0"/>
          <a:fillRef idx="0"/>
          <a:effectRef idx="0"/>
          <a:fontRef idx="minor"/>
        </p:style>
      </p:sp>
      <p:grpSp>
        <p:nvGrpSpPr>
          <p:cNvPr id="352" name="Group 3"/>
          <p:cNvGrpSpPr/>
          <p:nvPr/>
        </p:nvGrpSpPr>
        <p:grpSpPr>
          <a:xfrm>
            <a:off x="270360" y="260280"/>
            <a:ext cx="1745280" cy="788040"/>
            <a:chOff x="270360" y="260280"/>
            <a:chExt cx="1745280" cy="788040"/>
          </a:xfrm>
        </p:grpSpPr>
        <p:sp>
          <p:nvSpPr>
            <p:cNvPr id="353" name="CustomShape 4"/>
            <p:cNvSpPr/>
            <p:nvPr/>
          </p:nvSpPr>
          <p:spPr>
            <a:xfrm flipH="1">
              <a:off x="270360" y="260280"/>
              <a:ext cx="1745280" cy="788040"/>
            </a:xfrm>
            <a:prstGeom prst="rect">
              <a:avLst/>
            </a:prstGeom>
            <a:solidFill>
              <a:srgbClr val="ce1126"/>
            </a:solidFill>
            <a:ln w="25560">
              <a:noFill/>
            </a:ln>
          </p:spPr>
          <p:style>
            <a:lnRef idx="0"/>
            <a:fillRef idx="0"/>
            <a:effectRef idx="0"/>
            <a:fontRef idx="minor"/>
          </p:style>
        </p:sp>
        <p:pic>
          <p:nvPicPr>
            <p:cNvPr id="354" name="Picture 12" descr=""/>
            <p:cNvPicPr/>
            <p:nvPr/>
          </p:nvPicPr>
          <p:blipFill>
            <a:blip r:embed="rId2"/>
            <a:stretch/>
          </p:blipFill>
          <p:spPr>
            <a:xfrm>
              <a:off x="457920" y="435240"/>
              <a:ext cx="1373040" cy="438120"/>
            </a:xfrm>
            <a:prstGeom prst="rect">
              <a:avLst/>
            </a:prstGeom>
            <a:ln>
              <a:noFill/>
            </a:ln>
          </p:spPr>
        </p:pic>
      </p:grpSp>
      <p:sp>
        <p:nvSpPr>
          <p:cNvPr id="355" name="CustomShape 5"/>
          <p:cNvSpPr/>
          <p:nvPr/>
        </p:nvSpPr>
        <p:spPr>
          <a:xfrm>
            <a:off x="0" y="0"/>
            <a:ext cx="9905040" cy="6856920"/>
          </a:xfrm>
          <a:prstGeom prst="rect">
            <a:avLst/>
          </a:prstGeom>
          <a:solidFill>
            <a:srgbClr val="f9b72c"/>
          </a:solidFill>
          <a:ln w="25560">
            <a:noFill/>
          </a:ln>
        </p:spPr>
        <p:style>
          <a:lnRef idx="0"/>
          <a:fillRef idx="0"/>
          <a:effectRef idx="0"/>
          <a:fontRef idx="minor"/>
        </p:style>
      </p:sp>
      <p:sp>
        <p:nvSpPr>
          <p:cNvPr id="356" name="CustomShape 6"/>
          <p:cNvSpPr/>
          <p:nvPr/>
        </p:nvSpPr>
        <p:spPr>
          <a:xfrm flipH="1">
            <a:off x="-1440" y="5715000"/>
            <a:ext cx="9905040" cy="1141920"/>
          </a:xfrm>
          <a:prstGeom prst="rect">
            <a:avLst/>
          </a:prstGeom>
          <a:solidFill>
            <a:srgbClr val="ffffff"/>
          </a:solidFill>
          <a:ln w="25560">
            <a:noFill/>
          </a:ln>
        </p:spPr>
        <p:style>
          <a:lnRef idx="0"/>
          <a:fillRef idx="0"/>
          <a:effectRef idx="0"/>
          <a:fontRef idx="minor"/>
        </p:style>
      </p:sp>
      <p:grpSp>
        <p:nvGrpSpPr>
          <p:cNvPr id="357" name="Group 7"/>
          <p:cNvGrpSpPr/>
          <p:nvPr/>
        </p:nvGrpSpPr>
        <p:grpSpPr>
          <a:xfrm>
            <a:off x="241920" y="5248080"/>
            <a:ext cx="2156040" cy="1358280"/>
            <a:chOff x="241920" y="5248080"/>
            <a:chExt cx="2156040" cy="1358280"/>
          </a:xfrm>
        </p:grpSpPr>
        <p:sp>
          <p:nvSpPr>
            <p:cNvPr id="358" name="CustomShape 8"/>
            <p:cNvSpPr/>
            <p:nvPr/>
          </p:nvSpPr>
          <p:spPr>
            <a:xfrm>
              <a:off x="926280" y="5248080"/>
              <a:ext cx="1471680" cy="1358280"/>
            </a:xfrm>
            <a:prstGeom prst="rect">
              <a:avLst/>
            </a:prstGeom>
            <a:solidFill>
              <a:srgbClr val="12416c"/>
            </a:solidFill>
            <a:ln w="25560">
              <a:noFill/>
            </a:ln>
          </p:spPr>
          <p:style>
            <a:lnRef idx="0"/>
            <a:fillRef idx="0"/>
            <a:effectRef idx="0"/>
            <a:fontRef idx="minor"/>
          </p:style>
        </p:sp>
        <p:grpSp>
          <p:nvGrpSpPr>
            <p:cNvPr id="359" name="Group 9"/>
            <p:cNvGrpSpPr/>
            <p:nvPr/>
          </p:nvGrpSpPr>
          <p:grpSpPr>
            <a:xfrm>
              <a:off x="241920" y="5966640"/>
              <a:ext cx="1371600" cy="639720"/>
              <a:chOff x="241920" y="5966640"/>
              <a:chExt cx="1371600" cy="639720"/>
            </a:xfrm>
          </p:grpSpPr>
          <p:sp>
            <p:nvSpPr>
              <p:cNvPr id="360" name="CustomShape 10"/>
              <p:cNvSpPr/>
              <p:nvPr/>
            </p:nvSpPr>
            <p:spPr>
              <a:xfrm flipH="1">
                <a:off x="241920" y="5966640"/>
                <a:ext cx="1371600" cy="639720"/>
              </a:xfrm>
              <a:prstGeom prst="rect">
                <a:avLst/>
              </a:prstGeom>
              <a:solidFill>
                <a:srgbClr val="ce1126"/>
              </a:solidFill>
              <a:ln w="25560">
                <a:noFill/>
              </a:ln>
            </p:spPr>
            <p:style>
              <a:lnRef idx="0"/>
              <a:fillRef idx="0"/>
              <a:effectRef idx="0"/>
              <a:fontRef idx="minor"/>
            </p:style>
          </p:sp>
          <p:pic>
            <p:nvPicPr>
              <p:cNvPr id="361" name="Picture 20" descr=""/>
              <p:cNvPicPr/>
              <p:nvPr/>
            </p:nvPicPr>
            <p:blipFill>
              <a:blip r:embed="rId3"/>
              <a:stretch/>
            </p:blipFill>
            <p:spPr>
              <a:xfrm>
                <a:off x="389520" y="6108840"/>
                <a:ext cx="1078920" cy="355320"/>
              </a:xfrm>
              <a:prstGeom prst="rect">
                <a:avLst/>
              </a:prstGeom>
              <a:ln>
                <a:noFill/>
              </a:ln>
            </p:spPr>
          </p:pic>
        </p:grpSp>
      </p:grpSp>
      <p:sp>
        <p:nvSpPr>
          <p:cNvPr id="362" name="PlaceHolder 11"/>
          <p:cNvSpPr>
            <a:spLocks noGrp="1"/>
          </p:cNvSpPr>
          <p:nvPr>
            <p:ph type="title"/>
          </p:nvPr>
        </p:nvSpPr>
        <p:spPr>
          <a:xfrm>
            <a:off x="495000" y="273600"/>
            <a:ext cx="8915040" cy="1144800"/>
          </a:xfrm>
          <a:prstGeom prst="rect">
            <a:avLst/>
          </a:prstGeom>
        </p:spPr>
        <p:txBody>
          <a:bodyPr lIns="0" rIns="0" tIns="0" bIns="0" anchor="ctr"/>
          <a:p>
            <a:pPr algn="ctr"/>
            <a:r>
              <a:rPr b="0" lang="en-AU" sz="4400" spc="-1" strike="noStrike">
                <a:latin typeface="Arial"/>
              </a:rPr>
              <a:t>Click to edit the title text format</a:t>
            </a:r>
            <a:endParaRPr b="0" lang="en-AU" sz="4400" spc="-1" strike="noStrike">
              <a:latin typeface="Arial"/>
            </a:endParaRPr>
          </a:p>
        </p:txBody>
      </p:sp>
      <p:sp>
        <p:nvSpPr>
          <p:cNvPr id="363" name="PlaceHolder 1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492" name="CustomShape 1"/>
          <p:cNvSpPr/>
          <p:nvPr/>
        </p:nvSpPr>
        <p:spPr>
          <a:xfrm>
            <a:off x="1442880" y="916560"/>
            <a:ext cx="8345160" cy="99900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AU" sz="2200" spc="-1" strike="noStrike">
                <a:solidFill>
                  <a:srgbClr val="ffffff"/>
                </a:solidFill>
                <a:latin typeface="Arial"/>
                <a:ea typeface="DejaVu Sans"/>
              </a:rPr>
              <a:t>MLBlocks: FPGA Blocks for Machine Learning Applications</a:t>
            </a:r>
            <a:endParaRPr b="0" lang="en-AU" sz="2200" spc="-1" strike="noStrike">
              <a:latin typeface="Arial"/>
            </a:endParaRPr>
          </a:p>
        </p:txBody>
      </p:sp>
      <p:sp>
        <p:nvSpPr>
          <p:cNvPr id="493" name="CustomShape 2"/>
          <p:cNvSpPr/>
          <p:nvPr/>
        </p:nvSpPr>
        <p:spPr>
          <a:xfrm>
            <a:off x="3750840" y="5481360"/>
            <a:ext cx="6035400" cy="284760"/>
          </a:xfrm>
          <a:prstGeom prst="rect">
            <a:avLst/>
          </a:prstGeom>
          <a:noFill/>
          <a:ln>
            <a:noFill/>
          </a:ln>
        </p:spPr>
        <p:style>
          <a:lnRef idx="0"/>
          <a:fillRef idx="0"/>
          <a:effectRef idx="0"/>
          <a:fontRef idx="minor"/>
        </p:style>
        <p:txBody>
          <a:bodyPr lIns="0" rIns="0" tIns="0" bIns="0"/>
          <a:p>
            <a:pPr algn="r">
              <a:lnSpc>
                <a:spcPct val="100000"/>
              </a:lnSpc>
            </a:pPr>
            <a:r>
              <a:rPr b="0" lang="en-AU" sz="1400" spc="-1" strike="noStrike">
                <a:solidFill>
                  <a:srgbClr val="ffffff"/>
                </a:solidFill>
                <a:latin typeface="Arial"/>
                <a:ea typeface="DejaVu Sans"/>
              </a:rPr>
              <a:t>School of Electrical and Information Engineering, The University of Sydney</a:t>
            </a:r>
            <a:endParaRPr b="0" lang="en-AU" sz="1400" spc="-1" strike="noStrike">
              <a:latin typeface="Arial"/>
            </a:endParaRPr>
          </a:p>
          <a:p>
            <a:pPr algn="r">
              <a:lnSpc>
                <a:spcPct val="100000"/>
              </a:lnSpc>
            </a:pPr>
            <a:endParaRPr b="0" lang="en-AU" sz="1400" spc="-1" strike="noStrike">
              <a:latin typeface="Arial"/>
            </a:endParaRPr>
          </a:p>
        </p:txBody>
      </p:sp>
      <p:sp>
        <p:nvSpPr>
          <p:cNvPr id="494" name="CustomShape 3"/>
          <p:cNvSpPr/>
          <p:nvPr/>
        </p:nvSpPr>
        <p:spPr>
          <a:xfrm>
            <a:off x="3714840" y="4761000"/>
            <a:ext cx="6035400" cy="644760"/>
          </a:xfrm>
          <a:prstGeom prst="rect">
            <a:avLst/>
          </a:prstGeom>
          <a:noFill/>
          <a:ln>
            <a:noFill/>
          </a:ln>
        </p:spPr>
        <p:style>
          <a:lnRef idx="0"/>
          <a:fillRef idx="0"/>
          <a:effectRef idx="0"/>
          <a:fontRef idx="minor"/>
        </p:style>
        <p:txBody>
          <a:bodyPr lIns="0" rIns="0" tIns="0" bIns="0" anchor="b"/>
          <a:p>
            <a:pPr marL="174600" indent="-173520" algn="r">
              <a:lnSpc>
                <a:spcPct val="100000"/>
              </a:lnSpc>
              <a:spcBef>
                <a:spcPts val="499"/>
              </a:spcBef>
              <a:spcAft>
                <a:spcPts val="499"/>
              </a:spcAft>
            </a:pPr>
            <a:r>
              <a:rPr b="0" lang="en-AU" sz="1400" spc="-1" strike="noStrike">
                <a:solidFill>
                  <a:srgbClr val="ffffff"/>
                </a:solidFill>
                <a:latin typeface="Arial"/>
                <a:ea typeface="AR PL SungtiL GB"/>
              </a:rPr>
              <a:t>SeyedRamin Rasoulinezhad, David Boland, and Philip H.W. Leong</a:t>
            </a:r>
            <a:endParaRPr b="0" lang="en-AU"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Motivation</a:t>
            </a:r>
            <a:endParaRPr b="0" lang="en-AU" sz="2400" spc="-1" strike="noStrike">
              <a:latin typeface="Arial"/>
            </a:endParaRPr>
          </a:p>
        </p:txBody>
      </p:sp>
      <p:sp>
        <p:nvSpPr>
          <p:cNvPr id="496" name="CustomShape 2"/>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168DF557-5C51-438B-B439-66FE90C0DB28}"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497" name="CustomShape 3"/>
          <p:cNvSpPr/>
          <p:nvPr/>
        </p:nvSpPr>
        <p:spPr>
          <a:xfrm>
            <a:off x="271800" y="1268280"/>
            <a:ext cx="9383760" cy="484560"/>
          </a:xfrm>
          <a:prstGeom prst="rect">
            <a:avLst/>
          </a:prstGeom>
          <a:noFill/>
          <a:ln>
            <a:noFill/>
          </a:ln>
        </p:spPr>
        <p:style>
          <a:lnRef idx="0"/>
          <a:fillRef idx="0"/>
          <a:effectRef idx="0"/>
          <a:fontRef idx="minor"/>
        </p:style>
      </p:sp>
      <p:sp>
        <p:nvSpPr>
          <p:cNvPr id="498" name="CustomShape 4"/>
          <p:cNvSpPr/>
          <p:nvPr/>
        </p:nvSpPr>
        <p:spPr>
          <a:xfrm>
            <a:off x="271800" y="1377360"/>
            <a:ext cx="9383760" cy="503028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Observation: </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FPGA architectures are Optimized for networking, signal/image processing using high-precision DSP blocks </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ea typeface="AR PL SungtiL GB"/>
              </a:rPr>
              <a:t>DSP48 →  27×18 multiplier, 48-bit Accumulation   or   </a:t>
            </a:r>
            <a:r>
              <a:rPr b="0" lang="en-AU" sz="1800" spc="-1" strike="noStrike">
                <a:solidFill>
                  <a:srgbClr val="000000"/>
                </a:solidFill>
                <a:latin typeface="Arial"/>
                <a:ea typeface="DejaVu Sans"/>
              </a:rPr>
              <a:t>two one input shared 8x8 MACs</a:t>
            </a: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2200" spc="-1" strike="noStrike">
                <a:solidFill>
                  <a:srgbClr val="000000"/>
                </a:solidFill>
                <a:latin typeface="Arial"/>
                <a:ea typeface="DejaVu Sans"/>
              </a:rPr>
              <a:t>Previous works:</a:t>
            </a:r>
            <a:endParaRPr b="0" lang="en-AU" sz="22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ea typeface="DejaVu Sans"/>
              </a:rPr>
              <a:t>Enhancing existing DSP blocks</a:t>
            </a:r>
            <a:r>
              <a:rPr b="0" lang="en-AU" sz="1800" spc="-1" strike="noStrike">
                <a:solidFill>
                  <a:srgbClr val="000000"/>
                </a:solidFill>
                <a:latin typeface="Arial"/>
                <a:ea typeface="DejaVu Sans"/>
              </a:rPr>
              <a:t>: PIR-DSP [1], Boutrous et al [2], Intel Agilex Architecture</a:t>
            </a:r>
            <a:endParaRPr b="0" lang="en-AU" sz="1800" spc="-1" strike="noStrike">
              <a:latin typeface="Arial"/>
            </a:endParaRPr>
          </a:p>
          <a:p>
            <a:pPr lvl="2" marL="648000" indent="-21564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ea typeface="DejaVu Sans"/>
              </a:rPr>
              <a:t>Works on logic elements: LUXOR [3], Boutros et al. [4]</a:t>
            </a:r>
            <a:endParaRPr b="0" lang="en-AU" sz="18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ea typeface="DejaVu Sans"/>
              </a:rPr>
              <a:t>Integrating domain-specific engines:</a:t>
            </a:r>
            <a:r>
              <a:rPr b="0" lang="en-AU" sz="1800" spc="-1" strike="noStrike">
                <a:solidFill>
                  <a:srgbClr val="000000"/>
                </a:solidFill>
                <a:latin typeface="Arial"/>
                <a:ea typeface="DejaVu Sans"/>
              </a:rPr>
              <a:t> Xilinx Versal AI-engines</a:t>
            </a:r>
            <a:endParaRPr b="0" lang="en-AU" sz="1800" spc="-1" strike="noStrike">
              <a:latin typeface="Arial"/>
            </a:endParaRPr>
          </a:p>
          <a:p>
            <a:pPr lvl="2" marL="648000" indent="-215640">
              <a:lnSpc>
                <a:spcPct val="100000"/>
              </a:lnSpc>
              <a:spcBef>
                <a:spcPts val="499"/>
              </a:spcBef>
              <a:spcAft>
                <a:spcPts val="499"/>
              </a:spcAft>
              <a:buClr>
                <a:srgbClr val="000000"/>
              </a:buClr>
              <a:buSzPct val="45000"/>
              <a:buFont typeface="Wingdings" charset="2"/>
              <a:buChar char=""/>
            </a:pPr>
            <a:r>
              <a:rPr b="0" lang="en-AU" sz="1800" spc="-1" strike="noStrike">
                <a:solidFill>
                  <a:srgbClr val="000000"/>
                </a:solidFill>
                <a:latin typeface="Arial"/>
                <a:ea typeface="DejaVu Sans"/>
              </a:rPr>
              <a:t>Fundamental issue: They do not address the shortcomings of current FPGA architectures</a:t>
            </a:r>
            <a:endParaRPr b="0" lang="en-AU" sz="18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1800" spc="-1" strike="noStrike">
                <a:solidFill>
                  <a:srgbClr val="000000"/>
                </a:solidFill>
                <a:latin typeface="Arial"/>
                <a:ea typeface="AR PL SungtiL GB"/>
              </a:rPr>
              <a:t>Designing a new embedded block:</a:t>
            </a:r>
            <a:r>
              <a:rPr b="0" lang="en-AU" sz="1800" spc="-1" strike="noStrike">
                <a:solidFill>
                  <a:srgbClr val="000000"/>
                </a:solidFill>
                <a:latin typeface="Arial"/>
                <a:ea typeface="AR PL SungtiL GB"/>
              </a:rPr>
              <a:t> Hamamu [5], </a:t>
            </a:r>
            <a:r>
              <a:rPr b="0" lang="en-AU" sz="1800" spc="-1" strike="noStrike">
                <a:solidFill>
                  <a:srgbClr val="000000"/>
                </a:solidFill>
                <a:latin typeface="Arial"/>
                <a:ea typeface="DejaVu Sans"/>
              </a:rPr>
              <a:t>Achronix MLP72</a:t>
            </a:r>
            <a:endParaRPr b="0" lang="en-AU" sz="1800" spc="-1" strike="noStrike">
              <a:latin typeface="Arial"/>
            </a:endParaRPr>
          </a:p>
          <a:p>
            <a:pPr>
              <a:lnSpc>
                <a:spcPct val="100000"/>
              </a:lnSpc>
              <a:spcBef>
                <a:spcPts val="499"/>
              </a:spcBef>
              <a:spcAft>
                <a:spcPts val="499"/>
              </a:spcAft>
            </a:pPr>
            <a:endParaRPr b="0" lang="en-AU" sz="18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Aim: How to design a new block by a systematic fashion targeting future workloads</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AR PL SungtiL GB"/>
              </a:rPr>
              <a:t>Overview and </a:t>
            </a:r>
            <a:r>
              <a:rPr b="0" lang="en-AU" sz="2400" spc="-1" strike="noStrike">
                <a:solidFill>
                  <a:srgbClr val="ffffff"/>
                </a:solidFill>
                <a:latin typeface="Arial"/>
                <a:ea typeface="DejaVu Sans"/>
              </a:rPr>
              <a:t>Generalized nested loop model</a:t>
            </a:r>
            <a:endParaRPr b="0" lang="en-AU" sz="2400" spc="-1" strike="noStrike">
              <a:latin typeface="Arial"/>
            </a:endParaRPr>
          </a:p>
        </p:txBody>
      </p:sp>
      <p:sp>
        <p:nvSpPr>
          <p:cNvPr id="500" name="CustomShape 2"/>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40559B63-93EF-41D3-83DB-6E1FFFCC0A46}"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01" name="CustomShape 3"/>
          <p:cNvSpPr/>
          <p:nvPr/>
        </p:nvSpPr>
        <p:spPr>
          <a:xfrm>
            <a:off x="271800" y="1268280"/>
            <a:ext cx="9383760" cy="484560"/>
          </a:xfrm>
          <a:prstGeom prst="rect">
            <a:avLst/>
          </a:prstGeom>
          <a:noFill/>
          <a:ln>
            <a:noFill/>
          </a:ln>
        </p:spPr>
        <p:style>
          <a:lnRef idx="0"/>
          <a:fillRef idx="0"/>
          <a:effectRef idx="0"/>
          <a:fontRef idx="minor"/>
        </p:style>
      </p:sp>
      <p:pic>
        <p:nvPicPr>
          <p:cNvPr id="502" name="" descr=""/>
          <p:cNvPicPr/>
          <p:nvPr/>
        </p:nvPicPr>
        <p:blipFill>
          <a:blip r:embed="rId1"/>
          <a:srcRect l="0" t="956" r="0" b="14163"/>
          <a:stretch/>
        </p:blipFill>
        <p:spPr>
          <a:xfrm>
            <a:off x="292320" y="1260000"/>
            <a:ext cx="9283320" cy="2447280"/>
          </a:xfrm>
          <a:prstGeom prst="rect">
            <a:avLst/>
          </a:prstGeom>
          <a:ln>
            <a:noFill/>
          </a:ln>
        </p:spPr>
      </p:pic>
      <p:pic>
        <p:nvPicPr>
          <p:cNvPr id="503" name="" descr=""/>
          <p:cNvPicPr/>
          <p:nvPr/>
        </p:nvPicPr>
        <p:blipFill>
          <a:blip r:embed="rId2"/>
          <a:srcRect l="0" t="0" r="0" b="3488"/>
          <a:stretch/>
        </p:blipFill>
        <p:spPr>
          <a:xfrm>
            <a:off x="5112000" y="3827880"/>
            <a:ext cx="4535640" cy="2687400"/>
          </a:xfrm>
          <a:prstGeom prst="rect">
            <a:avLst/>
          </a:prstGeom>
          <a:ln>
            <a:noFill/>
          </a:ln>
        </p:spPr>
      </p:pic>
      <p:sp>
        <p:nvSpPr>
          <p:cNvPr id="504" name="CustomShape 4"/>
          <p:cNvSpPr/>
          <p:nvPr/>
        </p:nvSpPr>
        <p:spPr>
          <a:xfrm>
            <a:off x="307800" y="3888000"/>
            <a:ext cx="4731840" cy="259164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Four loop variable groups: </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ea typeface="DejaVu Sans"/>
              </a:rPr>
              <a:t>R</a:t>
            </a:r>
            <a:r>
              <a:rPr b="0" lang="en-AU" sz="2000" spc="-1" strike="noStrike">
                <a:solidFill>
                  <a:srgbClr val="000000"/>
                </a:solidFill>
                <a:latin typeface="Arial"/>
                <a:ea typeface="DejaVu Sans"/>
              </a:rPr>
              <a:t>eduction(</a:t>
            </a:r>
            <a:r>
              <a:rPr b="0" lang="en-AU" sz="2000" spc="-1" strike="noStrike">
                <a:solidFill>
                  <a:srgbClr val="000000"/>
                </a:solidFill>
                <a:latin typeface="Abyssinica SIL"/>
                <a:ea typeface="DejaVu Sans"/>
              </a:rPr>
              <a:t>IW</a:t>
            </a:r>
            <a:r>
              <a:rPr b="0" lang="en-AU" sz="2000" spc="-1" strike="noStrike">
                <a:solidFill>
                  <a:srgbClr val="000000"/>
                </a:solidFill>
                <a:latin typeface="Arial"/>
                <a:ea typeface="DejaVu Sans"/>
              </a:rPr>
              <a:t>) → reuse of temporary </a:t>
            </a:r>
            <a:r>
              <a:rPr b="0" lang="en-AU" sz="2000" spc="-1" strike="noStrike">
                <a:solidFill>
                  <a:srgbClr val="000000"/>
                </a:solidFill>
                <a:latin typeface="Abyssinica SIL"/>
                <a:ea typeface="DejaVu Sans"/>
              </a:rPr>
              <a:t>O </a:t>
            </a:r>
            <a:endParaRPr b="0" lang="en-AU" sz="2000" spc="-1" strike="noStrike">
              <a:latin typeface="Arial"/>
            </a:endParaRPr>
          </a:p>
          <a:p>
            <a:pPr lvl="2" marL="648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Like: dot product</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ea typeface="DejaVu Sans"/>
              </a:rPr>
              <a:t>E</a:t>
            </a:r>
            <a:r>
              <a:rPr b="0" lang="en-AU" sz="2000" spc="-1" strike="noStrike">
                <a:solidFill>
                  <a:srgbClr val="000000"/>
                </a:solidFill>
                <a:latin typeface="Arial"/>
                <a:ea typeface="DejaVu Sans"/>
              </a:rPr>
              <a:t>xpansion(</a:t>
            </a:r>
            <a:r>
              <a:rPr b="0" lang="en-AU" sz="2000" spc="-1" strike="noStrike">
                <a:solidFill>
                  <a:srgbClr val="000000"/>
                </a:solidFill>
                <a:latin typeface="Abyssinica SIL"/>
                <a:ea typeface="DejaVu Sans"/>
              </a:rPr>
              <a:t>WO</a:t>
            </a:r>
            <a:r>
              <a:rPr b="0" lang="en-AU" sz="2000" spc="-1" strike="noStrike">
                <a:solidFill>
                  <a:srgbClr val="000000"/>
                </a:solidFill>
                <a:latin typeface="Arial"/>
                <a:ea typeface="DejaVu Sans"/>
              </a:rPr>
              <a:t>) → reuse of </a:t>
            </a:r>
            <a:r>
              <a:rPr b="0" lang="en-AU" sz="2000" spc="-1" strike="noStrike">
                <a:solidFill>
                  <a:srgbClr val="000000"/>
                </a:solidFill>
                <a:latin typeface="Abyssinica SIL"/>
                <a:ea typeface="DejaVu Sans"/>
              </a:rPr>
              <a:t>I</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ea typeface="DejaVu Sans"/>
              </a:rPr>
              <a:t>B</a:t>
            </a:r>
            <a:r>
              <a:rPr b="0" lang="en-AU" sz="2000" spc="-1" strike="noStrike">
                <a:solidFill>
                  <a:srgbClr val="000000"/>
                </a:solidFill>
                <a:latin typeface="Arial"/>
                <a:ea typeface="DejaVu Sans"/>
              </a:rPr>
              <a:t>atching(</a:t>
            </a:r>
            <a:r>
              <a:rPr b="0" lang="en-AU" sz="2000" spc="-1" strike="noStrike">
                <a:solidFill>
                  <a:srgbClr val="000000"/>
                </a:solidFill>
                <a:latin typeface="Abyssinica SIL"/>
                <a:ea typeface="DejaVu Sans"/>
              </a:rPr>
              <a:t>IO</a:t>
            </a:r>
            <a:r>
              <a:rPr b="0" lang="en-AU" sz="2000" spc="-1" strike="noStrike">
                <a:solidFill>
                  <a:srgbClr val="000000"/>
                </a:solidFill>
                <a:latin typeface="Arial"/>
                <a:ea typeface="DejaVu Sans"/>
              </a:rPr>
              <a:t>) → reuse of </a:t>
            </a:r>
            <a:r>
              <a:rPr b="0" lang="en-AU" sz="2000" spc="-1" strike="noStrike">
                <a:solidFill>
                  <a:srgbClr val="000000"/>
                </a:solidFill>
                <a:latin typeface="Abyssinica SIL"/>
                <a:ea typeface="DejaVu Sans"/>
              </a:rPr>
              <a:t>W</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1" lang="en-AU" sz="2000" spc="-1" strike="noStrike">
                <a:solidFill>
                  <a:srgbClr val="000000"/>
                </a:solidFill>
                <a:latin typeface="Arial"/>
                <a:ea typeface="DejaVu Sans"/>
              </a:rPr>
              <a:t>G</a:t>
            </a:r>
            <a:r>
              <a:rPr b="0" lang="en-AU" sz="2000" spc="-1" strike="noStrike">
                <a:solidFill>
                  <a:srgbClr val="000000"/>
                </a:solidFill>
                <a:latin typeface="Arial"/>
                <a:ea typeface="DejaVu Sans"/>
              </a:rPr>
              <a:t>rouping(</a:t>
            </a:r>
            <a:r>
              <a:rPr b="0" lang="en-AU" sz="2000" spc="-1" strike="noStrike">
                <a:solidFill>
                  <a:srgbClr val="000000"/>
                </a:solidFill>
                <a:latin typeface="Abyssinica SIL"/>
                <a:ea typeface="DejaVu Sans"/>
              </a:rPr>
              <a:t>IWO</a:t>
            </a:r>
            <a:r>
              <a:rPr b="0" lang="en-AU" sz="2000" spc="-1" strike="noStrike">
                <a:solidFill>
                  <a:srgbClr val="000000"/>
                </a:solidFill>
                <a:latin typeface="Arial"/>
                <a:ea typeface="DejaVu Sans"/>
              </a:rPr>
              <a:t>) → computation replication </a:t>
            </a:r>
            <a:endParaRPr b="0" lang="en-AU" sz="2000" spc="-1" strike="noStrike">
              <a:latin typeface="Arial"/>
            </a:endParaRPr>
          </a:p>
          <a:p>
            <a:pPr lvl="2" marL="648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Used in depth-wise and grouped convolution</a:t>
            </a:r>
            <a:endParaRPr b="0" lang="en-AU"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Projection selections</a:t>
            </a:r>
            <a:endParaRPr b="0" lang="en-AU" sz="2400" spc="-1" strike="noStrike">
              <a:latin typeface="Arial"/>
            </a:endParaRPr>
          </a:p>
        </p:txBody>
      </p:sp>
      <p:sp>
        <p:nvSpPr>
          <p:cNvPr id="506" name="CustomShape 2"/>
          <p:cNvSpPr/>
          <p:nvPr/>
        </p:nvSpPr>
        <p:spPr>
          <a:xfrm>
            <a:off x="271800" y="1773360"/>
            <a:ext cx="9383760" cy="4678920"/>
          </a:xfrm>
          <a:prstGeom prst="rect">
            <a:avLst/>
          </a:prstGeom>
          <a:noFill/>
          <a:ln>
            <a:noFill/>
          </a:ln>
        </p:spPr>
        <p:style>
          <a:lnRef idx="0"/>
          <a:fillRef idx="0"/>
          <a:effectRef idx="0"/>
          <a:fontRef idx="minor"/>
        </p:style>
        <p:txBody>
          <a:bodyPr lIns="0" rIns="90000" tIns="45000" bIns="45000">
            <a:normAutofit/>
          </a:bodyPr>
          <a:p>
            <a:pPr>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a:p>
            <a:pPr marL="177840">
              <a:lnSpc>
                <a:spcPct val="100000"/>
              </a:lnSpc>
              <a:spcBef>
                <a:spcPts val="499"/>
              </a:spcBef>
              <a:spcAft>
                <a:spcPts val="499"/>
              </a:spcAft>
            </a:pPr>
            <a:endParaRPr b="0" lang="en-AU" sz="1800" spc="-1" strike="noStrike">
              <a:latin typeface="Arial"/>
            </a:endParaRPr>
          </a:p>
        </p:txBody>
      </p:sp>
      <p:sp>
        <p:nvSpPr>
          <p:cNvPr id="507"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0935E5B6-C45E-4312-9135-1DEAE2488419}"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08" name="CustomShape 4"/>
          <p:cNvSpPr/>
          <p:nvPr/>
        </p:nvSpPr>
        <p:spPr>
          <a:xfrm>
            <a:off x="271800" y="1268280"/>
            <a:ext cx="9383760" cy="484560"/>
          </a:xfrm>
          <a:prstGeom prst="rect">
            <a:avLst/>
          </a:prstGeom>
          <a:noFill/>
          <a:ln>
            <a:noFill/>
          </a:ln>
        </p:spPr>
        <p:style>
          <a:lnRef idx="0"/>
          <a:fillRef idx="0"/>
          <a:effectRef idx="0"/>
          <a:fontRef idx="minor"/>
        </p:style>
      </p:sp>
      <p:pic>
        <p:nvPicPr>
          <p:cNvPr id="509" name="" descr=""/>
          <p:cNvPicPr/>
          <p:nvPr/>
        </p:nvPicPr>
        <p:blipFill>
          <a:blip r:embed="rId1"/>
          <a:srcRect l="0" t="1926" r="0" b="0"/>
          <a:stretch/>
        </p:blipFill>
        <p:spPr>
          <a:xfrm>
            <a:off x="936000" y="1228320"/>
            <a:ext cx="8435160" cy="52239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Micro Architecture</a:t>
            </a:r>
            <a:endParaRPr b="0" lang="en-AU" sz="2400" spc="-1" strike="noStrike">
              <a:latin typeface="Arial"/>
            </a:endParaRPr>
          </a:p>
        </p:txBody>
      </p:sp>
      <p:sp>
        <p:nvSpPr>
          <p:cNvPr id="511" name="CustomShape 2"/>
          <p:cNvSpPr/>
          <p:nvPr/>
        </p:nvSpPr>
        <p:spPr>
          <a:xfrm>
            <a:off x="271800" y="1377360"/>
            <a:ext cx="9383760" cy="467892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 </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
        <p:nvSpPr>
          <p:cNvPr id="512"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871720D0-BAA8-404F-994E-C535011B97D7}"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13" name="CustomShape 4"/>
          <p:cNvSpPr/>
          <p:nvPr/>
        </p:nvSpPr>
        <p:spPr>
          <a:xfrm>
            <a:off x="271800" y="1268280"/>
            <a:ext cx="9383760" cy="484560"/>
          </a:xfrm>
          <a:prstGeom prst="rect">
            <a:avLst/>
          </a:prstGeom>
          <a:noFill/>
          <a:ln>
            <a:noFill/>
          </a:ln>
        </p:spPr>
        <p:style>
          <a:lnRef idx="0"/>
          <a:fillRef idx="0"/>
          <a:effectRef idx="0"/>
          <a:fontRef idx="minor"/>
        </p:style>
      </p:sp>
      <p:pic>
        <p:nvPicPr>
          <p:cNvPr id="514" name="" descr=""/>
          <p:cNvPicPr/>
          <p:nvPr/>
        </p:nvPicPr>
        <p:blipFill>
          <a:blip r:embed="rId1"/>
          <a:srcRect l="0" t="0" r="0" b="25956"/>
          <a:stretch/>
        </p:blipFill>
        <p:spPr>
          <a:xfrm>
            <a:off x="5256000" y="1753200"/>
            <a:ext cx="4643640" cy="1404000"/>
          </a:xfrm>
          <a:prstGeom prst="rect">
            <a:avLst/>
          </a:prstGeom>
          <a:ln>
            <a:noFill/>
          </a:ln>
        </p:spPr>
      </p:pic>
      <p:pic>
        <p:nvPicPr>
          <p:cNvPr id="515" name="" descr=""/>
          <p:cNvPicPr/>
          <p:nvPr/>
        </p:nvPicPr>
        <p:blipFill>
          <a:blip r:embed="rId2"/>
          <a:stretch/>
        </p:blipFill>
        <p:spPr>
          <a:xfrm>
            <a:off x="0" y="1440000"/>
            <a:ext cx="4806360" cy="3743640"/>
          </a:xfrm>
          <a:prstGeom prst="rect">
            <a:avLst/>
          </a:prstGeom>
          <a:ln>
            <a:noFill/>
          </a:ln>
        </p:spPr>
      </p:pic>
      <p:pic>
        <p:nvPicPr>
          <p:cNvPr id="516" name="" descr=""/>
          <p:cNvPicPr/>
          <p:nvPr/>
        </p:nvPicPr>
        <p:blipFill>
          <a:blip r:embed="rId3"/>
          <a:stretch/>
        </p:blipFill>
        <p:spPr>
          <a:xfrm>
            <a:off x="6156000" y="3816000"/>
            <a:ext cx="3203640" cy="2634120"/>
          </a:xfrm>
          <a:prstGeom prst="rect">
            <a:avLst/>
          </a:prstGeom>
          <a:ln>
            <a:noFill/>
          </a:ln>
        </p:spPr>
      </p:pic>
      <p:sp>
        <p:nvSpPr>
          <p:cNvPr id="517" name="CustomShape 5"/>
          <p:cNvSpPr/>
          <p:nvPr/>
        </p:nvSpPr>
        <p:spPr>
          <a:xfrm>
            <a:off x="3456000" y="4752000"/>
            <a:ext cx="2375640" cy="719640"/>
          </a:xfrm>
          <a:custGeom>
            <a:avLst/>
            <a:gdLst/>
            <a:ahLst/>
            <a:rect l="l" t="t" r="r" b="b"/>
            <a:pathLst>
              <a:path w="6602" h="2002">
                <a:moveTo>
                  <a:pt x="0" y="500"/>
                </a:moveTo>
                <a:lnTo>
                  <a:pt x="4950" y="500"/>
                </a:lnTo>
                <a:lnTo>
                  <a:pt x="4950" y="0"/>
                </a:lnTo>
                <a:lnTo>
                  <a:pt x="6601" y="1000"/>
                </a:lnTo>
                <a:lnTo>
                  <a:pt x="4950" y="2001"/>
                </a:lnTo>
                <a:lnTo>
                  <a:pt x="4950" y="1500"/>
                </a:lnTo>
                <a:lnTo>
                  <a:pt x="0" y="1500"/>
                </a:lnTo>
                <a:lnTo>
                  <a:pt x="0" y="500"/>
                </a:lnTo>
              </a:path>
            </a:pathLst>
          </a:custGeom>
          <a:solidFill>
            <a:srgbClr val="add58a"/>
          </a:solidFill>
          <a:ln>
            <a:solidFill>
              <a:srgbClr val="72bf44"/>
            </a:solidFill>
          </a:ln>
        </p:spPr>
        <p:style>
          <a:lnRef idx="0"/>
          <a:fillRef idx="0"/>
          <a:effectRef idx="0"/>
          <a:fontRef idx="minor"/>
        </p:style>
        <p:txBody>
          <a:bodyPr wrap="none" lIns="90000" rIns="90000" tIns="45000" bIns="45000" anchor="ctr"/>
          <a:p>
            <a:pPr algn="ctr">
              <a:lnSpc>
                <a:spcPct val="100000"/>
              </a:lnSpc>
            </a:pPr>
            <a:r>
              <a:rPr b="0" lang="en-AU" sz="1800" spc="-1" strike="noStrike">
                <a:solidFill>
                  <a:srgbClr val="000000"/>
                </a:solidFill>
                <a:latin typeface="Arial"/>
                <a:ea typeface="DejaVu Sans"/>
              </a:rPr>
              <a:t>+ Serial Multiplier</a:t>
            </a:r>
            <a:endParaRPr b="0" lang="en-AU"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Macro Architecture</a:t>
            </a:r>
            <a:endParaRPr b="0" lang="en-AU" sz="2400" spc="-1" strike="noStrike">
              <a:latin typeface="Arial"/>
            </a:endParaRPr>
          </a:p>
        </p:txBody>
      </p:sp>
      <p:sp>
        <p:nvSpPr>
          <p:cNvPr id="519" name="CustomShape 2"/>
          <p:cNvSpPr/>
          <p:nvPr/>
        </p:nvSpPr>
        <p:spPr>
          <a:xfrm>
            <a:off x="271800" y="1269360"/>
            <a:ext cx="9383760" cy="467892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Each selected projection maps to an MLBlock configuration</a:t>
            </a:r>
            <a:endParaRPr b="0" lang="en-AU" sz="20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A projection routing: </a:t>
            </a: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a:p>
            <a:pPr marL="177840">
              <a:lnSpc>
                <a:spcPct val="100000"/>
              </a:lnSpc>
              <a:spcBef>
                <a:spcPts val="499"/>
              </a:spcBef>
              <a:spcAft>
                <a:spcPts val="499"/>
              </a:spcAft>
            </a:pPr>
            <a:endParaRPr b="0" lang="en-AU" sz="2000" spc="-1" strike="noStrike">
              <a:latin typeface="Arial"/>
            </a:endParaRPr>
          </a:p>
        </p:txBody>
      </p:sp>
      <p:sp>
        <p:nvSpPr>
          <p:cNvPr id="520"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2257BA89-B90F-414D-AEEA-7E6BBEC6ED6A}"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21" name="CustomShape 4"/>
          <p:cNvSpPr/>
          <p:nvPr/>
        </p:nvSpPr>
        <p:spPr>
          <a:xfrm>
            <a:off x="271800" y="1268280"/>
            <a:ext cx="9383760" cy="484560"/>
          </a:xfrm>
          <a:prstGeom prst="rect">
            <a:avLst/>
          </a:prstGeom>
          <a:noFill/>
          <a:ln>
            <a:noFill/>
          </a:ln>
        </p:spPr>
        <p:style>
          <a:lnRef idx="0"/>
          <a:fillRef idx="0"/>
          <a:effectRef idx="0"/>
          <a:fontRef idx="minor"/>
        </p:style>
      </p:sp>
      <p:pic>
        <p:nvPicPr>
          <p:cNvPr id="522" name="" descr=""/>
          <p:cNvPicPr/>
          <p:nvPr/>
        </p:nvPicPr>
        <p:blipFill>
          <a:blip r:embed="rId1"/>
          <a:stretch/>
        </p:blipFill>
        <p:spPr>
          <a:xfrm>
            <a:off x="2736000" y="1836000"/>
            <a:ext cx="7119720" cy="46209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Results – DSP48-like MLBlocks</a:t>
            </a:r>
            <a:endParaRPr b="0" lang="en-AU" sz="2400" spc="-1" strike="noStrike">
              <a:latin typeface="Arial"/>
            </a:endParaRPr>
          </a:p>
        </p:txBody>
      </p:sp>
      <p:sp>
        <p:nvSpPr>
          <p:cNvPr id="524" name="CustomShape 2"/>
          <p:cNvSpPr/>
          <p:nvPr/>
        </p:nvSpPr>
        <p:spPr>
          <a:xfrm>
            <a:off x="271800" y="1512000"/>
            <a:ext cx="9383760" cy="443628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Assumptions:</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Greedy projection selection </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DSP48 IO and Area constraints</a:t>
            </a:r>
            <a:endParaRPr b="0" lang="en-AU" sz="2000" spc="-1" strike="noStrike">
              <a:latin typeface="Arial"/>
            </a:endParaRPr>
          </a:p>
          <a:p>
            <a:pPr>
              <a:lnSpc>
                <a:spcPct val="100000"/>
              </a:lnSpc>
              <a:spcBef>
                <a:spcPts val="499"/>
              </a:spcBef>
              <a:spcAft>
                <a:spcPts val="499"/>
              </a:spcAft>
            </a:pPr>
            <a:endParaRPr b="0" lang="en-AU" sz="20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Compute density improvement:</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Only 8x8 (top)</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8x8, 8x16, 16x8, 16x16 (down)</a:t>
            </a:r>
            <a:endParaRPr b="0" lang="en-AU" sz="2000" spc="-1" strike="noStrike">
              <a:latin typeface="Arial"/>
            </a:endParaRPr>
          </a:p>
        </p:txBody>
      </p:sp>
      <p:sp>
        <p:nvSpPr>
          <p:cNvPr id="525"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8DD1657C-3543-4600-B801-3E1AE47688C8}"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26" name="CustomShape 4"/>
          <p:cNvSpPr/>
          <p:nvPr/>
        </p:nvSpPr>
        <p:spPr>
          <a:xfrm>
            <a:off x="271800" y="1268280"/>
            <a:ext cx="9383760" cy="484560"/>
          </a:xfrm>
          <a:prstGeom prst="rect">
            <a:avLst/>
          </a:prstGeom>
          <a:noFill/>
          <a:ln>
            <a:noFill/>
          </a:ln>
        </p:spPr>
        <p:style>
          <a:lnRef idx="0"/>
          <a:fillRef idx="0"/>
          <a:effectRef idx="0"/>
          <a:fontRef idx="minor"/>
        </p:style>
      </p:sp>
      <p:pic>
        <p:nvPicPr>
          <p:cNvPr id="527" name="" descr=""/>
          <p:cNvPicPr/>
          <p:nvPr/>
        </p:nvPicPr>
        <p:blipFill>
          <a:blip r:embed="rId1"/>
          <a:srcRect l="0" t="0" r="0" b="13739"/>
          <a:stretch/>
        </p:blipFill>
        <p:spPr>
          <a:xfrm>
            <a:off x="4558320" y="1269360"/>
            <a:ext cx="5347440" cy="2545920"/>
          </a:xfrm>
          <a:prstGeom prst="rect">
            <a:avLst/>
          </a:prstGeom>
          <a:ln>
            <a:noFill/>
          </a:ln>
        </p:spPr>
      </p:pic>
      <p:pic>
        <p:nvPicPr>
          <p:cNvPr id="528" name="" descr=""/>
          <p:cNvPicPr/>
          <p:nvPr/>
        </p:nvPicPr>
        <p:blipFill>
          <a:blip r:embed="rId2"/>
          <a:srcRect l="5931" t="0" r="6286" b="11597"/>
          <a:stretch/>
        </p:blipFill>
        <p:spPr>
          <a:xfrm>
            <a:off x="4464000" y="4218120"/>
            <a:ext cx="5327280" cy="2333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Conclusion</a:t>
            </a:r>
            <a:endParaRPr b="0" lang="en-AU" sz="2400" spc="-1" strike="noStrike">
              <a:latin typeface="Arial"/>
            </a:endParaRPr>
          </a:p>
        </p:txBody>
      </p:sp>
      <p:sp>
        <p:nvSpPr>
          <p:cNvPr id="530" name="CustomShape 2"/>
          <p:cNvSpPr/>
          <p:nvPr/>
        </p:nvSpPr>
        <p:spPr>
          <a:xfrm>
            <a:off x="271800" y="1512000"/>
            <a:ext cx="9383760" cy="496764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Briefly our contributions are:</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A Methodology for designing coarse-grained embedded blocks for machine learning applications. </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MLBlocks, a parameterized embedded block architecture</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Two configuration selection techniques, called Greedy and heuristic</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A python based framework to generate hardware description of an efficient MLBlock instance for a given set of constraints</a:t>
            </a:r>
            <a:endParaRPr b="0" lang="en-AU" sz="2000" spc="-1" strike="noStrike">
              <a:latin typeface="Arial"/>
            </a:endParaRPr>
          </a:p>
          <a:p>
            <a:pPr>
              <a:lnSpc>
                <a:spcPct val="100000"/>
              </a:lnSpc>
              <a:spcBef>
                <a:spcPts val="499"/>
              </a:spcBef>
              <a:spcAft>
                <a:spcPts val="499"/>
              </a:spcAft>
            </a:pPr>
            <a:endParaRPr b="0" lang="en-AU" sz="20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2000" spc="-1" strike="noStrike">
                <a:solidFill>
                  <a:srgbClr val="000000"/>
                </a:solidFill>
                <a:latin typeface="Arial"/>
                <a:ea typeface="DejaVu Sans"/>
              </a:rPr>
              <a:t>Conclusions:</a:t>
            </a:r>
            <a:endParaRPr b="0" lang="en-AU" sz="2000" spc="-1" strike="noStrike">
              <a:latin typeface="Arial"/>
            </a:endParaRPr>
          </a:p>
          <a:p>
            <a:pPr lvl="1" marL="432000" indent="-215640">
              <a:lnSpc>
                <a:spcPct val="100000"/>
              </a:lnSpc>
              <a:spcBef>
                <a:spcPts val="499"/>
              </a:spcBef>
              <a:spcAft>
                <a:spcPts val="499"/>
              </a:spcAft>
              <a:buClr>
                <a:srgbClr val="000000"/>
              </a:buClr>
              <a:buSzPct val="45000"/>
              <a:buFont typeface="Wingdings" charset="2"/>
              <a:buChar char=""/>
            </a:pPr>
            <a:r>
              <a:rPr b="0" lang="en-AU" sz="2000" spc="-1" strike="noStrike">
                <a:solidFill>
                  <a:srgbClr val="000000"/>
                </a:solidFill>
                <a:latin typeface="Arial"/>
                <a:ea typeface="DejaVu Sans"/>
              </a:rPr>
              <a:t>Using Xilinx DSP48 constraints, our approach results to embedded blocks with 6 times more compute density  </a:t>
            </a:r>
            <a:endParaRPr b="0" lang="en-AU" sz="2000" spc="-1" strike="noStrike">
              <a:latin typeface="Arial"/>
            </a:endParaRPr>
          </a:p>
          <a:p>
            <a:pPr>
              <a:lnSpc>
                <a:spcPct val="100000"/>
              </a:lnSpc>
              <a:spcBef>
                <a:spcPts val="499"/>
              </a:spcBef>
              <a:spcAft>
                <a:spcPts val="499"/>
              </a:spcAft>
            </a:pPr>
            <a:endParaRPr b="0" lang="en-AU" sz="2000" spc="-1" strike="noStrike">
              <a:latin typeface="Arial"/>
            </a:endParaRPr>
          </a:p>
        </p:txBody>
      </p:sp>
      <p:sp>
        <p:nvSpPr>
          <p:cNvPr id="531"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34D6ECE6-6C59-4E2A-9B57-C47F437704E5}"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32" name="CustomShape 4"/>
          <p:cNvSpPr/>
          <p:nvPr/>
        </p:nvSpPr>
        <p:spPr>
          <a:xfrm>
            <a:off x="271800" y="1268280"/>
            <a:ext cx="9383760" cy="484560"/>
          </a:xfrm>
          <a:prstGeom prst="rect">
            <a:avLst/>
          </a:prstGeom>
          <a:noFill/>
          <a:ln>
            <a:noFill/>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2012040" y="428760"/>
            <a:ext cx="7643520" cy="632160"/>
          </a:xfrm>
          <a:prstGeom prst="rect">
            <a:avLst/>
          </a:prstGeom>
          <a:noFill/>
          <a:ln>
            <a:noFill/>
          </a:ln>
        </p:spPr>
        <p:style>
          <a:lnRef idx="0"/>
          <a:fillRef idx="0"/>
          <a:effectRef idx="0"/>
          <a:fontRef idx="minor"/>
        </p:style>
        <p:txBody>
          <a:bodyPr lIns="90000" rIns="90000" tIns="45000" bIns="45000" anchor="b"/>
          <a:p>
            <a:pPr algn="r">
              <a:lnSpc>
                <a:spcPts val="2500"/>
              </a:lnSpc>
            </a:pPr>
            <a:r>
              <a:rPr b="0" lang="en-AU" sz="2400" spc="-1" strike="noStrike">
                <a:solidFill>
                  <a:srgbClr val="ffffff"/>
                </a:solidFill>
                <a:latin typeface="Arial"/>
                <a:ea typeface="DejaVu Sans"/>
              </a:rPr>
              <a:t>References</a:t>
            </a:r>
            <a:endParaRPr b="0" lang="en-AU" sz="2400" spc="-1" strike="noStrike">
              <a:latin typeface="Arial"/>
            </a:endParaRPr>
          </a:p>
        </p:txBody>
      </p:sp>
      <p:sp>
        <p:nvSpPr>
          <p:cNvPr id="534" name="CustomShape 2"/>
          <p:cNvSpPr/>
          <p:nvPr/>
        </p:nvSpPr>
        <p:spPr>
          <a:xfrm>
            <a:off x="271800" y="1656000"/>
            <a:ext cx="9383760" cy="4751640"/>
          </a:xfrm>
          <a:prstGeom prst="rect">
            <a:avLst/>
          </a:prstGeom>
          <a:noFill/>
          <a:ln>
            <a:noFill/>
          </a:ln>
        </p:spPr>
        <p:style>
          <a:lnRef idx="0"/>
          <a:fillRef idx="0"/>
          <a:effectRef idx="0"/>
          <a:fontRef idx="minor"/>
        </p:style>
        <p:txBody>
          <a:bodyPr lIns="0" rIns="90000" tIns="45000" bIns="45000">
            <a:normAutofit/>
          </a:bodyPr>
          <a:p>
            <a:pPr marL="174600" indent="-173520">
              <a:lnSpc>
                <a:spcPct val="100000"/>
              </a:lnSpc>
              <a:spcBef>
                <a:spcPts val="499"/>
              </a:spcBef>
              <a:spcAft>
                <a:spcPts val="499"/>
              </a:spcAft>
              <a:buClr>
                <a:srgbClr val="ce1126"/>
              </a:buClr>
              <a:buFont typeface="Arial"/>
              <a:buChar char="›"/>
            </a:pPr>
            <a:r>
              <a:rPr b="0" lang="en-AU" sz="1600" spc="-1" strike="noStrike">
                <a:solidFill>
                  <a:srgbClr val="000000"/>
                </a:solidFill>
                <a:latin typeface="Arial"/>
                <a:ea typeface="DejaVu Sans"/>
              </a:rPr>
              <a:t>[1] S. Rasoulinezhad, H. Zhou, L. Wang, and P. H. W. Leong, PIR-DSP: an FPGA DSP block architecture for multi-precision deep neural networks, FCCM 2019, </a:t>
            </a:r>
            <a:endParaRPr b="0" lang="en-AU" sz="16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1600" spc="-1" strike="noStrike">
                <a:solidFill>
                  <a:srgbClr val="000000"/>
                </a:solidFill>
                <a:latin typeface="Arial"/>
                <a:ea typeface="DejaVu Sans"/>
              </a:rPr>
              <a:t>[2] A. Boutros, S. Yazdanshenas, and V. Betz, Embracing diversity: Enhanced DSP blocks for low-precision deep learning on FPGAs, FPL 2018 </a:t>
            </a:r>
            <a:endParaRPr b="0" lang="en-AU" sz="16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1600" spc="-1" strike="noStrike">
                <a:solidFill>
                  <a:srgbClr val="000000"/>
                </a:solidFill>
                <a:latin typeface="Arial"/>
                <a:ea typeface="DejaVu Sans"/>
              </a:rPr>
              <a:t>[3] S. Rasoulinezhad, Siddhartha, H. Zhou, L. Wang, D. Boland, and P. H. W. Leong, LUXOR: an FPGA logic cell architecture for efficient compressor tree implementations, in FPGA ’20</a:t>
            </a:r>
            <a:endParaRPr b="0" lang="en-AU" sz="16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1600" spc="-1" strike="noStrike">
                <a:solidFill>
                  <a:srgbClr val="000000"/>
                </a:solidFill>
                <a:latin typeface="Arial"/>
                <a:ea typeface="DejaVu Sans"/>
              </a:rPr>
              <a:t>[4] A. Boutros, M. Eldafrawy, S. Yazdanshenas, and V. Betz, Math doesn’t have to be hard: Logic block architectures to enhance low-precision multiply-accumulate on FPGAs, FPGA 2019</a:t>
            </a:r>
            <a:endParaRPr b="0" lang="en-AU" sz="1600" spc="-1" strike="noStrike">
              <a:latin typeface="Arial"/>
            </a:endParaRPr>
          </a:p>
          <a:p>
            <a:pPr marL="174600" indent="-173520">
              <a:lnSpc>
                <a:spcPct val="100000"/>
              </a:lnSpc>
              <a:spcBef>
                <a:spcPts val="499"/>
              </a:spcBef>
              <a:spcAft>
                <a:spcPts val="499"/>
              </a:spcAft>
              <a:buClr>
                <a:srgbClr val="ce1126"/>
              </a:buClr>
              <a:buFont typeface="Arial"/>
              <a:buChar char="›"/>
            </a:pPr>
            <a:r>
              <a:rPr b="0" lang="en-AU" sz="1600" spc="-1" strike="noStrike">
                <a:solidFill>
                  <a:srgbClr val="000000"/>
                </a:solidFill>
                <a:latin typeface="Arial"/>
                <a:ea typeface="DejaVu Sans"/>
              </a:rPr>
              <a:t>[5]A. Aror, Z. Wei2, and L. K. John, Hamamu: Specializing FPGAs for ML Applications by Adding Hard Matrix Multiplier Blocks, ASAP20</a:t>
            </a:r>
            <a:endParaRPr b="0" lang="en-AU" sz="1600" spc="-1" strike="noStrike">
              <a:latin typeface="Arial"/>
            </a:endParaRPr>
          </a:p>
        </p:txBody>
      </p:sp>
      <p:sp>
        <p:nvSpPr>
          <p:cNvPr id="535" name="CustomShape 3"/>
          <p:cNvSpPr/>
          <p:nvPr/>
        </p:nvSpPr>
        <p:spPr>
          <a:xfrm>
            <a:off x="9386640" y="6586920"/>
            <a:ext cx="268920" cy="213120"/>
          </a:xfrm>
          <a:prstGeom prst="rect">
            <a:avLst/>
          </a:prstGeom>
          <a:noFill/>
          <a:ln>
            <a:noFill/>
          </a:ln>
        </p:spPr>
        <p:style>
          <a:lnRef idx="0"/>
          <a:fillRef idx="0"/>
          <a:effectRef idx="0"/>
          <a:fontRef idx="minor"/>
        </p:style>
        <p:txBody>
          <a:bodyPr lIns="0" rIns="0" tIns="0" bIns="0" anchor="ctr"/>
          <a:p>
            <a:pPr algn="r">
              <a:lnSpc>
                <a:spcPct val="100000"/>
              </a:lnSpc>
            </a:pPr>
            <a:fld id="{4EC25C63-07FB-409F-8952-92BE8F88FD2F}" type="slidenum">
              <a:rPr b="0" lang="en-AU" sz="900" spc="-1" strike="noStrike">
                <a:solidFill>
                  <a:srgbClr val="ce1126"/>
                </a:solidFill>
                <a:latin typeface="Arial"/>
                <a:ea typeface="DejaVu Sans"/>
              </a:rPr>
              <a:t>&lt;number&gt;</a:t>
            </a:fld>
            <a:endParaRPr b="0" lang="en-AU" sz="900" spc="-1" strike="noStrike">
              <a:latin typeface="Arial"/>
            </a:endParaRPr>
          </a:p>
        </p:txBody>
      </p:sp>
      <p:sp>
        <p:nvSpPr>
          <p:cNvPr id="536" name="CustomShape 4"/>
          <p:cNvSpPr/>
          <p:nvPr/>
        </p:nvSpPr>
        <p:spPr>
          <a:xfrm>
            <a:off x="271800" y="1268280"/>
            <a:ext cx="9383760" cy="48456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8659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2011-08-30T21:36:29Z</dcterms:created>
  <dc:creator>PresentationStudio.com</dc:creator>
  <dc:description/>
  <dc:language>en-AU</dc:language>
  <cp:lastModifiedBy/>
  <cp:lastPrinted>2015-07-05T14:01:07Z</cp:lastPrinted>
  <dcterms:modified xsi:type="dcterms:W3CDTF">2021-02-23T17:58:20Z</dcterms:modified>
  <cp:revision>599</cp:revision>
  <dc:subject/>
  <dc:title>UNIS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