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63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1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E84595-B56F-4084-96F1-4ED4AEA530F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F93E183-D1E0-4112-959C-4F094B4C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9587-1A53-0CC9-A56B-860EBF1C7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Zar" panose="00000400000000000000" pitchFamily="2" charset="-78"/>
              </a:rPr>
              <a:t>پروژه سپهر اسمارت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2CE3F-57FE-958F-85EB-F222804A6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 راه حل2: توزیع صف بین سرورها و سورت درخواستها و کش کردن ریزدرخواست ها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هر صف در یک سرور باشد + هر صف سورت شود (همواره) + کش 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C0FCC-092A-8BAD-9A29-B6A9BF33F4AA}"/>
              </a:ext>
            </a:extLst>
          </p:cNvPr>
          <p:cNvSpPr/>
          <p:nvPr/>
        </p:nvSpPr>
        <p:spPr>
          <a:xfrm>
            <a:off x="1" y="2550160"/>
            <a:ext cx="301752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t1,t1,t1,t2,t2,t1,t2,t3,t4,t5,..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AF1C8D-6938-1B0C-C7E0-387ECDD99FBA}"/>
              </a:ext>
            </a:extLst>
          </p:cNvPr>
          <p:cNvSpPr/>
          <p:nvPr/>
        </p:nvSpPr>
        <p:spPr>
          <a:xfrm>
            <a:off x="3017521" y="3193626"/>
            <a:ext cx="5074920" cy="310811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4E6030-936C-B5BC-2E6D-2F11DA375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42123"/>
              </p:ext>
            </p:extLst>
          </p:nvPr>
        </p:nvGraphicFramePr>
        <p:xfrm>
          <a:off x="3367398" y="3561844"/>
          <a:ext cx="4452300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0020">
                  <a:extLst>
                    <a:ext uri="{9D8B030D-6E8A-4147-A177-3AD203B41FA5}">
                      <a16:colId xmlns:a16="http://schemas.microsoft.com/office/drawing/2014/main" val="3972707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92062779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888890344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2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0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0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0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17275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5C2A3-C459-028A-4356-9AFE5E5D2621}"/>
              </a:ext>
            </a:extLst>
          </p:cNvPr>
          <p:cNvSpPr/>
          <p:nvPr/>
        </p:nvSpPr>
        <p:spPr>
          <a:xfrm>
            <a:off x="8888100" y="3598808"/>
            <a:ext cx="2842313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BCE8CE-A1CF-DC2F-BCD9-F4C37C5325D6}"/>
              </a:ext>
            </a:extLst>
          </p:cNvPr>
          <p:cNvSpPr/>
          <p:nvPr/>
        </p:nvSpPr>
        <p:spPr>
          <a:xfrm>
            <a:off x="8868195" y="5036932"/>
            <a:ext cx="2842313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t2,t2,t2,t4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25109-3FDD-5F8A-92CF-1EEB50EAA716}"/>
              </a:ext>
            </a:extLst>
          </p:cNvPr>
          <p:cNvSpPr txBox="1"/>
          <p:nvPr/>
        </p:nvSpPr>
        <p:spPr>
          <a:xfrm>
            <a:off x="8933805" y="46454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Priority Queue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85BFC-C64E-927C-786B-BA8DDADFE444}"/>
              </a:ext>
            </a:extLst>
          </p:cNvPr>
          <p:cNvSpPr txBox="1"/>
          <p:nvPr/>
        </p:nvSpPr>
        <p:spPr>
          <a:xfrm>
            <a:off x="8895387" y="313220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Priority Queue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7BFD0-4190-6C22-0E6F-B18CA19DA332}"/>
              </a:ext>
            </a:extLst>
          </p:cNvPr>
          <p:cNvCxnSpPr>
            <a:endCxn id="5" idx="1"/>
          </p:cNvCxnSpPr>
          <p:nvPr/>
        </p:nvCxnSpPr>
        <p:spPr>
          <a:xfrm flipV="1">
            <a:off x="7353300" y="3949328"/>
            <a:ext cx="1534800" cy="8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F464FE-2823-287D-0CC8-AC79F5650AE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475964" y="4526280"/>
            <a:ext cx="1392231" cy="86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68C9D3-B4A7-9DAE-F087-6F71C4E78B0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409502" y="5273040"/>
            <a:ext cx="1458693" cy="11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 راه حل2: توزیع صف بین سرورها و سورت درخواستها و کش کردن ریزدرخواست ها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هر صف در یک سرور باشد + هر صف سورت شود (همواره)  + کش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AF1C8D-6938-1B0C-C7E0-387ECDD99FBA}"/>
              </a:ext>
            </a:extLst>
          </p:cNvPr>
          <p:cNvSpPr/>
          <p:nvPr/>
        </p:nvSpPr>
        <p:spPr>
          <a:xfrm>
            <a:off x="460740" y="2911686"/>
            <a:ext cx="5074920" cy="310811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4E6030-936C-B5BC-2E6D-2F11DA375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55823"/>
              </p:ext>
            </p:extLst>
          </p:nvPr>
        </p:nvGraphicFramePr>
        <p:xfrm>
          <a:off x="829938" y="3147172"/>
          <a:ext cx="4452300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0020">
                  <a:extLst>
                    <a:ext uri="{9D8B030D-6E8A-4147-A177-3AD203B41FA5}">
                      <a16:colId xmlns:a16="http://schemas.microsoft.com/office/drawing/2014/main" val="3972707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92062779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888890344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2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0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0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0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1727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A57D174E-C706-D671-A5B3-AE3725402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28" y="3429000"/>
            <a:ext cx="4804934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get_analysis ---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541754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200 125798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DCF1794-72E1-F5FB-9B99-B6E540577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28" y="3942318"/>
            <a:ext cx="4804934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get_analysis ---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680383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200 126082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151A674-5BCB-0129-2F55-AF8355B8A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676" y="4439166"/>
            <a:ext cx="4804934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get_analysis ---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48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427199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200 105479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9A0C949-E80C-ED73-F04B-A8C1FBFBA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28" y="4936014"/>
            <a:ext cx="4762482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get_analysis ---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081781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200 105479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805E9AB-83AB-DB66-3F3A-54458E7A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28" y="5414804"/>
            <a:ext cx="4762482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BuildTour get_analysis ---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106716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/build-tour-analyse/ HTTP/1.1"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200 125798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 راه حل2: توزیع صف بین سرورها و سورت درخواستها و کش کردن ریزدرخواست ها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مشکل:</a:t>
            </a:r>
          </a:p>
          <a:p>
            <a:pPr lvl="1" algn="r" rtl="1"/>
            <a:r>
              <a:rPr lang="fa-IR" dirty="0"/>
              <a:t>پاک کردن کش برای یک درخواست اصلی (نیاز به پاک کرد کش برای تعداد زیادی ریزدرخواست)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مشکل تداخل اجرای درخواست‌ها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درخواست ها به صورت سریالی اجرا شوند (برای یک پرووایدر دیتابان):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D2C83-2B50-1091-63B3-102549FF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54" y="3432554"/>
            <a:ext cx="4886037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get_analysis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---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272382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200 35125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63477F-9A27-F74A-90E5-4CDB5F36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54" y="3898384"/>
            <a:ext cx="4886037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get_analysis ---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892941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200 7820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ED87A0-DA10-FA58-50F6-1C14F627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54" y="4383647"/>
            <a:ext cx="4886037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BuildTour get_analysis ---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27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654481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/build-tour-analyse/ HTTP/1.1"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200 52896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50A160-EF5E-B43D-EBD1-410E56A2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54" y="4912844"/>
            <a:ext cx="4886037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BuildTour get_analysis ---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25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689691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/build-tour-analyse/ HTTP/1.1"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200 38924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مشکل تداخل اجرای درخواست‌ها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درخواست ها به صورت موازی با هم اجرا شوند (برای یک پرووایدر دیتابان):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A6F341-7610-8AB3-627B-BC3F5F8C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540" y="3244334"/>
            <a:ext cx="2895600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BuildTour get_analysis ---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76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610865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/build-tour-analyse/ HTTP/1.1"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200 386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AD88B4-4989-A0DB-D8EE-B89ABBE4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540" y="3851702"/>
            <a:ext cx="2895600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get_analysis ---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92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138648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get_analysis ---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89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007509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time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BuildTour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get_analysis ---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88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397366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200 386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200 386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 /build-tour-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analyse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 HTTP/1.1"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200 386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8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راه حل1: راه اندازی صف های چندگانه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ساختار کلی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DFDB2-FF5C-FC82-AF96-0342AAADD2EE}"/>
              </a:ext>
            </a:extLst>
          </p:cNvPr>
          <p:cNvSpPr/>
          <p:nvPr/>
        </p:nvSpPr>
        <p:spPr>
          <a:xfrm>
            <a:off x="4869153" y="3749040"/>
            <a:ext cx="301752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t1,t1,t1,t2,t2,t1,t2,t3,t4,t5,..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9F993-F13D-567F-8634-D0F72CE60AD9}"/>
              </a:ext>
            </a:extLst>
          </p:cNvPr>
          <p:cNvSpPr txBox="1"/>
          <p:nvPr/>
        </p:nvSpPr>
        <p:spPr>
          <a:xfrm>
            <a:off x="5535660" y="337970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queue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ACFBD2-10DC-BF77-0417-0DB8FE30C016}"/>
              </a:ext>
            </a:extLst>
          </p:cNvPr>
          <p:cNvSpPr/>
          <p:nvPr/>
        </p:nvSpPr>
        <p:spPr>
          <a:xfrm>
            <a:off x="1257427" y="2863334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096B0A-48E1-15C9-11D9-20E6910C25C7}"/>
              </a:ext>
            </a:extLst>
          </p:cNvPr>
          <p:cNvSpPr/>
          <p:nvPr/>
        </p:nvSpPr>
        <p:spPr>
          <a:xfrm>
            <a:off x="1257427" y="4251960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t2,t2,t2,…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77EC0-6190-B45E-8B3F-73071C7924E7}"/>
              </a:ext>
            </a:extLst>
          </p:cNvPr>
          <p:cNvSpPr txBox="1"/>
          <p:nvPr/>
        </p:nvSpPr>
        <p:spPr>
          <a:xfrm>
            <a:off x="1494896" y="251761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B45EB-C764-EDFA-256C-696CAA59BE49}"/>
              </a:ext>
            </a:extLst>
          </p:cNvPr>
          <p:cNvSpPr txBox="1"/>
          <p:nvPr/>
        </p:nvSpPr>
        <p:spPr>
          <a:xfrm>
            <a:off x="1494896" y="388262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Worker=500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FDC854-E9A8-3BA0-4953-80FFB6E1A961}"/>
              </a:ext>
            </a:extLst>
          </p:cNvPr>
          <p:cNvSpPr/>
          <p:nvPr/>
        </p:nvSpPr>
        <p:spPr>
          <a:xfrm>
            <a:off x="1310767" y="5506998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t3,t4,t5,…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E80A-21DA-B874-816C-6E4D767447C0}"/>
              </a:ext>
            </a:extLst>
          </p:cNvPr>
          <p:cNvSpPr txBox="1"/>
          <p:nvPr/>
        </p:nvSpPr>
        <p:spPr>
          <a:xfrm>
            <a:off x="1548236" y="513766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4A9-745A-A5E8-97A3-5A9DD82D7929}"/>
              </a:ext>
            </a:extLst>
          </p:cNvPr>
          <p:cNvSpPr txBox="1"/>
          <p:nvPr/>
        </p:nvSpPr>
        <p:spPr>
          <a:xfrm>
            <a:off x="58179" y="294268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28817-A155-2448-D686-8323E62C98C2}"/>
              </a:ext>
            </a:extLst>
          </p:cNvPr>
          <p:cNvSpPr txBox="1"/>
          <p:nvPr/>
        </p:nvSpPr>
        <p:spPr>
          <a:xfrm>
            <a:off x="108232" y="4322425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0416A-FBD0-F36C-0D0B-22A57E4A6649}"/>
              </a:ext>
            </a:extLst>
          </p:cNvPr>
          <p:cNvSpPr txBox="1"/>
          <p:nvPr/>
        </p:nvSpPr>
        <p:spPr>
          <a:xfrm>
            <a:off x="112882" y="56504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02831-CB5A-0C85-8333-C6FEDE6B5FD8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 flipV="1">
            <a:off x="3345307" y="3213854"/>
            <a:ext cx="1523846" cy="96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22A196-AE74-5C53-4C6A-38D8CF7E40A9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345307" y="4175760"/>
            <a:ext cx="1523846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25A0ED-6920-1ADF-931B-0AA9E79933FB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3398647" y="4175760"/>
            <a:ext cx="1470506" cy="16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2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راه حل1: راه اندازی صف های چندگانه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ارجرای همزمان صف ها: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ACFBD2-10DC-BF77-0417-0DB8FE30C016}"/>
              </a:ext>
            </a:extLst>
          </p:cNvPr>
          <p:cNvSpPr/>
          <p:nvPr/>
        </p:nvSpPr>
        <p:spPr>
          <a:xfrm>
            <a:off x="1257427" y="2863334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096B0A-48E1-15C9-11D9-20E6910C25C7}"/>
              </a:ext>
            </a:extLst>
          </p:cNvPr>
          <p:cNvSpPr/>
          <p:nvPr/>
        </p:nvSpPr>
        <p:spPr>
          <a:xfrm>
            <a:off x="1257427" y="4251960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t2,t2,t2,…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77EC0-6190-B45E-8B3F-73071C7924E7}"/>
              </a:ext>
            </a:extLst>
          </p:cNvPr>
          <p:cNvSpPr txBox="1"/>
          <p:nvPr/>
        </p:nvSpPr>
        <p:spPr>
          <a:xfrm>
            <a:off x="1494896" y="251761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B45EB-C764-EDFA-256C-696CAA59BE49}"/>
              </a:ext>
            </a:extLst>
          </p:cNvPr>
          <p:cNvSpPr txBox="1"/>
          <p:nvPr/>
        </p:nvSpPr>
        <p:spPr>
          <a:xfrm>
            <a:off x="1494896" y="388262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Worker=500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FDC854-E9A8-3BA0-4953-80FFB6E1A961}"/>
              </a:ext>
            </a:extLst>
          </p:cNvPr>
          <p:cNvSpPr/>
          <p:nvPr/>
        </p:nvSpPr>
        <p:spPr>
          <a:xfrm>
            <a:off x="1310767" y="5506998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t3,t4,t5,…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E80A-21DA-B874-816C-6E4D767447C0}"/>
              </a:ext>
            </a:extLst>
          </p:cNvPr>
          <p:cNvSpPr txBox="1"/>
          <p:nvPr/>
        </p:nvSpPr>
        <p:spPr>
          <a:xfrm>
            <a:off x="1548236" y="513766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4A9-745A-A5E8-97A3-5A9DD82D7929}"/>
              </a:ext>
            </a:extLst>
          </p:cNvPr>
          <p:cNvSpPr txBox="1"/>
          <p:nvPr/>
        </p:nvSpPr>
        <p:spPr>
          <a:xfrm>
            <a:off x="58179" y="294268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28817-A155-2448-D686-8323E62C98C2}"/>
              </a:ext>
            </a:extLst>
          </p:cNvPr>
          <p:cNvSpPr txBox="1"/>
          <p:nvPr/>
        </p:nvSpPr>
        <p:spPr>
          <a:xfrm>
            <a:off x="108232" y="4322425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0416A-FBD0-F36C-0D0B-22A57E4A6649}"/>
              </a:ext>
            </a:extLst>
          </p:cNvPr>
          <p:cNvSpPr txBox="1"/>
          <p:nvPr/>
        </p:nvSpPr>
        <p:spPr>
          <a:xfrm>
            <a:off x="112882" y="56504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513662-383D-D257-CE31-61AC346F6D9E}"/>
              </a:ext>
            </a:extLst>
          </p:cNvPr>
          <p:cNvSpPr/>
          <p:nvPr/>
        </p:nvSpPr>
        <p:spPr>
          <a:xfrm>
            <a:off x="2016140" y="2936855"/>
            <a:ext cx="274447" cy="5539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292763-A989-ECA0-9610-39F2D6D7B9AF}"/>
              </a:ext>
            </a:extLst>
          </p:cNvPr>
          <p:cNvSpPr/>
          <p:nvPr/>
        </p:nvSpPr>
        <p:spPr>
          <a:xfrm>
            <a:off x="1733569" y="4293215"/>
            <a:ext cx="274447" cy="5539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66F54-F9ED-B1CD-7628-F2F7E60E4D13}"/>
              </a:ext>
            </a:extLst>
          </p:cNvPr>
          <p:cNvSpPr txBox="1"/>
          <p:nvPr/>
        </p:nvSpPr>
        <p:spPr>
          <a:xfrm>
            <a:off x="4387379" y="30291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اجرای همزمان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6B2C1A-2994-331F-8DEC-31637348DF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49293" y="1973896"/>
            <a:ext cx="92333" cy="2884193"/>
          </a:xfrm>
          <a:prstGeom prst="bentConnector3">
            <a:avLst>
              <a:gd name="adj1" fmla="val -247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76DD321-3541-65E0-DF3F-220EA90DE683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rot="5400000" flipH="1" flipV="1">
            <a:off x="3006828" y="2262486"/>
            <a:ext cx="894695" cy="3166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8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راه حل1: راه اندازی صف های چندگانه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اجرای همزمان صف ها:</a:t>
            </a:r>
          </a:p>
          <a:p>
            <a:pPr algn="r" rtl="1"/>
            <a:r>
              <a:rPr lang="fa-IR" dirty="0"/>
              <a:t>تاخیر زیاد </a:t>
            </a:r>
          </a:p>
          <a:p>
            <a:pPr algn="r" rtl="1"/>
            <a:r>
              <a:rPr lang="fa-IR" dirty="0"/>
              <a:t>به مرور تاخیر بیشتر افزایش می یابد.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ACFBD2-10DC-BF77-0417-0DB8FE30C016}"/>
              </a:ext>
            </a:extLst>
          </p:cNvPr>
          <p:cNvSpPr/>
          <p:nvPr/>
        </p:nvSpPr>
        <p:spPr>
          <a:xfrm>
            <a:off x="1257427" y="2863334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096B0A-48E1-15C9-11D9-20E6910C25C7}"/>
              </a:ext>
            </a:extLst>
          </p:cNvPr>
          <p:cNvSpPr/>
          <p:nvPr/>
        </p:nvSpPr>
        <p:spPr>
          <a:xfrm>
            <a:off x="1257427" y="4251960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t2,t2,t2,…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77EC0-6190-B45E-8B3F-73071C7924E7}"/>
              </a:ext>
            </a:extLst>
          </p:cNvPr>
          <p:cNvSpPr txBox="1"/>
          <p:nvPr/>
        </p:nvSpPr>
        <p:spPr>
          <a:xfrm>
            <a:off x="1494896" y="251761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B45EB-C764-EDFA-256C-696CAA59BE49}"/>
              </a:ext>
            </a:extLst>
          </p:cNvPr>
          <p:cNvSpPr txBox="1"/>
          <p:nvPr/>
        </p:nvSpPr>
        <p:spPr>
          <a:xfrm>
            <a:off x="1494896" y="388262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Worker=500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FDC854-E9A8-3BA0-4953-80FFB6E1A961}"/>
              </a:ext>
            </a:extLst>
          </p:cNvPr>
          <p:cNvSpPr/>
          <p:nvPr/>
        </p:nvSpPr>
        <p:spPr>
          <a:xfrm>
            <a:off x="1310767" y="5506998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t3,t4,t5,…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E80A-21DA-B874-816C-6E4D767447C0}"/>
              </a:ext>
            </a:extLst>
          </p:cNvPr>
          <p:cNvSpPr txBox="1"/>
          <p:nvPr/>
        </p:nvSpPr>
        <p:spPr>
          <a:xfrm>
            <a:off x="1548236" y="513766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4A9-745A-A5E8-97A3-5A9DD82D7929}"/>
              </a:ext>
            </a:extLst>
          </p:cNvPr>
          <p:cNvSpPr txBox="1"/>
          <p:nvPr/>
        </p:nvSpPr>
        <p:spPr>
          <a:xfrm>
            <a:off x="58179" y="294268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28817-A155-2448-D686-8323E62C98C2}"/>
              </a:ext>
            </a:extLst>
          </p:cNvPr>
          <p:cNvSpPr txBox="1"/>
          <p:nvPr/>
        </p:nvSpPr>
        <p:spPr>
          <a:xfrm>
            <a:off x="108232" y="4322425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0416A-FBD0-F36C-0D0B-22A57E4A6649}"/>
              </a:ext>
            </a:extLst>
          </p:cNvPr>
          <p:cNvSpPr txBox="1"/>
          <p:nvPr/>
        </p:nvSpPr>
        <p:spPr>
          <a:xfrm>
            <a:off x="112882" y="56504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513662-383D-D257-CE31-61AC346F6D9E}"/>
              </a:ext>
            </a:extLst>
          </p:cNvPr>
          <p:cNvSpPr/>
          <p:nvPr/>
        </p:nvSpPr>
        <p:spPr>
          <a:xfrm>
            <a:off x="2251729" y="2915642"/>
            <a:ext cx="274447" cy="5539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292763-A989-ECA0-9610-39F2D6D7B9AF}"/>
              </a:ext>
            </a:extLst>
          </p:cNvPr>
          <p:cNvSpPr/>
          <p:nvPr/>
        </p:nvSpPr>
        <p:spPr>
          <a:xfrm>
            <a:off x="2290587" y="4317953"/>
            <a:ext cx="274447" cy="5539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66F54-F9ED-B1CD-7628-F2F7E60E4D13}"/>
              </a:ext>
            </a:extLst>
          </p:cNvPr>
          <p:cNvSpPr txBox="1"/>
          <p:nvPr/>
        </p:nvSpPr>
        <p:spPr>
          <a:xfrm>
            <a:off x="4387379" y="30291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اجرای همزمان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6B2C1A-2994-331F-8DEC-31637348DFEA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 flipH="1" flipV="1">
            <a:off x="3663347" y="2095432"/>
            <a:ext cx="99814" cy="2648602"/>
          </a:xfrm>
          <a:prstGeom prst="bentConnector4">
            <a:avLst>
              <a:gd name="adj1" fmla="val -229026"/>
              <a:gd name="adj2" fmla="val 5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76DD321-3541-65E0-DF3F-220EA90DE683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rot="5400000" flipH="1" flipV="1">
            <a:off x="3272968" y="2553364"/>
            <a:ext cx="919433" cy="2609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CC6D98-E233-D1EE-0927-5BC0EB67ECEA}"/>
              </a:ext>
            </a:extLst>
          </p:cNvPr>
          <p:cNvSpPr/>
          <p:nvPr/>
        </p:nvSpPr>
        <p:spPr>
          <a:xfrm>
            <a:off x="1787667" y="5558135"/>
            <a:ext cx="274447" cy="5539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0EC5010-2619-B557-94DC-5650831D9ADC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rot="5400000" flipH="1" flipV="1">
            <a:off x="2401417" y="2921995"/>
            <a:ext cx="2159615" cy="3112666"/>
          </a:xfrm>
          <a:prstGeom prst="bentConnector3">
            <a:avLst>
              <a:gd name="adj1" fmla="val 21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راه حل1: راه اندازی صف های چندگانه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اجرای متوالی صف ها</a:t>
            </a:r>
          </a:p>
          <a:p>
            <a:pPr lvl="1" algn="r" rtl="1"/>
            <a:r>
              <a:rPr lang="fa-IR" dirty="0"/>
              <a:t>درخواست های صف 1، یکجا نمی‌آیند!</a:t>
            </a:r>
          </a:p>
          <a:p>
            <a:pPr lvl="1" algn="r" rtl="1"/>
            <a:r>
              <a:rPr lang="fa-IR" dirty="0"/>
              <a:t>چه موقع باید صف 1 اعلام اتمام کار کند؟</a:t>
            </a:r>
          </a:p>
          <a:p>
            <a:pPr lvl="1" algn="r" rtl="1"/>
            <a:r>
              <a:rPr lang="fa-IR" dirty="0"/>
              <a:t>درخواست های سایر صف ها تاخیر زیاد میخورند.</a:t>
            </a:r>
          </a:p>
          <a:p>
            <a:pPr lvl="1" algn="r" rtl="1"/>
            <a:r>
              <a:rPr lang="fa-IR" dirty="0"/>
              <a:t>عملا اجرای سریالی می شود.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ACFBD2-10DC-BF77-0417-0DB8FE30C016}"/>
              </a:ext>
            </a:extLst>
          </p:cNvPr>
          <p:cNvSpPr/>
          <p:nvPr/>
        </p:nvSpPr>
        <p:spPr>
          <a:xfrm>
            <a:off x="1257427" y="2863334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096B0A-48E1-15C9-11D9-20E6910C25C7}"/>
              </a:ext>
            </a:extLst>
          </p:cNvPr>
          <p:cNvSpPr/>
          <p:nvPr/>
        </p:nvSpPr>
        <p:spPr>
          <a:xfrm>
            <a:off x="1257427" y="4251960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t2,t2,t2,…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77EC0-6190-B45E-8B3F-73071C7924E7}"/>
              </a:ext>
            </a:extLst>
          </p:cNvPr>
          <p:cNvSpPr txBox="1"/>
          <p:nvPr/>
        </p:nvSpPr>
        <p:spPr>
          <a:xfrm>
            <a:off x="1494896" y="251761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B45EB-C764-EDFA-256C-696CAA59BE49}"/>
              </a:ext>
            </a:extLst>
          </p:cNvPr>
          <p:cNvSpPr txBox="1"/>
          <p:nvPr/>
        </p:nvSpPr>
        <p:spPr>
          <a:xfrm>
            <a:off x="1494896" y="388262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Worker=500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FDC854-E9A8-3BA0-4953-80FFB6E1A961}"/>
              </a:ext>
            </a:extLst>
          </p:cNvPr>
          <p:cNvSpPr/>
          <p:nvPr/>
        </p:nvSpPr>
        <p:spPr>
          <a:xfrm>
            <a:off x="1310767" y="5506998"/>
            <a:ext cx="2087880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t3,t4,t5,…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E80A-21DA-B874-816C-6E4D767447C0}"/>
              </a:ext>
            </a:extLst>
          </p:cNvPr>
          <p:cNvSpPr txBox="1"/>
          <p:nvPr/>
        </p:nvSpPr>
        <p:spPr>
          <a:xfrm>
            <a:off x="1548236" y="513766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Worker=200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04A9-745A-A5E8-97A3-5A9DD82D7929}"/>
              </a:ext>
            </a:extLst>
          </p:cNvPr>
          <p:cNvSpPr txBox="1"/>
          <p:nvPr/>
        </p:nvSpPr>
        <p:spPr>
          <a:xfrm>
            <a:off x="58179" y="294268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28817-A155-2448-D686-8323E62C98C2}"/>
              </a:ext>
            </a:extLst>
          </p:cNvPr>
          <p:cNvSpPr txBox="1"/>
          <p:nvPr/>
        </p:nvSpPr>
        <p:spPr>
          <a:xfrm>
            <a:off x="108232" y="4322425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0416A-FBD0-F36C-0D0B-22A57E4A6649}"/>
              </a:ext>
            </a:extLst>
          </p:cNvPr>
          <p:cNvSpPr txBox="1"/>
          <p:nvPr/>
        </p:nvSpPr>
        <p:spPr>
          <a:xfrm>
            <a:off x="112882" y="56504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C0FCC-092A-8BAD-9A29-B6A9BF33F4AA}"/>
              </a:ext>
            </a:extLst>
          </p:cNvPr>
          <p:cNvSpPr/>
          <p:nvPr/>
        </p:nvSpPr>
        <p:spPr>
          <a:xfrm>
            <a:off x="4442082" y="3733046"/>
            <a:ext cx="301752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t1,t1,t1,t2,t2,t1,t2,t3,t4,t5,..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03B7B-3D6D-084C-6616-2A6143F3F88C}"/>
              </a:ext>
            </a:extLst>
          </p:cNvPr>
          <p:cNvSpPr/>
          <p:nvPr/>
        </p:nvSpPr>
        <p:spPr>
          <a:xfrm>
            <a:off x="5255490" y="3882628"/>
            <a:ext cx="560340" cy="5539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32298-DD13-9502-4A8A-A824B2E6033A}"/>
              </a:ext>
            </a:extLst>
          </p:cNvPr>
          <p:cNvSpPr txBox="1"/>
          <p:nvPr/>
        </p:nvSpPr>
        <p:spPr>
          <a:xfrm>
            <a:off x="3582776" y="4953000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نباید در صف 2 اجرا شوند. تا صف یک اعلام کند که کارش تمام شده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EAF73B-FD5B-441D-B6D7-5B1ACFC6403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5535660" y="4436626"/>
            <a:ext cx="731505" cy="516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5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راه حل2: توزیع صف بین سرورها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هر صف در یک سرور باشد.</a:t>
            </a:r>
          </a:p>
          <a:p>
            <a:pPr algn="r" rtl="1"/>
            <a:r>
              <a:rPr lang="fa-IR" dirty="0"/>
              <a:t>اجرای موازی </a:t>
            </a:r>
            <a:r>
              <a:rPr lang="en-US" dirty="0"/>
              <a:t>T1</a:t>
            </a:r>
            <a:r>
              <a:rPr lang="fa-IR" dirty="0"/>
              <a:t> و </a:t>
            </a:r>
            <a:r>
              <a:rPr lang="en-US" dirty="0"/>
              <a:t>T2</a:t>
            </a:r>
          </a:p>
          <a:p>
            <a:pPr algn="r" rtl="1"/>
            <a:r>
              <a:rPr lang="fa-IR" dirty="0"/>
              <a:t>اجرای درهم </a:t>
            </a:r>
            <a:r>
              <a:rPr lang="en-US" dirty="0"/>
              <a:t>T1</a:t>
            </a:r>
            <a:r>
              <a:rPr lang="fa-IR" dirty="0"/>
              <a:t> و </a:t>
            </a:r>
            <a:r>
              <a:rPr lang="en-US" dirty="0"/>
              <a:t>T3</a:t>
            </a:r>
          </a:p>
          <a:p>
            <a:pPr algn="r" rtl="1"/>
            <a:r>
              <a:rPr lang="fa-IR" dirty="0"/>
              <a:t>اجرای درهم </a:t>
            </a:r>
            <a:r>
              <a:rPr lang="en-US" dirty="0"/>
              <a:t>T2</a:t>
            </a:r>
            <a:r>
              <a:rPr lang="fa-IR" dirty="0"/>
              <a:t> و </a:t>
            </a:r>
            <a:r>
              <a:rPr lang="en-US" dirty="0"/>
              <a:t>T4</a:t>
            </a:r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C0FCC-092A-8BAD-9A29-B6A9BF33F4AA}"/>
              </a:ext>
            </a:extLst>
          </p:cNvPr>
          <p:cNvSpPr/>
          <p:nvPr/>
        </p:nvSpPr>
        <p:spPr>
          <a:xfrm>
            <a:off x="370147" y="3710047"/>
            <a:ext cx="301752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t1,t1,t1,t2,t2,t1,t2,t3,t4,t5,..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AF1C8D-6938-1B0C-C7E0-387ECDD99FBA}"/>
              </a:ext>
            </a:extLst>
          </p:cNvPr>
          <p:cNvSpPr/>
          <p:nvPr/>
        </p:nvSpPr>
        <p:spPr>
          <a:xfrm>
            <a:off x="3931920" y="3193626"/>
            <a:ext cx="4160520" cy="234696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4E6030-936C-B5BC-2E6D-2F11DA375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82005"/>
              </p:ext>
            </p:extLst>
          </p:nvPr>
        </p:nvGraphicFramePr>
        <p:xfrm>
          <a:off x="4324874" y="3524627"/>
          <a:ext cx="318008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0040">
                  <a:extLst>
                    <a:ext uri="{9D8B030D-6E8A-4147-A177-3AD203B41FA5}">
                      <a16:colId xmlns:a16="http://schemas.microsoft.com/office/drawing/2014/main" val="39727071"/>
                    </a:ext>
                  </a:extLst>
                </a:gridCol>
                <a:gridCol w="1590040">
                  <a:extLst>
                    <a:ext uri="{9D8B030D-6E8A-4147-A177-3AD203B41FA5}">
                      <a16:colId xmlns:a16="http://schemas.microsoft.com/office/drawing/2014/main" val="188889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2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0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0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FB-1771-8186-FDE6-E839FE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راه حل2: توزیع صف بین سرورها و سورت درخواستها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800-FCDC-E526-49B3-659D03CC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5919" cy="3416300"/>
          </a:xfrm>
        </p:spPr>
        <p:txBody>
          <a:bodyPr/>
          <a:lstStyle/>
          <a:p>
            <a:pPr algn="r" rtl="1"/>
            <a:r>
              <a:rPr lang="fa-IR" dirty="0"/>
              <a:t>هر صف در یک سرور باشد + هر صف سورت شود (همواره) 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C0FCC-092A-8BAD-9A29-B6A9BF33F4AA}"/>
              </a:ext>
            </a:extLst>
          </p:cNvPr>
          <p:cNvSpPr/>
          <p:nvPr/>
        </p:nvSpPr>
        <p:spPr>
          <a:xfrm>
            <a:off x="370147" y="3710047"/>
            <a:ext cx="301752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t1,t1,t1,t2,t2,t1,t2,t3,t4,t5,..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AF1C8D-6938-1B0C-C7E0-387ECDD99FBA}"/>
              </a:ext>
            </a:extLst>
          </p:cNvPr>
          <p:cNvSpPr/>
          <p:nvPr/>
        </p:nvSpPr>
        <p:spPr>
          <a:xfrm>
            <a:off x="3931920" y="3193626"/>
            <a:ext cx="4160520" cy="234696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4E6030-936C-B5BC-2E6D-2F11DA375982}"/>
              </a:ext>
            </a:extLst>
          </p:cNvPr>
          <p:cNvGraphicFramePr>
            <a:graphicFrameLocks noGrp="1"/>
          </p:cNvGraphicFramePr>
          <p:nvPr/>
        </p:nvGraphicFramePr>
        <p:xfrm>
          <a:off x="4324874" y="3524627"/>
          <a:ext cx="318008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0040">
                  <a:extLst>
                    <a:ext uri="{9D8B030D-6E8A-4147-A177-3AD203B41FA5}">
                      <a16:colId xmlns:a16="http://schemas.microsoft.com/office/drawing/2014/main" val="39727071"/>
                    </a:ext>
                  </a:extLst>
                </a:gridCol>
                <a:gridCol w="1590040">
                  <a:extLst>
                    <a:ext uri="{9D8B030D-6E8A-4147-A177-3AD203B41FA5}">
                      <a16:colId xmlns:a16="http://schemas.microsoft.com/office/drawing/2014/main" val="188889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2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0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0390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5C2A3-C459-028A-4356-9AFE5E5D2621}"/>
              </a:ext>
            </a:extLst>
          </p:cNvPr>
          <p:cNvSpPr/>
          <p:nvPr/>
        </p:nvSpPr>
        <p:spPr>
          <a:xfrm>
            <a:off x="8888100" y="3598808"/>
            <a:ext cx="2842313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t1,t1,t1,t3,t1,t3,t1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BCE8CE-A1CF-DC2F-BCD9-F4C37C5325D6}"/>
              </a:ext>
            </a:extLst>
          </p:cNvPr>
          <p:cNvSpPr/>
          <p:nvPr/>
        </p:nvSpPr>
        <p:spPr>
          <a:xfrm>
            <a:off x="8808090" y="5318760"/>
            <a:ext cx="2842313" cy="701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t1,t1,t1,t1,t1,t3,t3,t3,…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25109-3FDD-5F8A-92CF-1EEB50EAA716}"/>
              </a:ext>
            </a:extLst>
          </p:cNvPr>
          <p:cNvSpPr txBox="1"/>
          <p:nvPr/>
        </p:nvSpPr>
        <p:spPr>
          <a:xfrm>
            <a:off x="8959507" y="4872196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Priority 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85BFC-C64E-927C-786B-BA8DDADFE444}"/>
              </a:ext>
            </a:extLst>
          </p:cNvPr>
          <p:cNvSpPr txBox="1"/>
          <p:nvPr/>
        </p:nvSpPr>
        <p:spPr>
          <a:xfrm>
            <a:off x="9284643" y="315224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 Queue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7BFD0-4190-6C22-0E6F-B18CA19DA332}"/>
              </a:ext>
            </a:extLst>
          </p:cNvPr>
          <p:cNvCxnSpPr>
            <a:endCxn id="5" idx="1"/>
          </p:cNvCxnSpPr>
          <p:nvPr/>
        </p:nvCxnSpPr>
        <p:spPr>
          <a:xfrm flipV="1">
            <a:off x="7353300" y="3949328"/>
            <a:ext cx="1534800" cy="8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4D1CA-03B1-934C-8E5C-01667BA0D13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349805" y="3949328"/>
            <a:ext cx="1538295" cy="86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52132-9666-C856-8DDF-0AA95A55BA6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0229246" y="4299848"/>
            <a:ext cx="80011" cy="57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6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901</Words>
  <Application>Microsoft Office PowerPoint</Application>
  <PresentationFormat>Widescreen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 Zar</vt:lpstr>
      <vt:lpstr>Century Gothic</vt:lpstr>
      <vt:lpstr>JetBrains Mono</vt:lpstr>
      <vt:lpstr>Wingdings 3</vt:lpstr>
      <vt:lpstr>Ion Boardroom</vt:lpstr>
      <vt:lpstr>پروژه سپهر اسمارت</vt:lpstr>
      <vt:lpstr>مشکل تداخل اجرای درخواست‌ها</vt:lpstr>
      <vt:lpstr>مشکل تداخل اجرای درخواست‌ها</vt:lpstr>
      <vt:lpstr>راه حل1: راه اندازی صف های چندگانه</vt:lpstr>
      <vt:lpstr>راه حل1: راه اندازی صف های چندگانه</vt:lpstr>
      <vt:lpstr>راه حل1: راه اندازی صف های چندگانه</vt:lpstr>
      <vt:lpstr>راه حل1: راه اندازی صف های چندگانه</vt:lpstr>
      <vt:lpstr>راه حل2: توزیع صف بین سرورها</vt:lpstr>
      <vt:lpstr>راه حل2: توزیع صف بین سرورها و سورت درخواستها</vt:lpstr>
      <vt:lpstr> راه حل2: توزیع صف بین سرورها و سورت درخواستها و کش کردن ریزدرخواست ها</vt:lpstr>
      <vt:lpstr> راه حل2: توزیع صف بین سرورها و سورت درخواستها و کش کردن ریزدرخواست ها</vt:lpstr>
      <vt:lpstr> راه حل2: توزیع صف بین سرورها و سورت درخواستها و کش کردن ریزدرخواست ها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ramin</dc:creator>
  <cp:lastModifiedBy>ramin</cp:lastModifiedBy>
  <cp:revision>15</cp:revision>
  <dcterms:created xsi:type="dcterms:W3CDTF">2025-03-01T10:24:58Z</dcterms:created>
  <dcterms:modified xsi:type="dcterms:W3CDTF">2025-03-01T11:32:48Z</dcterms:modified>
</cp:coreProperties>
</file>