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5" r:id="rId4"/>
    <p:sldId id="258" r:id="rId5"/>
    <p:sldId id="261" r:id="rId6"/>
    <p:sldId id="259" r:id="rId7"/>
    <p:sldId id="264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4DFDA-BE5F-17DC-0E35-0AE94F660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0390B-30BA-F252-70E4-53F8024C0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77D6C-D978-E78D-1D55-7227DF52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54743-5E61-799A-A19A-53280F45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109BD-904B-B048-D232-E265A6F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4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9AEA7-1DEE-8C9A-BF99-85189B04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FC0AE-4645-18AD-B24D-F8B25E01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CE4-4839-E626-09E5-3E6324FF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B3C52-02BB-B0AF-6905-CCB39E02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47B54-1618-E414-C7A8-7D670ECE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E32A68-20A3-E0AA-337F-38B5DC519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95CF6A-8697-9732-3047-A65EA9F3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CA802-2194-D8B3-DF59-976B0D69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3DD62C-6811-EBF4-6D1E-4CB74BCA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903B1-FA95-A7B4-1E2F-79270EEE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4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BC79D-20F7-5866-BF04-E0C226EC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91B88-D359-E289-0C99-B6AD4017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0377A-F025-A589-B213-228D58E6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EB3ED-18FF-9DCE-918F-40F1C289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D23F3-5D48-2424-C3CE-7ADA054E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2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C9AA7-1499-7F26-7941-F8A83544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73939-288A-4B02-BCC5-A9684ECA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0D72A-233A-B47E-F6BF-503FF705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7F5B9-6DFE-4B71-DECA-5C2C001B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23733-2C19-A1F8-FAAB-08F36B69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8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62D9-20A2-0067-CF45-FE9D8038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26212-BE1A-F66E-5021-D5537B160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95970E-F68D-23BE-1AF4-1F2DCCF01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785F79-02EE-BDF3-014A-B16AD508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6BC035-B9C6-0E99-1B09-BCE2DBB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0A166E-C78D-AD97-4E0B-C3988C80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5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D19E4-5190-EFDA-C863-171E1D5E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57E94-5039-1F5E-F288-9D50A3F8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36228-70F8-D8CE-078E-7045FDC3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4E122F-2354-F95F-4019-828EFE946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D5ACC2-1D73-3835-5D18-AB3279BEC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9E689D-BDC2-DA83-33EA-480B25EA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9992A0-3A25-B52C-1B88-3176BE9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4E82CC-44F7-CBB1-CE43-163B58CC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01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63EF9-8F2C-69F7-D7E4-5D24DD0C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E953BA-E821-47B0-613F-4370DC93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47F1D3-8BDB-24C7-DDE1-F05F9159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316638-CDDB-6D8B-30FA-06BD48E9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95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81FC1E-7FD6-F7A3-6A1C-D099D28D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9128BC-A08A-12D2-C54A-92EB021A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EA8B1-7F8C-924C-778D-47559A9B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81384-DD9D-4574-AB6C-8F2D9CDB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752F1-ED36-5A06-5138-612FECEE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65603-06B5-3AAB-F474-F88C961DA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3C16C-3060-1668-0036-100FF69D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AB2E66-592E-31A8-C0ED-F4EA19F0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405565-760B-099D-C967-46480380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5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47A52-0153-360C-A612-9EBD3527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E2DBCD-BBD4-043B-3D51-9BE74ADEE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7C0885-AC34-A581-4A86-6F59E800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F697E2-C41C-4510-5E0C-2E4CE89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46C6A-995B-40A0-CAF9-C5290D36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AFE6-239E-BBF1-594D-27ADAAC7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8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BC3C34-C41A-AE1E-BF94-FC306DF1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ABA473-206B-2A8F-4CD0-655044F9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CA0DF-3ADB-98A0-AAD5-AFDD4B93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DCDDA-B211-4D81-9663-92260FE76406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8313-B482-D460-711B-7EA64147E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335D9-FA4E-EEE6-7E1D-F6380553F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3C251-8661-4AF4-9B4E-9A50810654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68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>
            <a:extLst>
              <a:ext uri="{FF2B5EF4-FFF2-40B4-BE49-F238E27FC236}">
                <a16:creationId xmlns:a16="http://schemas.microsoft.com/office/drawing/2014/main" id="{E8325BC7-996E-921F-2F6D-2315F042526E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638540" y="639280"/>
            <a:ext cx="6858000" cy="557944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104862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EB2DFE16-4790-8244-0658-D3F85E04F65E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393211" y="395203"/>
            <a:ext cx="6346210" cy="557608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0"/>
                </a:srgbClr>
              </a:gs>
            </a:gsLst>
            <a:lin ang="1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6CB9C4EF-7B92-1622-7E0B-CD563C000E47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1528904" y="2818968"/>
            <a:ext cx="2501981" cy="5576084"/>
          </a:xfrm>
          <a:prstGeom prst="rect">
            <a:avLst/>
          </a:prstGeom>
          <a:gradFill>
            <a:gsLst>
              <a:gs pos="0">
                <a:srgbClr val="156082">
                  <a:alpha val="29000"/>
                </a:srgbClr>
              </a:gs>
              <a:gs pos="100000">
                <a:srgbClr val="000000">
                  <a:alpha val="30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845C5FA8-BE30-5D27-4979-393229C4D275}"/>
              </a:ext>
            </a:extLst>
          </p:cNvPr>
          <p:cNvSpPr>
            <a:spLocks noMove="1" noResize="1"/>
          </p:cNvSpPr>
          <p:nvPr/>
        </p:nvSpPr>
        <p:spPr>
          <a:xfrm rot="5399996" flipH="1">
            <a:off x="-425028" y="852792"/>
            <a:ext cx="6858000" cy="515241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156082">
                  <a:alpha val="11000"/>
                </a:srgbClr>
              </a:gs>
            </a:gsLst>
            <a:lin ang="7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Oval 43">
            <a:extLst>
              <a:ext uri="{FF2B5EF4-FFF2-40B4-BE49-F238E27FC236}">
                <a16:creationId xmlns:a16="http://schemas.microsoft.com/office/drawing/2014/main" id="{5242DDA0-9697-38CC-8393-64ADB168BAFF}"/>
              </a:ext>
            </a:extLst>
          </p:cNvPr>
          <p:cNvSpPr>
            <a:spLocks noMove="1" noResize="1"/>
          </p:cNvSpPr>
          <p:nvPr/>
        </p:nvSpPr>
        <p:spPr>
          <a:xfrm rot="6097841">
            <a:off x="818753" y="1128506"/>
            <a:ext cx="4318299" cy="43182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gradFill>
            <a:gsLst>
              <a:gs pos="0">
                <a:srgbClr val="156082">
                  <a:alpha val="0"/>
                </a:srgbClr>
              </a:gs>
              <a:gs pos="100000">
                <a:srgbClr val="46B1E1">
                  <a:alpha val="15000"/>
                </a:srgbClr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490555-1AB7-0968-1F7F-F54DEBD32F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6398" y="586852"/>
            <a:ext cx="4230096" cy="2122707"/>
          </a:xfrm>
        </p:spPr>
        <p:txBody>
          <a:bodyPr anchorCtr="0"/>
          <a:lstStyle/>
          <a:p>
            <a:pPr lvl="0" algn="r"/>
            <a:r>
              <a:rPr lang="en-US" sz="4000" dirty="0">
                <a:solidFill>
                  <a:srgbClr val="FFFFFF"/>
                </a:solidFill>
              </a:rPr>
              <a:t>Production of Solar Energy in Bavaria</a:t>
            </a:r>
          </a:p>
        </p:txBody>
      </p:sp>
      <p:pic>
        <p:nvPicPr>
          <p:cNvPr id="11" name="Grafik 10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80C726EF-3A5E-8E3B-D0BA-728C3FA1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96" y="-117987"/>
            <a:ext cx="7043522" cy="698059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8BC233-C103-EED0-4AD7-E62C09DD08AF}"/>
              </a:ext>
            </a:extLst>
          </p:cNvPr>
          <p:cNvSpPr txBox="1">
            <a:spLocks/>
          </p:cNvSpPr>
          <p:nvPr/>
        </p:nvSpPr>
        <p:spPr>
          <a:xfrm>
            <a:off x="427757" y="2709563"/>
            <a:ext cx="4905845" cy="33874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Short-term</a:t>
            </a:r>
            <a:r>
              <a:rPr lang="en-US" sz="2800" dirty="0">
                <a:solidFill>
                  <a:srgbClr val="FFFFFF"/>
                </a:solidFill>
              </a:rPr>
              <a:t> predictions using weather data and production capacity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</a:rPr>
              <a:t>Long-term</a:t>
            </a:r>
            <a:r>
              <a:rPr lang="en-US" sz="2800" dirty="0">
                <a:solidFill>
                  <a:srgbClr val="FFFFFF"/>
                </a:solidFill>
              </a:rPr>
              <a:t> forecast using time-series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CAD8-D765-AF6F-9C29-454A1AA1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Conclusion</a:t>
            </a:r>
            <a:r>
              <a:rPr lang="de-DE" dirty="0"/>
              <a:t> and 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99D0C-BE70-34F9-7185-81430594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Forecast and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valid, </a:t>
            </a:r>
            <a:r>
              <a:rPr lang="de-DE" dirty="0" err="1"/>
              <a:t>usability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Additional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fore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precision</a:t>
            </a: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different </a:t>
            </a:r>
            <a:r>
              <a:rPr lang="de-DE" dirty="0" err="1"/>
              <a:t>states</a:t>
            </a:r>
            <a:r>
              <a:rPr lang="de-DE" dirty="0"/>
              <a:t>, countries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(wind)</a:t>
            </a:r>
          </a:p>
          <a:p>
            <a:r>
              <a:rPr lang="de-DE" dirty="0"/>
              <a:t>Regression-approach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8">
            <a:extLst>
              <a:ext uri="{FF2B5EF4-FFF2-40B4-BE49-F238E27FC236}">
                <a16:creationId xmlns:a16="http://schemas.microsoft.com/office/drawing/2014/main" id="{49980DD9-7D6C-2AE3-C37D-D02821E9217B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0" y="6400781"/>
            <a:ext cx="12191996" cy="45677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000000"/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B27790DE-E4CC-EA1E-0485-C064D453DCD5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6400800"/>
            <a:ext cx="8153393" cy="4567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rgbClr val="104862"/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95519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>
            <a:extLst>
              <a:ext uri="{FF2B5EF4-FFF2-40B4-BE49-F238E27FC236}">
                <a16:creationId xmlns:a16="http://schemas.microsoft.com/office/drawing/2014/main" id="{803B1881-C8C0-2C1F-9852-DAEAAFCA5D32}"/>
              </a:ext>
            </a:extLst>
          </p:cNvPr>
          <p:cNvGrpSpPr/>
          <p:nvPr/>
        </p:nvGrpSpPr>
        <p:grpSpPr>
          <a:xfrm>
            <a:off x="454742" y="10733"/>
            <a:ext cx="527709" cy="5860032"/>
            <a:chOff x="325727" y="9"/>
            <a:chExt cx="527709" cy="5860032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4BB1B9F3-87D0-B65E-BB78-9D7E02195A5B}"/>
                </a:ext>
              </a:extLst>
            </p:cNvPr>
            <p:cNvSpPr/>
            <p:nvPr/>
          </p:nvSpPr>
          <p:spPr>
            <a:xfrm rot="10799991">
              <a:off x="326047" y="5700963"/>
              <a:ext cx="527389" cy="159078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2FD80C80-5262-B47E-653D-A7944E57013D}"/>
                </a:ext>
              </a:extLst>
            </p:cNvPr>
            <p:cNvSpPr/>
            <p:nvPr/>
          </p:nvSpPr>
          <p:spPr>
            <a:xfrm rot="5400013" flipH="1" flipV="1">
              <a:off x="-2215075" y="2540811"/>
              <a:ext cx="5608993" cy="527389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8E8C99C-475A-6F04-EDDA-7CC72BD4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48" y="336989"/>
            <a:ext cx="10515600" cy="1488636"/>
          </a:xfrm>
          <a:solidFill>
            <a:schemeClr val="bg1"/>
          </a:solidFill>
        </p:spPr>
        <p:txBody>
          <a:bodyPr/>
          <a:lstStyle/>
          <a:p>
            <a:r>
              <a:rPr lang="de-DE" dirty="0"/>
              <a:t>Hypothesis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03040-291B-279B-0C2E-86FF5D32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6" y="1825625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-term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solar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-date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2024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solar </a:t>
            </a:r>
            <a:r>
              <a:rPr lang="de-DE" dirty="0" err="1"/>
              <a:t>energy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2015 – 2023</a:t>
            </a:r>
          </a:p>
        </p:txBody>
      </p:sp>
    </p:spTree>
    <p:extLst>
      <p:ext uri="{BB962C8B-B14F-4D97-AF65-F5344CB8AC3E}">
        <p14:creationId xmlns:p14="http://schemas.microsoft.com/office/powerpoint/2010/main" val="426270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>
            <a:extLst>
              <a:ext uri="{FF2B5EF4-FFF2-40B4-BE49-F238E27FC236}">
                <a16:creationId xmlns:a16="http://schemas.microsoft.com/office/drawing/2014/main" id="{803B1881-C8C0-2C1F-9852-DAEAAFCA5D32}"/>
              </a:ext>
            </a:extLst>
          </p:cNvPr>
          <p:cNvGrpSpPr/>
          <p:nvPr/>
        </p:nvGrpSpPr>
        <p:grpSpPr>
          <a:xfrm>
            <a:off x="454742" y="10733"/>
            <a:ext cx="527709" cy="5860032"/>
            <a:chOff x="325727" y="9"/>
            <a:chExt cx="527709" cy="5860032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4BB1B9F3-87D0-B65E-BB78-9D7E02195A5B}"/>
                </a:ext>
              </a:extLst>
            </p:cNvPr>
            <p:cNvSpPr/>
            <p:nvPr/>
          </p:nvSpPr>
          <p:spPr>
            <a:xfrm rot="10799991">
              <a:off x="326047" y="5700963"/>
              <a:ext cx="527389" cy="159078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2FD80C80-5262-B47E-653D-A7944E57013D}"/>
                </a:ext>
              </a:extLst>
            </p:cNvPr>
            <p:cNvSpPr/>
            <p:nvPr/>
          </p:nvSpPr>
          <p:spPr>
            <a:xfrm rot="5400013" flipH="1" flipV="1">
              <a:off x="-2215075" y="2540811"/>
              <a:ext cx="5608993" cy="527389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8E8C99C-475A-6F04-EDDA-7CC72BD4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48" y="336989"/>
            <a:ext cx="10515600" cy="1488636"/>
          </a:xfrm>
          <a:solidFill>
            <a:schemeClr val="bg1"/>
          </a:solidFill>
        </p:spPr>
        <p:txBody>
          <a:bodyPr/>
          <a:lstStyle/>
          <a:p>
            <a:r>
              <a:rPr lang="de-DE" sz="4400" dirty="0"/>
              <a:t>Data Gathering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03040-291B-279B-0C2E-86FF5D32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6" y="1825625"/>
            <a:ext cx="10515600" cy="3794102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Daily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01.01.2015 </a:t>
            </a:r>
            <a:r>
              <a:rPr lang="de-DE" dirty="0" err="1"/>
              <a:t>to</a:t>
            </a:r>
            <a:r>
              <a:rPr lang="de-DE" dirty="0"/>
              <a:t> 31.12.2023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was </a:t>
            </a:r>
            <a:r>
              <a:rPr lang="de-DE" dirty="0" err="1"/>
              <a:t>used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Production</a:t>
            </a:r>
            <a:r>
              <a:rPr lang="de-DE" dirty="0"/>
              <a:t> Data: TenneT </a:t>
            </a:r>
            <a:r>
              <a:rPr lang="de-DE" sz="1800" dirty="0"/>
              <a:t>(</a:t>
            </a:r>
            <a:r>
              <a:rPr lang="de-DE" sz="1900" i="1" dirty="0"/>
              <a:t>Transmission System Operator</a:t>
            </a:r>
            <a:r>
              <a:rPr lang="de-DE" sz="18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1800" dirty="0"/>
          </a:p>
          <a:p>
            <a:r>
              <a:rPr lang="de-DE" dirty="0"/>
              <a:t>Solar Panels </a:t>
            </a:r>
            <a:r>
              <a:rPr lang="de-DE" dirty="0" err="1"/>
              <a:t>Capacity</a:t>
            </a:r>
            <a:r>
              <a:rPr lang="de-DE" dirty="0"/>
              <a:t>: Marktstammdatenregister </a:t>
            </a:r>
            <a:r>
              <a:rPr lang="de-DE" sz="1900" dirty="0"/>
              <a:t>(</a:t>
            </a:r>
            <a:r>
              <a:rPr lang="de-DE" sz="1900" i="1" dirty="0" err="1"/>
              <a:t>by</a:t>
            </a:r>
            <a:r>
              <a:rPr lang="de-DE" sz="1900" i="1" dirty="0"/>
              <a:t> Bundesnetzagentur</a:t>
            </a:r>
            <a:r>
              <a:rPr lang="de-DE" sz="19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dirty="0"/>
          </a:p>
          <a:p>
            <a:r>
              <a:rPr lang="de-DE" dirty="0" err="1"/>
              <a:t>Weather</a:t>
            </a:r>
            <a:r>
              <a:rPr lang="de-DE" dirty="0"/>
              <a:t> Data: 6 </a:t>
            </a:r>
            <a:r>
              <a:rPr lang="de-DE" dirty="0" err="1"/>
              <a:t>Stations</a:t>
            </a:r>
            <a:r>
              <a:rPr lang="de-DE" dirty="0"/>
              <a:t> in Bavaria</a:t>
            </a:r>
            <a:r>
              <a:rPr lang="de-DE" sz="1900" dirty="0"/>
              <a:t> (</a:t>
            </a:r>
            <a:r>
              <a:rPr lang="de-DE" sz="1900" i="1" dirty="0" err="1"/>
              <a:t>from</a:t>
            </a:r>
            <a:r>
              <a:rPr lang="de-DE" sz="1900" i="1" dirty="0"/>
              <a:t> Deutscher Wetterdienst(DWD)</a:t>
            </a:r>
            <a:r>
              <a:rPr lang="de-DE" sz="1900" dirty="0"/>
              <a:t>)</a:t>
            </a:r>
          </a:p>
          <a:p>
            <a:endParaRPr lang="de-DE" sz="1900" dirty="0"/>
          </a:p>
          <a:p>
            <a:pPr marL="0" indent="0">
              <a:buNone/>
            </a:pPr>
            <a:r>
              <a:rPr lang="de-DE" dirty="0"/>
              <a:t>Data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extracted</a:t>
            </a:r>
            <a:r>
              <a:rPr lang="de-DE" dirty="0"/>
              <a:t> via </a:t>
            </a:r>
            <a:r>
              <a:rPr lang="de-DE" dirty="0" err="1"/>
              <a:t>script</a:t>
            </a:r>
            <a:r>
              <a:rPr lang="de-DE" dirty="0"/>
              <a:t>, and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afterwards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AD479-02DB-7AEC-B1EE-DA3C5F2F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Explorative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EE179-B323-87B3-DE6D-0DD06FBB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Checking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plausibility</a:t>
            </a:r>
            <a:r>
              <a:rPr lang="de-DE" dirty="0"/>
              <a:t> and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issues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Marktstammdatenregister and </a:t>
            </a:r>
            <a:r>
              <a:rPr lang="de-DE" sz="2000" dirty="0" err="1"/>
              <a:t>produced</a:t>
            </a:r>
            <a:r>
              <a:rPr lang="de-DE" sz="2000" dirty="0"/>
              <a:t> </a:t>
            </a:r>
            <a:r>
              <a:rPr lang="de-DE" sz="2000" dirty="0" err="1"/>
              <a:t>energy</a:t>
            </a:r>
            <a:r>
              <a:rPr lang="de-DE" sz="2000" dirty="0"/>
              <a:t> (TenneT).</a:t>
            </a:r>
          </a:p>
        </p:txBody>
      </p:sp>
      <p:sp>
        <p:nvSpPr>
          <p:cNvPr id="10" name="Rectangle 38">
            <a:extLst>
              <a:ext uri="{FF2B5EF4-FFF2-40B4-BE49-F238E27FC236}">
                <a16:creationId xmlns:a16="http://schemas.microsoft.com/office/drawing/2014/main" id="{FA37D25D-F86B-BB89-2157-1E27D2C6086F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0" y="6400781"/>
            <a:ext cx="12191996" cy="45677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000000"/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Rectangle 40">
            <a:extLst>
              <a:ext uri="{FF2B5EF4-FFF2-40B4-BE49-F238E27FC236}">
                <a16:creationId xmlns:a16="http://schemas.microsoft.com/office/drawing/2014/main" id="{C68D8577-553C-E518-647D-A2C3C801735A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6400800"/>
            <a:ext cx="8153393" cy="4567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rgbClr val="104862"/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7BC33A8-C8EC-F319-20DA-2D5A1B24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25" y="2750728"/>
            <a:ext cx="5014172" cy="262130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05AD635-6F47-82C6-0A56-BDAC372F3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41" y="2750728"/>
            <a:ext cx="4975940" cy="26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9">
            <a:extLst>
              <a:ext uri="{FF2B5EF4-FFF2-40B4-BE49-F238E27FC236}">
                <a16:creationId xmlns:a16="http://schemas.microsoft.com/office/drawing/2014/main" id="{0504DF56-1519-DBEA-F6B4-6632F12DE85B}"/>
              </a:ext>
            </a:extLst>
          </p:cNvPr>
          <p:cNvGrpSpPr/>
          <p:nvPr/>
        </p:nvGrpSpPr>
        <p:grpSpPr>
          <a:xfrm>
            <a:off x="454742" y="10733"/>
            <a:ext cx="527709" cy="5860032"/>
            <a:chOff x="325727" y="9"/>
            <a:chExt cx="527709" cy="5860032"/>
          </a:xfrm>
        </p:grpSpPr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737A242E-04EA-8E35-7684-0BAC2995BD0C}"/>
                </a:ext>
              </a:extLst>
            </p:cNvPr>
            <p:cNvSpPr/>
            <p:nvPr/>
          </p:nvSpPr>
          <p:spPr>
            <a:xfrm rot="10799991">
              <a:off x="326047" y="5700963"/>
              <a:ext cx="527389" cy="159078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2350470A-EB83-5403-85C5-1BB8888C0BD7}"/>
                </a:ext>
              </a:extLst>
            </p:cNvPr>
            <p:cNvSpPr/>
            <p:nvPr/>
          </p:nvSpPr>
          <p:spPr>
            <a:xfrm rot="5400013" flipH="1" flipV="1">
              <a:off x="-2215075" y="2540811"/>
              <a:ext cx="5608993" cy="527389"/>
            </a:xfrm>
            <a:prstGeom prst="rect">
              <a:avLst/>
            </a:prstGeom>
            <a:solidFill>
              <a:srgbClr val="0F9ED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F9AD479-02DB-7AEC-B1EE-DA3C5F2F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80" y="365125"/>
            <a:ext cx="10515600" cy="1460500"/>
          </a:xfrm>
          <a:solidFill>
            <a:schemeClr val="bg1"/>
          </a:solidFill>
        </p:spPr>
        <p:txBody>
          <a:bodyPr/>
          <a:lstStyle/>
          <a:p>
            <a:r>
              <a:rPr lang="de-DE" dirty="0"/>
              <a:t>Explorative 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EE179-B323-87B3-DE6D-0DD06FBB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80" y="1825625"/>
            <a:ext cx="10515600" cy="905060"/>
          </a:xfrm>
          <a:solidFill>
            <a:schemeClr val="bg1"/>
          </a:solidFill>
        </p:spPr>
        <p:txBody>
          <a:bodyPr/>
          <a:lstStyle/>
          <a:p>
            <a:r>
              <a:rPr lang="de-DE" dirty="0" err="1"/>
              <a:t>Obviously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DWD (</a:t>
            </a:r>
            <a:r>
              <a:rPr lang="de-DE" dirty="0" err="1"/>
              <a:t>value</a:t>
            </a:r>
            <a:r>
              <a:rPr lang="de-DE" dirty="0"/>
              <a:t>: -999), also </a:t>
            </a:r>
            <a:r>
              <a:rPr lang="de-DE" dirty="0" err="1"/>
              <a:t>rarely</a:t>
            </a:r>
            <a:r>
              <a:rPr lang="de-DE" dirty="0"/>
              <a:t> implausible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solar </a:t>
            </a:r>
            <a:r>
              <a:rPr lang="de-DE" dirty="0" err="1"/>
              <a:t>radiation</a:t>
            </a:r>
            <a:r>
              <a:rPr lang="de-DE" dirty="0"/>
              <a:t> (</a:t>
            </a:r>
            <a:r>
              <a:rPr lang="de-DE" dirty="0" err="1"/>
              <a:t>value</a:t>
            </a:r>
            <a:r>
              <a:rPr lang="de-DE" dirty="0"/>
              <a:t>: 0 (J/cm²))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713799D-8027-7156-0CBE-A835D7E8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02" y="2751036"/>
            <a:ext cx="4782886" cy="2574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49A923E-A5E1-B406-FDD6-76A0EBC27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6" y="2751036"/>
            <a:ext cx="4676334" cy="255420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3030116-5B22-51BD-5C75-07F22F793793}"/>
              </a:ext>
            </a:extLst>
          </p:cNvPr>
          <p:cNvCxnSpPr>
            <a:cxnSpLocks/>
          </p:cNvCxnSpPr>
          <p:nvPr/>
        </p:nvCxnSpPr>
        <p:spPr>
          <a:xfrm flipV="1">
            <a:off x="1466670" y="5051492"/>
            <a:ext cx="685687" cy="5075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1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2E170-FF39-EB1E-4B95-FFCF7BAE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8D0B1-381F-B6C5-387A-7E40865B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59" y="1863851"/>
            <a:ext cx="7081911" cy="4351338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Mean </a:t>
            </a:r>
            <a:r>
              <a:rPr lang="de-DE" sz="2400" dirty="0" err="1"/>
              <a:t>of</a:t>
            </a:r>
            <a:r>
              <a:rPr lang="de-DE" sz="2400" dirty="0"/>
              <a:t> median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column</a:t>
            </a:r>
            <a:r>
              <a:rPr lang="de-DE" sz="2400" dirty="0"/>
              <a:t> and median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row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imputation</a:t>
            </a:r>
            <a:endParaRPr lang="de-DE" sz="2400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EA7BFA-49E5-D4D1-AA13-C3CF91D6AEAF}"/>
              </a:ext>
            </a:extLst>
          </p:cNvPr>
          <p:cNvSpPr txBox="1"/>
          <p:nvPr/>
        </p:nvSpPr>
        <p:spPr>
          <a:xfrm>
            <a:off x="258415" y="5715298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Slope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imputation</a:t>
            </a:r>
            <a:r>
              <a:rPr lang="de-DE" dirty="0"/>
              <a:t>:	 0.002</a:t>
            </a:r>
          </a:p>
          <a:p>
            <a:r>
              <a:rPr lang="de-DE" dirty="0" err="1"/>
              <a:t>Slope</a:t>
            </a:r>
            <a:r>
              <a:rPr lang="de-DE" dirty="0"/>
              <a:t> after </a:t>
            </a:r>
            <a:r>
              <a:rPr lang="de-DE" dirty="0" err="1"/>
              <a:t>imputation</a:t>
            </a:r>
            <a:r>
              <a:rPr lang="de-DE" dirty="0"/>
              <a:t>:	-0.004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3C0564-008E-AB06-0447-8D7B4C7C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6" y="2804386"/>
            <a:ext cx="5879756" cy="272624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DFEDAED-EA56-2173-DFC8-2630B7E210AE}"/>
              </a:ext>
            </a:extLst>
          </p:cNvPr>
          <p:cNvSpPr/>
          <p:nvPr/>
        </p:nvSpPr>
        <p:spPr>
          <a:xfrm>
            <a:off x="2224871" y="3108142"/>
            <a:ext cx="365760" cy="242158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E1129FE-616B-AEC1-D777-E633B57A5FAB}"/>
              </a:ext>
            </a:extLst>
          </p:cNvPr>
          <p:cNvSpPr/>
          <p:nvPr/>
        </p:nvSpPr>
        <p:spPr>
          <a:xfrm>
            <a:off x="1324316" y="3348111"/>
            <a:ext cx="4865468" cy="2853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38">
            <a:extLst>
              <a:ext uri="{FF2B5EF4-FFF2-40B4-BE49-F238E27FC236}">
                <a16:creationId xmlns:a16="http://schemas.microsoft.com/office/drawing/2014/main" id="{8B894A50-9830-EC44-F2E2-3CFA76ED439A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0" y="6400781"/>
            <a:ext cx="12191996" cy="45677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000000"/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D6652104-86D7-C129-6335-01BE799A2A32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6400800"/>
            <a:ext cx="8153393" cy="4567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rgbClr val="104862"/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3D787D4-9C0E-92A5-F29C-B840CD24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42" y="2804386"/>
            <a:ext cx="5375311" cy="29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69D60-BFE0-458F-7AC3-BD7E0D40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Dataframe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8FDF096-B848-C023-8AC9-B59B6057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9" y="1516672"/>
            <a:ext cx="10994941" cy="47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50D1F-5EFE-97FE-07BC-ADADB97D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Trends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D8ACEE9-7A96-12D7-FC90-5A05820A3A09}"/>
              </a:ext>
            </a:extLst>
          </p:cNvPr>
          <p:cNvSpPr txBox="1">
            <a:spLocks/>
          </p:cNvSpPr>
          <p:nvPr/>
        </p:nvSpPr>
        <p:spPr>
          <a:xfrm>
            <a:off x="838200" y="1459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/>
              <a:t>Cumulative</a:t>
            </a:r>
            <a:r>
              <a:rPr lang="de-DE" sz="2400" dirty="0"/>
              <a:t> </a:t>
            </a:r>
            <a:r>
              <a:rPr lang="de-DE" sz="2400" dirty="0" err="1"/>
              <a:t>area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solar </a:t>
            </a:r>
            <a:r>
              <a:rPr lang="de-DE" sz="2400" dirty="0" err="1"/>
              <a:t>modules</a:t>
            </a:r>
            <a:endParaRPr lang="de-DE" sz="2400" dirty="0"/>
          </a:p>
          <a:p>
            <a:r>
              <a:rPr lang="de-DE" sz="2400" dirty="0"/>
              <a:t>Summer-Peaks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produced</a:t>
            </a:r>
            <a:r>
              <a:rPr lang="de-DE" sz="2400" dirty="0"/>
              <a:t> solar </a:t>
            </a:r>
            <a:r>
              <a:rPr lang="de-DE" sz="2400" dirty="0" err="1"/>
              <a:t>energy</a:t>
            </a:r>
            <a:r>
              <a:rPr lang="de-DE" sz="2400" dirty="0"/>
              <a:t> (May-August)</a:t>
            </a:r>
          </a:p>
          <a:p>
            <a:r>
              <a:rPr lang="de-DE" sz="2400" dirty="0" err="1"/>
              <a:t>Presumed</a:t>
            </a:r>
            <a:r>
              <a:rPr lang="de-DE" sz="2400" dirty="0"/>
              <a:t> </a:t>
            </a:r>
            <a:r>
              <a:rPr lang="de-DE" sz="2400" dirty="0" err="1"/>
              <a:t>reason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technical</a:t>
            </a:r>
            <a:r>
              <a:rPr lang="de-DE" sz="2400" dirty="0"/>
              <a:t> </a:t>
            </a:r>
            <a:r>
              <a:rPr lang="de-DE" sz="2400" dirty="0" err="1"/>
              <a:t>details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measuring</a:t>
            </a:r>
            <a:r>
              <a:rPr lang="de-DE" sz="2400" dirty="0"/>
              <a:t> and </a:t>
            </a:r>
            <a:r>
              <a:rPr lang="de-DE" sz="2400" dirty="0" err="1"/>
              <a:t>usage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power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6AD3F7-D6B4-3B63-B644-AFC95E80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16" y="2785428"/>
            <a:ext cx="8274367" cy="4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CAD8-D765-AF6F-9C29-454A1AA1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4" name="Rectangle 38">
            <a:extLst>
              <a:ext uri="{FF2B5EF4-FFF2-40B4-BE49-F238E27FC236}">
                <a16:creationId xmlns:a16="http://schemas.microsoft.com/office/drawing/2014/main" id="{49980DD9-7D6C-2AE3-C37D-D02821E9217B}"/>
              </a:ext>
            </a:extLst>
          </p:cNvPr>
          <p:cNvSpPr>
            <a:spLocks noMove="1" noResize="1"/>
          </p:cNvSpPr>
          <p:nvPr/>
        </p:nvSpPr>
        <p:spPr>
          <a:xfrm rot="10800009" flipH="1">
            <a:off x="0" y="6400781"/>
            <a:ext cx="12191996" cy="45677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000000"/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B27790DE-E4CC-EA1E-0485-C064D453DCD5}"/>
              </a:ext>
            </a:extLst>
          </p:cNvPr>
          <p:cNvSpPr>
            <a:spLocks noMove="1" noResize="1"/>
          </p:cNvSpPr>
          <p:nvPr/>
        </p:nvSpPr>
        <p:spPr>
          <a:xfrm flipH="1">
            <a:off x="0" y="6400800"/>
            <a:ext cx="8153393" cy="45677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rgbClr val="104862"/>
              </a:gs>
            </a:gsLst>
            <a:lin ang="17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DC531DD-DF93-21D8-E611-9F3691C97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72713"/>
              </p:ext>
            </p:extLst>
          </p:nvPr>
        </p:nvGraphicFramePr>
        <p:xfrm>
          <a:off x="838200" y="1690687"/>
          <a:ext cx="10515600" cy="389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749335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83112625"/>
                    </a:ext>
                  </a:extLst>
                </a:gridCol>
              </a:tblGrid>
              <a:tr h="691038">
                <a:tc>
                  <a:txBody>
                    <a:bodyPr/>
                    <a:lstStyle/>
                    <a:p>
                      <a:r>
                        <a:rPr lang="de-DE" sz="2400" dirty="0"/>
                        <a:t>Time-Series 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Daily </a:t>
                      </a:r>
                      <a:r>
                        <a:rPr lang="de-DE" sz="2400" dirty="0" err="1"/>
                        <a:t>Prediction</a:t>
                      </a:r>
                      <a:r>
                        <a:rPr lang="de-DE" sz="2400" dirty="0"/>
                        <a:t> via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98143"/>
                  </a:ext>
                </a:extLst>
              </a:tr>
              <a:tr h="1192751">
                <a:tc>
                  <a:txBody>
                    <a:bodyPr/>
                    <a:lstStyle/>
                    <a:p>
                      <a:r>
                        <a:rPr lang="de-DE" sz="2400" dirty="0"/>
                        <a:t>Customers </a:t>
                      </a:r>
                      <a:r>
                        <a:rPr lang="de-DE" sz="2400" dirty="0" err="1"/>
                        <a:t>minds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are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eased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with</a:t>
                      </a:r>
                      <a:r>
                        <a:rPr lang="de-DE" sz="2400" dirty="0"/>
                        <a:t> positive </a:t>
                      </a:r>
                      <a:r>
                        <a:rPr lang="de-DE" sz="2400" dirty="0" err="1"/>
                        <a:t>outlook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Energy-</a:t>
                      </a:r>
                      <a:r>
                        <a:rPr lang="de-DE" sz="2400" dirty="0" err="1"/>
                        <a:t>related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companies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plan </a:t>
                      </a:r>
                      <a:r>
                        <a:rPr lang="de-DE" sz="2400" dirty="0" err="1"/>
                        <a:t>the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next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days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23113"/>
                  </a:ext>
                </a:extLst>
              </a:tr>
              <a:tr h="1192751">
                <a:tc>
                  <a:txBody>
                    <a:bodyPr/>
                    <a:lstStyle/>
                    <a:p>
                      <a:r>
                        <a:rPr lang="de-DE" sz="2400" dirty="0" err="1"/>
                        <a:t>Politicians</a:t>
                      </a:r>
                      <a:r>
                        <a:rPr lang="de-DE" sz="2400" dirty="0"/>
                        <a:t> and </a:t>
                      </a:r>
                      <a:r>
                        <a:rPr lang="de-DE" sz="2400" dirty="0" err="1"/>
                        <a:t>managers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see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room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for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Virtual power plants </a:t>
                      </a:r>
                      <a:r>
                        <a:rPr lang="de-DE" sz="2400" dirty="0" err="1"/>
                        <a:t>needs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fill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empty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storage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strategically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40373"/>
                  </a:ext>
                </a:extLst>
              </a:tr>
              <a:tr h="691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Confidence </a:t>
                      </a:r>
                      <a:r>
                        <a:rPr lang="de-DE" sz="2400" dirty="0" err="1"/>
                        <a:t>interval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shows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realistic</a:t>
                      </a:r>
                      <a:r>
                        <a:rPr lang="de-DE" sz="2400" dirty="0"/>
                        <a:t> min/</a:t>
                      </a:r>
                      <a:r>
                        <a:rPr lang="de-DE" sz="2400" dirty="0" err="1"/>
                        <a:t>max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peak-values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Own-</a:t>
                      </a:r>
                      <a:r>
                        <a:rPr lang="de-DE" sz="2400" dirty="0" err="1"/>
                        <a:t>usage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could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improved</a:t>
                      </a:r>
                      <a:r>
                        <a:rPr lang="de-DE" sz="2400" dirty="0"/>
                        <a:t> (e.g. </a:t>
                      </a:r>
                      <a:r>
                        <a:rPr lang="de-DE" sz="2400" dirty="0" err="1"/>
                        <a:t>wait</a:t>
                      </a:r>
                      <a:r>
                        <a:rPr lang="de-DE" sz="2400" dirty="0"/>
                        <a:t> 2 </a:t>
                      </a:r>
                      <a:r>
                        <a:rPr lang="de-DE" sz="2400" dirty="0" err="1"/>
                        <a:t>days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charge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your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car</a:t>
                      </a:r>
                      <a:r>
                        <a:rPr lang="de-DE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0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1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Production of Solar Energy in Bavaria</vt:lpstr>
      <vt:lpstr>Hypothesis</vt:lpstr>
      <vt:lpstr>Data Gathering</vt:lpstr>
      <vt:lpstr>Explorative Data Analysis</vt:lpstr>
      <vt:lpstr>Explorative Data Analysis</vt:lpstr>
      <vt:lpstr>Data Imputation</vt:lpstr>
      <vt:lpstr>Example of Dataframe</vt:lpstr>
      <vt:lpstr>Trends within the data</vt:lpstr>
      <vt:lpstr>Use Cases</vt:lpstr>
      <vt:lpstr>Conclusion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Produktion von Solarenergie in Bayern</dc:title>
  <dc:creator>Helene Joßberger</dc:creator>
  <cp:lastModifiedBy>Helene Joßberger</cp:lastModifiedBy>
  <cp:revision>14</cp:revision>
  <dcterms:created xsi:type="dcterms:W3CDTF">2024-03-18T09:15:50Z</dcterms:created>
  <dcterms:modified xsi:type="dcterms:W3CDTF">2024-03-21T12:21:16Z</dcterms:modified>
</cp:coreProperties>
</file>