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i3vdlMkOAwTNN3p5QXfWTNMagr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/>
          <p:nvPr/>
        </p:nvSpPr>
        <p:spPr>
          <a:xfrm>
            <a:off x="4805570" y="2406597"/>
            <a:ext cx="2509630" cy="2077279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571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4805570" y="329318"/>
            <a:ext cx="2509630" cy="2077279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6816588" y="1362985"/>
            <a:ext cx="2509630" cy="2077279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2824370" y="1362986"/>
            <a:ext cx="2509630" cy="2077279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2819400" y="3440266"/>
            <a:ext cx="2509630" cy="2077279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6811618" y="3440266"/>
            <a:ext cx="2509630" cy="2077279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4805570" y="4478906"/>
            <a:ext cx="2509630" cy="2077279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5037963" y="2846904"/>
            <a:ext cx="213712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Module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# 1</a:t>
            </a: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5379404" y="889907"/>
            <a:ext cx="145424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pictorial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illustrating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key concept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3111667" y="2078461"/>
            <a:ext cx="20131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Summary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of essential notions</a:t>
            </a:r>
            <a:endParaRPr sz="18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3497422" y="4150767"/>
            <a:ext cx="11337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principles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5307169" y="5254155"/>
            <a:ext cx="18004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pitfalls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(“do-nots”)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669497" y="4249508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Quiz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7244984" y="1932620"/>
            <a:ext cx="183601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Frequently asked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questions raised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by students</a:t>
            </a:r>
            <a:endParaRPr sz="1800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" name="Google Shape;98;p2"/>
          <p:cNvGrpSpPr/>
          <p:nvPr/>
        </p:nvGrpSpPr>
        <p:grpSpPr>
          <a:xfrm>
            <a:off x="5161250" y="183435"/>
            <a:ext cx="335559" cy="369332"/>
            <a:chOff x="369116" y="375299"/>
            <a:chExt cx="335559" cy="369332"/>
          </a:xfrm>
        </p:grpSpPr>
        <p:sp>
          <p:nvSpPr>
            <p:cNvPr id="99" name="Google Shape;99;p2"/>
            <p:cNvSpPr/>
            <p:nvPr/>
          </p:nvSpPr>
          <p:spPr>
            <a:xfrm>
              <a:off x="369116" y="411061"/>
              <a:ext cx="335559" cy="29780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394601" y="37529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3226795" y="1166726"/>
            <a:ext cx="335559" cy="369332"/>
            <a:chOff x="369116" y="375299"/>
            <a:chExt cx="335559" cy="369332"/>
          </a:xfrm>
        </p:grpSpPr>
        <p:sp>
          <p:nvSpPr>
            <p:cNvPr id="102" name="Google Shape;102;p2"/>
            <p:cNvSpPr/>
            <p:nvPr/>
          </p:nvSpPr>
          <p:spPr>
            <a:xfrm>
              <a:off x="369116" y="411061"/>
              <a:ext cx="335559" cy="29780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394601" y="37529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2598996" y="4289267"/>
            <a:ext cx="335559" cy="369332"/>
            <a:chOff x="369116" y="375299"/>
            <a:chExt cx="335559" cy="369332"/>
          </a:xfrm>
        </p:grpSpPr>
        <p:sp>
          <p:nvSpPr>
            <p:cNvPr id="105" name="Google Shape;105;p2"/>
            <p:cNvSpPr/>
            <p:nvPr/>
          </p:nvSpPr>
          <p:spPr>
            <a:xfrm>
              <a:off x="369116" y="411061"/>
              <a:ext cx="335559" cy="29780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394601" y="37529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5211624" y="6372305"/>
            <a:ext cx="335559" cy="369332"/>
            <a:chOff x="369116" y="375299"/>
            <a:chExt cx="335559" cy="369332"/>
          </a:xfrm>
        </p:grpSpPr>
        <p:sp>
          <p:nvSpPr>
            <p:cNvPr id="108" name="Google Shape;108;p2"/>
            <p:cNvSpPr/>
            <p:nvPr/>
          </p:nvSpPr>
          <p:spPr>
            <a:xfrm>
              <a:off x="369116" y="411061"/>
              <a:ext cx="335559" cy="29780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394601" y="37529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8620821" y="5332879"/>
            <a:ext cx="335559" cy="369332"/>
            <a:chOff x="369116" y="375299"/>
            <a:chExt cx="335559" cy="369332"/>
          </a:xfrm>
        </p:grpSpPr>
        <p:sp>
          <p:nvSpPr>
            <p:cNvPr id="111" name="Google Shape;111;p2"/>
            <p:cNvSpPr/>
            <p:nvPr/>
          </p:nvSpPr>
          <p:spPr>
            <a:xfrm>
              <a:off x="369116" y="411061"/>
              <a:ext cx="335559" cy="29780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394601" y="37529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</p:grpSp>
      <p:grpSp>
        <p:nvGrpSpPr>
          <p:cNvPr id="113" name="Google Shape;113;p2"/>
          <p:cNvGrpSpPr/>
          <p:nvPr/>
        </p:nvGrpSpPr>
        <p:grpSpPr>
          <a:xfrm>
            <a:off x="9163408" y="2160538"/>
            <a:ext cx="335559" cy="369332"/>
            <a:chOff x="369116" y="375299"/>
            <a:chExt cx="335559" cy="369332"/>
          </a:xfrm>
        </p:grpSpPr>
        <p:sp>
          <p:nvSpPr>
            <p:cNvPr id="114" name="Google Shape;114;p2"/>
            <p:cNvSpPr/>
            <p:nvPr/>
          </p:nvSpPr>
          <p:spPr>
            <a:xfrm>
              <a:off x="369116" y="411061"/>
              <a:ext cx="335559" cy="29780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394601" y="37529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0640" y="0"/>
            <a:ext cx="9150719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3"/>
          <p:cNvGrpSpPr/>
          <p:nvPr/>
        </p:nvGrpSpPr>
        <p:grpSpPr>
          <a:xfrm>
            <a:off x="169800" y="91156"/>
            <a:ext cx="335559" cy="369332"/>
            <a:chOff x="369116" y="375299"/>
            <a:chExt cx="335559" cy="369332"/>
          </a:xfrm>
        </p:grpSpPr>
        <p:sp>
          <p:nvSpPr>
            <p:cNvPr id="122" name="Google Shape;122;p3"/>
            <p:cNvSpPr/>
            <p:nvPr/>
          </p:nvSpPr>
          <p:spPr>
            <a:xfrm>
              <a:off x="369116" y="411061"/>
              <a:ext cx="335559" cy="29780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394601" y="37529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sp>
        <p:nvSpPr>
          <p:cNvPr id="124" name="Google Shape;124;p3"/>
          <p:cNvSpPr txBox="1"/>
          <p:nvPr/>
        </p:nvSpPr>
        <p:spPr>
          <a:xfrm>
            <a:off x="5647498" y="350375"/>
            <a:ext cx="578448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Taxonomy tree for the requirements space shows how various terms relate to each other. This in turn offers an insight into each term.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3439886" y="1178580"/>
            <a:ext cx="60960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Attributes of a solid requirement are comprised below.</a:t>
            </a:r>
            <a:endParaRPr/>
          </a:p>
          <a:p>
            <a:pPr indent="-233363" lvl="0" marL="466726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Unambiguous</a:t>
            </a:r>
            <a:endParaRPr/>
          </a:p>
          <a:p>
            <a:pPr indent="-233363" lvl="0" marL="466726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Non-overlapping</a:t>
            </a:r>
            <a:endParaRPr/>
          </a:p>
          <a:p>
            <a:pPr indent="-233363" lvl="0" marL="466726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Complete</a:t>
            </a:r>
            <a:endParaRPr/>
          </a:p>
          <a:p>
            <a:pPr indent="-233363" lvl="0" marL="466726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Testable</a:t>
            </a:r>
            <a:endParaRPr/>
          </a:p>
          <a:p>
            <a:pPr indent="-233363" lvl="0" marL="466726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Clearly stated</a:t>
            </a:r>
            <a:endParaRPr/>
          </a:p>
          <a:p>
            <a:pPr indent="-233363" lvl="0" marL="466726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Consistent</a:t>
            </a:r>
            <a:endParaRPr/>
          </a:p>
          <a:p>
            <a:pPr indent="-233363" lvl="0" marL="466726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Correct</a:t>
            </a:r>
            <a:endParaRPr/>
          </a:p>
          <a:p>
            <a:pPr indent="-233363" lvl="0" marL="466726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Modifiable</a:t>
            </a:r>
            <a:endParaRPr/>
          </a:p>
          <a:p>
            <a:pPr indent="-233363" lvl="0" marL="466726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Prioritized</a:t>
            </a:r>
            <a:endParaRPr/>
          </a:p>
          <a:p>
            <a:pPr indent="-233363" lvl="0" marL="466726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Traceable &amp; Traced</a:t>
            </a:r>
            <a:endParaRPr/>
          </a:p>
          <a:p>
            <a:pPr indent="-233363" lvl="0" marL="466726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Uniquely identified</a:t>
            </a:r>
            <a:endParaRPr/>
          </a:p>
          <a:p>
            <a:pPr indent="-233363" lvl="0" marL="466726" marR="0" rtl="0" algn="l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Design-Free</a:t>
            </a:r>
            <a:endParaRPr/>
          </a:p>
        </p:txBody>
      </p:sp>
      <p:grpSp>
        <p:nvGrpSpPr>
          <p:cNvPr id="130" name="Google Shape;130;p4"/>
          <p:cNvGrpSpPr/>
          <p:nvPr/>
        </p:nvGrpSpPr>
        <p:grpSpPr>
          <a:xfrm>
            <a:off x="164814" y="92935"/>
            <a:ext cx="335559" cy="369332"/>
            <a:chOff x="369116" y="375299"/>
            <a:chExt cx="335559" cy="369332"/>
          </a:xfrm>
        </p:grpSpPr>
        <p:sp>
          <p:nvSpPr>
            <p:cNvPr id="131" name="Google Shape;131;p4"/>
            <p:cNvSpPr/>
            <p:nvPr/>
          </p:nvSpPr>
          <p:spPr>
            <a:xfrm>
              <a:off x="369116" y="411061"/>
              <a:ext cx="335559" cy="29780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 txBox="1"/>
            <p:nvPr/>
          </p:nvSpPr>
          <p:spPr>
            <a:xfrm>
              <a:off x="394601" y="37529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767" y="2125401"/>
            <a:ext cx="5780465" cy="26071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5"/>
          <p:cNvGrpSpPr/>
          <p:nvPr/>
        </p:nvGrpSpPr>
        <p:grpSpPr>
          <a:xfrm>
            <a:off x="153605" y="145106"/>
            <a:ext cx="335559" cy="369332"/>
            <a:chOff x="369116" y="375299"/>
            <a:chExt cx="335559" cy="369332"/>
          </a:xfrm>
        </p:grpSpPr>
        <p:sp>
          <p:nvSpPr>
            <p:cNvPr id="139" name="Google Shape;139;p5"/>
            <p:cNvSpPr/>
            <p:nvPr/>
          </p:nvSpPr>
          <p:spPr>
            <a:xfrm>
              <a:off x="369116" y="411061"/>
              <a:ext cx="335559" cy="29780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 txBox="1"/>
            <p:nvPr/>
          </p:nvSpPr>
          <p:spPr>
            <a:xfrm>
              <a:off x="394601" y="37529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4313" y="2125401"/>
            <a:ext cx="6123374" cy="26071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6" name="Google Shape;146;p6"/>
          <p:cNvGrpSpPr/>
          <p:nvPr/>
        </p:nvGrpSpPr>
        <p:grpSpPr>
          <a:xfrm>
            <a:off x="220174" y="168646"/>
            <a:ext cx="335559" cy="369332"/>
            <a:chOff x="369116" y="375299"/>
            <a:chExt cx="335559" cy="369332"/>
          </a:xfrm>
        </p:grpSpPr>
        <p:sp>
          <p:nvSpPr>
            <p:cNvPr id="147" name="Google Shape;147;p6"/>
            <p:cNvSpPr/>
            <p:nvPr/>
          </p:nvSpPr>
          <p:spPr>
            <a:xfrm>
              <a:off x="369116" y="411061"/>
              <a:ext cx="335559" cy="29780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 txBox="1"/>
            <p:nvPr/>
          </p:nvSpPr>
          <p:spPr>
            <a:xfrm>
              <a:off x="394601" y="37529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/>
        </p:nvSpPr>
        <p:spPr>
          <a:xfrm>
            <a:off x="1260094" y="1196436"/>
            <a:ext cx="8413019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When defining personas for a project, we should do it in a most clear and unambiguous manner. Consider three options to define personas.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Which one definition is ambiguous?</a:t>
            </a:r>
            <a:endParaRPr/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094" y="3634836"/>
            <a:ext cx="8153400" cy="2880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7"/>
          <p:cNvGrpSpPr/>
          <p:nvPr/>
        </p:nvGrpSpPr>
        <p:grpSpPr>
          <a:xfrm>
            <a:off x="143745" y="98148"/>
            <a:ext cx="335559" cy="369332"/>
            <a:chOff x="369116" y="375299"/>
            <a:chExt cx="335559" cy="369332"/>
          </a:xfrm>
        </p:grpSpPr>
        <p:sp>
          <p:nvSpPr>
            <p:cNvPr id="156" name="Google Shape;156;p7"/>
            <p:cNvSpPr/>
            <p:nvPr/>
          </p:nvSpPr>
          <p:spPr>
            <a:xfrm>
              <a:off x="369116" y="411061"/>
              <a:ext cx="335559" cy="29780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 txBox="1"/>
            <p:nvPr/>
          </p:nvSpPr>
          <p:spPr>
            <a:xfrm>
              <a:off x="394601" y="37529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/>
          <p:nvPr/>
        </p:nvSpPr>
        <p:spPr>
          <a:xfrm>
            <a:off x="1934778" y="2017113"/>
            <a:ext cx="790304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Question.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this class difficult or easy?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Answer.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 covers multiple topics. It is rewarding for a student to learn new material and be able to apply it. Six modules include over a thousand pages of course notes, quizzes, assignments, final exam, term project.</a:t>
            </a:r>
            <a:endParaRPr/>
          </a:p>
        </p:txBody>
      </p:sp>
      <p:grpSp>
        <p:nvGrpSpPr>
          <p:cNvPr id="163" name="Google Shape;163;p8"/>
          <p:cNvGrpSpPr/>
          <p:nvPr/>
        </p:nvGrpSpPr>
        <p:grpSpPr>
          <a:xfrm>
            <a:off x="174604" y="147180"/>
            <a:ext cx="335559" cy="369332"/>
            <a:chOff x="369116" y="375299"/>
            <a:chExt cx="335559" cy="369332"/>
          </a:xfrm>
        </p:grpSpPr>
        <p:sp>
          <p:nvSpPr>
            <p:cNvPr id="164" name="Google Shape;164;p8"/>
            <p:cNvSpPr/>
            <p:nvPr/>
          </p:nvSpPr>
          <p:spPr>
            <a:xfrm>
              <a:off x="369116" y="411061"/>
              <a:ext cx="335559" cy="297809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8"/>
            <p:cNvSpPr txBox="1"/>
            <p:nvPr/>
          </p:nvSpPr>
          <p:spPr>
            <a:xfrm>
              <a:off x="394601" y="37529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2025-09-17T02:23:28Z</dcterms:created>
  <dc:creator>Alex Elentukh</dc:creator>
</cp:coreProperties>
</file>