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4"/>
  </p:notesMasterIdLst>
  <p:handoutMasterIdLst>
    <p:handoutMasterId r:id="rId25"/>
  </p:handoutMasterIdLst>
  <p:sldIdLst>
    <p:sldId id="256" r:id="rId3"/>
    <p:sldId id="291" r:id="rId4"/>
    <p:sldId id="307" r:id="rId5"/>
    <p:sldId id="337" r:id="rId6"/>
    <p:sldId id="343" r:id="rId7"/>
    <p:sldId id="344" r:id="rId8"/>
    <p:sldId id="345" r:id="rId9"/>
    <p:sldId id="346" r:id="rId10"/>
    <p:sldId id="342" r:id="rId11"/>
    <p:sldId id="347" r:id="rId12"/>
    <p:sldId id="348" r:id="rId13"/>
    <p:sldId id="349" r:id="rId14"/>
    <p:sldId id="350" r:id="rId15"/>
    <p:sldId id="351" r:id="rId16"/>
    <p:sldId id="338" r:id="rId17"/>
    <p:sldId id="339" r:id="rId18"/>
    <p:sldId id="340" r:id="rId19"/>
    <p:sldId id="341" r:id="rId20"/>
    <p:sldId id="304" r:id="rId21"/>
    <p:sldId id="305" r:id="rId22"/>
    <p:sldId id="306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CC"/>
    <a:srgbClr val="8FE2FF"/>
    <a:srgbClr val="679E2A"/>
    <a:srgbClr val="D2A000"/>
    <a:srgbClr val="00CC00"/>
    <a:srgbClr val="FF00FF"/>
    <a:srgbClr val="DDF6FF"/>
    <a:srgbClr val="C9F1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7CE84F3-28C3-443E-9E96-99CF82512B78}" styleName="Estilo oscuro 1 - Énfasis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3845" autoAdjust="0"/>
  </p:normalViewPr>
  <p:slideViewPr>
    <p:cSldViewPr>
      <p:cViewPr varScale="1">
        <p:scale>
          <a:sx n="57" d="100"/>
          <a:sy n="57" d="100"/>
        </p:scale>
        <p:origin x="172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F8EE290-8317-4E12-ACEC-335ED2E61A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7033FC-96F8-4CD6-ADD5-24F47E73AE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C5646-7FD1-4588-A18C-8C0118FBB892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3448B3-2F24-4EFE-A597-C4C4F51421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0C0EAB-9812-4992-8063-2CB67ECDD5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CB6C9-3ABC-4B02-9809-CC529F3864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035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57267-F5CB-4939-BF7A-DB6BFA44456E}" type="datetimeFigureOut">
              <a:rPr lang="es-ES" smtClean="0"/>
              <a:pPr/>
              <a:t>25/10/2022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E992D-280B-41DE-9EA7-7D9ADBA98B4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682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diseño "</a:t>
            </a:r>
            <a:r>
              <a:rPr lang="es-P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prescinde de algunas propiedades </a:t>
            </a:r>
            <a:r>
              <a:rPr lang="es-P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s-PE" dirty="0" err="1"/>
              <a:t>float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es-PE" dirty="0" err="1"/>
              <a:t>columns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pero se gana en simplicidad. Un "</a:t>
            </a:r>
            <a:r>
              <a:rPr lang="es-P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es en sí un elemento de bloque, aunque también puede declararse como elemento en línea. En un "</a:t>
            </a:r>
            <a:r>
              <a:rPr lang="es-P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tanto él como sus elementos hijos tienen una serie de propiedades especiales.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50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manera en que este espacio disponible está distribuido puede ser controlado con la propiedad </a:t>
            </a:r>
            <a:r>
              <a:rPr lang="es-PE" dirty="0" err="1"/>
              <a:t>flex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este diseño de aplicación, sin embargo, no queremos que el tamaño se reduzca o aumente proporcionalmente. En cambio, los elementos </a:t>
            </a:r>
            <a:r>
              <a:rPr lang="es-PE" dirty="0"/>
              <a:t>&lt;</a:t>
            </a:r>
            <a:r>
              <a:rPr lang="es-PE" dirty="0" err="1"/>
              <a:t>header</a:t>
            </a:r>
            <a:r>
              <a:rPr lang="es-PE" dirty="0"/>
              <a:t>&gt;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s-PE" dirty="0"/>
              <a:t>&lt;</a:t>
            </a:r>
            <a:r>
              <a:rPr lang="es-PE" dirty="0" err="1"/>
              <a:t>footer</a:t>
            </a:r>
            <a:r>
              <a:rPr lang="es-PE" dirty="0"/>
              <a:t>&gt;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deben tener una altura fija, mientras que </a:t>
            </a:r>
            <a:r>
              <a:rPr lang="es-PE" dirty="0"/>
              <a:t>&lt;</a:t>
            </a:r>
            <a:r>
              <a:rPr lang="es-PE" dirty="0" err="1"/>
              <a:t>main</a:t>
            </a:r>
            <a:r>
              <a:rPr lang="es-PE" dirty="0"/>
              <a:t>&gt;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debe solamente llenar el espacio restante estableciendo su propiedad </a:t>
            </a:r>
            <a:r>
              <a:rPr lang="es-PE" dirty="0" err="1"/>
              <a:t>flex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 </a:t>
            </a:r>
            <a:r>
              <a:rPr lang="es-PE" dirty="0"/>
              <a:t>auto</a:t>
            </a:r>
            <a:r>
              <a:rPr lang="es-P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775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48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Probablemente esto todavía no funcione en Safari. Puedes conseguir que funcione usando el prefijo -</a:t>
            </a:r>
            <a:r>
              <a:rPr lang="es-P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webkit</a:t>
            </a:r>
            <a:r>
              <a:rPr lang="es-P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1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1268760"/>
            <a:ext cx="5472608" cy="21602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229200"/>
            <a:ext cx="6400800" cy="1365251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B4C9-7EC8-4843-9E52-7FC5CCF2938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01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D74EE-89CE-4849-8E6E-C273C8AF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4417F-2FA2-4AAE-B482-36E8D53B6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8FCB1-6D92-4872-88BE-67C5CFF4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8955-B8B3-4888-811E-DAB4F5E924B9}" type="datetimeFigureOut">
              <a:rPr lang="es-PE" smtClean="0"/>
              <a:t>25/10/2022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542D1-65D0-4FB9-9FDF-2A986CB4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43CD8-1743-4DA5-9B27-1F328D3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E3BB-D076-4FBB-BEFC-09FB3EB106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82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DF280-A717-4191-A286-A284DDA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15B2B0-EECE-42CC-8116-BFE1C996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93D4E-F496-47DE-8BA0-C1BA5E4C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7579A-F4BB-4AF5-876D-C3ACB01F6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CEAB1-50CA-42F2-9742-670FF61C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8223-0559-4EB4-9D64-BFD001180786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641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DBC93-BE07-4A3E-BA88-49E9CC02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60F503-8562-4089-B8D9-43B106C8B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9EFE5-DC3F-40DD-A2EF-E930C337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C4B0CB-41CF-48E1-AECF-72EE35B9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FD191-04C0-4A7E-818B-7ACA541E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22EF3-C6A5-45B1-B00A-2EABBFC7B64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39290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57EB-962A-4F81-A760-893FF40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24CB9-A381-4FB9-A970-1C96CFB0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EB029-6BFB-4CF0-AC49-E73A0581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E2FAA6-84BC-4157-B510-75AB203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5F521-916C-49AF-A2CE-CD516A2A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D3F55-2CB2-4FA9-A148-B8A8A5DB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3C7314-25BE-4422-A1C7-BAFFC913551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328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5DA3C-64D3-4C2E-B438-4FDC1C45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86A670-AC9A-4B77-968E-92CDA0A5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7F931-0A44-4694-84C8-D01A4C2D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DAB0DD-95C2-4F99-8E2A-9BF12931A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105A1-4CB6-45CC-A4FF-2FF4E33D8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8187B8-2CF3-4810-968A-3481100B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587E2C-51E8-4684-9130-613D758F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F06BC6-0BDC-4511-852F-251A5084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C5BAF-915F-4985-AA27-6082B3CF119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72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A2B9C-993E-44FA-AA91-6DF5F097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3A123F-70F0-454F-AD3F-51AD4A53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35B87C-7669-4C52-9B95-8C8A8330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7BAE23-DADC-4857-AC30-881AFFEF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22EF3-C6A5-45B1-B00A-2EABBFC7B64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887861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F00945-D42B-4351-BA97-89629515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6DC680-1470-443C-A0E1-A3479C79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03585D-E536-458F-ADCD-B8EE710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22EF3-C6A5-45B1-B00A-2EABBFC7B64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274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BE8C8-DDA5-41E3-B08E-9C711B3C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45A47-ADFE-4083-944D-899CFA41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25418C-B500-4A91-989B-F2A4E73B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586B7-7485-420A-8246-D9ABB953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FFA6B2-ACB0-4604-883E-D623FC6D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7D1C90-60EF-4AFF-AE6E-8500FD90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6528A-0582-4689-9F29-636FF5767E2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87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9F64-358D-4D09-B495-81490C34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30BD35-875D-4588-A9A4-5DDA9F50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0EA735-2EDD-4855-AF63-BA9120836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044AD1-9F51-4B3E-9837-B69CC2DC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29600F-71AB-48E2-BC47-31FCE113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8E5AD-606A-4AE6-A6A3-02CB6FFB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E6AD1-9B51-4D23-A8C0-6DAFED34244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99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49"/>
            <a:ext cx="2133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824" y="6381749"/>
            <a:ext cx="2895600" cy="476251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95494"/>
            <a:ext cx="1954088" cy="476251"/>
          </a:xfrm>
          <a:ln/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94198223-0559-4EB4-9D64-BFD001180786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s-PE" sz="4000" kern="1200">
                <a:solidFill>
                  <a:srgbClr val="0099FF"/>
                </a:solidFill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s-P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43C6B-1AD7-40F8-AE32-FD9799AF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E861AE-795E-4878-85C0-4F40537E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19491B-D041-4321-801D-1CD353F2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77728-2CE0-4D0B-B95A-1D2C2F8B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03259-6689-4F1D-BE01-9BFC007A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3AFF35-4456-4F9A-824F-0F35B98009B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75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0C186B-A351-4D44-831A-2C5AFDE18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FAFEE1-FBF6-48B6-87B0-364BFAED3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7B8A2-62D7-4FFE-97EF-5FE494AC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95943-C791-4A0C-B925-23872FAC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3A406-4478-4D7A-99F7-A4B2791B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70222-3904-47CB-BD30-6F9766295F1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48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84076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68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9313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C7314-25BE-4422-A1C7-BAFFC913551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74639"/>
            <a:ext cx="677909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628801"/>
            <a:ext cx="4173860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23528" y="2604045"/>
            <a:ext cx="4173860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628801"/>
            <a:ext cx="4103436" cy="9361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604045"/>
            <a:ext cx="4103436" cy="377728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C5BAF-915F-4985-AA27-6082B3CF11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07704" y="260648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867F3-47D9-4F22-8D34-BC344EDC1ED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1186829"/>
            <a:ext cx="3008313" cy="116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s-ES" sz="24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476672"/>
            <a:ext cx="5111750" cy="5832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2492896"/>
            <a:ext cx="3008313" cy="3816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528A-0582-4689-9F29-636FF5767E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E6AD1-9B51-4D23-A8C0-6DAFED34244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712" y="274639"/>
            <a:ext cx="676875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AFF35-4456-4F9A-824F-0F35B98009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38925" y="274641"/>
            <a:ext cx="2058988" cy="5851525"/>
          </a:xfrm>
          <a:prstGeom prst="rect">
            <a:avLst/>
          </a:prstGeom>
        </p:spPr>
        <p:txBody>
          <a:bodyPr vert="eaVert"/>
          <a:lstStyle>
            <a:lvl1pPr>
              <a:defRPr sz="4000" b="0">
                <a:solidFill>
                  <a:srgbClr val="00B0F0"/>
                </a:solidFill>
                <a:effectLst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3" y="274641"/>
            <a:ext cx="6029325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70222-3904-47CB-BD30-6F9766295F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buClr>
                <a:srgbClr val="0066CC"/>
              </a:buClr>
            </a:pPr>
            <a:r>
              <a:rPr lang="es-ES" dirty="0"/>
              <a:t>Haga clic para modificar el estilo de texto del patrón</a:t>
            </a:r>
          </a:p>
          <a:p>
            <a:pPr lvl="1">
              <a:buClr>
                <a:srgbClr val="0066CC"/>
              </a:buClr>
            </a:pPr>
            <a:r>
              <a:rPr lang="es-ES" dirty="0"/>
              <a:t>Segundo nivel</a:t>
            </a:r>
          </a:p>
          <a:p>
            <a:pPr lvl="2">
              <a:buClr>
                <a:srgbClr val="0066CC"/>
              </a:buClr>
            </a:pPr>
            <a:r>
              <a:rPr lang="es-ES" dirty="0"/>
              <a:t>Tercer nivel</a:t>
            </a:r>
          </a:p>
          <a:p>
            <a:pPr lvl="3">
              <a:buClr>
                <a:srgbClr val="0066CC"/>
              </a:buClr>
            </a:pPr>
            <a:r>
              <a:rPr lang="es-ES" dirty="0"/>
              <a:t>Cuarto nivel</a:t>
            </a:r>
          </a:p>
          <a:p>
            <a:pPr lvl="4">
              <a:buClr>
                <a:srgbClr val="0066CC"/>
              </a:buClr>
            </a:pPr>
            <a:r>
              <a:rPr lang="es-ES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2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553202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F022EF3-C6A5-45B1-B00A-2EABBFC7B64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1907704" y="188640"/>
            <a:ext cx="669674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s-ES" sz="4000">
                <a:solidFill>
                  <a:srgbClr val="0099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PE" dirty="0"/>
              <a:t>Haga clic para modificar el estilo de título del patrón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4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es-ES" sz="3200" b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es-ES" sz="2800" smtClean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s-ES" sz="2400" smtClean="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s-ES" sz="2000" smtClean="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es-ES" sz="2000" smtClean="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CF231F-BD3E-4E94-A509-7ABADA88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175017-34E9-4ECE-85FE-10919311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CF7D6-BD8B-439A-9039-D5EF3A3A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0A92E-FCC1-4516-BABA-36692C56B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E5DC8-2E13-40A1-8C68-3F3ECAA4C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022EF3-C6A5-45B1-B00A-2EABBFC7B64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8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html5demos.com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714348" y="6143644"/>
            <a:ext cx="754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rPr>
              <a:t>Diseño y Desarrollo Web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259632" y="2243291"/>
            <a:ext cx="66159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ahoma" pitchFamily="34" charset="0"/>
                <a:cs typeface="Calibri" pitchFamily="34" charset="0"/>
              </a:rPr>
              <a:t>Organizar y administrar flujo de contenido de un UI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84076" y="1772816"/>
            <a:ext cx="41039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Vamos a agregar el CSS para hacer que estos tres elementos llenen el espacio verticalmente. Esto se logra estableciendo la propiedad </a:t>
            </a:r>
            <a:r>
              <a:rPr lang="es-PE" dirty="0" err="1"/>
              <a:t>display</a:t>
            </a:r>
            <a:r>
              <a:rPr lang="es-PE" dirty="0"/>
              <a:t> del &lt;</a:t>
            </a:r>
            <a:r>
              <a:rPr lang="es-PE" dirty="0" err="1"/>
              <a:t>body</a:t>
            </a:r>
            <a:r>
              <a:rPr lang="es-PE" dirty="0"/>
              <a:t>&gt; a </a:t>
            </a:r>
            <a:r>
              <a:rPr lang="es-PE" dirty="0" err="1"/>
              <a:t>flex</a:t>
            </a:r>
            <a:r>
              <a:rPr lang="es-PE" dirty="0"/>
              <a:t> y la propiedad </a:t>
            </a:r>
            <a:r>
              <a:rPr lang="es-PE" dirty="0" err="1"/>
              <a:t>flex-direction</a:t>
            </a:r>
            <a:r>
              <a:rPr lang="es-PE" dirty="0"/>
              <a:t> a </a:t>
            </a:r>
            <a:r>
              <a:rPr lang="es-PE" dirty="0" err="1"/>
              <a:t>column</a:t>
            </a:r>
            <a:r>
              <a:rPr lang="es-PE" dirty="0"/>
              <a:t>. Esto le dice al navegador que muestre los elementos hijos de </a:t>
            </a:r>
            <a:r>
              <a:rPr lang="es-PE" dirty="0" err="1"/>
              <a:t>body</a:t>
            </a:r>
            <a:r>
              <a:rPr lang="es-PE" dirty="0"/>
              <a:t> (&lt;</a:t>
            </a:r>
            <a:r>
              <a:rPr lang="es-PE" dirty="0" err="1"/>
              <a:t>header</a:t>
            </a:r>
            <a:r>
              <a:rPr lang="es-PE" dirty="0"/>
              <a:t>&gt;, &lt;</a:t>
            </a:r>
            <a:r>
              <a:rPr lang="es-PE" dirty="0" err="1"/>
              <a:t>main</a:t>
            </a:r>
            <a:r>
              <a:rPr lang="es-PE" dirty="0"/>
              <a:t>&gt; y &lt;</a:t>
            </a:r>
            <a:r>
              <a:rPr lang="es-PE" dirty="0" err="1"/>
              <a:t>footer</a:t>
            </a:r>
            <a:r>
              <a:rPr lang="es-PE" dirty="0"/>
              <a:t>&gt;) como cajas verticales flexibles.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259038"/>
            <a:ext cx="3267075" cy="54387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5536" y="6446306"/>
            <a:ext cx="783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https://www.mozilla-hispano.org/aplicacion-con-el-modulo-de-caja-flexible-de-css3/</a:t>
            </a:r>
          </a:p>
        </p:txBody>
      </p:sp>
    </p:spTree>
    <p:extLst>
      <p:ext uri="{BB962C8B-B14F-4D97-AF65-F5344CB8AC3E}">
        <p14:creationId xmlns:p14="http://schemas.microsoft.com/office/powerpoint/2010/main" val="172028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95536" y="1268760"/>
            <a:ext cx="81369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Segundo paso: Cajas horizontales</a:t>
            </a:r>
          </a:p>
          <a:p>
            <a:endParaRPr lang="es-PE" dirty="0"/>
          </a:p>
          <a:p>
            <a:r>
              <a:rPr lang="es-PE" dirty="0"/>
              <a:t>Vamos a agregar tres elementos más (&lt;</a:t>
            </a:r>
            <a:r>
              <a:rPr lang="es-PE" dirty="0" err="1"/>
              <a:t>nav</a:t>
            </a:r>
            <a:r>
              <a:rPr lang="es-PE" dirty="0"/>
              <a:t>&gt;, &lt;</a:t>
            </a:r>
            <a:r>
              <a:rPr lang="es-PE" dirty="0" err="1"/>
              <a:t>article</a:t>
            </a:r>
            <a:r>
              <a:rPr lang="es-PE" dirty="0"/>
              <a:t>&gt; y &lt;</a:t>
            </a:r>
            <a:r>
              <a:rPr lang="es-PE" dirty="0" err="1"/>
              <a:t>aside</a:t>
            </a:r>
            <a:r>
              <a:rPr lang="es-PE" dirty="0"/>
              <a:t>&gt;) dentro del elemento &lt;</a:t>
            </a:r>
            <a:r>
              <a:rPr lang="es-PE" dirty="0" err="1"/>
              <a:t>main</a:t>
            </a:r>
            <a:r>
              <a:rPr lang="es-PE" dirty="0"/>
              <a:t>&gt;. Pero esta vez queremos que llenen el espacio horizontalmente dentro del elemento &lt;</a:t>
            </a:r>
            <a:r>
              <a:rPr lang="es-PE" dirty="0" err="1"/>
              <a:t>main</a:t>
            </a:r>
            <a:r>
              <a:rPr lang="es-PE" dirty="0"/>
              <a:t>&gt; en lugar de verticalmente.</a:t>
            </a:r>
          </a:p>
        </p:txBody>
      </p:sp>
      <p:pic>
        <p:nvPicPr>
          <p:cNvPr id="8194" name="Picture 2" descr="Screenshot flexbox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13" y="2924944"/>
            <a:ext cx="3600400" cy="375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76" y="3429000"/>
            <a:ext cx="2381250" cy="22002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95536" y="6446306"/>
            <a:ext cx="783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https://www.mozilla-hispano.org/aplicacion-con-el-modulo-de-caja-flexible-de-css3/</a:t>
            </a:r>
          </a:p>
        </p:txBody>
      </p:sp>
    </p:spTree>
    <p:extLst>
      <p:ext uri="{BB962C8B-B14F-4D97-AF65-F5344CB8AC3E}">
        <p14:creationId xmlns:p14="http://schemas.microsoft.com/office/powerpoint/2010/main" val="17027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539552" y="1484785"/>
            <a:ext cx="38884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Esto se logra estableciendo la propiedad </a:t>
            </a:r>
            <a:r>
              <a:rPr lang="es-PE" dirty="0" err="1"/>
              <a:t>display</a:t>
            </a:r>
            <a:r>
              <a:rPr lang="es-PE" dirty="0"/>
              <a:t> del elemento &lt;</a:t>
            </a:r>
            <a:r>
              <a:rPr lang="es-PE" dirty="0" err="1"/>
              <a:t>main</a:t>
            </a:r>
            <a:r>
              <a:rPr lang="es-PE" dirty="0"/>
              <a:t>&gt; también a </a:t>
            </a:r>
            <a:r>
              <a:rPr lang="es-PE" dirty="0" err="1"/>
              <a:t>flex</a:t>
            </a:r>
            <a:r>
              <a:rPr lang="es-PE" dirty="0"/>
              <a:t>, pero la propiedad </a:t>
            </a:r>
            <a:r>
              <a:rPr lang="es-PE" dirty="0" err="1"/>
              <a:t>flex-direction</a:t>
            </a:r>
            <a:r>
              <a:rPr lang="es-PE" dirty="0"/>
              <a:t> se establece a </a:t>
            </a:r>
            <a:r>
              <a:rPr lang="es-PE" dirty="0" err="1"/>
              <a:t>row</a:t>
            </a:r>
            <a:r>
              <a:rPr lang="es-PE" dirty="0"/>
              <a:t> (este es el valor por defecto). Los elementos &lt;</a:t>
            </a:r>
            <a:r>
              <a:rPr lang="es-PE" dirty="0" err="1"/>
              <a:t>nav</a:t>
            </a:r>
            <a:r>
              <a:rPr lang="es-PE" dirty="0"/>
              <a:t>&gt; y &lt;</a:t>
            </a:r>
            <a:r>
              <a:rPr lang="es-PE" dirty="0" err="1"/>
              <a:t>aside</a:t>
            </a:r>
            <a:r>
              <a:rPr lang="es-PE" dirty="0"/>
              <a:t>&gt; deben tener un ancho fijo, mientras que &lt;</a:t>
            </a:r>
            <a:r>
              <a:rPr lang="es-PE" dirty="0" err="1"/>
              <a:t>article</a:t>
            </a:r>
            <a:r>
              <a:rPr lang="es-PE" dirty="0"/>
              <a:t>&gt; solo debe llenar el espacio restante: esto se logra de la misma forma que antes: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412776"/>
            <a:ext cx="3181350" cy="39814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5536" y="6446306"/>
            <a:ext cx="783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https://www.mozilla-hispano.org/aplicacion-con-el-modulo-de-caja-flexible-de-css3/</a:t>
            </a:r>
          </a:p>
        </p:txBody>
      </p:sp>
    </p:spTree>
    <p:extLst>
      <p:ext uri="{BB962C8B-B14F-4D97-AF65-F5344CB8AC3E}">
        <p14:creationId xmlns:p14="http://schemas.microsoft.com/office/powerpoint/2010/main" val="278890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467544" y="1700809"/>
            <a:ext cx="3744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b="1" dirty="0"/>
              <a:t>Siguiente paso: refinar el CSS</a:t>
            </a:r>
          </a:p>
          <a:p>
            <a:endParaRPr lang="es-PE" sz="1600" dirty="0"/>
          </a:p>
          <a:p>
            <a:r>
              <a:rPr lang="es-PE" sz="1600" dirty="0"/>
              <a:t>Cuando hay mucho contenido, un elemento puede volverse más pequeño que lo especificado y también pueden aparecer las barras de desplazamiento.</a:t>
            </a:r>
          </a:p>
          <a:p>
            <a:endParaRPr lang="es-PE" sz="1600" dirty="0"/>
          </a:p>
          <a:p>
            <a:r>
              <a:rPr lang="es-PE" sz="1600" dirty="0"/>
              <a:t>Por lo tanto, necesitamos agregar la propiedad min-</a:t>
            </a:r>
            <a:r>
              <a:rPr lang="es-PE" sz="1600" dirty="0" err="1"/>
              <a:t>width</a:t>
            </a:r>
            <a:r>
              <a:rPr lang="es-PE" sz="1600" dirty="0"/>
              <a:t> a todos los elementos a los que hemos agregado una propiedad </a:t>
            </a:r>
            <a:r>
              <a:rPr lang="es-PE" sz="1600" dirty="0" err="1"/>
              <a:t>width</a:t>
            </a:r>
            <a:r>
              <a:rPr lang="es-PE" sz="1600" dirty="0"/>
              <a:t>. También debemos establecer la propiedad </a:t>
            </a:r>
            <a:r>
              <a:rPr lang="es-PE" sz="1600" dirty="0" err="1"/>
              <a:t>overflow</a:t>
            </a:r>
            <a:r>
              <a:rPr lang="es-PE" sz="1600" dirty="0"/>
              <a:t> de los elementos &lt;</a:t>
            </a:r>
            <a:r>
              <a:rPr lang="es-PE" sz="1600" dirty="0" err="1"/>
              <a:t>body</a:t>
            </a:r>
            <a:r>
              <a:rPr lang="es-PE" sz="1600" dirty="0"/>
              <a:t>&gt; y &lt;</a:t>
            </a:r>
            <a:r>
              <a:rPr lang="es-PE" sz="1600" dirty="0" err="1"/>
              <a:t>main</a:t>
            </a:r>
            <a:r>
              <a:rPr lang="es-PE" sz="1600" dirty="0"/>
              <a:t>&gt; a </a:t>
            </a:r>
            <a:r>
              <a:rPr lang="es-PE" sz="1600" dirty="0" err="1"/>
              <a:t>hidden</a:t>
            </a:r>
            <a:r>
              <a:rPr lang="es-PE" sz="1600" dirty="0"/>
              <a:t> así como el </a:t>
            </a:r>
            <a:r>
              <a:rPr lang="es-PE" sz="1600" dirty="0" err="1"/>
              <a:t>overflow</a:t>
            </a:r>
            <a:r>
              <a:rPr lang="es-PE" sz="1600" dirty="0"/>
              <a:t>-y de &lt;</a:t>
            </a:r>
            <a:r>
              <a:rPr lang="es-PE" sz="1600" dirty="0" err="1"/>
              <a:t>article</a:t>
            </a:r>
            <a:r>
              <a:rPr lang="es-PE" sz="1600" dirty="0"/>
              <a:t>&gt; y &lt;</a:t>
            </a:r>
            <a:r>
              <a:rPr lang="es-PE" sz="1600" dirty="0" err="1"/>
              <a:t>aside</a:t>
            </a:r>
            <a:r>
              <a:rPr lang="es-PE" sz="1600" dirty="0"/>
              <a:t>&gt; a auto para mostrar las barras de desplazamiento solamente donde las queremos.</a:t>
            </a:r>
          </a:p>
        </p:txBody>
      </p:sp>
      <p:pic>
        <p:nvPicPr>
          <p:cNvPr id="9218" name="Picture 2" descr="Screenshot flexbox ove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52433"/>
            <a:ext cx="40862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95536" y="6446306"/>
            <a:ext cx="783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https://www.mozilla-hispano.org/aplicacion-con-el-modulo-de-caja-flexible-de-css3/</a:t>
            </a:r>
          </a:p>
        </p:txBody>
      </p:sp>
    </p:spTree>
    <p:extLst>
      <p:ext uri="{BB962C8B-B14F-4D97-AF65-F5344CB8AC3E}">
        <p14:creationId xmlns:p14="http://schemas.microsoft.com/office/powerpoint/2010/main" val="252241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75487"/>
            <a:ext cx="3552825" cy="5600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633" y="1175487"/>
            <a:ext cx="3324225" cy="44196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95536" y="6446306"/>
            <a:ext cx="783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https://www.mozilla-hispano.org/aplicacion-con-el-modulo-de-caja-flexible-de-css3/</a:t>
            </a:r>
          </a:p>
        </p:txBody>
      </p:sp>
    </p:spTree>
    <p:extLst>
      <p:ext uri="{BB962C8B-B14F-4D97-AF65-F5344CB8AC3E}">
        <p14:creationId xmlns:p14="http://schemas.microsoft.com/office/powerpoint/2010/main" val="205598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3952"/>
            <a:ext cx="7486650" cy="54292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23528" y="6331705"/>
            <a:ext cx="842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http://3con14.eu/i2015/45-las-cajas-fexibles-flexbox-de-css3.html</a:t>
            </a:r>
          </a:p>
        </p:txBody>
      </p:sp>
    </p:spTree>
    <p:extLst>
      <p:ext uri="{BB962C8B-B14F-4D97-AF65-F5344CB8AC3E}">
        <p14:creationId xmlns:p14="http://schemas.microsoft.com/office/powerpoint/2010/main" val="421479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7553325" cy="35242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3528" y="6331705"/>
            <a:ext cx="842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http://3con14.eu/i2015/45-las-cajas-fexibles-flexbox-de-css3.html</a:t>
            </a:r>
          </a:p>
        </p:txBody>
      </p:sp>
    </p:spTree>
    <p:extLst>
      <p:ext uri="{BB962C8B-B14F-4D97-AF65-F5344CB8AC3E}">
        <p14:creationId xmlns:p14="http://schemas.microsoft.com/office/powerpoint/2010/main" val="29636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1" y="1556792"/>
            <a:ext cx="7486650" cy="44577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3528" y="6331705"/>
            <a:ext cx="842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http://3con14.eu/i2015/45-las-cajas-fexibles-flexbox-de-css3.html</a:t>
            </a:r>
          </a:p>
        </p:txBody>
      </p:sp>
    </p:spTree>
    <p:extLst>
      <p:ext uri="{BB962C8B-B14F-4D97-AF65-F5344CB8AC3E}">
        <p14:creationId xmlns:p14="http://schemas.microsoft.com/office/powerpoint/2010/main" val="307525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18</a:t>
            </a:fld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486650" cy="32480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3528" y="6331705"/>
            <a:ext cx="8424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http://3con14.eu/i2015/45-las-cajas-fexibles-flexbox-de-css3.html</a:t>
            </a:r>
          </a:p>
        </p:txBody>
      </p:sp>
    </p:spTree>
    <p:extLst>
      <p:ext uri="{BB962C8B-B14F-4D97-AF65-F5344CB8AC3E}">
        <p14:creationId xmlns:p14="http://schemas.microsoft.com/office/powerpoint/2010/main" val="219680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PE" dirty="0"/>
              <a:t>Conclusión</a:t>
            </a:r>
            <a:endParaRPr lang="es-ES" dirty="0"/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468313" y="1628799"/>
            <a:ext cx="8229600" cy="4497367"/>
          </a:xfrm>
        </p:spPr>
        <p:txBody>
          <a:bodyPr/>
          <a:lstStyle/>
          <a:p>
            <a:r>
              <a:rPr lang="es-ES" sz="1800" dirty="0">
                <a:latin typeface="Calibri" pitchFamily="34" charset="0"/>
              </a:rPr>
              <a:t>El objetivo de esta sesión fue aprender a a</a:t>
            </a:r>
            <a:r>
              <a:rPr lang="es-ES" sz="1800" dirty="0"/>
              <a:t>plicar correctamente el uso de cajas y rejillas, diseños flexibles, para establecer la alineación de contenido, la dirección y la orientación, además de flujos dinámicos con objetos flotantes.</a:t>
            </a:r>
          </a:p>
          <a:p>
            <a:r>
              <a:rPr lang="es-ES" sz="1800" dirty="0">
                <a:latin typeface="Calibri" pitchFamily="34" charset="0"/>
              </a:rPr>
              <a:t>Al finalizar esta sesión podrás </a:t>
            </a:r>
            <a:r>
              <a:rPr lang="es-PE" sz="1800" dirty="0">
                <a:latin typeface="Calibri" pitchFamily="34" charset="0"/>
              </a:rPr>
              <a:t>organizar y administrar el flujo de contenido de un UI.</a:t>
            </a:r>
          </a:p>
          <a:p>
            <a:endParaRPr lang="es-PE" sz="18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8223-0559-4EB4-9D64-BFD001180786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056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8313" y="1214423"/>
            <a:ext cx="8229600" cy="4911744"/>
          </a:xfrm>
        </p:spPr>
        <p:txBody>
          <a:bodyPr/>
          <a:lstStyle/>
          <a:p>
            <a:r>
              <a:rPr lang="es-PE" b="1" dirty="0">
                <a:latin typeface="Calibri" pitchFamily="34" charset="0"/>
                <a:ea typeface="Tahoma" pitchFamily="34" charset="0"/>
                <a:cs typeface="Calibri" pitchFamily="34" charset="0"/>
              </a:rPr>
              <a:t>Introducción</a:t>
            </a:r>
            <a:r>
              <a:rPr lang="es-PE" sz="2000" b="1" dirty="0">
                <a:latin typeface="Calibri" pitchFamily="34" charset="0"/>
                <a:ea typeface="Tahoma" pitchFamily="34" charset="0"/>
                <a:cs typeface="Calibri" pitchFamily="34" charset="0"/>
              </a:rPr>
              <a:t>:</a:t>
            </a:r>
          </a:p>
          <a:p>
            <a:endParaRPr lang="es-PE" sz="2000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lvl="0"/>
            <a:r>
              <a:rPr lang="es-ES" sz="2000" dirty="0">
                <a:latin typeface="Calibri" pitchFamily="34" charset="0"/>
              </a:rPr>
              <a:t>En esta sesión aprenderemos  a a</a:t>
            </a:r>
            <a:r>
              <a:rPr lang="es-ES" sz="2000" dirty="0"/>
              <a:t>plicar correctamente el uso de cajas y rejillas, diseños flexibles, para establecer la alineación de contenido, la dirección y la orientación, además de flujos dinámicos con objetos flotantes.</a:t>
            </a:r>
            <a:endParaRPr lang="es-PE" sz="2000" dirty="0"/>
          </a:p>
          <a:p>
            <a:endParaRPr lang="es-PE" sz="2000" dirty="0">
              <a:latin typeface="Calibri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8223-0559-4EB4-9D64-BFD001180786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7109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-1" y="1340769"/>
            <a:ext cx="2987825" cy="4752528"/>
            <a:chOff x="-1" y="1340768"/>
            <a:chExt cx="3284984" cy="5517233"/>
          </a:xfrm>
        </p:grpSpPr>
        <p:pic>
          <p:nvPicPr>
            <p:cNvPr id="2050" name="Picture 2" descr="http://salonvirtual.upel.edu.ve/pluginfile.php/5214/mod_page/content/1/dudas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3573016"/>
              <a:ext cx="3284984" cy="3284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blogalsa.es/wp-content/uploads/2011/06/sabias-que...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332" y="1340768"/>
              <a:ext cx="1777380" cy="2422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6 Llamada de nube"/>
          <p:cNvSpPr/>
          <p:nvPr/>
        </p:nvSpPr>
        <p:spPr>
          <a:xfrm>
            <a:off x="2843808" y="188640"/>
            <a:ext cx="6048672" cy="4392488"/>
          </a:xfrm>
          <a:prstGeom prst="cloudCallout">
            <a:avLst>
              <a:gd name="adj1" fmla="val -54745"/>
              <a:gd name="adj2" fmla="val 52654"/>
            </a:avLst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Los </a:t>
            </a:r>
            <a:r>
              <a:rPr lang="es-PE" sz="2400" b="1" dirty="0" err="1"/>
              <a:t>Flexbox</a:t>
            </a:r>
            <a:r>
              <a:rPr lang="es-PE" sz="2400" b="1" dirty="0"/>
              <a:t>  te permitirán crear paginas web flexibles para diferentes tipos de dispositivos.</a:t>
            </a:r>
            <a:endParaRPr lang="es-PE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8223-0559-4EB4-9D64-BFD001180786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664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8313" y="1927373"/>
            <a:ext cx="8229600" cy="4525963"/>
          </a:xfrm>
        </p:spPr>
        <p:txBody>
          <a:bodyPr/>
          <a:lstStyle/>
          <a:p>
            <a:pPr eaLnBrk="1" fontAlgn="t" hangingPunct="1"/>
            <a:r>
              <a:rPr lang="es-PE" sz="2000" dirty="0">
                <a:latin typeface="Calibri" charset="0"/>
                <a:hlinkClick r:id="rId2"/>
              </a:rPr>
              <a:t>http://aprende-web.net/NT/css3/css3_11.php</a:t>
            </a:r>
          </a:p>
          <a:p>
            <a:pPr eaLnBrk="1" fontAlgn="t" hangingPunct="1"/>
            <a:r>
              <a:rPr lang="es-PE" sz="2000" dirty="0">
                <a:latin typeface="Calibri" charset="0"/>
                <a:hlinkClick r:id="rId2"/>
              </a:rPr>
              <a:t>http://www.desarrollolibre.net/blog/tema/124/css/dando-los-primeros-pasos-con-flexbox-la-caja-flexible-con-css3#.VeFZT_l_NBc</a:t>
            </a:r>
          </a:p>
          <a:p>
            <a:pPr eaLnBrk="1" fontAlgn="t" hangingPunct="1"/>
            <a:r>
              <a:rPr lang="es-PE" sz="2000" dirty="0">
                <a:latin typeface="Calibri" charset="0"/>
                <a:hlinkClick r:id="rId2"/>
              </a:rPr>
              <a:t>https://www.mozilla-hispano.org/aplicacion-con-el-modulo-de-caja-flexible-de-css3/</a:t>
            </a:r>
          </a:p>
          <a:p>
            <a:pPr eaLnBrk="1" fontAlgn="t" hangingPunct="1"/>
            <a:r>
              <a:rPr lang="es-PE" sz="2000">
                <a:latin typeface="Calibri" charset="0"/>
                <a:hlinkClick r:id="rId2"/>
              </a:rPr>
              <a:t>http://3con14.eu/i2015/45-las-cajas-fexibles-flexbox-de-css3.html</a:t>
            </a:r>
            <a:endParaRPr lang="es-PE" sz="2000" dirty="0">
              <a:latin typeface="Calibri" charset="0"/>
              <a:hlinkClick r:id="rId2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198223-0559-4EB4-9D64-BFD001180786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979712" y="63230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600" b="1">
                <a:solidFill>
                  <a:srgbClr val="0094C8"/>
                </a:solidFill>
                <a:latin typeface="Arial Black" pitchFamily="34" charset="0"/>
              </a:defRPr>
            </a:lvl1pPr>
          </a:lstStyle>
          <a:p>
            <a:pPr algn="r"/>
            <a:r>
              <a:rPr lang="es-PE" sz="3200" dirty="0">
                <a:latin typeface="Calibri" pitchFamily="34" charset="0"/>
                <a:ea typeface="Tahoma" pitchFamily="34" charset="0"/>
                <a:cs typeface="Tahoma" pitchFamily="34" charset="0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0152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04" y="601315"/>
            <a:ext cx="6696744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/>
              <a:t>Cajas Flexibles con CSS3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85885" y="6584026"/>
            <a:ext cx="13525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25"/>
              </a:lnSpc>
            </a:pPr>
            <a:fld id="{81D60167-4931-47E6-BA6A-407CBD079E47}" type="slidenum">
              <a:rPr sz="1200" spc="-100" dirty="0">
                <a:solidFill>
                  <a:srgbClr val="003300"/>
                </a:solidFill>
                <a:latin typeface="Verdana"/>
                <a:cs typeface="Verdana"/>
              </a:rPr>
              <a:t>3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236090"/>
            <a:ext cx="828992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Wingdings"/>
              <a:buChar char=""/>
              <a:tabLst>
                <a:tab pos="356235" algn="l"/>
              </a:tabLst>
            </a:pPr>
            <a:r>
              <a:rPr lang="es-PE" dirty="0">
                <a:latin typeface="Verdana"/>
                <a:cs typeface="Verdana"/>
              </a:rPr>
              <a:t>En CSS3, además de las formas tradicionales de diseñar la página (propiedades position o </a:t>
            </a:r>
            <a:r>
              <a:rPr lang="es-PE" dirty="0" err="1">
                <a:latin typeface="Verdana"/>
                <a:cs typeface="Verdana"/>
              </a:rPr>
              <a:t>float</a:t>
            </a:r>
            <a:r>
              <a:rPr lang="es-PE" dirty="0">
                <a:latin typeface="Verdana"/>
                <a:cs typeface="Verdana"/>
              </a:rPr>
              <a:t> hay una nueva forma de diseñar la página, mediante "cajas flexibles" o "</a:t>
            </a:r>
            <a:r>
              <a:rPr lang="es-PE" dirty="0" err="1">
                <a:latin typeface="Verdana"/>
                <a:cs typeface="Verdana"/>
              </a:rPr>
              <a:t>FlexBox</a:t>
            </a:r>
            <a:r>
              <a:rPr lang="es-PE" dirty="0">
                <a:latin typeface="Verdana"/>
                <a:cs typeface="Verdana"/>
              </a:rPr>
              <a:t>". 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0200" y="6373953"/>
            <a:ext cx="75356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http://aprende-web.net/NT/css3/css3_11.php</a:t>
            </a:r>
          </a:p>
        </p:txBody>
      </p:sp>
      <p:pic>
        <p:nvPicPr>
          <p:cNvPr id="1028" name="Picture 4" descr="flex_ter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3625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0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Display</a:t>
            </a:r>
            <a:r>
              <a:rPr lang="es-PE" dirty="0"/>
              <a:t>: Flex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1700808"/>
            <a:ext cx="79928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indent="31750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s-PE" altLang="es-PE" dirty="0" err="1"/>
              <a:t>Basicamente</a:t>
            </a:r>
            <a:r>
              <a:rPr lang="es-PE" altLang="es-PE" dirty="0"/>
              <a:t> consiste en declarar un contenedor (</a:t>
            </a:r>
            <a:r>
              <a:rPr lang="es-PE" altLang="es-PE" dirty="0" err="1"/>
              <a:t>section</a:t>
            </a:r>
            <a:r>
              <a:rPr lang="es-PE" altLang="es-PE" dirty="0"/>
              <a:t>, </a:t>
            </a:r>
            <a:r>
              <a:rPr lang="es-PE" altLang="es-PE" dirty="0" err="1"/>
              <a:t>nav</a:t>
            </a:r>
            <a:r>
              <a:rPr lang="es-PE" altLang="es-PE" dirty="0"/>
              <a:t>, div, </a:t>
            </a:r>
            <a:r>
              <a:rPr lang="es-PE" altLang="es-PE" dirty="0" err="1"/>
              <a:t>etc</a:t>
            </a:r>
            <a:r>
              <a:rPr lang="es-PE" altLang="es-PE" dirty="0"/>
              <a:t>) y definir que el contenedor es "flexible" con la regla </a:t>
            </a:r>
            <a:r>
              <a:rPr lang="es-PE" altLang="es-PE" dirty="0" err="1"/>
              <a:t>display</a:t>
            </a:r>
            <a:r>
              <a:rPr lang="es-PE" altLang="es-PE" dirty="0"/>
              <a:t>: </a:t>
            </a:r>
            <a:r>
              <a:rPr lang="es-PE" altLang="es-PE" dirty="0" err="1"/>
              <a:t>flex</a:t>
            </a:r>
            <a:r>
              <a:rPr lang="es-PE" altLang="es-PE" dirty="0"/>
              <a:t>; o </a:t>
            </a:r>
            <a:r>
              <a:rPr lang="es-PE" altLang="es-PE" dirty="0" err="1"/>
              <a:t>display</a:t>
            </a:r>
            <a:r>
              <a:rPr lang="es-PE" altLang="es-PE" dirty="0"/>
              <a:t>: </a:t>
            </a:r>
            <a:r>
              <a:rPr lang="es-PE" altLang="es-PE" dirty="0" err="1"/>
              <a:t>inline-flex</a:t>
            </a:r>
            <a:r>
              <a:rPr lang="es-PE" altLang="es-PE" dirty="0"/>
              <a:t>;</a:t>
            </a:r>
          </a:p>
          <a:p>
            <a:pPr marL="0" marR="0" indent="31750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s-PE" altLang="es-PE" dirty="0"/>
          </a:p>
          <a:p>
            <a:pPr marL="0" marR="0" indent="31750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s-PE" altLang="es-PE" dirty="0"/>
              <a:t>A partir de la declaración </a:t>
            </a:r>
            <a:r>
              <a:rPr lang="es-PE" altLang="es-PE" dirty="0" err="1"/>
              <a:t>display</a:t>
            </a:r>
            <a:r>
              <a:rPr lang="es-PE" altLang="es-PE" dirty="0"/>
              <a:t>: </a:t>
            </a:r>
            <a:r>
              <a:rPr lang="es-PE" altLang="es-PE" dirty="0" err="1"/>
              <a:t>flex</a:t>
            </a:r>
            <a:r>
              <a:rPr lang="es-PE" altLang="es-PE" dirty="0"/>
              <a:t>; o </a:t>
            </a:r>
            <a:r>
              <a:rPr lang="es-PE" altLang="es-PE" dirty="0" err="1"/>
              <a:t>display</a:t>
            </a:r>
            <a:r>
              <a:rPr lang="es-PE" altLang="es-PE" dirty="0"/>
              <a:t>: </a:t>
            </a:r>
            <a:r>
              <a:rPr lang="es-PE" altLang="es-PE" dirty="0" err="1"/>
              <a:t>inline-flex</a:t>
            </a:r>
            <a:r>
              <a:rPr lang="es-PE" altLang="es-PE" dirty="0"/>
              <a:t>; el contenedor padre será un contenedor flexible; todos sus hijos se convertirán en "bloques" una vez definamos las siguientes propiedades: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4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11560" y="1412776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ORIENTACIÓN: FLEX-DIRECTION</a:t>
            </a:r>
          </a:p>
          <a:p>
            <a:endParaRPr lang="es-PE" dirty="0"/>
          </a:p>
          <a:p>
            <a:r>
              <a:rPr lang="es-PE" dirty="0"/>
              <a:t>Indicamos cómo deseamos que se alinean los elementos hijos:</a:t>
            </a:r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flex-direction</a:t>
            </a:r>
            <a:r>
              <a:rPr lang="es-PE" b="1" dirty="0"/>
              <a:t>: </a:t>
            </a:r>
            <a:r>
              <a:rPr lang="es-PE" b="1" dirty="0" err="1"/>
              <a:t>row</a:t>
            </a:r>
            <a:r>
              <a:rPr lang="es-PE" b="1" dirty="0"/>
              <a:t> </a:t>
            </a:r>
            <a:r>
              <a:rPr lang="es-PE" dirty="0"/>
              <a:t>Se alinean en filas:</a:t>
            </a:r>
          </a:p>
        </p:txBody>
      </p:sp>
      <p:pic>
        <p:nvPicPr>
          <p:cNvPr id="3074" name="Picture 2" descr="flexbox 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5472608" cy="262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6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11560" y="141277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flex-directio</a:t>
            </a:r>
            <a:r>
              <a:rPr lang="es-PE" dirty="0" err="1"/>
              <a:t>n</a:t>
            </a:r>
            <a:r>
              <a:rPr lang="es-PE" dirty="0"/>
              <a:t>: </a:t>
            </a:r>
            <a:r>
              <a:rPr lang="es-PE" dirty="0" err="1"/>
              <a:t>row</a:t>
            </a:r>
            <a:r>
              <a:rPr lang="es-PE" dirty="0"/>
              <a:t>-reverse Se alinean en filas, pero en orden inverso:</a:t>
            </a:r>
          </a:p>
        </p:txBody>
      </p:sp>
      <p:pic>
        <p:nvPicPr>
          <p:cNvPr id="4098" name="Picture 2" descr="flexbox row reve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4762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13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11560" y="141277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flex-direction</a:t>
            </a:r>
            <a:r>
              <a:rPr lang="es-PE" b="1" dirty="0"/>
              <a:t>: </a:t>
            </a:r>
            <a:r>
              <a:rPr lang="es-PE" b="1" dirty="0" err="1"/>
              <a:t>column</a:t>
            </a:r>
            <a:r>
              <a:rPr lang="es-PE" b="1" dirty="0"/>
              <a:t> </a:t>
            </a:r>
            <a:r>
              <a:rPr lang="es-PE" dirty="0"/>
              <a:t>Se alinean en columnas:</a:t>
            </a:r>
          </a:p>
        </p:txBody>
      </p:sp>
      <p:pic>
        <p:nvPicPr>
          <p:cNvPr id="5122" name="Picture 2" descr="flexbox colum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4826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6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11560" y="141277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flex-direction</a:t>
            </a:r>
            <a:r>
              <a:rPr lang="es-PE" b="1" dirty="0"/>
              <a:t>: </a:t>
            </a:r>
            <a:r>
              <a:rPr lang="es-PE" b="1" dirty="0" err="1"/>
              <a:t>column</a:t>
            </a:r>
            <a:r>
              <a:rPr lang="es-PE" b="1" dirty="0"/>
              <a:t>-reverse</a:t>
            </a:r>
            <a:r>
              <a:rPr lang="es-PE" dirty="0"/>
              <a:t> Se alinean en columnas, pero en orden inverso:</a:t>
            </a:r>
          </a:p>
        </p:txBody>
      </p:sp>
      <p:pic>
        <p:nvPicPr>
          <p:cNvPr id="6146" name="Picture 2" descr="flexbox column reve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36912"/>
            <a:ext cx="47625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7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867F3-47D9-4F22-8D34-BC344EDC1ED8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611560" y="1340768"/>
            <a:ext cx="792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Ejemplo:</a:t>
            </a:r>
          </a:p>
          <a:p>
            <a:endParaRPr lang="es-PE" dirty="0"/>
          </a:p>
          <a:p>
            <a:r>
              <a:rPr lang="es-PE" b="1" dirty="0"/>
              <a:t>Primer paso: Agregar cajas verticales</a:t>
            </a:r>
          </a:p>
          <a:p>
            <a:endParaRPr lang="es-PE" dirty="0"/>
          </a:p>
          <a:p>
            <a:r>
              <a:rPr lang="es-PE" dirty="0"/>
              <a:t>Empezamos con tres etiquetas (&lt;</a:t>
            </a:r>
            <a:r>
              <a:rPr lang="es-PE" dirty="0" err="1"/>
              <a:t>header</a:t>
            </a:r>
            <a:r>
              <a:rPr lang="es-PE" dirty="0"/>
              <a:t>&gt;, &lt;</a:t>
            </a:r>
            <a:r>
              <a:rPr lang="es-PE" dirty="0" err="1"/>
              <a:t>main</a:t>
            </a:r>
            <a:r>
              <a:rPr lang="es-PE" dirty="0"/>
              <a:t>&gt;, &lt;</a:t>
            </a:r>
            <a:r>
              <a:rPr lang="es-PE" dirty="0" err="1"/>
              <a:t>footer</a:t>
            </a:r>
            <a:r>
              <a:rPr lang="es-PE" dirty="0"/>
              <a:t>&gt;) en el </a:t>
            </a:r>
            <a:r>
              <a:rPr lang="es-PE" dirty="0" err="1"/>
              <a:t>body</a:t>
            </a:r>
            <a:r>
              <a:rPr lang="es-PE" dirty="0"/>
              <a:t>.</a:t>
            </a:r>
          </a:p>
        </p:txBody>
      </p:sp>
      <p:pic>
        <p:nvPicPr>
          <p:cNvPr id="7171" name="Picture 3" descr="Screenshot flexbox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17" y="2996952"/>
            <a:ext cx="3528392" cy="367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212976"/>
            <a:ext cx="4305300" cy="28384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95536" y="6446306"/>
            <a:ext cx="783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200" dirty="0">
                <a:solidFill>
                  <a:schemeClr val="bg1">
                    <a:lumMod val="50000"/>
                  </a:schemeClr>
                </a:solidFill>
              </a:rPr>
              <a:t>Fuente: https://www.mozilla-hispano.org/aplicacion-con-el-modulo-de-caja-flexible-de-css3/</a:t>
            </a:r>
          </a:p>
        </p:txBody>
      </p:sp>
    </p:spTree>
    <p:extLst>
      <p:ext uri="{BB962C8B-B14F-4D97-AF65-F5344CB8AC3E}">
        <p14:creationId xmlns:p14="http://schemas.microsoft.com/office/powerpoint/2010/main" val="326336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13935</TotalTime>
  <Words>954</Words>
  <Application>Microsoft Office PowerPoint</Application>
  <PresentationFormat>Presentación en pantalla (4:3)</PresentationFormat>
  <Paragraphs>82</Paragraphs>
  <Slides>21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Verdana</vt:lpstr>
      <vt:lpstr>Wingdings</vt:lpstr>
      <vt:lpstr>1_Diseño predeterminado</vt:lpstr>
      <vt:lpstr>Tema de Office</vt:lpstr>
      <vt:lpstr>Presentación de PowerPoint</vt:lpstr>
      <vt:lpstr>Presentación de PowerPoint</vt:lpstr>
      <vt:lpstr>Cajas Flexibles con CSS3</vt:lpstr>
      <vt:lpstr>Display: Flex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  <vt:lpstr>Presentación de PowerPoint</vt:lpstr>
      <vt:lpstr>Presentación de PowerPoint</vt:lpstr>
    </vt:vector>
  </TitlesOfParts>
  <Company>Isil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Isil</dc:creator>
  <cp:lastModifiedBy>USER</cp:lastModifiedBy>
  <cp:revision>895</cp:revision>
  <dcterms:created xsi:type="dcterms:W3CDTF">2006-06-01T21:36:52Z</dcterms:created>
  <dcterms:modified xsi:type="dcterms:W3CDTF">2022-10-25T18:19:09Z</dcterms:modified>
</cp:coreProperties>
</file>