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2" r:id="rId6"/>
    <p:sldId id="257" r:id="rId7"/>
    <p:sldId id="258" r:id="rId8"/>
    <p:sldId id="259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61" r:id="rId17"/>
    <p:sldId id="260" r:id="rId18"/>
    <p:sldId id="273" r:id="rId19"/>
    <p:sldId id="274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0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3065" autoAdjust="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s-ES" sz="3200" noProof="0" dirty="0"/>
            <a:t>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s-ES" noProof="0" dirty="0"/>
            <a:t>Creación variables </a:t>
          </a:r>
          <a:r>
            <a:rPr lang="es-ES" noProof="0" dirty="0" err="1"/>
            <a:t>dummies</a:t>
          </a:r>
          <a:endParaRPr lang="es-ES" noProof="0" dirty="0"/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s-ES" noProof="0" dirty="0"/>
            <a:t>Analizar componente estacional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s-ES" noProof="0" dirty="0"/>
            <a:t>Efecto cruzado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 custT="1"/>
      <dgm:spPr/>
      <dgm:t>
        <a:bodyPr rtlCol="0"/>
        <a:lstStyle/>
        <a:p>
          <a:pPr rtl="0"/>
          <a:r>
            <a:rPr lang="es-ES" sz="3200" noProof="0" dirty="0"/>
            <a:t>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ES" noProof="0" dirty="0"/>
            <a:t>Encontrar residuales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s-ES" noProof="0" dirty="0"/>
            <a:t>Analizar frecuencias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s-ES" noProof="0" dirty="0"/>
            <a:t>Teorema </a:t>
          </a:r>
          <a:r>
            <a:rPr lang="es-ES" noProof="0" dirty="0" err="1"/>
            <a:t>fourier</a:t>
          </a:r>
          <a:endParaRPr lang="es-ES" noProof="0" dirty="0"/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s-ES" sz="3200" noProof="0" dirty="0"/>
            <a:t>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s-ES" noProof="0" dirty="0"/>
            <a:t>Encontrar</a:t>
          </a:r>
          <a:r>
            <a:rPr lang="es-ES" baseline="0" noProof="0" dirty="0"/>
            <a:t> residuales</a:t>
          </a:r>
          <a:endParaRPr lang="es-ES" noProof="0" dirty="0"/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s-ES" noProof="0" dirty="0"/>
            <a:t>Buscar AR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s-ES" sz="3200" noProof="0" dirty="0"/>
            <a:t>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s-ES" noProof="0" dirty="0"/>
            <a:t>Regresión lineal con regularización Lasso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1B480CC9-E3AA-4CA4-B898-B5C05125CBF2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C68D1FFD-7C08-46B1-A387-79832FD886C5}" type="parTrans" cxnId="{0AAF43C6-FA29-426D-98F2-AD4648231130}">
      <dgm:prSet/>
      <dgm:spPr/>
      <dgm:t>
        <a:bodyPr/>
        <a:lstStyle/>
        <a:p>
          <a:endParaRPr lang="es-US"/>
        </a:p>
      </dgm:t>
    </dgm:pt>
    <dgm:pt modelId="{191390A5-EFDB-4968-A32F-462731D1F5A7}" type="sibTrans" cxnId="{0AAF43C6-FA29-426D-98F2-AD4648231130}">
      <dgm:prSet/>
      <dgm:spPr/>
      <dgm:t>
        <a:bodyPr/>
        <a:lstStyle/>
        <a:p>
          <a:endParaRPr lang="es-US"/>
        </a:p>
      </dgm:t>
    </dgm:pt>
    <dgm:pt modelId="{455608FE-36B4-4BCA-8BD7-859147776A7F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4974CBFA-6C39-457E-AF80-43E588724485}" type="parTrans" cxnId="{C430EECF-2637-4BD1-9F7E-8BCB7F347617}">
      <dgm:prSet/>
      <dgm:spPr/>
      <dgm:t>
        <a:bodyPr/>
        <a:lstStyle/>
        <a:p>
          <a:endParaRPr lang="es-US"/>
        </a:p>
      </dgm:t>
    </dgm:pt>
    <dgm:pt modelId="{AE28CA8B-2B3C-4F91-9D59-2F588DCE8179}" type="sibTrans" cxnId="{C430EECF-2637-4BD1-9F7E-8BCB7F347617}">
      <dgm:prSet/>
      <dgm:spPr/>
      <dgm:t>
        <a:bodyPr/>
        <a:lstStyle/>
        <a:p>
          <a:endParaRPr lang="es-US"/>
        </a:p>
      </dgm:t>
    </dgm:pt>
    <dgm:pt modelId="{CCD9DE46-53EC-4688-B19E-9472921F0B29}">
      <dgm:prSet phldrT="[Text]"/>
      <dgm:spPr/>
      <dgm:t>
        <a:bodyPr rtlCol="0"/>
        <a:lstStyle/>
        <a:p>
          <a:pPr rtl="0"/>
          <a:r>
            <a:rPr lang="es-ES" noProof="0" dirty="0"/>
            <a:t>Efecto</a:t>
          </a:r>
          <a:r>
            <a:rPr lang="es-ES" baseline="0" noProof="0" dirty="0"/>
            <a:t> cruzado</a:t>
          </a:r>
          <a:endParaRPr lang="es-ES" noProof="0" dirty="0"/>
        </a:p>
      </dgm:t>
    </dgm:pt>
    <dgm:pt modelId="{E404FEAB-FAC6-4DDF-AC3B-48CFBFEBE5F3}" type="parTrans" cxnId="{F4DC890F-F09E-4522-A8B0-108F25D3C523}">
      <dgm:prSet/>
      <dgm:spPr/>
      <dgm:t>
        <a:bodyPr/>
        <a:lstStyle/>
        <a:p>
          <a:endParaRPr lang="es-US"/>
        </a:p>
      </dgm:t>
    </dgm:pt>
    <dgm:pt modelId="{A2E199D5-D438-45C0-9F21-3EE11B06C328}" type="sibTrans" cxnId="{F4DC890F-F09E-4522-A8B0-108F25D3C523}">
      <dgm:prSet/>
      <dgm:spPr/>
      <dgm:t>
        <a:bodyPr/>
        <a:lstStyle/>
        <a:p>
          <a:endParaRPr lang="es-US"/>
        </a:p>
      </dgm:t>
    </dgm:pt>
    <dgm:pt modelId="{DA4F94CB-01EF-4105-8381-9D978D00F35E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D4BF2112-6AB5-448B-9549-82FBE79025E3}" type="parTrans" cxnId="{3C57BCE4-7CC1-4FFE-BB5F-D232486D20FC}">
      <dgm:prSet/>
      <dgm:spPr/>
      <dgm:t>
        <a:bodyPr/>
        <a:lstStyle/>
        <a:p>
          <a:endParaRPr lang="es-US"/>
        </a:p>
      </dgm:t>
    </dgm:pt>
    <dgm:pt modelId="{4FBA946A-5AA2-40C5-9058-605EBB700075}" type="sibTrans" cxnId="{3C57BCE4-7CC1-4FFE-BB5F-D232486D20FC}">
      <dgm:prSet/>
      <dgm:spPr/>
      <dgm:t>
        <a:bodyPr/>
        <a:lstStyle/>
        <a:p>
          <a:endParaRPr lang="es-US"/>
        </a:p>
      </dgm:t>
    </dgm:pt>
    <dgm:pt modelId="{5BC6B5FB-76BB-4532-AAA2-AFAB33D70187}">
      <dgm:prSet phldrT="[Text]"/>
      <dgm:spPr/>
      <dgm:t>
        <a:bodyPr/>
        <a:lstStyle/>
        <a:p>
          <a:r>
            <a:rPr lang="es-ES" noProof="0" dirty="0"/>
            <a:t>Pronóstico</a:t>
          </a:r>
        </a:p>
      </dgm:t>
    </dgm:pt>
    <dgm:pt modelId="{E98D1F97-1872-4D97-BCDC-EE607C10911D}" type="parTrans" cxnId="{FD59F1AC-17B5-4762-BEC2-AC52657B248C}">
      <dgm:prSet/>
      <dgm:spPr/>
      <dgm:t>
        <a:bodyPr/>
        <a:lstStyle/>
        <a:p>
          <a:endParaRPr lang="es-US"/>
        </a:p>
      </dgm:t>
    </dgm:pt>
    <dgm:pt modelId="{FF84E04F-2087-420E-A524-40CFB82FC96B}" type="sibTrans" cxnId="{FD59F1AC-17B5-4762-BEC2-AC52657B248C}">
      <dgm:prSet/>
      <dgm:spPr/>
      <dgm:t>
        <a:bodyPr/>
        <a:lstStyle/>
        <a:p>
          <a:endParaRPr lang="es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4"/>
      <dgm:spPr/>
    </dgm:pt>
    <dgm:pt modelId="{187D4E8C-5C91-4D00-870C-2C45D4EA263C}" type="pres">
      <dgm:prSet presAssocID="{B4F1B46E-22B2-4721-950C-8704487586DC}" presName="firstChildTx" presStyleLbl="bgAccFollowNode1" presStyleIdx="0" presStyleCnt="14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4"/>
      <dgm:spPr/>
    </dgm:pt>
    <dgm:pt modelId="{4AE7D907-B6F4-4647-AB3F-ABE94C438AE8}" type="pres">
      <dgm:prSet presAssocID="{F9D46839-CD06-4669-AAE4-4D1E9AFEDA78}" presName="childTx" presStyleLbl="bgAccFollowNode1" presStyleIdx="1" presStyleCnt="14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4"/>
      <dgm:spPr/>
    </dgm:pt>
    <dgm:pt modelId="{D685DD23-B321-4B5E-842F-394CB33239FA}" type="pres">
      <dgm:prSet presAssocID="{7CB6360B-4022-4E96-922B-A12DE0E2A39F}" presName="childTx" presStyleLbl="bgAccFollowNode1" presStyleIdx="2" presStyleCnt="14">
        <dgm:presLayoutVars>
          <dgm:bulletEnabled val="1"/>
        </dgm:presLayoutVars>
      </dgm:prSet>
      <dgm:spPr/>
    </dgm:pt>
    <dgm:pt modelId="{98824E91-7782-4E4A-9946-717D61F8A8D9}" type="pres">
      <dgm:prSet presAssocID="{455608FE-36B4-4BCA-8BD7-859147776A7F}" presName="comp" presStyleCnt="0"/>
      <dgm:spPr/>
    </dgm:pt>
    <dgm:pt modelId="{2D98A38F-BD8F-48C1-945F-012117F9AF6E}" type="pres">
      <dgm:prSet presAssocID="{455608FE-36B4-4BCA-8BD7-859147776A7F}" presName="child" presStyleLbl="bgAccFollowNode1" presStyleIdx="3" presStyleCnt="14"/>
      <dgm:spPr/>
    </dgm:pt>
    <dgm:pt modelId="{7934EAFF-C01C-4D41-A172-547F09E11ADB}" type="pres">
      <dgm:prSet presAssocID="{455608FE-36B4-4BCA-8BD7-859147776A7F}" presName="childTx" presStyleLbl="bgAccFollowNode1" presStyleIdx="3" presStyleCnt="1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4"/>
      <dgm:spPr/>
    </dgm:pt>
    <dgm:pt modelId="{10C9E3CF-3A8F-4100-8ACD-91E2373197A2}" type="pres">
      <dgm:prSet presAssocID="{F2881FB1-6580-4F21-A283-BFAA6F91D5D2}" presName="firstChildTx" presStyleLbl="bgAccFollowNode1" presStyleIdx="4" presStyleCnt="14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4"/>
      <dgm:spPr/>
    </dgm:pt>
    <dgm:pt modelId="{B12AEB83-0A64-4B36-BF01-B2F834861BAA}" type="pres">
      <dgm:prSet presAssocID="{29E78340-8EBE-415C-B973-78A91A054B9C}" presName="childTx" presStyleLbl="bgAccFollowNode1" presStyleIdx="5" presStyleCnt="14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4"/>
      <dgm:spPr/>
    </dgm:pt>
    <dgm:pt modelId="{E1767793-EDD5-4203-A612-8120A71CA906}" type="pres">
      <dgm:prSet presAssocID="{8321AB85-EA8C-4958-B404-B4C118CB3C18}" presName="childTx" presStyleLbl="bgAccFollowNode1" presStyleIdx="6" presStyleCnt="14">
        <dgm:presLayoutVars>
          <dgm:bulletEnabled val="1"/>
        </dgm:presLayoutVars>
      </dgm:prSet>
      <dgm:spPr/>
    </dgm:pt>
    <dgm:pt modelId="{61A28331-7562-4A76-9168-988897F98710}" type="pres">
      <dgm:prSet presAssocID="{CCD9DE46-53EC-4688-B19E-9472921F0B29}" presName="comp" presStyleCnt="0"/>
      <dgm:spPr/>
    </dgm:pt>
    <dgm:pt modelId="{ABDEF3A3-CD0B-44E6-8167-BB4EA498BFE6}" type="pres">
      <dgm:prSet presAssocID="{CCD9DE46-53EC-4688-B19E-9472921F0B29}" presName="child" presStyleLbl="bgAccFollowNode1" presStyleIdx="7" presStyleCnt="14"/>
      <dgm:spPr/>
    </dgm:pt>
    <dgm:pt modelId="{1BB5FCF7-7153-49B1-B551-81D719097C88}" type="pres">
      <dgm:prSet presAssocID="{CCD9DE46-53EC-4688-B19E-9472921F0B29}" presName="childTx" presStyleLbl="bgAccFollowNode1" presStyleIdx="7" presStyleCnt="14">
        <dgm:presLayoutVars>
          <dgm:bulletEnabled val="1"/>
        </dgm:presLayoutVars>
      </dgm:prSet>
      <dgm:spPr/>
    </dgm:pt>
    <dgm:pt modelId="{A48DD0AA-5019-4C67-8A96-319861BD5D6F}" type="pres">
      <dgm:prSet presAssocID="{DA4F94CB-01EF-4105-8381-9D978D00F35E}" presName="comp" presStyleCnt="0"/>
      <dgm:spPr/>
    </dgm:pt>
    <dgm:pt modelId="{0006BF5D-1294-46BB-A634-5D6482622DFA}" type="pres">
      <dgm:prSet presAssocID="{DA4F94CB-01EF-4105-8381-9D978D00F35E}" presName="child" presStyleLbl="bgAccFollowNode1" presStyleIdx="8" presStyleCnt="14"/>
      <dgm:spPr/>
    </dgm:pt>
    <dgm:pt modelId="{DECF01D5-7BA2-42FB-B90B-EA7B2C73369B}" type="pres">
      <dgm:prSet presAssocID="{DA4F94CB-01EF-4105-8381-9D978D00F35E}" presName="childTx" presStyleLbl="bgAccFollowNode1" presStyleIdx="8" presStyleCnt="1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4"/>
      <dgm:spPr/>
    </dgm:pt>
    <dgm:pt modelId="{F8977219-728E-448F-AE8B-46B14F4F17DE}" type="pres">
      <dgm:prSet presAssocID="{6352CA33-6755-44BE-808F-400DA4CF80A7}" presName="firstChildTx" presStyleLbl="bgAccFollowNode1" presStyleIdx="9" presStyleCnt="14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4"/>
      <dgm:spPr/>
    </dgm:pt>
    <dgm:pt modelId="{96624143-7928-48E9-817F-BC4A07250C32}" type="pres">
      <dgm:prSet presAssocID="{3D5CDB25-F8FA-444B-8D4A-1D29D0CBA282}" presName="childTx" presStyleLbl="bgAccFollowNode1" presStyleIdx="10" presStyleCnt="14">
        <dgm:presLayoutVars>
          <dgm:bulletEnabled val="1"/>
        </dgm:presLayoutVars>
      </dgm:prSet>
      <dgm:spPr/>
    </dgm:pt>
    <dgm:pt modelId="{8ED19142-B7A4-4A8F-83E3-43FE81626885}" type="pres">
      <dgm:prSet presAssocID="{1B480CC9-E3AA-4CA4-B898-B5C05125CBF2}" presName="comp" presStyleCnt="0"/>
      <dgm:spPr/>
    </dgm:pt>
    <dgm:pt modelId="{76B0AB46-32AD-4587-A364-40077E2D39C7}" type="pres">
      <dgm:prSet presAssocID="{1B480CC9-E3AA-4CA4-B898-B5C05125CBF2}" presName="child" presStyleLbl="bgAccFollowNode1" presStyleIdx="11" presStyleCnt="14"/>
      <dgm:spPr/>
    </dgm:pt>
    <dgm:pt modelId="{CF4F039E-A6C6-4999-9F49-3416E03CF858}" type="pres">
      <dgm:prSet presAssocID="{1B480CC9-E3AA-4CA4-B898-B5C05125CBF2}" presName="childTx" presStyleLbl="bgAccFollowNode1" presStyleIdx="11" presStyleCnt="1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2" presStyleCnt="14" custScaleY="157807"/>
      <dgm:spPr/>
    </dgm:pt>
    <dgm:pt modelId="{5B88A17E-EFF5-4A04-9CC9-D2131DA9ECCC}" type="pres">
      <dgm:prSet presAssocID="{7FCE83D9-631B-4420-BBFC-CA0AFA59F747}" presName="firstChildTx" presStyleLbl="bgAccFollowNode1" presStyleIdx="12" presStyleCnt="14">
        <dgm:presLayoutVars>
          <dgm:bulletEnabled val="1"/>
        </dgm:presLayoutVars>
      </dgm:prSet>
      <dgm:spPr/>
    </dgm:pt>
    <dgm:pt modelId="{A54BAF21-B6EC-40C2-BF7A-E15193408411}" type="pres">
      <dgm:prSet presAssocID="{5BC6B5FB-76BB-4532-AAA2-AFAB33D70187}" presName="comp" presStyleCnt="0"/>
      <dgm:spPr/>
    </dgm:pt>
    <dgm:pt modelId="{0616263E-CCD6-4A73-A853-464FA88E8FCB}" type="pres">
      <dgm:prSet presAssocID="{5BC6B5FB-76BB-4532-AAA2-AFAB33D70187}" presName="child" presStyleLbl="bgAccFollowNode1" presStyleIdx="13" presStyleCnt="14"/>
      <dgm:spPr/>
    </dgm:pt>
    <dgm:pt modelId="{B8BB6177-3A88-4C09-AE60-D2C69DBFAE64}" type="pres">
      <dgm:prSet presAssocID="{5BC6B5FB-76BB-4532-AAA2-AFAB33D70187}" presName="childTx" presStyleLbl="bgAccFollowNode1" presStyleIdx="13" presStyleCnt="1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F4DC890F-F09E-4522-A8B0-108F25D3C523}" srcId="{F2881FB1-6580-4F21-A283-BFAA6F91D5D2}" destId="{CCD9DE46-53EC-4688-B19E-9472921F0B29}" srcOrd="3" destOrd="0" parTransId="{E404FEAB-FAC6-4DDF-AC3B-48CFBFEBE5F3}" sibTransId="{A2E199D5-D438-45C0-9F21-3EE11B06C328}"/>
    <dgm:cxn modelId="{32EF990F-8ADB-4E2D-B75A-F4FC32726975}" type="presOf" srcId="{455608FE-36B4-4BCA-8BD7-859147776A7F}" destId="{7934EAFF-C01C-4D41-A172-547F09E11ADB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38D14B1D-BB09-4B69-A3E4-A926D8FA9BA7}" type="presOf" srcId="{CCD9DE46-53EC-4688-B19E-9472921F0B29}" destId="{1BB5FCF7-7153-49B1-B551-81D719097C88}" srcOrd="1" destOrd="0" presId="urn:microsoft.com/office/officeart/2005/8/layout/hList9"/>
    <dgm:cxn modelId="{32401022-C5CF-473C-8793-A5A4FCA2A133}" type="presOf" srcId="{1B480CC9-E3AA-4CA4-B898-B5C05125CBF2}" destId="{CF4F039E-A6C6-4999-9F49-3416E03CF85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78F4533E-1ACD-435D-8FD5-6BB7FE873E08}" type="presOf" srcId="{5BC6B5FB-76BB-4532-AAA2-AFAB33D70187}" destId="{0616263E-CCD6-4A73-A853-464FA88E8FCB}" srcOrd="0" destOrd="0" presId="urn:microsoft.com/office/officeart/2005/8/layout/hList9"/>
    <dgm:cxn modelId="{732D2B3F-1721-4401-A036-24AF985FF865}" type="presOf" srcId="{455608FE-36B4-4BCA-8BD7-859147776A7F}" destId="{2D98A38F-BD8F-48C1-945F-012117F9AF6E}" srcOrd="0" destOrd="0" presId="urn:microsoft.com/office/officeart/2005/8/layout/hList9"/>
    <dgm:cxn modelId="{786D2C3F-BAA0-4ABF-B610-E832A80D96E1}" type="presOf" srcId="{DA4F94CB-01EF-4105-8381-9D978D00F35E}" destId="{0006BF5D-1294-46BB-A634-5D6482622DFA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AC35F444-4161-4FD7-93B0-9EE41551E185}" type="presOf" srcId="{5BC6B5FB-76BB-4532-AAA2-AFAB33D70187}" destId="{B8BB6177-3A88-4C09-AE60-D2C69DBFAE64}" srcOrd="1" destOrd="0" presId="urn:microsoft.com/office/officeart/2005/8/layout/hList9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36A9877B-BB95-494D-971C-5114A860E661}" type="presOf" srcId="{1B480CC9-E3AA-4CA4-B898-B5C05125CBF2}" destId="{76B0AB46-32AD-4587-A364-40077E2D39C7}" srcOrd="0" destOrd="0" presId="urn:microsoft.com/office/officeart/2005/8/layout/hList9"/>
    <dgm:cxn modelId="{BEF31585-4C93-48CD-BCFC-2B6772F1CEDF}" type="presOf" srcId="{CCD9DE46-53EC-4688-B19E-9472921F0B29}" destId="{ABDEF3A3-CD0B-44E6-8167-BB4EA498BFE6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FD59F1AC-17B5-4762-BEC2-AC52657B248C}" srcId="{7FCE83D9-631B-4420-BBFC-CA0AFA59F747}" destId="{5BC6B5FB-76BB-4532-AAA2-AFAB33D70187}" srcOrd="1" destOrd="0" parTransId="{E98D1F97-1872-4D97-BCDC-EE607C10911D}" sibTransId="{FF84E04F-2087-420E-A524-40CFB82FC96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0AAF43C6-FA29-426D-98F2-AD4648231130}" srcId="{6352CA33-6755-44BE-808F-400DA4CF80A7}" destId="{1B480CC9-E3AA-4CA4-B898-B5C05125CBF2}" srcOrd="2" destOrd="0" parTransId="{C68D1FFD-7C08-46B1-A387-79832FD886C5}" sibTransId="{191390A5-EFDB-4968-A32F-462731D1F5A7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C430EECF-2637-4BD1-9F7E-8BCB7F347617}" srcId="{B4F1B46E-22B2-4721-950C-8704487586DC}" destId="{455608FE-36B4-4BCA-8BD7-859147776A7F}" srcOrd="3" destOrd="0" parTransId="{4974CBFA-6C39-457E-AF80-43E588724485}" sibTransId="{AE28CA8B-2B3C-4F91-9D59-2F588DCE8179}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3C57BCE4-7CC1-4FFE-BB5F-D232486D20FC}" srcId="{F2881FB1-6580-4F21-A283-BFAA6F91D5D2}" destId="{DA4F94CB-01EF-4105-8381-9D978D00F35E}" srcOrd="4" destOrd="0" parTransId="{D4BF2112-6AB5-448B-9549-82FBE79025E3}" sibTransId="{4FBA946A-5AA2-40C5-9058-605EBB700075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57E50EE-458A-4080-AE81-17A3FB84DD18}" type="presOf" srcId="{DA4F94CB-01EF-4105-8381-9D978D00F35E}" destId="{DECF01D5-7BA2-42FB-B90B-EA7B2C73369B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586741AC-5684-4C1F-98A1-34245F34371D}" type="presParOf" srcId="{FC66A233-6BBA-46AF-B2F6-28E379B158E2}" destId="{98824E91-7782-4E4A-9946-717D61F8A8D9}" srcOrd="4" destOrd="0" presId="urn:microsoft.com/office/officeart/2005/8/layout/hList9"/>
    <dgm:cxn modelId="{3FA22976-DA4B-4391-ACA5-F829D6608440}" type="presParOf" srcId="{98824E91-7782-4E4A-9946-717D61F8A8D9}" destId="{2D98A38F-BD8F-48C1-945F-012117F9AF6E}" srcOrd="0" destOrd="0" presId="urn:microsoft.com/office/officeart/2005/8/layout/hList9"/>
    <dgm:cxn modelId="{9D6587BF-A9A7-4F00-8258-C74942D9E83A}" type="presParOf" srcId="{98824E91-7782-4E4A-9946-717D61F8A8D9}" destId="{7934EAFF-C01C-4D41-A172-547F09E11ADB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EC8846D9-DD17-4FC5-9AAC-51F509B4AF7E}" type="presParOf" srcId="{6E53DEF7-499E-42EE-802D-59B2F8915392}" destId="{61A28331-7562-4A76-9168-988897F98710}" srcOrd="4" destOrd="0" presId="urn:microsoft.com/office/officeart/2005/8/layout/hList9"/>
    <dgm:cxn modelId="{0F5B7AB7-53DF-4A1B-A410-AF18C812A45C}" type="presParOf" srcId="{61A28331-7562-4A76-9168-988897F98710}" destId="{ABDEF3A3-CD0B-44E6-8167-BB4EA498BFE6}" srcOrd="0" destOrd="0" presId="urn:microsoft.com/office/officeart/2005/8/layout/hList9"/>
    <dgm:cxn modelId="{1E01DC8E-C774-459D-B35D-4724001AA033}" type="presParOf" srcId="{61A28331-7562-4A76-9168-988897F98710}" destId="{1BB5FCF7-7153-49B1-B551-81D719097C88}" srcOrd="1" destOrd="0" presId="urn:microsoft.com/office/officeart/2005/8/layout/hList9"/>
    <dgm:cxn modelId="{E6D4DFAA-F449-457C-9128-A868579D9178}" type="presParOf" srcId="{6E53DEF7-499E-42EE-802D-59B2F8915392}" destId="{A48DD0AA-5019-4C67-8A96-319861BD5D6F}" srcOrd="5" destOrd="0" presId="urn:microsoft.com/office/officeart/2005/8/layout/hList9"/>
    <dgm:cxn modelId="{56A301DA-015A-4BCE-AC68-13BC1F21824F}" type="presParOf" srcId="{A48DD0AA-5019-4C67-8A96-319861BD5D6F}" destId="{0006BF5D-1294-46BB-A634-5D6482622DFA}" srcOrd="0" destOrd="0" presId="urn:microsoft.com/office/officeart/2005/8/layout/hList9"/>
    <dgm:cxn modelId="{F67A4D77-5632-4932-8ACC-511B2625BC13}" type="presParOf" srcId="{A48DD0AA-5019-4C67-8A96-319861BD5D6F}" destId="{DECF01D5-7BA2-42FB-B90B-EA7B2C73369B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C5C3C23F-7353-47C0-A2B8-8C0BA24B2F28}" type="presParOf" srcId="{7B0C2EAE-70CB-4160-863D-210C3C66D5FD}" destId="{8ED19142-B7A4-4A8F-83E3-43FE81626885}" srcOrd="3" destOrd="0" presId="urn:microsoft.com/office/officeart/2005/8/layout/hList9"/>
    <dgm:cxn modelId="{7B6C14AB-7A7C-4187-85CF-3B7DD6BDCE6A}" type="presParOf" srcId="{8ED19142-B7A4-4A8F-83E3-43FE81626885}" destId="{76B0AB46-32AD-4587-A364-40077E2D39C7}" srcOrd="0" destOrd="0" presId="urn:microsoft.com/office/officeart/2005/8/layout/hList9"/>
    <dgm:cxn modelId="{01FB32E1-AB4C-4A63-ABF3-C8E4EFA103A3}" type="presParOf" srcId="{8ED19142-B7A4-4A8F-83E3-43FE81626885}" destId="{CF4F039E-A6C6-4999-9F49-3416E03CF858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9E5D1C-24F2-4526-A0AA-340AA3A8FC0B}" type="presParOf" srcId="{F85FFCDF-8E5F-492B-B22D-55A08EACE783}" destId="{A54BAF21-B6EC-40C2-BF7A-E15193408411}" srcOrd="2" destOrd="0" presId="urn:microsoft.com/office/officeart/2005/8/layout/hList9"/>
    <dgm:cxn modelId="{8A9B0820-8250-46BC-8760-F47BCC30208F}" type="presParOf" srcId="{A54BAF21-B6EC-40C2-BF7A-E15193408411}" destId="{0616263E-CCD6-4A73-A853-464FA88E8FCB}" srcOrd="0" destOrd="0" presId="urn:microsoft.com/office/officeart/2005/8/layout/hList9"/>
    <dgm:cxn modelId="{EA8FFFC4-850E-414D-AD75-417C99E898FB}" type="presParOf" srcId="{A54BAF21-B6EC-40C2-BF7A-E15193408411}" destId="{B8BB6177-3A88-4C09-AE60-D2C69DBFAE64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724661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Creación variables </a:t>
          </a:r>
          <a:r>
            <a:rPr lang="es-ES" sz="1400" kern="1200" noProof="0" dirty="0" err="1"/>
            <a:t>dummies</a:t>
          </a:r>
          <a:endParaRPr lang="es-ES" sz="1400" kern="1200" noProof="0" dirty="0"/>
        </a:p>
      </dsp:txBody>
      <dsp:txXfrm>
        <a:off x="1956541" y="387289"/>
        <a:ext cx="1217368" cy="966648"/>
      </dsp:txXfrm>
    </dsp:sp>
    <dsp:sp modelId="{59179C9B-8BA4-4AC7-ACB1-A12DE00142E2}">
      <dsp:nvSpPr>
        <dsp:cNvPr id="0" name=""/>
        <dsp:cNvSpPr/>
      </dsp:nvSpPr>
      <dsp:spPr>
        <a:xfrm>
          <a:off x="1724661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componente estacional</a:t>
          </a:r>
        </a:p>
      </dsp:txBody>
      <dsp:txXfrm>
        <a:off x="1956541" y="1353938"/>
        <a:ext cx="1217368" cy="966648"/>
      </dsp:txXfrm>
    </dsp:sp>
    <dsp:sp modelId="{1877502C-A892-4DC0-ADA6-FA065097BB90}">
      <dsp:nvSpPr>
        <dsp:cNvPr id="0" name=""/>
        <dsp:cNvSpPr/>
      </dsp:nvSpPr>
      <dsp:spPr>
        <a:xfrm>
          <a:off x="1724661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 cruzado</a:t>
          </a:r>
        </a:p>
      </dsp:txBody>
      <dsp:txXfrm>
        <a:off x="1956541" y="2320587"/>
        <a:ext cx="1217368" cy="966648"/>
      </dsp:txXfrm>
    </dsp:sp>
    <dsp:sp modelId="{2D98A38F-BD8F-48C1-945F-012117F9AF6E}">
      <dsp:nvSpPr>
        <dsp:cNvPr id="0" name=""/>
        <dsp:cNvSpPr/>
      </dsp:nvSpPr>
      <dsp:spPr>
        <a:xfrm>
          <a:off x="1724661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1956541" y="3287236"/>
        <a:ext cx="1217368" cy="966648"/>
      </dsp:txXfrm>
    </dsp:sp>
    <dsp:sp modelId="{FC7ED273-8CFD-43C2-9C05-44FADF3E0637}">
      <dsp:nvSpPr>
        <dsp:cNvPr id="0" name=""/>
        <dsp:cNvSpPr/>
      </dsp:nvSpPr>
      <dsp:spPr>
        <a:xfrm>
          <a:off x="95172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1</a:t>
          </a:r>
        </a:p>
      </dsp:txBody>
      <dsp:txXfrm>
        <a:off x="1093220" y="142315"/>
        <a:ext cx="683181" cy="683181"/>
      </dsp:txXfrm>
    </dsp:sp>
    <dsp:sp modelId="{F660F4B9-35DB-4256-A868-A35C6DCCF6B2}">
      <dsp:nvSpPr>
        <dsp:cNvPr id="0" name=""/>
        <dsp:cNvSpPr/>
      </dsp:nvSpPr>
      <dsp:spPr>
        <a:xfrm>
          <a:off x="4140076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 residuales</a:t>
          </a:r>
        </a:p>
      </dsp:txBody>
      <dsp:txXfrm>
        <a:off x="4371955" y="387289"/>
        <a:ext cx="1217368" cy="966648"/>
      </dsp:txXfrm>
    </dsp:sp>
    <dsp:sp modelId="{614EBA0E-D12B-447E-B378-B0FA2DEBEA2F}">
      <dsp:nvSpPr>
        <dsp:cNvPr id="0" name=""/>
        <dsp:cNvSpPr/>
      </dsp:nvSpPr>
      <dsp:spPr>
        <a:xfrm>
          <a:off x="4140076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frecuencias</a:t>
          </a:r>
        </a:p>
      </dsp:txBody>
      <dsp:txXfrm>
        <a:off x="4371955" y="1353938"/>
        <a:ext cx="1217368" cy="966648"/>
      </dsp:txXfrm>
    </dsp:sp>
    <dsp:sp modelId="{68509703-D239-4E1B-8CF0-EF08079E1226}">
      <dsp:nvSpPr>
        <dsp:cNvPr id="0" name=""/>
        <dsp:cNvSpPr/>
      </dsp:nvSpPr>
      <dsp:spPr>
        <a:xfrm>
          <a:off x="4140076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Teorema </a:t>
          </a:r>
          <a:r>
            <a:rPr lang="es-ES" sz="1400" kern="1200" noProof="0" dirty="0" err="1"/>
            <a:t>fourier</a:t>
          </a:r>
          <a:endParaRPr lang="es-ES" sz="1400" kern="1200" noProof="0" dirty="0"/>
        </a:p>
      </dsp:txBody>
      <dsp:txXfrm>
        <a:off x="4371955" y="2320587"/>
        <a:ext cx="1217368" cy="966648"/>
      </dsp:txXfrm>
    </dsp:sp>
    <dsp:sp modelId="{ABDEF3A3-CD0B-44E6-8167-BB4EA498BFE6}">
      <dsp:nvSpPr>
        <dsp:cNvPr id="0" name=""/>
        <dsp:cNvSpPr/>
      </dsp:nvSpPr>
      <dsp:spPr>
        <a:xfrm>
          <a:off x="4140076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</a:t>
          </a:r>
          <a:r>
            <a:rPr lang="es-ES" sz="1400" kern="1200" baseline="0" noProof="0" dirty="0"/>
            <a:t> cruzado</a:t>
          </a:r>
          <a:endParaRPr lang="es-ES" sz="1400" kern="1200" noProof="0" dirty="0"/>
        </a:p>
      </dsp:txBody>
      <dsp:txXfrm>
        <a:off x="4371955" y="3287236"/>
        <a:ext cx="1217368" cy="966648"/>
      </dsp:txXfrm>
    </dsp:sp>
    <dsp:sp modelId="{0006BF5D-1294-46BB-A634-5D6482622DFA}">
      <dsp:nvSpPr>
        <dsp:cNvPr id="0" name=""/>
        <dsp:cNvSpPr/>
      </dsp:nvSpPr>
      <dsp:spPr>
        <a:xfrm>
          <a:off x="4140076" y="4253885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4371955" y="4253885"/>
        <a:ext cx="1217368" cy="966648"/>
      </dsp:txXfrm>
    </dsp:sp>
    <dsp:sp modelId="{FD776C1E-557E-4553-9447-49B69EEC7907}">
      <dsp:nvSpPr>
        <dsp:cNvPr id="0" name=""/>
        <dsp:cNvSpPr/>
      </dsp:nvSpPr>
      <dsp:spPr>
        <a:xfrm>
          <a:off x="3367143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2</a:t>
          </a:r>
        </a:p>
      </dsp:txBody>
      <dsp:txXfrm>
        <a:off x="3508635" y="142315"/>
        <a:ext cx="683181" cy="683181"/>
      </dsp:txXfrm>
    </dsp:sp>
    <dsp:sp modelId="{AD2806AC-6A03-4F05-9F4D-F72EA0E56FBF}">
      <dsp:nvSpPr>
        <dsp:cNvPr id="0" name=""/>
        <dsp:cNvSpPr/>
      </dsp:nvSpPr>
      <dsp:spPr>
        <a:xfrm>
          <a:off x="6555490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</a:t>
          </a:r>
          <a:r>
            <a:rPr lang="es-ES" sz="1400" kern="1200" baseline="0" noProof="0" dirty="0"/>
            <a:t> residuales</a:t>
          </a:r>
          <a:endParaRPr lang="es-ES" sz="1400" kern="1200" noProof="0" dirty="0"/>
        </a:p>
      </dsp:txBody>
      <dsp:txXfrm>
        <a:off x="6787370" y="387289"/>
        <a:ext cx="1217368" cy="966648"/>
      </dsp:txXfrm>
    </dsp:sp>
    <dsp:sp modelId="{5314AADB-0AD3-4BAE-9F15-B0FE4F44C802}">
      <dsp:nvSpPr>
        <dsp:cNvPr id="0" name=""/>
        <dsp:cNvSpPr/>
      </dsp:nvSpPr>
      <dsp:spPr>
        <a:xfrm>
          <a:off x="6555490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Buscar AR</a:t>
          </a:r>
        </a:p>
      </dsp:txBody>
      <dsp:txXfrm>
        <a:off x="6787370" y="1353938"/>
        <a:ext cx="1217368" cy="966648"/>
      </dsp:txXfrm>
    </dsp:sp>
    <dsp:sp modelId="{76B0AB46-32AD-4587-A364-40077E2D39C7}">
      <dsp:nvSpPr>
        <dsp:cNvPr id="0" name=""/>
        <dsp:cNvSpPr/>
      </dsp:nvSpPr>
      <dsp:spPr>
        <a:xfrm>
          <a:off x="6555490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6787370" y="2320587"/>
        <a:ext cx="1217368" cy="966648"/>
      </dsp:txXfrm>
    </dsp:sp>
    <dsp:sp modelId="{89E6DA6E-7A23-44BD-8A99-378091FF741D}">
      <dsp:nvSpPr>
        <dsp:cNvPr id="0" name=""/>
        <dsp:cNvSpPr/>
      </dsp:nvSpPr>
      <dsp:spPr>
        <a:xfrm>
          <a:off x="578255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3</a:t>
          </a:r>
        </a:p>
      </dsp:txBody>
      <dsp:txXfrm>
        <a:off x="5924050" y="142315"/>
        <a:ext cx="683181" cy="683181"/>
      </dsp:txXfrm>
    </dsp:sp>
    <dsp:sp modelId="{402C2C77-A32C-4D99-9940-12535E1181F2}">
      <dsp:nvSpPr>
        <dsp:cNvPr id="0" name=""/>
        <dsp:cNvSpPr/>
      </dsp:nvSpPr>
      <dsp:spPr>
        <a:xfrm>
          <a:off x="8970905" y="387289"/>
          <a:ext cx="1449248" cy="1525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 con regularización Lasso</a:t>
          </a:r>
        </a:p>
      </dsp:txBody>
      <dsp:txXfrm>
        <a:off x="9202785" y="387289"/>
        <a:ext cx="1217368" cy="1525439"/>
      </dsp:txXfrm>
    </dsp:sp>
    <dsp:sp modelId="{0616263E-CCD6-4A73-A853-464FA88E8FCB}">
      <dsp:nvSpPr>
        <dsp:cNvPr id="0" name=""/>
        <dsp:cNvSpPr/>
      </dsp:nvSpPr>
      <dsp:spPr>
        <a:xfrm>
          <a:off x="8970905" y="191272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Pronóstico</a:t>
          </a:r>
        </a:p>
      </dsp:txBody>
      <dsp:txXfrm>
        <a:off x="9202785" y="1912729"/>
        <a:ext cx="1217368" cy="966648"/>
      </dsp:txXfrm>
    </dsp:sp>
    <dsp:sp modelId="{7453D9C8-CD6E-4AA4-8A19-7F6F667528F0}">
      <dsp:nvSpPr>
        <dsp:cNvPr id="0" name=""/>
        <dsp:cNvSpPr/>
      </dsp:nvSpPr>
      <dsp:spPr>
        <a:xfrm>
          <a:off x="8197972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4</a:t>
          </a:r>
        </a:p>
      </dsp:txBody>
      <dsp:txXfrm>
        <a:off x="8339464" y="142315"/>
        <a:ext cx="683181" cy="683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30/11/2019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30/11/2019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43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39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4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30/11/2019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30/11/2019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30/11/2019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30/11/2019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30/11/2019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30/11/2019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30/11/2019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30/11/2019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30/11/2019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30/11/2019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30/11/2019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30/11/2019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56898" y="2286762"/>
            <a:ext cx="5943818" cy="2219691"/>
          </a:xfrm>
        </p:spPr>
        <p:txBody>
          <a:bodyPr rtlCol="0" anchor="ctr">
            <a:normAutofit fontScale="90000"/>
          </a:bodyPr>
          <a:lstStyle/>
          <a:p>
            <a:r>
              <a:rPr lang="es-US" b="1" dirty="0"/>
              <a:t>Pronóstico general del sistema eléctrico GCROC</a:t>
            </a:r>
            <a:endParaRPr lang="es-U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3573117" cy="955565"/>
          </a:xfrm>
        </p:spPr>
        <p:txBody>
          <a:bodyPr rtlCol="0"/>
          <a:lstStyle/>
          <a:p>
            <a:pPr rtl="0"/>
            <a:r>
              <a:rPr lang="es-ES" dirty="0"/>
              <a:t>Diana Laura Ramírez Hinojosa</a:t>
            </a:r>
          </a:p>
        </p:txBody>
      </p:sp>
      <p:pic>
        <p:nvPicPr>
          <p:cNvPr id="5" name="Imagen 4" descr="Imagen que contiene tabla, blanco, llenado, grupo&#10;&#10;Descripción generada automáticamente">
            <a:extLst>
              <a:ext uri="{FF2B5EF4-FFF2-40B4-BE49-F238E27FC236}">
                <a16:creationId xmlns:a16="http://schemas.microsoft.com/office/drawing/2014/main" id="{233CC60D-0192-47F6-ACB5-4047D7E3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41" y="2155992"/>
            <a:ext cx="5288277" cy="2546016"/>
          </a:xfrm>
          <a:prstGeom prst="rect">
            <a:avLst/>
          </a:prstGeom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86FE5BD-CB6E-428B-989B-A9A620F32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  <p:pic>
        <p:nvPicPr>
          <p:cNvPr id="8" name="Imagen 7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5664856C-A6B3-41BA-8927-C966780097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 sobre residuales de regresión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9872" y="1600200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ARIMA (1,0,4) sobre residuales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047667-009A-4838-AC6C-8A0AB4FF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0" y="2509759"/>
            <a:ext cx="5180765" cy="32332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08B173-F531-43C8-8D1D-9449C40D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10" y="2583758"/>
            <a:ext cx="4919472" cy="3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238539" y="2583152"/>
            <a:ext cx="397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US"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  <a:r>
              <a:rPr lang="es-US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t-1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200" dirty="0">
                <a:latin typeface="Arial" panose="020B0604020202020204" pitchFamily="34" charset="0"/>
                <a:cs typeface="Arial" panose="020B0604020202020204" pitchFamily="34" charset="0"/>
              </a:rPr>
              <a:t>t-3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t-4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2888973" y="119270"/>
            <a:ext cx="891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frecuencias, ARIMA en residuales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5082E8-49BE-4BF3-AB33-A50F9886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87" y="1271321"/>
            <a:ext cx="7349574" cy="39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83CC2-9078-43D2-8F80-3D8D7543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6" y="2918798"/>
            <a:ext cx="12245009" cy="1321898"/>
          </a:xfrm>
        </p:spPr>
        <p:txBody>
          <a:bodyPr/>
          <a:lstStyle/>
          <a:p>
            <a:r>
              <a:rPr lang="es-US" dirty="0"/>
              <a:t>Regresión con REGULARIZACIÓN </a:t>
            </a:r>
            <a:r>
              <a:rPr lang="es-US" dirty="0" err="1"/>
              <a:t>lasso</a:t>
            </a:r>
            <a:endParaRPr lang="es-US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AE1B50E-ECA7-476A-BE25-9164D41A83D7}"/>
              </a:ext>
            </a:extLst>
          </p:cNvPr>
          <p:cNvSpPr/>
          <p:nvPr/>
        </p:nvSpPr>
        <p:spPr>
          <a:xfrm>
            <a:off x="3511822" y="4518993"/>
            <a:ext cx="1577009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936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CC6C2893-E40B-494C-8C0E-569744DCE36D}"/>
              </a:ext>
            </a:extLst>
          </p:cNvPr>
          <p:cNvSpPr/>
          <p:nvPr/>
        </p:nvSpPr>
        <p:spPr>
          <a:xfrm>
            <a:off x="5009317" y="4518993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A1917EB-D492-4B39-9722-C7EC68717331}"/>
              </a:ext>
            </a:extLst>
          </p:cNvPr>
          <p:cNvSpPr/>
          <p:nvPr/>
        </p:nvSpPr>
        <p:spPr>
          <a:xfrm flipH="1">
            <a:off x="6493564" y="4518991"/>
            <a:ext cx="1577010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218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8F8EDECD-1F22-4A58-B134-B589703E903F}"/>
              </a:ext>
            </a:extLst>
          </p:cNvPr>
          <p:cNvSpPr/>
          <p:nvPr/>
        </p:nvSpPr>
        <p:spPr>
          <a:xfrm flipH="1">
            <a:off x="5787881" y="4518991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9652" y="439043"/>
            <a:ext cx="3448140" cy="914389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>
                <a:solidFill>
                  <a:srgbClr val="514843"/>
                </a:solidFill>
              </a:rPr>
              <a:t>PRONÓSTICO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700A00-D5FC-4733-BE64-B6DB5E44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43" y="1353432"/>
            <a:ext cx="6663153" cy="36879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112CD9-0DA3-41DF-A590-5F37DFA5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7" y="4063176"/>
            <a:ext cx="3942086" cy="23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486399"/>
              </p:ext>
            </p:extLst>
          </p:nvPr>
        </p:nvGraphicFramePr>
        <p:xfrm>
          <a:off x="210516" y="1427920"/>
          <a:ext cx="11371883" cy="522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91C5-339E-4D33-B0E1-BA3835724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944" y="981291"/>
            <a:ext cx="3944178" cy="1445019"/>
          </a:xfrm>
        </p:spPr>
        <p:txBody>
          <a:bodyPr/>
          <a:lstStyle/>
          <a:p>
            <a:r>
              <a:rPr lang="es-US" dirty="0"/>
              <a:t>¿Qué sigue?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281B-7086-4374-9E5C-281675A7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49" y="2669733"/>
            <a:ext cx="10096501" cy="2432354"/>
          </a:xfrm>
        </p:spPr>
        <p:txBody>
          <a:bodyPr>
            <a:normAutofit/>
          </a:bodyPr>
          <a:lstStyle/>
          <a:p>
            <a:r>
              <a:rPr lang="es-US" dirty="0"/>
              <a:t>Se espera que, con este proyecto, el CENACE se pueda enfocar en pronosticar los días considerados atípicos para el modelo, teniendo ya un modelo que pronostique el resto de los días.</a:t>
            </a:r>
          </a:p>
          <a:p>
            <a:endParaRPr lang="es-US" dirty="0"/>
          </a:p>
          <a:p>
            <a:endParaRPr lang="es-US" dirty="0"/>
          </a:p>
          <a:p>
            <a:r>
              <a:rPr lang="es-US" dirty="0"/>
              <a:t>Realizar un análisis de los días festivos por separado, tomando en cuenta los días </a:t>
            </a:r>
            <a:r>
              <a:rPr lang="es-US" dirty="0" err="1"/>
              <a:t>pre-festivos</a:t>
            </a:r>
            <a:r>
              <a:rPr lang="es-US" dirty="0"/>
              <a:t>, festivos y </a:t>
            </a:r>
            <a:r>
              <a:rPr lang="es-US" dirty="0" err="1"/>
              <a:t>post-festivos</a:t>
            </a:r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282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48E14-8121-419B-8319-BD1FE5D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En R</a:t>
            </a:r>
            <a:br>
              <a:rPr lang="es-US" dirty="0"/>
            </a:br>
            <a:endParaRPr lang="es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685DCF-D4F5-44DE-992B-F06F9AF3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92" y="2224604"/>
            <a:ext cx="4822369" cy="17954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8F3906-0E35-4E6A-97E6-2761FDC6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2" y="1676400"/>
            <a:ext cx="4444780" cy="6029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BD49F7-1F47-4A30-979C-E90897E1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53" y="1472197"/>
            <a:ext cx="3806155" cy="25478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6953F1-393C-4DE9-987C-AB222D7C1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92" y="4886323"/>
            <a:ext cx="5076825" cy="1685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0ADDA1-707C-492E-84BA-969EF0F85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692" y="4707833"/>
            <a:ext cx="2886075" cy="161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9D9103-A9C2-46C5-AEDC-305609B16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153" y="4020679"/>
            <a:ext cx="3702188" cy="25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5B612-27A9-473C-B8B3-4DC5935F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763545"/>
            <a:ext cx="5734050" cy="2219691"/>
          </a:xfrm>
        </p:spPr>
        <p:txBody>
          <a:bodyPr/>
          <a:lstStyle/>
          <a:p>
            <a:r>
              <a:rPr lang="es-US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3F018-BFCE-49B3-B36A-54BC8FD8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799" y="2655687"/>
            <a:ext cx="5609798" cy="2407631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Analizar la serie de tiempo de la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Crear un modelo para pronosticar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Reducir el error de los pronósticos del modelo creado.</a:t>
            </a:r>
          </a:p>
          <a:p>
            <a:endParaRPr lang="es-US" dirty="0"/>
          </a:p>
        </p:txBody>
      </p:sp>
      <p:pic>
        <p:nvPicPr>
          <p:cNvPr id="5" name="Imagen 4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D7611174-A108-41B2-A12B-4192370EAE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5FD9D5-F2EA-4012-8C39-58F1012411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Dummies</a:t>
            </a:r>
            <a:r>
              <a:rPr lang="es-ES" dirty="0"/>
              <a:t>: Días </a:t>
            </a:r>
            <a:r>
              <a:rPr lang="es-US" dirty="0"/>
              <a:t>festivos, días de la semana, meses del año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899" y="1600200"/>
            <a:ext cx="3770243" cy="4572000"/>
          </a:xfrm>
        </p:spPr>
        <p:txBody>
          <a:bodyPr rtlCol="0">
            <a:normAutofit/>
          </a:bodyPr>
          <a:lstStyle/>
          <a:p>
            <a:r>
              <a:rPr lang="es-US" dirty="0"/>
              <a:t>Año nuevo</a:t>
            </a:r>
          </a:p>
          <a:p>
            <a:r>
              <a:rPr lang="es-US" dirty="0"/>
              <a:t>Asueto día de la constitución</a:t>
            </a:r>
          </a:p>
          <a:p>
            <a:r>
              <a:rPr lang="es-US" dirty="0"/>
              <a:t>Asueto natalicio Benito Juárez</a:t>
            </a:r>
          </a:p>
          <a:p>
            <a:r>
              <a:rPr lang="es-US" dirty="0"/>
              <a:t>Jueves santo</a:t>
            </a:r>
          </a:p>
          <a:p>
            <a:r>
              <a:rPr lang="es-US" dirty="0"/>
              <a:t>Viernes santo</a:t>
            </a:r>
          </a:p>
          <a:p>
            <a:r>
              <a:rPr lang="es-US" dirty="0"/>
              <a:t>Sábado santo</a:t>
            </a:r>
          </a:p>
          <a:p>
            <a:r>
              <a:rPr lang="es-US" dirty="0"/>
              <a:t>Domingo santo</a:t>
            </a:r>
          </a:p>
          <a:p>
            <a:r>
              <a:rPr lang="es-US" dirty="0"/>
              <a:t>Día del trabajo</a:t>
            </a:r>
          </a:p>
          <a:p>
            <a:r>
              <a:rPr lang="es-US" dirty="0"/>
              <a:t>Día de las madres</a:t>
            </a:r>
          </a:p>
          <a:p>
            <a:endParaRPr lang="es-ES" dirty="0"/>
          </a:p>
        </p:txBody>
      </p:sp>
      <p:sp>
        <p:nvSpPr>
          <p:cNvPr id="4" name="Marcador de posición de contenido 13">
            <a:extLst>
              <a:ext uri="{FF2B5EF4-FFF2-40B4-BE49-F238E27FC236}">
                <a16:creationId xmlns:a16="http://schemas.microsoft.com/office/drawing/2014/main" id="{8D53C500-6322-443B-A33C-C58E4A7B8D40}"/>
              </a:ext>
            </a:extLst>
          </p:cNvPr>
          <p:cNvSpPr txBox="1">
            <a:spLocks/>
          </p:cNvSpPr>
          <p:nvPr/>
        </p:nvSpPr>
        <p:spPr>
          <a:xfrm>
            <a:off x="6332882" y="1600200"/>
            <a:ext cx="420259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elecciones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independencia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es-US" dirty="0"/>
              <a:t>virgen</a:t>
            </a:r>
            <a:r>
              <a:rPr lang="pt-BR" dirty="0"/>
              <a:t> de </a:t>
            </a:r>
            <a:r>
              <a:rPr lang="pt-BR" dirty="0" err="1"/>
              <a:t>zapopan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muertos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virgen</a:t>
            </a:r>
            <a:r>
              <a:rPr lang="pt-BR" dirty="0"/>
              <a:t> de Guadalupe</a:t>
            </a:r>
          </a:p>
          <a:p>
            <a:r>
              <a:rPr lang="pt-BR" dirty="0"/>
              <a:t>Toma de poder</a:t>
            </a:r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revolución</a:t>
            </a:r>
            <a:endParaRPr lang="pt-BR" dirty="0"/>
          </a:p>
          <a:p>
            <a:r>
              <a:rPr lang="pt-BR" dirty="0" err="1"/>
              <a:t>Navidad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Descomposición de los datos: Estacionalidad</a:t>
            </a:r>
          </a:p>
        </p:txBody>
      </p:sp>
      <p:pic>
        <p:nvPicPr>
          <p:cNvPr id="4" name="Imagen 3" descr="Imagen que contiene parado, tabla, viendo, agua&#10;&#10;Descripción generada automáticamente">
            <a:extLst>
              <a:ext uri="{FF2B5EF4-FFF2-40B4-BE49-F238E27FC236}">
                <a16:creationId xmlns:a16="http://schemas.microsoft.com/office/drawing/2014/main" id="{0926EBBC-F18B-4CA8-A4F1-7FF88C66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38781"/>
            <a:ext cx="9982200" cy="2894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Producto </a:t>
            </a:r>
            <a:r>
              <a:rPr lang="es-ES" dirty="0" err="1"/>
              <a:t>kronecker</a:t>
            </a:r>
            <a:r>
              <a:rPr lang="es-ES" dirty="0"/>
              <a:t> por línea: efecto cruzado</a:t>
            </a:r>
          </a:p>
        </p:txBody>
      </p:sp>
      <p:graphicFrame>
        <p:nvGraphicFramePr>
          <p:cNvPr id="16" name="Marcador de posición de contenido 15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324879"/>
              </p:ext>
            </p:extLst>
          </p:nvPr>
        </p:nvGraphicFramePr>
        <p:xfrm>
          <a:off x="1035702" y="2512893"/>
          <a:ext cx="3423133" cy="171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05">
                  <a:extLst>
                    <a:ext uri="{9D8B030D-6E8A-4147-A177-3AD203B41FA5}">
                      <a16:colId xmlns:a16="http://schemas.microsoft.com/office/drawing/2014/main" val="1840083485"/>
                    </a:ext>
                  </a:extLst>
                </a:gridCol>
                <a:gridCol w="89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76">
                  <a:extLst>
                    <a:ext uri="{9D8B030D-6E8A-4147-A177-3AD203B41FA5}">
                      <a16:colId xmlns:a16="http://schemas.microsoft.com/office/drawing/2014/main" val="602595536"/>
                    </a:ext>
                  </a:extLst>
                </a:gridCol>
              </a:tblGrid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s-ES" sz="1100" noProof="0" dirty="0"/>
                        <a:t>1</a:t>
                      </a:r>
                      <a:endParaRPr lang="es-ES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vert="wordArtVert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807605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051EAA5-E832-44D2-87AB-BDF27CABBEA5}"/>
              </a:ext>
            </a:extLst>
          </p:cNvPr>
          <p:cNvSpPr txBox="1"/>
          <p:nvPr/>
        </p:nvSpPr>
        <p:spPr>
          <a:xfrm>
            <a:off x="477077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F290A4-9D19-43E0-9635-7F9644CA315C}"/>
              </a:ext>
            </a:extLst>
          </p:cNvPr>
          <p:cNvSpPr txBox="1"/>
          <p:nvPr/>
        </p:nvSpPr>
        <p:spPr>
          <a:xfrm>
            <a:off x="4329385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205" r="-104430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205" r="-13014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95455" r="-104430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95455" r="-13014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72581" r="-10443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72581" r="-1301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949E4A6-70D4-47BD-9438-559946161B5F}"/>
              </a:ext>
            </a:extLst>
          </p:cNvPr>
          <p:cNvSpPr txBox="1"/>
          <p:nvPr/>
        </p:nvSpPr>
        <p:spPr>
          <a:xfrm>
            <a:off x="5343174" y="2170954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77742E-DEBA-4E46-81E0-010FDBB89C53}"/>
              </a:ext>
            </a:extLst>
          </p:cNvPr>
          <p:cNvSpPr txBox="1"/>
          <p:nvPr/>
        </p:nvSpPr>
        <p:spPr>
          <a:xfrm>
            <a:off x="10507450" y="2170953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6A2436-ADFD-4295-AD0D-5526E97CDE3D}"/>
              </a:ext>
            </a:extLst>
          </p:cNvPr>
          <p:cNvSpPr txBox="1"/>
          <p:nvPr/>
        </p:nvSpPr>
        <p:spPr>
          <a:xfrm>
            <a:off x="4969565" y="3152283"/>
            <a:ext cx="37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MAPE de la regresión efecto </a:t>
            </a:r>
            <a:r>
              <a:rPr lang="es-ES" dirty="0" err="1"/>
              <a:t>dummies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AB0A0D-667D-4463-8D95-F6BDBB0063A1}"/>
              </a:ext>
            </a:extLst>
          </p:cNvPr>
          <p:cNvSpPr txBox="1"/>
          <p:nvPr/>
        </p:nvSpPr>
        <p:spPr>
          <a:xfrm>
            <a:off x="8865704" y="1587863"/>
            <a:ext cx="27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Eꞷ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63142D-3F89-49BB-B713-86CA4CBF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6" y="1587863"/>
            <a:ext cx="8146126" cy="45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de frecuencias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BF8154-60D4-4B28-B54B-2F477CAB2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1176" y="2624184"/>
            <a:ext cx="5578459" cy="3372432"/>
          </a:xfrm>
          <a:prstGeom prst="rect">
            <a:avLst/>
          </a:prstGeo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50202" y="1543929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Frecuencias de residuales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69BAC25-5AD2-4A1B-9D68-00AE2EB138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09635" y="2509759"/>
            <a:ext cx="5434663" cy="36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Teorema de Fourier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15DDF4-057D-4D36-9477-BCEBC37CDF4F}"/>
              </a:ext>
            </a:extLst>
          </p:cNvPr>
          <p:cNvSpPr/>
          <p:nvPr/>
        </p:nvSpPr>
        <p:spPr>
          <a:xfrm>
            <a:off x="1104900" y="1600200"/>
            <a:ext cx="4914900" cy="457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i="1"/>
              <a:t>Cualquier función periódica, con periodo T, se puede representar como suma de sinusoides de frecuencias f, 2f, 3f, .., llamadas armónicos. </a:t>
            </a:r>
            <a:r>
              <a:rPr lang="es-ES" sz="2000"/>
              <a:t>(Barrière, 2011).</a:t>
            </a:r>
            <a:endParaRPr lang="es-ES" sz="200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D17AB1-013C-4613-95A6-798CF469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8" y="2088812"/>
            <a:ext cx="4742571" cy="3730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6C720E-C949-480F-9F09-AB752847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96" y="1185699"/>
            <a:ext cx="8350417" cy="448660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622482" y="2583152"/>
            <a:ext cx="251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3366052" y="251791"/>
            <a:ext cx="85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Panorámica</PresentationFormat>
  <Paragraphs>124</Paragraphs>
  <Slides>16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Euphemia</vt:lpstr>
      <vt:lpstr>Plantagenet Cherokee</vt:lpstr>
      <vt:lpstr>Wingdings</vt:lpstr>
      <vt:lpstr>Literatura académica 16 × 9</vt:lpstr>
      <vt:lpstr>Pronóstico general del sistema eléctrico GCROC</vt:lpstr>
      <vt:lpstr>OBJETIVOS</vt:lpstr>
      <vt:lpstr>Dummies: Días festivos, días de la semana, meses del año</vt:lpstr>
      <vt:lpstr>Descomposición de los datos: Estacionalidad</vt:lpstr>
      <vt:lpstr>Producto kronecker por línea: efecto cruzado</vt:lpstr>
      <vt:lpstr>MAPE de la regresión efecto dummies</vt:lpstr>
      <vt:lpstr>Análisis de frecuencias</vt:lpstr>
      <vt:lpstr>Teorema de Fourier</vt:lpstr>
      <vt:lpstr>Presentación de PowerPoint</vt:lpstr>
      <vt:lpstr>AR sobre residuales de regresión</vt:lpstr>
      <vt:lpstr>Presentación de PowerPoint</vt:lpstr>
      <vt:lpstr>Regresión con REGULARIZACIÓN lasso</vt:lpstr>
      <vt:lpstr>PRONÓSTICO</vt:lpstr>
      <vt:lpstr>Resumen</vt:lpstr>
      <vt:lpstr>¿Qué sigue?</vt:lpstr>
      <vt:lpstr>En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2019-11-19T15:55:44Z</dcterms:created>
  <dcterms:modified xsi:type="dcterms:W3CDTF">2019-11-30T14:41:45Z</dcterms:modified>
</cp:coreProperties>
</file>