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2" r:id="rId7"/>
    <p:sldId id="260" r:id="rId8"/>
    <p:sldId id="261" r:id="rId9"/>
    <p:sldId id="264" r:id="rId10"/>
    <p:sldId id="268" r:id="rId11"/>
    <p:sldId id="266" r:id="rId12"/>
    <p:sldId id="271" r:id="rId13"/>
    <p:sldId id="272" r:id="rId14"/>
    <p:sldId id="273" r:id="rId15"/>
    <p:sldId id="274" r:id="rId16"/>
    <p:sldId id="269" r:id="rId17"/>
    <p:sldId id="275" r:id="rId18"/>
    <p:sldId id="281" r:id="rId19"/>
    <p:sldId id="282" r:id="rId20"/>
    <p:sldId id="276" r:id="rId21"/>
    <p:sldId id="277" r:id="rId22"/>
    <p:sldId id="278" r:id="rId23"/>
    <p:sldId id="279" r:id="rId24"/>
    <p:sldId id="280" r:id="rId25"/>
    <p:sldId id="270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183-10E7-4AA7-B468-4D9EFB419097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662F-C064-4C13-A590-6FF0D1EA2A6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9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183-10E7-4AA7-B468-4D9EFB419097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662F-C064-4C13-A590-6FF0D1EA2A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9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183-10E7-4AA7-B468-4D9EFB419097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662F-C064-4C13-A590-6FF0D1EA2A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183-10E7-4AA7-B468-4D9EFB419097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662F-C064-4C13-A590-6FF0D1EA2A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6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183-10E7-4AA7-B468-4D9EFB419097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662F-C064-4C13-A590-6FF0D1EA2A6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3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183-10E7-4AA7-B468-4D9EFB419097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662F-C064-4C13-A590-6FF0D1EA2A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49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183-10E7-4AA7-B468-4D9EFB419097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662F-C064-4C13-A590-6FF0D1EA2A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426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183-10E7-4AA7-B468-4D9EFB419097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662F-C064-4C13-A590-6FF0D1EA2A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5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183-10E7-4AA7-B468-4D9EFB419097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662F-C064-4C13-A590-6FF0D1EA2A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752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C69183-10E7-4AA7-B468-4D9EFB419097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6662F-C064-4C13-A590-6FF0D1EA2A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57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183-10E7-4AA7-B468-4D9EFB419097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662F-C064-4C13-A590-6FF0D1EA2A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30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C69183-10E7-4AA7-B468-4D9EFB419097}" type="datetimeFigureOut">
              <a:rPr lang="es-ES" smtClean="0"/>
              <a:t>16/03/2020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C6662F-C064-4C13-A590-6FF0D1EA2A6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Análisis de Eficiencia de Algoritmos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Javier Ramírez Pulido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88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Gráficos de las tablas clasificadas por eficiencia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Ejercicio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19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u="sng" dirty="0"/>
              <a:t>COMPARACIÓN DE ALGORITMOS CON EFICIENCIA N^2</a:t>
            </a:r>
            <a:endParaRPr lang="es-ES" sz="3600" dirty="0"/>
          </a:p>
        </p:txBody>
      </p:sp>
      <p:pic>
        <p:nvPicPr>
          <p:cNvPr id="4" name="Imagen 3" descr="C:\Users\xaviv\OneDrive\Escritorio\GENERAL\CURSO 19.20\2ndoCUATRI_19.20\ALG\Codigo\grafica_eficiencia_n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" y="2138362"/>
            <a:ext cx="4924108" cy="3665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C:\Users\xaviv\OneDrive\Escritorio\GENERAL\CURSO 19.20\2ndoCUATRI_19.20\ALG\Codigo\grafica_eficiencia_n2_teoricas_ajustada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892" y="2138362"/>
            <a:ext cx="4924108" cy="3665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4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u="sng" dirty="0"/>
              <a:t>COMPARACIÓN DE ALGORITMOS CON EFICIENCIA N*LOG(N)</a:t>
            </a:r>
            <a:endParaRPr lang="es-ES" sz="3200" dirty="0"/>
          </a:p>
        </p:txBody>
      </p:sp>
      <p:pic>
        <p:nvPicPr>
          <p:cNvPr id="4" name="Imagen 3" descr="C:\Users\xaviv\OneDrive\Escritorio\GENERAL\CURSO 19.20\2ndoCUATRI_19.20\ALG\Codigo\grafica_eficiencia_nlog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" y="2056447"/>
            <a:ext cx="4819015" cy="361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C:\Users\xaviv\OneDrive\Escritorio\GENERAL\CURSO 19.20\2ndoCUATRI_19.20\ALG\Codigo\grafica_eficiencia_nlogn_teoricas_ajustada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552" y="2056447"/>
            <a:ext cx="4819015" cy="3613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u="sng" dirty="0"/>
              <a:t>COMPARACIÓN DE ALGORITMOS CON EFICIENCIA N^3</a:t>
            </a:r>
            <a:endParaRPr lang="es-ES" sz="3600" dirty="0"/>
          </a:p>
        </p:txBody>
      </p:sp>
      <p:pic>
        <p:nvPicPr>
          <p:cNvPr id="4" name="Imagen 3" descr="C:\Users\xaviv\OneDrive\Escritorio\GENERAL\CURSO 19.20\2ndoCUATRI_19.20\ALG\Codigo\grafica_floy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" y="2039302"/>
            <a:ext cx="4742815" cy="3556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C:\Users\xaviv\OneDrive\Escritorio\GENERAL\CURSO 19.20\2ndoCUATRI_19.20\ALG\Codigo\grafica_floyd_ajustad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71" y="2039302"/>
            <a:ext cx="4742815" cy="3556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12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u="sng" dirty="0"/>
              <a:t>COMPARACIÓN DE ALGORITMOS CON EFICIENCIA 2^N</a:t>
            </a:r>
            <a:endParaRPr lang="es-ES" sz="3600" dirty="0"/>
          </a:p>
        </p:txBody>
      </p:sp>
      <p:pic>
        <p:nvPicPr>
          <p:cNvPr id="9218" name="Picture 2" descr="grafica_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" y="2155825"/>
            <a:ext cx="53530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grafica_hanoi_ajust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155825"/>
            <a:ext cx="5353050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7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u="sng" dirty="0"/>
              <a:t>COMPARACIÓN DE TODOS ALGORITMOS DE ORDENACION</a:t>
            </a:r>
            <a:endParaRPr lang="es-ES" sz="3200" dirty="0"/>
          </a:p>
        </p:txBody>
      </p:sp>
      <p:pic>
        <p:nvPicPr>
          <p:cNvPr id="10242" name="Picture 2" descr="COMPARACION_ORDENACION_TO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3" y="2085023"/>
            <a:ext cx="4953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COMPARACION_MIOS_ORDEN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322" y="2085023"/>
            <a:ext cx="4965701" cy="372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5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Cálculo de la eficiencia híbrida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Ejercicio 3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1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PARAMETROS DEL ALGORITMO AJUSTADO DE FLOYD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181225"/>
            <a:ext cx="1828800" cy="4351338"/>
          </a:xfrm>
        </p:spPr>
        <p:txBody>
          <a:bodyPr/>
          <a:lstStyle/>
          <a:p>
            <a:r>
              <a:rPr lang="es-ES" dirty="0"/>
              <a:t>a -&gt; 3.67e-8         b-&gt; 3.2075e-07      c-&gt; -1.4344e5     d-&gt;0.0001569</a:t>
            </a:r>
          </a:p>
          <a:p>
            <a:endParaRPr lang="es-ES" dirty="0"/>
          </a:p>
        </p:txBody>
      </p:sp>
      <p:pic>
        <p:nvPicPr>
          <p:cNvPr id="11266" name="Picture 2" descr="parametros_floy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" t="9343" r="24372"/>
          <a:stretch/>
        </p:blipFill>
        <p:spPr bwMode="auto">
          <a:xfrm>
            <a:off x="3954779" y="1917700"/>
            <a:ext cx="7200901" cy="406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6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u="sng" dirty="0"/>
              <a:t>PARAMETROS DEL ALGORITMO AJUSTADO DE HANOI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3960" y="2315845"/>
            <a:ext cx="10515600" cy="4351338"/>
          </a:xfrm>
        </p:spPr>
        <p:txBody>
          <a:bodyPr/>
          <a:lstStyle/>
          <a:p>
            <a:r>
              <a:rPr lang="es-ES" dirty="0"/>
              <a:t>a -&gt; -2.10631e-8         </a:t>
            </a:r>
            <a:endParaRPr lang="es-ES" dirty="0" smtClean="0"/>
          </a:p>
          <a:p>
            <a:r>
              <a:rPr lang="es-ES" dirty="0" smtClean="0"/>
              <a:t>b-</a:t>
            </a:r>
            <a:r>
              <a:rPr lang="es-ES" dirty="0"/>
              <a:t>&gt; 0.9999999</a:t>
            </a:r>
          </a:p>
          <a:p>
            <a:endParaRPr lang="es-ES" dirty="0"/>
          </a:p>
        </p:txBody>
      </p:sp>
      <p:pic>
        <p:nvPicPr>
          <p:cNvPr id="12290" name="Picture 2" descr="PARAMETROS_HANOI_CORREC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3" t="10846" r="26139"/>
          <a:stretch/>
        </p:blipFill>
        <p:spPr bwMode="auto">
          <a:xfrm>
            <a:off x="3898900" y="1866900"/>
            <a:ext cx="6883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PARAMETROS DEL ALGORITMO AJUSTADO DE INSERCION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354262"/>
            <a:ext cx="10515600" cy="4351338"/>
          </a:xfrm>
        </p:spPr>
        <p:txBody>
          <a:bodyPr/>
          <a:lstStyle/>
          <a:p>
            <a:r>
              <a:rPr lang="es-ES" dirty="0"/>
              <a:t>a -&gt; 5.90207e-09         </a:t>
            </a:r>
            <a:endParaRPr lang="es-ES" dirty="0" smtClean="0"/>
          </a:p>
          <a:p>
            <a:r>
              <a:rPr lang="es-ES" dirty="0" smtClean="0"/>
              <a:t>b-</a:t>
            </a:r>
            <a:r>
              <a:rPr lang="es-ES" dirty="0"/>
              <a:t>&gt; 2.27367e-6         </a:t>
            </a:r>
            <a:endParaRPr lang="es-ES" dirty="0" smtClean="0"/>
          </a:p>
          <a:p>
            <a:r>
              <a:rPr lang="es-ES" dirty="0" smtClean="0"/>
              <a:t>c-</a:t>
            </a:r>
            <a:r>
              <a:rPr lang="es-ES" dirty="0"/>
              <a:t>&gt; -0.00771998</a:t>
            </a:r>
          </a:p>
          <a:p>
            <a:endParaRPr lang="es-ES" dirty="0"/>
          </a:p>
        </p:txBody>
      </p:sp>
      <p:pic>
        <p:nvPicPr>
          <p:cNvPr id="13314" name="Picture 2" descr="parametros_inserc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t="10261" r="32428"/>
          <a:stretch/>
        </p:blipFill>
        <p:spPr bwMode="auto">
          <a:xfrm>
            <a:off x="4051300" y="1930400"/>
            <a:ext cx="6299201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Seleccionados: </a:t>
            </a:r>
          </a:p>
          <a:p>
            <a:pPr lvl="1"/>
            <a:r>
              <a:rPr lang="es-ES" dirty="0" smtClean="0"/>
              <a:t>Floyd</a:t>
            </a:r>
          </a:p>
          <a:p>
            <a:pPr lvl="1"/>
            <a:r>
              <a:rPr lang="es-ES" dirty="0" err="1" smtClean="0"/>
              <a:t>Hanoi</a:t>
            </a:r>
            <a:endParaRPr lang="es-ES" dirty="0" smtClean="0"/>
          </a:p>
          <a:p>
            <a:pPr lvl="1"/>
            <a:r>
              <a:rPr lang="es-ES" dirty="0" smtClean="0"/>
              <a:t>Inserción</a:t>
            </a:r>
          </a:p>
          <a:p>
            <a:pPr lvl="1"/>
            <a:r>
              <a:rPr lang="es-ES" dirty="0" err="1" smtClean="0"/>
              <a:t>Quicksort</a:t>
            </a:r>
            <a:endParaRPr lang="es-ES" dirty="0" smtClean="0"/>
          </a:p>
          <a:p>
            <a:r>
              <a:rPr lang="es-ES" dirty="0" smtClean="0"/>
              <a:t>Cálculos:</a:t>
            </a:r>
          </a:p>
          <a:p>
            <a:pPr lvl="1"/>
            <a:r>
              <a:rPr lang="es-ES" dirty="0" smtClean="0"/>
              <a:t>Empírico</a:t>
            </a:r>
          </a:p>
          <a:p>
            <a:pPr lvl="1"/>
            <a:r>
              <a:rPr lang="es-ES" dirty="0" smtClean="0"/>
              <a:t>Híbrido</a:t>
            </a:r>
          </a:p>
          <a:p>
            <a:pPr lvl="1"/>
            <a:r>
              <a:rPr lang="es-ES" dirty="0" smtClean="0"/>
              <a:t>Constantes ocultas</a:t>
            </a:r>
          </a:p>
          <a:p>
            <a:pPr marL="252000" lvl="1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035" y="938108"/>
            <a:ext cx="3505689" cy="15051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724" y="2481946"/>
            <a:ext cx="2762636" cy="19338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772" y="4415791"/>
            <a:ext cx="341995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2680" y="172303"/>
            <a:ext cx="10058400" cy="1450757"/>
          </a:xfrm>
        </p:spPr>
        <p:txBody>
          <a:bodyPr>
            <a:normAutofit/>
          </a:bodyPr>
          <a:lstStyle/>
          <a:p>
            <a:r>
              <a:rPr lang="es-ES" sz="3200" dirty="0"/>
              <a:t>PARAMETROS DEL ALGORITMO AJUSTADO DE QUICKSORT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0900" y="2003426"/>
            <a:ext cx="3345180" cy="4351338"/>
          </a:xfrm>
        </p:spPr>
        <p:txBody>
          <a:bodyPr/>
          <a:lstStyle/>
          <a:p>
            <a:r>
              <a:rPr lang="es-ES" dirty="0"/>
              <a:t>a -&gt; 3.60584e-8    </a:t>
            </a:r>
            <a:endParaRPr lang="es-ES" dirty="0" smtClean="0"/>
          </a:p>
          <a:p>
            <a:r>
              <a:rPr lang="es-ES" dirty="0" smtClean="0"/>
              <a:t>b-</a:t>
            </a:r>
            <a:r>
              <a:rPr lang="es-ES" dirty="0"/>
              <a:t>&gt; 0.000163264</a:t>
            </a:r>
          </a:p>
        </p:txBody>
      </p:sp>
      <p:pic>
        <p:nvPicPr>
          <p:cNvPr id="14338" name="Picture 2" descr="PARAMETROS_QUICKSORT_CORREC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t="10158" r="40838"/>
          <a:stretch/>
        </p:blipFill>
        <p:spPr bwMode="auto">
          <a:xfrm>
            <a:off x="4749800" y="1858963"/>
            <a:ext cx="55372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3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488" y="0"/>
            <a:ext cx="10058400" cy="1450757"/>
          </a:xfrm>
        </p:spPr>
        <p:txBody>
          <a:bodyPr/>
          <a:lstStyle/>
          <a:p>
            <a:r>
              <a:rPr lang="es-ES" dirty="0"/>
              <a:t>MAL AJUSTE DE FLOYD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34200" y="729774"/>
            <a:ext cx="10515600" cy="4351338"/>
          </a:xfrm>
        </p:spPr>
        <p:txBody>
          <a:bodyPr>
            <a:normAutofit/>
          </a:bodyPr>
          <a:lstStyle/>
          <a:p>
            <a:r>
              <a:rPr lang="es-ES" sz="3200" dirty="0"/>
              <a:t>f(x) = x * b + a * log(x) </a:t>
            </a:r>
          </a:p>
        </p:txBody>
      </p:sp>
      <p:pic>
        <p:nvPicPr>
          <p:cNvPr id="4" name="Imagen 3" descr="mal_ajuste_floyd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" t="11043" r="40528"/>
          <a:stretch/>
        </p:blipFill>
        <p:spPr bwMode="auto">
          <a:xfrm>
            <a:off x="3648323" y="1815548"/>
            <a:ext cx="4956313" cy="4526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5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489" y="-70475"/>
            <a:ext cx="10058400" cy="1450757"/>
          </a:xfrm>
        </p:spPr>
        <p:txBody>
          <a:bodyPr>
            <a:normAutofit/>
          </a:bodyPr>
          <a:lstStyle/>
          <a:p>
            <a:r>
              <a:rPr lang="es-ES" sz="4000" dirty="0"/>
              <a:t>MAL AJUSTE DE HANOI (CON 0(N)):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90560" y="865505"/>
            <a:ext cx="10515600" cy="4351338"/>
          </a:xfrm>
        </p:spPr>
        <p:txBody>
          <a:bodyPr>
            <a:normAutofit/>
          </a:bodyPr>
          <a:lstStyle/>
          <a:p>
            <a:r>
              <a:rPr lang="es-ES" sz="2800" dirty="0"/>
              <a:t>f(x) = x * b + a * log(x) </a:t>
            </a:r>
          </a:p>
        </p:txBody>
      </p:sp>
      <p:pic>
        <p:nvPicPr>
          <p:cNvPr id="4" name="Imagen 3" descr="mal_ajuste_hanoi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10088" r="39678"/>
          <a:stretch/>
        </p:blipFill>
        <p:spPr bwMode="auto">
          <a:xfrm>
            <a:off x="3297140" y="1812680"/>
            <a:ext cx="5155097" cy="4340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3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254" y="0"/>
            <a:ext cx="10058400" cy="1450757"/>
          </a:xfrm>
        </p:spPr>
        <p:txBody>
          <a:bodyPr>
            <a:normAutofit/>
          </a:bodyPr>
          <a:lstStyle/>
          <a:p>
            <a:r>
              <a:rPr lang="es-ES" sz="3200" dirty="0"/>
              <a:t>MAL AJUSTE DE INSERCION (CON 0(N^3</a:t>
            </a:r>
            <a:r>
              <a:rPr lang="es-ES" sz="3200" dirty="0" smtClean="0"/>
              <a:t>))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04537" y="987425"/>
            <a:ext cx="10515600" cy="4351338"/>
          </a:xfrm>
        </p:spPr>
        <p:txBody>
          <a:bodyPr>
            <a:normAutofit/>
          </a:bodyPr>
          <a:lstStyle/>
          <a:p>
            <a:r>
              <a:rPr lang="es-ES" sz="2800" dirty="0" smtClean="0"/>
              <a:t>F(x) = a*x^3+b*x^2+c*</a:t>
            </a:r>
            <a:r>
              <a:rPr lang="es-ES" sz="2800" dirty="0" err="1" smtClean="0"/>
              <a:t>x+d</a:t>
            </a:r>
            <a:endParaRPr lang="es-ES" sz="2800" dirty="0"/>
          </a:p>
        </p:txBody>
      </p:sp>
      <p:pic>
        <p:nvPicPr>
          <p:cNvPr id="4" name="Imagen 3" descr="mal_ajuste_insercio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10650" r="21211"/>
          <a:stretch/>
        </p:blipFill>
        <p:spPr bwMode="auto">
          <a:xfrm>
            <a:off x="2800184" y="1815548"/>
            <a:ext cx="6334539" cy="4374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5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0776" y="0"/>
            <a:ext cx="10058400" cy="1450757"/>
          </a:xfrm>
        </p:spPr>
        <p:txBody>
          <a:bodyPr>
            <a:normAutofit/>
          </a:bodyPr>
          <a:lstStyle/>
          <a:p>
            <a:r>
              <a:rPr lang="es-ES" sz="3200" dirty="0"/>
              <a:t>MAL AJUSTE DE QUICKSORT (CON 0(N))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10223" y="919839"/>
            <a:ext cx="10515600" cy="435133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F(x) = </a:t>
            </a:r>
            <a:r>
              <a:rPr lang="es-ES" sz="3200" dirty="0"/>
              <a:t>a*</a:t>
            </a:r>
            <a:r>
              <a:rPr lang="es-ES" sz="3200" dirty="0" err="1"/>
              <a:t>x+b</a:t>
            </a:r>
            <a:endParaRPr lang="es-ES" sz="3200" dirty="0"/>
          </a:p>
        </p:txBody>
      </p:sp>
      <p:pic>
        <p:nvPicPr>
          <p:cNvPr id="4" name="Imagen 3" descr="mal_ajuste_quicksort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" t="10336" r="38418"/>
          <a:stretch/>
        </p:blipFill>
        <p:spPr bwMode="auto">
          <a:xfrm>
            <a:off x="3866984" y="1791293"/>
            <a:ext cx="4465983" cy="4399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2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Compilación con optimización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Ejercicio 4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5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0"/>
            <a:ext cx="10058400" cy="1450757"/>
          </a:xfrm>
        </p:spPr>
        <p:txBody>
          <a:bodyPr/>
          <a:lstStyle/>
          <a:p>
            <a:r>
              <a:rPr lang="es-ES" u="sng" dirty="0"/>
              <a:t>Floyd compilado con optimización (-01</a:t>
            </a:r>
            <a:r>
              <a:rPr lang="es-ES" u="sng" dirty="0" smtClean="0"/>
              <a:t>)</a:t>
            </a:r>
            <a:endParaRPr lang="es-ES" dirty="0"/>
          </a:p>
        </p:txBody>
      </p:sp>
      <p:pic>
        <p:nvPicPr>
          <p:cNvPr id="15362" name="Picture 2" descr="comparacion_optimizacion_floy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00612"/>
            <a:ext cx="5793103" cy="436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-34389"/>
            <a:ext cx="10058400" cy="1450757"/>
          </a:xfrm>
        </p:spPr>
        <p:txBody>
          <a:bodyPr/>
          <a:lstStyle/>
          <a:p>
            <a:r>
              <a:rPr lang="es-ES" u="sng" dirty="0" err="1"/>
              <a:t>Hanoi</a:t>
            </a:r>
            <a:r>
              <a:rPr lang="es-ES" u="sng" dirty="0"/>
              <a:t> compilado con optimización (-03</a:t>
            </a:r>
            <a:r>
              <a:rPr lang="es-ES" u="sng" dirty="0" smtClean="0"/>
              <a:t>)</a:t>
            </a:r>
            <a:endParaRPr lang="es-ES" dirty="0"/>
          </a:p>
        </p:txBody>
      </p:sp>
      <p:pic>
        <p:nvPicPr>
          <p:cNvPr id="16386" name="Picture 2" descr="comparacion_optimizacion_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41" y="2006600"/>
            <a:ext cx="5571278" cy="4183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4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0"/>
            <a:ext cx="10058400" cy="1450757"/>
          </a:xfrm>
        </p:spPr>
        <p:txBody>
          <a:bodyPr>
            <a:normAutofit/>
          </a:bodyPr>
          <a:lstStyle/>
          <a:p>
            <a:r>
              <a:rPr lang="es-ES" sz="4400" u="sng" dirty="0"/>
              <a:t>Inserción compilado con optimización (-01</a:t>
            </a:r>
            <a:r>
              <a:rPr lang="es-ES" sz="4400" u="sng" dirty="0" smtClean="0"/>
              <a:t>)</a:t>
            </a:r>
            <a:endParaRPr lang="es-ES" sz="4400" dirty="0"/>
          </a:p>
        </p:txBody>
      </p:sp>
      <p:pic>
        <p:nvPicPr>
          <p:cNvPr id="17410" name="Picture 2" descr="comparacion_optimizacion_inser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723" y="1864360"/>
            <a:ext cx="6005513" cy="450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1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6480" y="0"/>
            <a:ext cx="10058400" cy="1450757"/>
          </a:xfrm>
        </p:spPr>
        <p:txBody>
          <a:bodyPr>
            <a:normAutofit/>
          </a:bodyPr>
          <a:lstStyle/>
          <a:p>
            <a:r>
              <a:rPr lang="es-ES" sz="4400" u="sng" dirty="0" err="1"/>
              <a:t>Quicksort</a:t>
            </a:r>
            <a:r>
              <a:rPr lang="es-ES" sz="4400" u="sng" dirty="0"/>
              <a:t> compilado con optimización (-02</a:t>
            </a:r>
            <a:r>
              <a:rPr lang="es-ES" sz="4400" u="sng" dirty="0" smtClean="0"/>
              <a:t>)</a:t>
            </a:r>
            <a:endParaRPr lang="es-ES" sz="4400" dirty="0"/>
          </a:p>
        </p:txBody>
      </p:sp>
      <p:pic>
        <p:nvPicPr>
          <p:cNvPr id="18434" name="Picture 2" descr="comparacion_optimizacion_quick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1937621"/>
            <a:ext cx="5675313" cy="426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Cálculo de la eficiencia empírica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4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FIN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Muchas gracias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44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FLOYD</a:t>
            </a:r>
            <a:endParaRPr lang="es-ES" dirty="0"/>
          </a:p>
        </p:txBody>
      </p:sp>
      <p:pic>
        <p:nvPicPr>
          <p:cNvPr id="1026" name="Picture 2" descr="grafica_floy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" y="1690688"/>
            <a:ext cx="5663878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grafica_floyd_ajust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765249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995160" y="77724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Tamaños -&gt; 10 a 250 (incremento de 10)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63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HANOI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096000" y="704740"/>
            <a:ext cx="452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Tamaños -&gt; 0 a 25 (incremento de 1)</a:t>
            </a:r>
          </a:p>
          <a:p>
            <a:endParaRPr lang="es-ES" dirty="0"/>
          </a:p>
        </p:txBody>
      </p:sp>
      <p:pic>
        <p:nvPicPr>
          <p:cNvPr id="2050" name="Picture 2" descr="grafica_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3" y="1690688"/>
            <a:ext cx="53911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grafica_hanoi_ajust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1690687"/>
            <a:ext cx="54006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INSERCIÓN</a:t>
            </a:r>
            <a:endParaRPr lang="es-ES" dirty="0"/>
          </a:p>
        </p:txBody>
      </p:sp>
      <p:pic>
        <p:nvPicPr>
          <p:cNvPr id="3074" name="Picture 2" descr="grafica_inser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2183"/>
            <a:ext cx="46101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grafica_insercion_ajust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07" y="2222183"/>
            <a:ext cx="4612811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623561" y="685800"/>
            <a:ext cx="470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Tamaños -&gt; 1000 a 25000 (incremento de 1000)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33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QUICKSORT</a:t>
            </a:r>
            <a:endParaRPr lang="es-ES" dirty="0"/>
          </a:p>
        </p:txBody>
      </p:sp>
      <p:pic>
        <p:nvPicPr>
          <p:cNvPr id="4098" name="Picture 2" descr="grafica_quick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3" y="1690688"/>
            <a:ext cx="5241010" cy="392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grafica_quicksort_ajust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240" y="1690688"/>
            <a:ext cx="5240560" cy="392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623560" y="685800"/>
            <a:ext cx="524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Tamaños -&gt; 10000 a 250000 (incremento de 10000)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36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500" y="0"/>
            <a:ext cx="10515600" cy="1325563"/>
          </a:xfrm>
        </p:spPr>
        <p:txBody>
          <a:bodyPr/>
          <a:lstStyle/>
          <a:p>
            <a:r>
              <a:rPr lang="es-ES" dirty="0"/>
              <a:t>Eficiencia O(n²)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91930"/>
              </p:ext>
            </p:extLst>
          </p:nvPr>
        </p:nvGraphicFramePr>
        <p:xfrm>
          <a:off x="111842" y="2317201"/>
          <a:ext cx="3038240" cy="2894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802">
                  <a:extLst>
                    <a:ext uri="{9D8B030D-6E8A-4147-A177-3AD203B41FA5}">
                      <a16:colId xmlns:a16="http://schemas.microsoft.com/office/drawing/2014/main" val="2951598718"/>
                    </a:ext>
                  </a:extLst>
                </a:gridCol>
                <a:gridCol w="758373">
                  <a:extLst>
                    <a:ext uri="{9D8B030D-6E8A-4147-A177-3AD203B41FA5}">
                      <a16:colId xmlns:a16="http://schemas.microsoft.com/office/drawing/2014/main" val="3492546759"/>
                    </a:ext>
                  </a:extLst>
                </a:gridCol>
                <a:gridCol w="758373">
                  <a:extLst>
                    <a:ext uri="{9D8B030D-6E8A-4147-A177-3AD203B41FA5}">
                      <a16:colId xmlns:a16="http://schemas.microsoft.com/office/drawing/2014/main" val="3537450761"/>
                    </a:ext>
                  </a:extLst>
                </a:gridCol>
                <a:gridCol w="855692">
                  <a:extLst>
                    <a:ext uri="{9D8B030D-6E8A-4147-A177-3AD203B41FA5}">
                      <a16:colId xmlns:a16="http://schemas.microsoft.com/office/drawing/2014/main" val="3079891033"/>
                    </a:ext>
                  </a:extLst>
                </a:gridCol>
              </a:tblGrid>
              <a:tr h="43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Tamaño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burbuja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inserción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selección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017043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0,009326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0,006717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0,0039843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8423754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0,036214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0,024055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0,0161128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57983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0,081513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0,05369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0,035522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139523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0,143469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0,094589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0,065098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434627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0,22451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0,148125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0,098737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310781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0,322415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0,215842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0,14236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984322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0,448451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0,294876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0,197098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08067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0,584871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0,384413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0,257235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696727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0,743189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0,485826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0,334225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835697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0,907302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0,602935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0,396813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518598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11000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1,10214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0,726386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0,480536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68368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12000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1,31375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0,864664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0,573581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294668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13000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1,54938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1,01861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0,680197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640709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14000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1,77838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1,17975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0,783223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2710865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15000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2,05705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1,37162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0,896243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51483713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10364"/>
              </p:ext>
            </p:extLst>
          </p:nvPr>
        </p:nvGraphicFramePr>
        <p:xfrm>
          <a:off x="3150082" y="2323140"/>
          <a:ext cx="2387117" cy="2888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3114">
                  <a:extLst>
                    <a:ext uri="{9D8B030D-6E8A-4147-A177-3AD203B41FA5}">
                      <a16:colId xmlns:a16="http://schemas.microsoft.com/office/drawing/2014/main" val="633384912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593706525"/>
                    </a:ext>
                  </a:extLst>
                </a:gridCol>
                <a:gridCol w="595847">
                  <a:extLst>
                    <a:ext uri="{9D8B030D-6E8A-4147-A177-3AD203B41FA5}">
                      <a16:colId xmlns:a16="http://schemas.microsoft.com/office/drawing/2014/main" val="1852679287"/>
                    </a:ext>
                  </a:extLst>
                </a:gridCol>
                <a:gridCol w="672309">
                  <a:extLst>
                    <a:ext uri="{9D8B030D-6E8A-4147-A177-3AD203B41FA5}">
                      <a16:colId xmlns:a16="http://schemas.microsoft.com/office/drawing/2014/main" val="3670166274"/>
                    </a:ext>
                  </a:extLst>
                </a:gridCol>
              </a:tblGrid>
              <a:tr h="25895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16000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</a:rPr>
                        <a:t>2,33831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</a:rPr>
                        <a:t>1,53765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</a:rPr>
                        <a:t>1,0198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4609"/>
                  </a:ext>
                </a:extLst>
              </a:tr>
              <a:tr h="29212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17000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2,64727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1,73426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1,15057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62259961"/>
                  </a:ext>
                </a:extLst>
              </a:tr>
              <a:tr h="29212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18000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3,00253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1,96032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1,28965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1703693"/>
                  </a:ext>
                </a:extLst>
              </a:tr>
              <a:tr h="29212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19000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3,29181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2,17137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1,43709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5351845"/>
                  </a:ext>
                </a:extLst>
              </a:tr>
              <a:tr h="29212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3,70991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2,39982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1,59251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56966652"/>
                  </a:ext>
                </a:extLst>
              </a:tr>
              <a:tr h="29212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21000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4,0858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2,6275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1,76388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33596005"/>
                  </a:ext>
                </a:extLst>
              </a:tr>
              <a:tr h="29212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22000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4,46812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2,90237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1,9482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3490388"/>
                  </a:ext>
                </a:extLst>
              </a:tr>
              <a:tr h="29212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23000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4,81371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3,18144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2,11209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67976638"/>
                  </a:ext>
                </a:extLst>
              </a:tr>
              <a:tr h="29212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24000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5,17747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3,43809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2,29516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02455626"/>
                  </a:ext>
                </a:extLst>
              </a:tr>
              <a:tr h="29212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25000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5,62167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3,72998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2,49193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1269446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014403" y="570062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+mj-lt"/>
              </a:rPr>
              <a:t>Eficiencia O(</a:t>
            </a:r>
            <a:r>
              <a:rPr lang="es-ES" sz="4800" dirty="0" err="1">
                <a:latin typeface="+mj-lt"/>
              </a:rPr>
              <a:t>n·log</a:t>
            </a:r>
            <a:r>
              <a:rPr lang="es-ES" sz="4800" dirty="0">
                <a:latin typeface="+mj-lt"/>
              </a:rPr>
              <a:t>(n))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46669"/>
              </p:ext>
            </p:extLst>
          </p:nvPr>
        </p:nvGraphicFramePr>
        <p:xfrm>
          <a:off x="6014403" y="2317201"/>
          <a:ext cx="2812098" cy="2894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465">
                  <a:extLst>
                    <a:ext uri="{9D8B030D-6E8A-4147-A177-3AD203B41FA5}">
                      <a16:colId xmlns:a16="http://schemas.microsoft.com/office/drawing/2014/main" val="3351069194"/>
                    </a:ext>
                  </a:extLst>
                </a:gridCol>
                <a:gridCol w="691905">
                  <a:extLst>
                    <a:ext uri="{9D8B030D-6E8A-4147-A177-3AD203B41FA5}">
                      <a16:colId xmlns:a16="http://schemas.microsoft.com/office/drawing/2014/main" val="1630546748"/>
                    </a:ext>
                  </a:extLst>
                </a:gridCol>
                <a:gridCol w="869823">
                  <a:extLst>
                    <a:ext uri="{9D8B030D-6E8A-4147-A177-3AD203B41FA5}">
                      <a16:colId xmlns:a16="http://schemas.microsoft.com/office/drawing/2014/main" val="171636387"/>
                    </a:ext>
                  </a:extLst>
                </a:gridCol>
                <a:gridCol w="691905">
                  <a:extLst>
                    <a:ext uri="{9D8B030D-6E8A-4147-A177-3AD203B41FA5}">
                      <a16:colId xmlns:a16="http://schemas.microsoft.com/office/drawing/2014/main" val="95231568"/>
                    </a:ext>
                  </a:extLst>
                </a:gridCol>
              </a:tblGrid>
              <a:tr h="2209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tamaño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quicksort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mergesort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heapsort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63094212"/>
                  </a:ext>
                </a:extLst>
              </a:tr>
              <a:tr h="2209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0,003625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0,00665079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0,004824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33382818"/>
                  </a:ext>
                </a:extLst>
              </a:tr>
              <a:tr h="2209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0,007771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0,014437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0,008362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82307157"/>
                  </a:ext>
                </a:extLst>
              </a:tr>
              <a:tr h="24212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30000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0,011211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0,018691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0,013449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4900694"/>
                  </a:ext>
                </a:extLst>
              </a:tr>
              <a:tr h="2209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0,016733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0,029801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0,018422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38762633"/>
                  </a:ext>
                </a:extLst>
              </a:tr>
              <a:tr h="2209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0,01928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0,04314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0,023023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460524859"/>
                  </a:ext>
                </a:extLst>
              </a:tr>
              <a:tr h="2209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0,023538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0,039113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0,029465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12840985"/>
                  </a:ext>
                </a:extLst>
              </a:tr>
              <a:tr h="2209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0,027832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0,049835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0,03519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70091163"/>
                  </a:ext>
                </a:extLst>
              </a:tr>
              <a:tr h="2209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0,032545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0,061842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0,039763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89444165"/>
                  </a:ext>
                </a:extLst>
              </a:tr>
              <a:tr h="2209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0,036439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0,074306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0,046071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2374361"/>
                  </a:ext>
                </a:extLst>
              </a:tr>
              <a:tr h="2209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100000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0,040993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0,08895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0,050819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58226571"/>
                  </a:ext>
                </a:extLst>
              </a:tr>
              <a:tr h="2209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110000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0,044036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0,070985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0,056759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90421002"/>
                  </a:ext>
                </a:extLst>
              </a:tr>
              <a:tr h="2209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120000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0,048172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0,081647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0,063013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33517340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22267"/>
              </p:ext>
            </p:extLst>
          </p:nvPr>
        </p:nvGraphicFramePr>
        <p:xfrm>
          <a:off x="8826501" y="2317201"/>
          <a:ext cx="2760662" cy="29218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251">
                  <a:extLst>
                    <a:ext uri="{9D8B030D-6E8A-4147-A177-3AD203B41FA5}">
                      <a16:colId xmlns:a16="http://schemas.microsoft.com/office/drawing/2014/main" val="3458041376"/>
                    </a:ext>
                  </a:extLst>
                </a:gridCol>
                <a:gridCol w="679249">
                  <a:extLst>
                    <a:ext uri="{9D8B030D-6E8A-4147-A177-3AD203B41FA5}">
                      <a16:colId xmlns:a16="http://schemas.microsoft.com/office/drawing/2014/main" val="3313381328"/>
                    </a:ext>
                  </a:extLst>
                </a:gridCol>
                <a:gridCol w="853913">
                  <a:extLst>
                    <a:ext uri="{9D8B030D-6E8A-4147-A177-3AD203B41FA5}">
                      <a16:colId xmlns:a16="http://schemas.microsoft.com/office/drawing/2014/main" val="653172807"/>
                    </a:ext>
                  </a:extLst>
                </a:gridCol>
                <a:gridCol w="679249">
                  <a:extLst>
                    <a:ext uri="{9D8B030D-6E8A-4147-A177-3AD203B41FA5}">
                      <a16:colId xmlns:a16="http://schemas.microsoft.com/office/drawing/2014/main" val="1665254987"/>
                    </a:ext>
                  </a:extLst>
                </a:gridCol>
              </a:tblGrid>
              <a:tr h="224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130000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</a:rPr>
                        <a:t>0,052775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</a:rPr>
                        <a:t>0,09109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</a:rPr>
                        <a:t>0,068089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33997"/>
                  </a:ext>
                </a:extLst>
              </a:tr>
              <a:tr h="224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140000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0,057742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0,102959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0,076176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34998570"/>
                  </a:ext>
                </a:extLst>
              </a:tr>
              <a:tr h="224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150000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0,061734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0,114649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0,079362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71369779"/>
                  </a:ext>
                </a:extLst>
              </a:tr>
              <a:tr h="224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160000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0,066984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0,126993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0,088945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32327262"/>
                  </a:ext>
                </a:extLst>
              </a:tr>
              <a:tr h="224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170000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0,070871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0,139966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0,090666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1201373"/>
                  </a:ext>
                </a:extLst>
              </a:tr>
              <a:tr h="224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180000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0,074599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0,153146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0,099272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28490842"/>
                  </a:ext>
                </a:extLst>
              </a:tr>
              <a:tr h="224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190000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0,077911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0,167807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0,107028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27829499"/>
                  </a:ext>
                </a:extLst>
              </a:tr>
              <a:tr h="224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0,084415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0,181705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0,109911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39889345"/>
                  </a:ext>
                </a:extLst>
              </a:tr>
              <a:tr h="224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210000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0,088137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0,138456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0,131347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35059302"/>
                  </a:ext>
                </a:extLst>
              </a:tr>
              <a:tr h="224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220000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0,092379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0,148041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0,12323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810006508"/>
                  </a:ext>
                </a:extLst>
              </a:tr>
              <a:tr h="224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230000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0,097764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0,158239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0,129261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34529112"/>
                  </a:ext>
                </a:extLst>
              </a:tr>
              <a:tr h="224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240000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0,100855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0,168314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0,147278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92222398"/>
                  </a:ext>
                </a:extLst>
              </a:tr>
              <a:tr h="22476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250000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0,104177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0,179208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0,144524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732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5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Eficiencia O(n³)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97453"/>
              </p:ext>
            </p:extLst>
          </p:nvPr>
        </p:nvGraphicFramePr>
        <p:xfrm>
          <a:off x="709875" y="2504916"/>
          <a:ext cx="2139342" cy="2795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310">
                  <a:extLst>
                    <a:ext uri="{9D8B030D-6E8A-4147-A177-3AD203B41FA5}">
                      <a16:colId xmlns:a16="http://schemas.microsoft.com/office/drawing/2014/main" val="3250428171"/>
                    </a:ext>
                  </a:extLst>
                </a:gridCol>
                <a:gridCol w="1139032">
                  <a:extLst>
                    <a:ext uri="{9D8B030D-6E8A-4147-A177-3AD203B41FA5}">
                      <a16:colId xmlns:a16="http://schemas.microsoft.com/office/drawing/2014/main" val="863564462"/>
                    </a:ext>
                  </a:extLst>
                </a:gridCol>
              </a:tblGrid>
              <a:tr h="215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Tamaño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floyd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58705987"/>
                  </a:ext>
                </a:extLst>
              </a:tr>
              <a:tr h="215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4,50E-05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25612060"/>
                  </a:ext>
                </a:extLst>
              </a:tr>
              <a:tr h="215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0,000311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58716417"/>
                  </a:ext>
                </a:extLst>
              </a:tr>
              <a:tr h="215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0,001085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33441858"/>
                  </a:ext>
                </a:extLst>
              </a:tr>
              <a:tr h="215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0,002529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70700400"/>
                  </a:ext>
                </a:extLst>
              </a:tr>
              <a:tr h="215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0,004823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58403123"/>
                  </a:ext>
                </a:extLst>
              </a:tr>
              <a:tr h="215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0,00831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20822341"/>
                  </a:ext>
                </a:extLst>
              </a:tr>
              <a:tr h="215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0,013163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08531733"/>
                  </a:ext>
                </a:extLst>
              </a:tr>
              <a:tr h="215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0,019669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85656938"/>
                  </a:ext>
                </a:extLst>
              </a:tr>
              <a:tr h="215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0,02811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26193062"/>
                  </a:ext>
                </a:extLst>
              </a:tr>
              <a:tr h="215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0,03936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86109012"/>
                  </a:ext>
                </a:extLst>
              </a:tr>
              <a:tr h="215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0,051813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7775205"/>
                  </a:ext>
                </a:extLst>
              </a:tr>
              <a:tr h="215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120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0,066292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75862578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56114"/>
              </p:ext>
            </p:extLst>
          </p:nvPr>
        </p:nvGraphicFramePr>
        <p:xfrm>
          <a:off x="2849217" y="2491919"/>
          <a:ext cx="2139342" cy="27959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310">
                  <a:extLst>
                    <a:ext uri="{9D8B030D-6E8A-4147-A177-3AD203B41FA5}">
                      <a16:colId xmlns:a16="http://schemas.microsoft.com/office/drawing/2014/main" val="3154328469"/>
                    </a:ext>
                  </a:extLst>
                </a:gridCol>
                <a:gridCol w="1139032">
                  <a:extLst>
                    <a:ext uri="{9D8B030D-6E8A-4147-A177-3AD203B41FA5}">
                      <a16:colId xmlns:a16="http://schemas.microsoft.com/office/drawing/2014/main" val="2015920755"/>
                    </a:ext>
                  </a:extLst>
                </a:gridCol>
              </a:tblGrid>
              <a:tr h="20458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130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</a:rPr>
                        <a:t>0,083675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38557"/>
                  </a:ext>
                </a:extLst>
              </a:tr>
              <a:tr h="215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140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0,105342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418766970"/>
                  </a:ext>
                </a:extLst>
              </a:tr>
              <a:tr h="215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150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0,129086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4234555"/>
                  </a:ext>
                </a:extLst>
              </a:tr>
              <a:tr h="215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160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0,156446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78197359"/>
                  </a:ext>
                </a:extLst>
              </a:tr>
              <a:tr h="215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170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0,187267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94831691"/>
                  </a:ext>
                </a:extLst>
              </a:tr>
              <a:tr h="215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180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0,224309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02478210"/>
                  </a:ext>
                </a:extLst>
              </a:tr>
              <a:tr h="215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190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0,260606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73675356"/>
                  </a:ext>
                </a:extLst>
              </a:tr>
              <a:tr h="215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0,303713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53092629"/>
                  </a:ext>
                </a:extLst>
              </a:tr>
              <a:tr h="215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0,350943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60655819"/>
                  </a:ext>
                </a:extLst>
              </a:tr>
              <a:tr h="215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220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0,403632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96440479"/>
                  </a:ext>
                </a:extLst>
              </a:tr>
              <a:tr h="215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230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0,461212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13934632"/>
                  </a:ext>
                </a:extLst>
              </a:tr>
              <a:tr h="215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240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0,52302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42064564"/>
                  </a:ext>
                </a:extLst>
              </a:tr>
              <a:tr h="21594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250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0,590928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891671878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056906" y="906363"/>
            <a:ext cx="5098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+mj-lt"/>
              </a:rPr>
              <a:t>Eficiencia O(2^n)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33052"/>
              </p:ext>
            </p:extLst>
          </p:nvPr>
        </p:nvGraphicFramePr>
        <p:xfrm>
          <a:off x="6255026" y="2491919"/>
          <a:ext cx="2139342" cy="2782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309">
                  <a:extLst>
                    <a:ext uri="{9D8B030D-6E8A-4147-A177-3AD203B41FA5}">
                      <a16:colId xmlns:a16="http://schemas.microsoft.com/office/drawing/2014/main" val="1676039931"/>
                    </a:ext>
                  </a:extLst>
                </a:gridCol>
                <a:gridCol w="1139033">
                  <a:extLst>
                    <a:ext uri="{9D8B030D-6E8A-4147-A177-3AD203B41FA5}">
                      <a16:colId xmlns:a16="http://schemas.microsoft.com/office/drawing/2014/main" val="3960950687"/>
                    </a:ext>
                  </a:extLst>
                </a:gridCol>
              </a:tblGrid>
              <a:tr h="214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Tamaño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hanoi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04957744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7,00E-06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34020826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4,00E-06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2550894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4,00E-06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74827108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6,00E-06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38168715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6,00E-06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12666424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7,00E-06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14121161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8,00E-06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27524064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1,00E-05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25019217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1,70E-05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18040413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2,70E-05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289564322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5,80E-05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81735207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0,000103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0106670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01516"/>
              </p:ext>
            </p:extLst>
          </p:nvPr>
        </p:nvGraphicFramePr>
        <p:xfrm>
          <a:off x="8394368" y="2491918"/>
          <a:ext cx="2129937" cy="2782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5912">
                  <a:extLst>
                    <a:ext uri="{9D8B030D-6E8A-4147-A177-3AD203B41FA5}">
                      <a16:colId xmlns:a16="http://schemas.microsoft.com/office/drawing/2014/main" val="193943685"/>
                    </a:ext>
                  </a:extLst>
                </a:gridCol>
                <a:gridCol w="1134025">
                  <a:extLst>
                    <a:ext uri="{9D8B030D-6E8A-4147-A177-3AD203B41FA5}">
                      <a16:colId xmlns:a16="http://schemas.microsoft.com/office/drawing/2014/main" val="673537017"/>
                    </a:ext>
                  </a:extLst>
                </a:gridCol>
              </a:tblGrid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13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effectLst/>
                        </a:rPr>
                        <a:t>0,000203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14890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0,000382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44027973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0,000775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58657539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0,001563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88002613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0,003168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56944180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0,006212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9420359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0,012572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75826172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0,024988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81046430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0,049553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03203083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0,100354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99158260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0,198337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61788133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0,397377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72916252"/>
                  </a:ext>
                </a:extLst>
              </a:tr>
              <a:tr h="2140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0,792694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7578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597</Words>
  <Application>Microsoft Office PowerPoint</Application>
  <PresentationFormat>Panorámica</PresentationFormat>
  <Paragraphs>375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Times New Roman</vt:lpstr>
      <vt:lpstr>Retrospección</vt:lpstr>
      <vt:lpstr>Análisis de Eficiencia de Algoritmos</vt:lpstr>
      <vt:lpstr>Descripción</vt:lpstr>
      <vt:lpstr>Cálculo de la eficiencia empírica</vt:lpstr>
      <vt:lpstr>FLOYD</vt:lpstr>
      <vt:lpstr>HANOI</vt:lpstr>
      <vt:lpstr>INSERCIÓN</vt:lpstr>
      <vt:lpstr>QUICKSORT</vt:lpstr>
      <vt:lpstr>Eficiencia O(n²)</vt:lpstr>
      <vt:lpstr>Eficiencia O(n³)</vt:lpstr>
      <vt:lpstr>Gráficos de las tablas clasificadas por eficiencia</vt:lpstr>
      <vt:lpstr>COMPARACIÓN DE ALGORITMOS CON EFICIENCIA N^2</vt:lpstr>
      <vt:lpstr>COMPARACIÓN DE ALGORITMOS CON EFICIENCIA N*LOG(N)</vt:lpstr>
      <vt:lpstr>COMPARACIÓN DE ALGORITMOS CON EFICIENCIA N^3</vt:lpstr>
      <vt:lpstr>COMPARACIÓN DE ALGORITMOS CON EFICIENCIA 2^N</vt:lpstr>
      <vt:lpstr>COMPARACIÓN DE TODOS ALGORITMOS DE ORDENACION</vt:lpstr>
      <vt:lpstr>Cálculo de la eficiencia híbrida</vt:lpstr>
      <vt:lpstr>PARAMETROS DEL ALGORITMO AJUSTADO DE FLOYD</vt:lpstr>
      <vt:lpstr>PARAMETROS DEL ALGORITMO AJUSTADO DE HANOI</vt:lpstr>
      <vt:lpstr>PARAMETROS DEL ALGORITMO AJUSTADO DE INSERCION</vt:lpstr>
      <vt:lpstr>PARAMETROS DEL ALGORITMO AJUSTADO DE QUICKSORT</vt:lpstr>
      <vt:lpstr>MAL AJUSTE DE FLOYD </vt:lpstr>
      <vt:lpstr>MAL AJUSTE DE HANOI (CON 0(N)):</vt:lpstr>
      <vt:lpstr>MAL AJUSTE DE INSERCION (CON 0(N^3))</vt:lpstr>
      <vt:lpstr>MAL AJUSTE DE QUICKSORT (CON 0(N))</vt:lpstr>
      <vt:lpstr>Compilación con optimización</vt:lpstr>
      <vt:lpstr>Floyd compilado con optimización (-01)</vt:lpstr>
      <vt:lpstr>Hanoi compilado con optimización (-03)</vt:lpstr>
      <vt:lpstr>Inserción compilado con optimización (-01)</vt:lpstr>
      <vt:lpstr>Quicksort compilado con optimización (-02)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Eficiencia de Algoritmos</dc:title>
  <dc:creator>javier Ramirez pulido</dc:creator>
  <cp:lastModifiedBy>javier Ramirez pulido</cp:lastModifiedBy>
  <cp:revision>16</cp:revision>
  <dcterms:created xsi:type="dcterms:W3CDTF">2020-03-15T00:06:42Z</dcterms:created>
  <dcterms:modified xsi:type="dcterms:W3CDTF">2020-03-16T12:22:14Z</dcterms:modified>
</cp:coreProperties>
</file>