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6DA-ED85-4496-967D-75A4CAB76D68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0F7C-84C7-4637-8CDF-9DD889683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3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6DA-ED85-4496-967D-75A4CAB76D68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0F7C-84C7-4637-8CDF-9DD889683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72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6DA-ED85-4496-967D-75A4CAB76D68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0F7C-84C7-4637-8CDF-9DD889683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451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6DA-ED85-4496-967D-75A4CAB76D68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0F7C-84C7-4637-8CDF-9DD8896833E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27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6DA-ED85-4496-967D-75A4CAB76D68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0F7C-84C7-4637-8CDF-9DD889683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703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6DA-ED85-4496-967D-75A4CAB76D68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0F7C-84C7-4637-8CDF-9DD889683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641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6DA-ED85-4496-967D-75A4CAB76D68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0F7C-84C7-4637-8CDF-9DD889683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208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6DA-ED85-4496-967D-75A4CAB76D68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0F7C-84C7-4637-8CDF-9DD889683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189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6DA-ED85-4496-967D-75A4CAB76D68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0F7C-84C7-4637-8CDF-9DD889683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88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6DA-ED85-4496-967D-75A4CAB76D68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0F7C-84C7-4637-8CDF-9DD889683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58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6DA-ED85-4496-967D-75A4CAB76D68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0F7C-84C7-4637-8CDF-9DD889683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5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6DA-ED85-4496-967D-75A4CAB76D68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0F7C-84C7-4637-8CDF-9DD889683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73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6DA-ED85-4496-967D-75A4CAB76D68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0F7C-84C7-4637-8CDF-9DD889683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927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6DA-ED85-4496-967D-75A4CAB76D68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0F7C-84C7-4637-8CDF-9DD889683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76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6DA-ED85-4496-967D-75A4CAB76D68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0F7C-84C7-4637-8CDF-9DD889683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6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6DA-ED85-4496-967D-75A4CAB76D68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0F7C-84C7-4637-8CDF-9DD889683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80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6DA-ED85-4496-967D-75A4CAB76D68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0F7C-84C7-4637-8CDF-9DD889683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21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106DA-ED85-4496-967D-75A4CAB76D68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0F7C-84C7-4637-8CDF-9DD889683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154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refly_algorithm" TargetMode="External"/><Relationship Id="rId7" Type="http://schemas.openxmlformats.org/officeDocument/2006/relationships/hyperlink" Target="https://aip.scitation.org/doi/pdf/10.1063/1.4981972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slideshare.net/supriyashilwant/firefly-algorithm-49723859" TargetMode="External"/><Relationship Id="rId5" Type="http://schemas.openxmlformats.org/officeDocument/2006/relationships/hyperlink" Target="https://es.wikipedia.org/wiki/Algoritmo_determinista" TargetMode="External"/><Relationship Id="rId4" Type="http://schemas.openxmlformats.org/officeDocument/2006/relationships/hyperlink" Target="https://www.researchgate.net/publication/45904796_Firefly_Algorithm_Stochastic_Test_Functions_and_Design_Optimis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D5B2965-9335-4560-BB97-E8582B69989B}"/>
              </a:ext>
            </a:extLst>
          </p:cNvPr>
          <p:cNvSpPr txBox="1"/>
          <p:nvPr/>
        </p:nvSpPr>
        <p:spPr>
          <a:xfrm>
            <a:off x="3321281" y="375266"/>
            <a:ext cx="626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b="1" dirty="0" err="1">
                <a:latin typeface="Raleway ExtraLight" panose="020B0303030101060003" pitchFamily="34" charset="0"/>
              </a:rPr>
              <a:t>Firefly</a:t>
            </a:r>
            <a:r>
              <a:rPr lang="es-ES" sz="6000" b="1" dirty="0">
                <a:latin typeface="Raleway ExtraLight" panose="020B0303030101060003" pitchFamily="34" charset="0"/>
              </a:rPr>
              <a:t> </a:t>
            </a:r>
            <a:r>
              <a:rPr lang="es-ES" sz="6000" b="1" dirty="0" err="1">
                <a:latin typeface="Raleway ExtraLight" panose="020B0303030101060003" pitchFamily="34" charset="0"/>
              </a:rPr>
              <a:t>Algorithm</a:t>
            </a:r>
            <a:endParaRPr lang="es-ES" sz="6000" b="1" dirty="0">
              <a:latin typeface="Raleway ExtraLight" panose="020B03030301010600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53BC27-AEA4-4AB4-B1A9-267BE878649F}"/>
              </a:ext>
            </a:extLst>
          </p:cNvPr>
          <p:cNvSpPr txBox="1"/>
          <p:nvPr/>
        </p:nvSpPr>
        <p:spPr>
          <a:xfrm>
            <a:off x="9611464" y="5971121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latin typeface="Corbel Light" panose="020B0303020204020204" pitchFamily="34" charset="0"/>
              </a:rPr>
              <a:t>Práctica Alternativa</a:t>
            </a:r>
          </a:p>
          <a:p>
            <a:endParaRPr lang="es-ES" b="1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E47188-99D8-40E9-99B4-C195A5F42B5F}"/>
              </a:ext>
            </a:extLst>
          </p:cNvPr>
          <p:cNvSpPr txBox="1"/>
          <p:nvPr/>
        </p:nvSpPr>
        <p:spPr>
          <a:xfrm>
            <a:off x="9878164" y="638661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Corbel Light" panose="020B0303020204020204" pitchFamily="34" charset="0"/>
              </a:rPr>
              <a:t>Javier Ramírez Pulido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232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CC85A-E10E-4D0C-9148-0A69E29E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DESCRIPCION DE FIREFLY ALGORITHM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786AE1-1055-401E-8C7E-76E249EC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Autor: Yang, 2008</a:t>
            </a:r>
          </a:p>
          <a:p>
            <a:r>
              <a:rPr lang="es-ES" dirty="0"/>
              <a:t>Se basa en el parpadeo de las luciérnagas</a:t>
            </a:r>
          </a:p>
          <a:p>
            <a:pPr lvl="1"/>
            <a:r>
              <a:rPr lang="es-ES" dirty="0"/>
              <a:t>Luciérnagas unisex. Todas pueden a traer a todas</a:t>
            </a:r>
          </a:p>
          <a:p>
            <a:pPr lvl="1"/>
            <a:r>
              <a:rPr lang="es-ES" dirty="0"/>
              <a:t>Atracción proporcional a su brillo y se acercan a </a:t>
            </a:r>
          </a:p>
          <a:p>
            <a:pPr marL="457200" lvl="1" indent="0">
              <a:buNone/>
            </a:pPr>
            <a:r>
              <a:rPr lang="es-ES" dirty="0"/>
              <a:t>las mas brillantes. La mas atractiva se mueve aleatoria</a:t>
            </a:r>
          </a:p>
          <a:p>
            <a:pPr lvl="1"/>
            <a:r>
              <a:rPr lang="es-ES" dirty="0"/>
              <a:t>La intensidad se obtiene de la función objetivo</a:t>
            </a:r>
          </a:p>
          <a:p>
            <a:r>
              <a:rPr lang="es-ES" dirty="0"/>
              <a:t>El atractivo depende desde donde sea mirada</a:t>
            </a:r>
          </a:p>
          <a:p>
            <a:r>
              <a:rPr lang="es-ES" dirty="0"/>
              <a:t>r: Distancia / I: Intensidad / </a:t>
            </a:r>
            <a:r>
              <a:rPr lang="el-GR" dirty="0"/>
              <a:t>β</a:t>
            </a:r>
            <a:r>
              <a:rPr lang="es-ES" dirty="0"/>
              <a:t> = Atractivo</a:t>
            </a:r>
          </a:p>
        </p:txBody>
      </p:sp>
      <p:pic>
        <p:nvPicPr>
          <p:cNvPr id="1026" name="Picture 2" descr="Applied Sciences | Free Full-Text | Metaheuristic Algorithm for  Photovoltaic Parameters: Comparative Study and Prediction with a Firefly  Algorithm">
            <a:extLst>
              <a:ext uri="{FF2B5EF4-FFF2-40B4-BE49-F238E27FC236}">
                <a16:creationId xmlns:a16="http://schemas.microsoft.com/office/drawing/2014/main" id="{2829A279-463A-4786-9616-92091836C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741" y="2096064"/>
            <a:ext cx="4049464" cy="300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64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0140D-FCEC-492D-80B7-CA81AFB1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93A347-E5DF-4DD0-B867-EAA649897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4444" y="1807740"/>
                <a:ext cx="10353762" cy="4440660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Intensidad: 		I = </a:t>
                </a:r>
                <a:r>
                  <a:rPr lang="es-ES" dirty="0" err="1"/>
                  <a:t>Io</a:t>
                </a:r>
                <a:r>
                  <a:rPr lang="es-ES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/>
                          <m:t>γ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s-ES" b="0" dirty="0"/>
              </a:p>
              <a:p>
                <a:r>
                  <a:rPr lang="es-ES" dirty="0"/>
                  <a:t>Atractivo:      		</a:t>
                </a:r>
                <a:r>
                  <a:rPr lang="el-GR" dirty="0"/>
                  <a:t>β = β</a:t>
                </a:r>
                <a:r>
                  <a:rPr lang="es-ES" dirty="0"/>
                  <a:t>o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/>
                          <m:t>γ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ES" dirty="0"/>
              </a:p>
              <a:p>
                <a:r>
                  <a:rPr lang="es-ES" dirty="0"/>
                  <a:t>Distancia: 		</a:t>
                </a:r>
                <a:r>
                  <a:rPr lang="es-ES" dirty="0" err="1"/>
                  <a:t>ri,j</a:t>
                </a:r>
                <a:r>
                  <a:rPr lang="es-ES" dirty="0"/>
                  <a:t> = ||xi - </a:t>
                </a:r>
                <a:r>
                  <a:rPr lang="es-ES" dirty="0" err="1"/>
                  <a:t>xj</a:t>
                </a:r>
                <a:r>
                  <a:rPr lang="es-ES" dirty="0"/>
                  <a:t>||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s-ES" b="0" dirty="0"/>
              </a:p>
              <a:p>
                <a:r>
                  <a:rPr lang="es-ES" dirty="0"/>
                  <a:t>Movimiento: 		xi = xi + </a:t>
                </a:r>
                <a:r>
                  <a:rPr lang="el-GR" dirty="0"/>
                  <a:t>β</a:t>
                </a:r>
                <a:r>
                  <a:rPr lang="es-ES" dirty="0"/>
                  <a:t>o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/>
                          <m:t>γ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s-ES" dirty="0"/>
                  <a:t>(xi - </a:t>
                </a:r>
                <a:r>
                  <a:rPr lang="es-ES" dirty="0" err="1"/>
                  <a:t>xj</a:t>
                </a:r>
                <a:r>
                  <a:rPr lang="es-ES" dirty="0"/>
                  <a:t>) + 𝛼(</a:t>
                </a:r>
                <a:r>
                  <a:rPr lang="az-Cyrl-AZ" dirty="0"/>
                  <a:t>ԑ</a:t>
                </a:r>
                <a:r>
                  <a:rPr lang="es-ES" dirty="0"/>
                  <a:t>i)</a:t>
                </a:r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γ</m:t>
                    </m:r>
                  </m:oMath>
                </a14:m>
                <a:r>
                  <a:rPr lang="es-ES" dirty="0"/>
                  <a:t> -&gt; Coeficiente de absorción lumínica</a:t>
                </a:r>
              </a:p>
              <a:p>
                <a:r>
                  <a:rPr lang="es-ES" dirty="0"/>
                  <a:t>d -&gt; </a:t>
                </a:r>
                <a:r>
                  <a:rPr lang="es-ES" dirty="0" err="1"/>
                  <a:t>dim</a:t>
                </a:r>
                <a:r>
                  <a:rPr lang="es-ES" dirty="0"/>
                  <a:t> (10, 30 o 50)</a:t>
                </a:r>
              </a:p>
              <a:p>
                <a:r>
                  <a:rPr lang="es-ES" dirty="0"/>
                  <a:t>𝛼 -&gt; factor de aleatorización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93A347-E5DF-4DD0-B867-EAA649897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444" y="1807740"/>
                <a:ext cx="10353762" cy="4440660"/>
              </a:xfrm>
              <a:blipFill>
                <a:blip r:embed="rId2"/>
                <a:stretch>
                  <a:fillRect l="-707" t="-412" b="-13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8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3255F-DF23-4861-B034-B093761C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PSEUDOCODIGO</a:t>
            </a:r>
          </a:p>
        </p:txBody>
      </p:sp>
      <p:pic>
        <p:nvPicPr>
          <p:cNvPr id="2052" name="Picture 4" descr="The flowchart of firefly algorithm | Download Scientific Diagram">
            <a:extLst>
              <a:ext uri="{FF2B5EF4-FFF2-40B4-BE49-F238E27FC236}">
                <a16:creationId xmlns:a16="http://schemas.microsoft.com/office/drawing/2014/main" id="{CAE7EBF1-7A69-40BB-BA5C-076FFDCA3F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98" y="1935921"/>
            <a:ext cx="313871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y the Firefly Algorithm Works? | SpringerLink">
            <a:extLst>
              <a:ext uri="{FF2B5EF4-FFF2-40B4-BE49-F238E27FC236}">
                <a16:creationId xmlns:a16="http://schemas.microsoft.com/office/drawing/2014/main" id="{FCE5FB0D-17F8-43E7-A438-A07F7C48D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927" y="2299774"/>
            <a:ext cx="49815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3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41E56-94D6-4A43-8FEB-59BE1981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HIBRIDACION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14ACF-1D9D-4DF1-8667-E2FAD2B7D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24" y="1383957"/>
            <a:ext cx="10674433" cy="5090984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/>
              <a:t>algoritmo </a:t>
            </a:r>
            <a:r>
              <a:rPr lang="es-ES" b="1" dirty="0" err="1"/>
              <a:t>FFA_hibrido</a:t>
            </a:r>
            <a:endParaRPr lang="es-ES" b="1" dirty="0"/>
          </a:p>
          <a:p>
            <a:r>
              <a:rPr lang="es-ES" b="1" dirty="0"/>
              <a:t>variables como parámetros</a:t>
            </a:r>
          </a:p>
          <a:p>
            <a:r>
              <a:rPr lang="es-ES" dirty="0"/>
              <a:t>	tipo entero </a:t>
            </a:r>
            <a:r>
              <a:rPr lang="es-ES" dirty="0" err="1"/>
              <a:t>dim</a:t>
            </a:r>
            <a:r>
              <a:rPr lang="es-ES" dirty="0"/>
              <a:t> </a:t>
            </a:r>
          </a:p>
          <a:p>
            <a:r>
              <a:rPr lang="es-ES" b="1" dirty="0"/>
              <a:t>variables locales</a:t>
            </a:r>
          </a:p>
          <a:p>
            <a:r>
              <a:rPr lang="es-ES" dirty="0"/>
              <a:t>	tipo entero constante </a:t>
            </a:r>
            <a:r>
              <a:rPr lang="es-ES" dirty="0" err="1"/>
              <a:t>poblacion_inicial</a:t>
            </a:r>
            <a:r>
              <a:rPr lang="es-ES" dirty="0"/>
              <a:t> &lt;- 50, </a:t>
            </a:r>
            <a:r>
              <a:rPr lang="es-ES" dirty="0" err="1"/>
              <a:t>cantidad_excesiva_elementos</a:t>
            </a:r>
            <a:r>
              <a:rPr lang="es-ES" dirty="0"/>
              <a:t> &lt;- 100, </a:t>
            </a:r>
            <a:r>
              <a:rPr lang="es-ES" dirty="0" err="1"/>
              <a:t>evaluaciones_bl_maximas</a:t>
            </a:r>
            <a:r>
              <a:rPr lang="es-ES" dirty="0"/>
              <a:t> &lt;- 100</a:t>
            </a:r>
          </a:p>
          <a:p>
            <a:r>
              <a:rPr lang="es-ES" dirty="0"/>
              <a:t>	tipo </a:t>
            </a:r>
            <a:r>
              <a:rPr lang="es-ES" dirty="0" err="1"/>
              <a:t>double</a:t>
            </a:r>
            <a:r>
              <a:rPr lang="es-ES" dirty="0"/>
              <a:t> constante delta &lt;- 0.4</a:t>
            </a:r>
          </a:p>
          <a:p>
            <a:r>
              <a:rPr lang="es-ES" dirty="0"/>
              <a:t>	vector tipo </a:t>
            </a:r>
            <a:r>
              <a:rPr lang="es-ES" dirty="0" err="1"/>
              <a:t>Luciernaga</a:t>
            </a:r>
            <a:r>
              <a:rPr lang="es-ES" dirty="0"/>
              <a:t> población</a:t>
            </a:r>
          </a:p>
          <a:p>
            <a:r>
              <a:rPr lang="es-ES" dirty="0"/>
              <a:t>	tipo entero evaluaciones &lt;- </a:t>
            </a:r>
            <a:r>
              <a:rPr lang="es-ES" dirty="0" err="1"/>
              <a:t>cantidad_excesiva_elementos</a:t>
            </a:r>
            <a:endParaRPr lang="es-ES" dirty="0"/>
          </a:p>
          <a:p>
            <a:r>
              <a:rPr lang="es-ES" b="1" dirty="0"/>
              <a:t>inicio</a:t>
            </a:r>
          </a:p>
          <a:p>
            <a:pPr marL="0" indent="0">
              <a:buNone/>
            </a:pPr>
            <a:r>
              <a:rPr lang="es-ES" dirty="0"/>
              <a:t>	1. </a:t>
            </a:r>
            <a:r>
              <a:rPr lang="es-ES" dirty="0" err="1"/>
              <a:t>poblacion</a:t>
            </a:r>
            <a:r>
              <a:rPr lang="es-ES" dirty="0"/>
              <a:t> &lt;- </a:t>
            </a:r>
            <a:r>
              <a:rPr lang="es-ES" dirty="0" err="1"/>
              <a:t>crea_poblacion</a:t>
            </a:r>
            <a:r>
              <a:rPr lang="es-ES" dirty="0"/>
              <a:t>(</a:t>
            </a:r>
            <a:r>
              <a:rPr lang="es-ES" dirty="0" err="1"/>
              <a:t>poblacion_inicial</a:t>
            </a:r>
            <a:r>
              <a:rPr lang="es-ES" dirty="0"/>
              <a:t>, </a:t>
            </a:r>
            <a:r>
              <a:rPr lang="es-ES" dirty="0" err="1"/>
              <a:t>cantidad_excesiva_elementos</a:t>
            </a:r>
            <a:r>
              <a:rPr lang="es-ES" dirty="0"/>
              <a:t>, </a:t>
            </a:r>
            <a:r>
              <a:rPr lang="es-ES" dirty="0" err="1"/>
              <a:t>dim</a:t>
            </a:r>
            <a:r>
              <a:rPr lang="es-ES" dirty="0"/>
              <a:t>, generador </a:t>
            </a:r>
            <a:r>
              <a:rPr lang="es-ES" dirty="0" err="1"/>
              <a:t>aleat</a:t>
            </a:r>
            <a:r>
              <a:rPr lang="es-ES" dirty="0"/>
              <a:t>.)</a:t>
            </a:r>
          </a:p>
          <a:p>
            <a:pPr marL="0" indent="0">
              <a:buNone/>
            </a:pPr>
            <a:r>
              <a:rPr lang="es-ES" dirty="0"/>
              <a:t>	2. Mientras evaluaciones sea menor que 10000 x </a:t>
            </a:r>
            <a:r>
              <a:rPr lang="es-ES" dirty="0" err="1"/>
              <a:t>dim</a:t>
            </a:r>
            <a:endParaRPr lang="es-ES" dirty="0"/>
          </a:p>
          <a:p>
            <a:pPr marL="457200" lvl="1" indent="0">
              <a:buNone/>
            </a:pPr>
            <a:r>
              <a:rPr lang="es-ES" dirty="0"/>
              <a:t>		a    Para cada luciérnaga Lu de la población </a:t>
            </a:r>
          </a:p>
          <a:p>
            <a:pPr marL="0" indent="0">
              <a:buNone/>
            </a:pPr>
            <a:r>
              <a:rPr lang="es-ES" dirty="0"/>
              <a:t>			i. Aplicar BL(</a:t>
            </a:r>
            <a:r>
              <a:rPr lang="es-ES" dirty="0" err="1"/>
              <a:t>Lu.solucion</a:t>
            </a:r>
            <a:r>
              <a:rPr lang="es-ES" dirty="0"/>
              <a:t>, </a:t>
            </a:r>
            <a:r>
              <a:rPr lang="es-ES" dirty="0" err="1"/>
              <a:t>Lu.fitness</a:t>
            </a:r>
            <a:r>
              <a:rPr lang="es-ES" dirty="0"/>
              <a:t>, delta, </a:t>
            </a:r>
            <a:r>
              <a:rPr lang="es-ES" dirty="0" err="1"/>
              <a:t>evaluaciones_bl_maximas</a:t>
            </a:r>
            <a:r>
              <a:rPr lang="es-ES" dirty="0"/>
              <a:t>, -100, 100, generador)</a:t>
            </a:r>
          </a:p>
          <a:p>
            <a:pPr marL="0" indent="0">
              <a:buNone/>
            </a:pPr>
            <a:r>
              <a:rPr lang="es-ES" dirty="0"/>
              <a:t>		b. </a:t>
            </a:r>
            <a:r>
              <a:rPr lang="es-ES" dirty="0" err="1"/>
              <a:t>Mover_luciernaga</a:t>
            </a:r>
            <a:r>
              <a:rPr lang="es-ES" dirty="0"/>
              <a:t>(población, </a:t>
            </a:r>
            <a:r>
              <a:rPr lang="es-ES" dirty="0" err="1"/>
              <a:t>dim</a:t>
            </a:r>
            <a:r>
              <a:rPr lang="es-ES" dirty="0"/>
              <a:t>, evaluaciones)</a:t>
            </a:r>
          </a:p>
          <a:p>
            <a:endParaRPr lang="es-ES" dirty="0"/>
          </a:p>
        </p:txBody>
      </p:sp>
      <p:cxnSp>
        <p:nvCxnSpPr>
          <p:cNvPr id="7" name="Conector: curvado 6">
            <a:extLst>
              <a:ext uri="{FF2B5EF4-FFF2-40B4-BE49-F238E27FC236}">
                <a16:creationId xmlns:a16="http://schemas.microsoft.com/office/drawing/2014/main" id="{2C98C7C2-652E-4873-B928-341BDB5817D9}"/>
              </a:ext>
            </a:extLst>
          </p:cNvPr>
          <p:cNvCxnSpPr>
            <a:cxnSpLocks/>
          </p:cNvCxnSpPr>
          <p:nvPr/>
        </p:nvCxnSpPr>
        <p:spPr>
          <a:xfrm rot="5400000">
            <a:off x="9563230" y="3609078"/>
            <a:ext cx="2817336" cy="5913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7244088-78CD-4335-A197-F2C938CFAB2C}"/>
              </a:ext>
            </a:extLst>
          </p:cNvPr>
          <p:cNvSpPr txBox="1"/>
          <p:nvPr/>
        </p:nvSpPr>
        <p:spPr>
          <a:xfrm>
            <a:off x="10159776" y="2031328"/>
            <a:ext cx="180156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Solis</a:t>
            </a:r>
            <a:r>
              <a:rPr lang="es-ES" dirty="0"/>
              <a:t> </a:t>
            </a:r>
            <a:r>
              <a:rPr lang="es-ES" dirty="0" err="1"/>
              <a:t>Wets</a:t>
            </a:r>
            <a:r>
              <a:rPr lang="es-ES" dirty="0"/>
              <a:t> (BL)</a:t>
            </a:r>
          </a:p>
        </p:txBody>
      </p:sp>
    </p:spTree>
    <p:extLst>
      <p:ext uri="{BB962C8B-B14F-4D97-AF65-F5344CB8AC3E}">
        <p14:creationId xmlns:p14="http://schemas.microsoft.com/office/powerpoint/2010/main" val="297111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9A6F3-3633-4DB9-A7A1-C384BF34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MEJORA DE LA METAHEURISTICA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81EAB-15E3-47DB-AD42-147D787A5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18618"/>
            <a:ext cx="11010475" cy="4930579"/>
          </a:xfrm>
        </p:spPr>
        <p:txBody>
          <a:bodyPr>
            <a:normAutofit/>
          </a:bodyPr>
          <a:lstStyle/>
          <a:p>
            <a:r>
              <a:rPr lang="es-ES" dirty="0"/>
              <a:t>Aplicada cada 3 iteraciones (recorridos completos a la población acercando luciérnagas)</a:t>
            </a:r>
          </a:p>
          <a:p>
            <a:r>
              <a:rPr lang="es-ES" dirty="0"/>
              <a:t>Comprobamos la distancia entre los 10 mejores elementos de la población</a:t>
            </a:r>
          </a:p>
          <a:p>
            <a:r>
              <a:rPr lang="es-ES" dirty="0"/>
              <a:t>Cada pareja de luciérnagas “muy cercana” tiene un descendente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Genera menos de 10 hijos			Genera mas de 10 hijos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Entran todos sustituyendo                                           Entran los 10 mejores hijos </a:t>
            </a:r>
          </a:p>
          <a:p>
            <a:pPr marL="0" indent="0">
              <a:buNone/>
            </a:pPr>
            <a:r>
              <a:rPr lang="es-ES" dirty="0"/>
              <a:t>	a los peores de la población                                    sustituyendo a los 10 peores 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AF836B0-71D0-49B3-AD96-93020AFF8016}"/>
              </a:ext>
            </a:extLst>
          </p:cNvPr>
          <p:cNvCxnSpPr/>
          <p:nvPr/>
        </p:nvCxnSpPr>
        <p:spPr>
          <a:xfrm flipH="1">
            <a:off x="3805881" y="3027405"/>
            <a:ext cx="1618735" cy="55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27D239E-62C4-470E-A605-6728D0FF9334}"/>
              </a:ext>
            </a:extLst>
          </p:cNvPr>
          <p:cNvCxnSpPr/>
          <p:nvPr/>
        </p:nvCxnSpPr>
        <p:spPr>
          <a:xfrm>
            <a:off x="6437870" y="3027405"/>
            <a:ext cx="1606379" cy="55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0DEEDDE-C9CE-4D8A-9D10-A09E5EDFD63A}"/>
              </a:ext>
            </a:extLst>
          </p:cNvPr>
          <p:cNvCxnSpPr/>
          <p:nvPr/>
        </p:nvCxnSpPr>
        <p:spPr>
          <a:xfrm>
            <a:off x="3410465" y="4040659"/>
            <a:ext cx="0" cy="30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527C080-B41B-40B7-9AAF-35E9BD7A5B45}"/>
              </a:ext>
            </a:extLst>
          </p:cNvPr>
          <p:cNvCxnSpPr/>
          <p:nvPr/>
        </p:nvCxnSpPr>
        <p:spPr>
          <a:xfrm>
            <a:off x="8505567" y="4040660"/>
            <a:ext cx="0" cy="30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00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9A6F3-3633-4DB9-A7A1-C384BF34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MEJORA DE LA METAHEURISTICA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60F2248-8A4B-44E8-988D-D2D9C06716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82" y="1935921"/>
            <a:ext cx="2374805" cy="205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D5A7429-F7F8-4D5D-B881-ED6270D31F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712" y="1935921"/>
            <a:ext cx="2374806" cy="205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3AD7952-508C-40B6-8EAB-F8D5F611C14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943" y="1935921"/>
            <a:ext cx="2374806" cy="205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52B390B-00FA-49ED-A977-75E5D69D79F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174" y="1935921"/>
            <a:ext cx="2374805" cy="205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E2BE2FB-C81E-4CA2-877A-62A7E3D564B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81" y="4493770"/>
            <a:ext cx="2374805" cy="20519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77E2F6B-5387-4720-B892-9CDEB97B1276}"/>
              </a:ext>
            </a:extLst>
          </p:cNvPr>
          <p:cNvSpPr txBox="1"/>
          <p:nvPr/>
        </p:nvSpPr>
        <p:spPr>
          <a:xfrm>
            <a:off x="1867267" y="1566589"/>
            <a:ext cx="299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Seleccionamos 10 mejores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B2CF198-1034-40CC-A928-894B478615E7}"/>
              </a:ext>
            </a:extLst>
          </p:cNvPr>
          <p:cNvSpPr txBox="1"/>
          <p:nvPr/>
        </p:nvSpPr>
        <p:spPr>
          <a:xfrm>
            <a:off x="6734433" y="1566589"/>
            <a:ext cx="494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Calculamos la distancia de todos con todos…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5970402-4BE8-4B07-9241-16950C2D93C7}"/>
              </a:ext>
            </a:extLst>
          </p:cNvPr>
          <p:cNvSpPr txBox="1"/>
          <p:nvPr/>
        </p:nvSpPr>
        <p:spPr>
          <a:xfrm>
            <a:off x="345384" y="4056163"/>
            <a:ext cx="758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(Se muestran 3 ejemplos)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3EDDB33-35C4-46CF-99DB-EF893319F69A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713" y="4493769"/>
            <a:ext cx="2374805" cy="205196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6589B53D-BCF7-4959-B83B-AB7609D0DBC6}"/>
              </a:ext>
            </a:extLst>
          </p:cNvPr>
          <p:cNvSpPr txBox="1"/>
          <p:nvPr/>
        </p:nvSpPr>
        <p:spPr>
          <a:xfrm>
            <a:off x="3366107" y="4086895"/>
            <a:ext cx="792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Los que están muy cerca         Ubicamos los peores                     Sustituimos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3C63F692-F5D6-4325-BF35-DE432E736AE7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517943" y="4493769"/>
            <a:ext cx="2374805" cy="205196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84489AC-06DD-4197-94C4-2BDA9EC34692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173" y="4481100"/>
            <a:ext cx="2374805" cy="2051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58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9A6F3-3633-4DB9-A7A1-C384BF34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s-ES" dirty="0"/>
              <a:t>MEJORA DE LA METAHEURISTICA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81EAB-15E3-47DB-AD42-147D787A5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097" y="1435325"/>
            <a:ext cx="4832097" cy="4930579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algoritmo </a:t>
            </a:r>
            <a:r>
              <a:rPr lang="es-E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FFA_mejorado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como parámetros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entero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locales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entero constante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poblacion_inicial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&lt;- 50,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cantidad_excesiva_elementos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&lt;- 100,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evaluaciones_bl_maximas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&lt;- 100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tipo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constante delta &lt;- 0.4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vector tipo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Luciernaga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población,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población_auxiliar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tipo entero evaluaciones &lt;-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cantidad_excesiva_elementos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contador &lt;- 0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6259761-6DE4-4E90-B7BB-97D6A3EFC342}"/>
              </a:ext>
            </a:extLst>
          </p:cNvPr>
          <p:cNvSpPr txBox="1"/>
          <p:nvPr/>
        </p:nvSpPr>
        <p:spPr>
          <a:xfrm>
            <a:off x="5202194" y="1230126"/>
            <a:ext cx="6989806" cy="564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inicio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poblacion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crea_poblacion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poblacion_inicial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cantidad_excesiva_elementos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generador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aleat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Mientras evaluaciones sea menor que 10000 x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contador es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multiplo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3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romanLcPeriod"/>
            </a:pP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Ordenamos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poblacion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romanLcPeriod"/>
            </a:pP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cada i desde 0 hasta 9</a:t>
            </a:r>
          </a:p>
          <a:p>
            <a:pPr marL="1600200" lvl="3" indent="-228600">
              <a:lnSpc>
                <a:spcPct val="107000"/>
              </a:lnSpc>
              <a:buFont typeface="+mj-lt"/>
              <a:buAutoNum type="arabicPeriod"/>
            </a:pP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cada j desde i+1 hasta 10</a:t>
            </a:r>
          </a:p>
          <a:p>
            <a:pPr marL="2057400" lvl="4" indent="-228600">
              <a:lnSpc>
                <a:spcPct val="107000"/>
              </a:lnSpc>
              <a:buFont typeface="+mj-lt"/>
              <a:buAutoNum type="alphaLcPeriod"/>
            </a:pP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distancia &lt;- 0</a:t>
            </a:r>
          </a:p>
          <a:p>
            <a:pPr marL="2057400" lvl="4" indent="-228600">
              <a:lnSpc>
                <a:spcPct val="107000"/>
              </a:lnSpc>
              <a:buFont typeface="+mj-lt"/>
              <a:buAutoNum type="alphaLcPeriod"/>
            </a:pP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cada el3 desde 0 hasta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14600" lvl="5" indent="-228600">
              <a:lnSpc>
                <a:spcPct val="107000"/>
              </a:lnSpc>
              <a:buFont typeface="+mj-lt"/>
              <a:buAutoNum type="romanLcPeriod"/>
            </a:pP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distancia &lt;- distancia + (el1.solucion(el3) - el2.solucion(el3))</a:t>
            </a:r>
            <a:r>
              <a:rPr lang="es-ES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057400" lvl="4" indent="-228600">
              <a:lnSpc>
                <a:spcPct val="107000"/>
              </a:lnSpc>
              <a:buFont typeface="+mj-lt"/>
              <a:buAutoNum type="alphaLcPeriod"/>
            </a:pP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distancia &lt;- raíz cuadrada(distancia)</a:t>
            </a:r>
          </a:p>
          <a:p>
            <a:pPr marL="2057400" lvl="4" indent="-228600">
              <a:lnSpc>
                <a:spcPct val="107000"/>
              </a:lnSpc>
              <a:buFont typeface="+mj-lt"/>
              <a:buAutoNum type="alphaLcPeriod"/>
            </a:pP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distancia es menor que 10xdim</a:t>
            </a:r>
          </a:p>
          <a:p>
            <a:pPr marL="2514600" lvl="5" indent="-228600">
              <a:lnSpc>
                <a:spcPct val="107000"/>
              </a:lnSpc>
              <a:buFont typeface="+mj-lt"/>
              <a:buAutoNum type="romanLcPeriod"/>
            </a:pP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Reproducción(población(i), población(j),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población_auxiliar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romanLcPeriod"/>
            </a:pP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cada elemento de la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poblacion_auxiliar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los 10 primeros si hay mas</a:t>
            </a:r>
          </a:p>
          <a:p>
            <a:pPr marL="1600200" lvl="3" indent="-228600">
              <a:lnSpc>
                <a:spcPct val="107000"/>
              </a:lnSpc>
              <a:buFont typeface="+mj-lt"/>
              <a:buAutoNum type="arabicPeriod"/>
            </a:pP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Sustituir elemento del final de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poblacion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uno de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poblacion_auxiliar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cada luciérnaga Lu de la población 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romanLcPeriod"/>
            </a:pP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Aplicar BL(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Lu.solucion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Lu.fitness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delta,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evaluaciones_bl_maximas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-100, 100, generador)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Mover_luciernaga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(población, </a:t>
            </a:r>
            <a:r>
              <a:rPr lang="es-E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</a:t>
            </a: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evaluaciones)</a:t>
            </a:r>
          </a:p>
          <a:p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B54E0DD-C414-4870-962D-320D8856123C}"/>
              </a:ext>
            </a:extLst>
          </p:cNvPr>
          <p:cNvCxnSpPr/>
          <p:nvPr/>
        </p:nvCxnSpPr>
        <p:spPr>
          <a:xfrm>
            <a:off x="5202194" y="1587725"/>
            <a:ext cx="0" cy="4930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17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D4DD9547-B90B-45BA-AD27-D2A86F700AF3}"/>
              </a:ext>
            </a:extLst>
          </p:cNvPr>
          <p:cNvSpPr txBox="1"/>
          <p:nvPr/>
        </p:nvSpPr>
        <p:spPr>
          <a:xfrm>
            <a:off x="4162425" y="183713"/>
            <a:ext cx="8029575" cy="10156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s-ES" sz="6000" dirty="0">
                <a:latin typeface="Montserrat Medium" panose="00000600000000000000" pitchFamily="2" charset="0"/>
              </a:rPr>
              <a:t>Bibliografía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5A6929-A51C-4BDE-8B0A-4C8675F6B7AF}"/>
              </a:ext>
            </a:extLst>
          </p:cNvPr>
          <p:cNvSpPr txBox="1"/>
          <p:nvPr/>
        </p:nvSpPr>
        <p:spPr>
          <a:xfrm>
            <a:off x="333374" y="51969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latin typeface="Raleway ExtraLight" panose="020B0303030101060003" pitchFamily="34" charset="0"/>
              </a:rPr>
              <a:t>Práctica</a:t>
            </a:r>
            <a:r>
              <a:rPr lang="es-ES" sz="2400" b="1" dirty="0">
                <a:solidFill>
                  <a:schemeClr val="bg1"/>
                </a:solidFill>
                <a:latin typeface="Raleway ExtraLight" panose="020B0303030101060003" pitchFamily="34" charset="0"/>
              </a:rPr>
              <a:t> </a:t>
            </a:r>
            <a:r>
              <a:rPr lang="es-ES" sz="2400" b="1" dirty="0">
                <a:latin typeface="Raleway ExtraLight" panose="020B0303030101060003" pitchFamily="34" charset="0"/>
              </a:rPr>
              <a:t>alternativa</a:t>
            </a:r>
            <a:r>
              <a:rPr lang="es-ES" sz="2400" b="1" dirty="0">
                <a:solidFill>
                  <a:schemeClr val="bg1"/>
                </a:solidFill>
                <a:latin typeface="Raleway ExtraLight" panose="020B0303030101060003" pitchFamily="34" charset="0"/>
              </a:rPr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42A8756-B04A-4CE0-AC3F-EC094B54C68C}"/>
              </a:ext>
            </a:extLst>
          </p:cNvPr>
          <p:cNvSpPr txBox="1"/>
          <p:nvPr/>
        </p:nvSpPr>
        <p:spPr>
          <a:xfrm>
            <a:off x="333374" y="5658624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Corbel Light" panose="020B0303020204020204" pitchFamily="34" charset="0"/>
              </a:rPr>
              <a:t>Javier Ramírez Pulido</a:t>
            </a:r>
          </a:p>
          <a:p>
            <a:r>
              <a:rPr lang="es-ES" sz="1400" b="1" dirty="0">
                <a:latin typeface="Corbel Light" panose="020B0303020204020204" pitchFamily="34" charset="0"/>
              </a:rPr>
              <a:t>javierramirezp@correo.ugr.es</a:t>
            </a:r>
          </a:p>
          <a:p>
            <a:r>
              <a:rPr lang="es-ES" sz="1400" b="1" dirty="0">
                <a:latin typeface="Corbel Light" panose="020B0303020204020204" pitchFamily="34" charset="0"/>
              </a:rPr>
              <a:t>Curso 2020/21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B206467-8332-42D0-82B6-633705E8571D}"/>
              </a:ext>
            </a:extLst>
          </p:cNvPr>
          <p:cNvSpPr txBox="1"/>
          <p:nvPr/>
        </p:nvSpPr>
        <p:spPr>
          <a:xfrm>
            <a:off x="333374" y="476607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u="sng" dirty="0">
                <a:latin typeface="Corbel Light" panose="020B0303020204020204" pitchFamily="34" charset="0"/>
              </a:rPr>
              <a:t>GII - METAHEURÍSTICAS</a:t>
            </a:r>
            <a:r>
              <a:rPr lang="es-ES" sz="2000" b="1" u="sng" dirty="0">
                <a:solidFill>
                  <a:schemeClr val="bg1"/>
                </a:solidFill>
                <a:latin typeface="Corbel Light" panose="020B0303020204020204" pitchFamily="34" charset="0"/>
              </a:rPr>
              <a:t>: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7FBB50-0081-4A6B-A181-A979A92F74AC}"/>
              </a:ext>
            </a:extLst>
          </p:cNvPr>
          <p:cNvSpPr txBox="1"/>
          <p:nvPr/>
        </p:nvSpPr>
        <p:spPr>
          <a:xfrm>
            <a:off x="2589211" y="1661041"/>
            <a:ext cx="7223126" cy="2963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u="sng" dirty="0" err="1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Firefly</a:t>
            </a:r>
            <a:r>
              <a:rPr lang="es-ES" sz="1800" u="sng" dirty="0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1800" u="sng" dirty="0" err="1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r>
              <a:rPr lang="es-E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– Wikipedia</a:t>
            </a:r>
            <a:endParaRPr lang="es-E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u="sng" dirty="0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(PDF) </a:t>
            </a:r>
            <a:r>
              <a:rPr lang="es-ES" sz="1800" u="sng" dirty="0" err="1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Firefly</a:t>
            </a:r>
            <a:r>
              <a:rPr lang="es-ES" sz="1800" u="sng" dirty="0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1800" u="sng" dirty="0" err="1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r>
              <a:rPr lang="es-ES" sz="1800" u="sng" dirty="0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s-ES" sz="1800" u="sng" dirty="0" err="1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Stochastic</a:t>
            </a:r>
            <a:r>
              <a:rPr lang="es-ES" sz="1800" u="sng" dirty="0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Test </a:t>
            </a:r>
            <a:r>
              <a:rPr lang="es-ES" sz="1800" u="sng" dirty="0" err="1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Functions</a:t>
            </a:r>
            <a:r>
              <a:rPr lang="es-ES" sz="1800" u="sng" dirty="0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es-ES" sz="1800" u="sng" dirty="0" err="1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</a:t>
            </a:r>
            <a:r>
              <a:rPr lang="es-ES" sz="1800" u="sng" dirty="0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1800" u="sng" dirty="0" err="1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Optimisation</a:t>
            </a:r>
            <a:r>
              <a:rPr lang="es-E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(researchgate.net)</a:t>
            </a:r>
            <a:endParaRPr lang="es-ES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Algoritmo determinista - Wikipedia, la enciclopedia libre</a:t>
            </a:r>
            <a:endParaRPr lang="es-E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u="sng" dirty="0" err="1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Firefly</a:t>
            </a:r>
            <a:r>
              <a:rPr lang="es-ES" sz="1800" u="sng" dirty="0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1800" u="sng" dirty="0" err="1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r>
              <a:rPr lang="es-E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(slideshare.net)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u="sng" dirty="0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Performance </a:t>
            </a:r>
            <a:r>
              <a:rPr lang="es-ES" sz="1800" u="sng" dirty="0" err="1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evaluation</a:t>
            </a:r>
            <a:r>
              <a:rPr lang="es-ES" sz="1800" u="sng" dirty="0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1800" u="sng" dirty="0" err="1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lang="es-ES" sz="1800" u="sng" dirty="0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1800" u="sng" dirty="0" err="1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firefly</a:t>
            </a:r>
            <a:r>
              <a:rPr lang="es-ES" sz="1800" u="sng" dirty="0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1800" u="sng" dirty="0" err="1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r>
              <a:rPr lang="es-ES" sz="1800" u="sng" dirty="0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1800" u="sng" dirty="0" err="1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lang="es-ES" sz="1800" u="sng" dirty="0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1800" u="sng" dirty="0" err="1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variation</a:t>
            </a:r>
            <a:r>
              <a:rPr lang="es-ES" sz="1800" u="sng" dirty="0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 </a:t>
            </a:r>
            <a:r>
              <a:rPr lang="es-ES" sz="1800" u="sng" dirty="0" err="1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</a:t>
            </a:r>
            <a:r>
              <a:rPr lang="es-ES" sz="1800" u="sng" dirty="0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1800" u="sng" dirty="0" err="1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es-ES" sz="1800" u="sng" dirty="0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non-linear </a:t>
            </a:r>
            <a:r>
              <a:rPr lang="es-ES" sz="1800" u="sng" dirty="0" err="1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benchmark</a:t>
            </a:r>
            <a:r>
              <a:rPr lang="es-ES" sz="1800" u="sng" dirty="0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1800" u="sng" dirty="0" err="1">
                <a:solidFill>
                  <a:srgbClr val="6BA9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problems</a:t>
            </a:r>
            <a:r>
              <a:rPr lang="es-E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(scitation.org)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38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156</TotalTime>
  <Words>747</Words>
  <Application>Microsoft Office PowerPoint</Application>
  <PresentationFormat>Panorámica</PresentationFormat>
  <Paragraphs>90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Arial</vt:lpstr>
      <vt:lpstr>Bookman Old Style</vt:lpstr>
      <vt:lpstr>Calibri</vt:lpstr>
      <vt:lpstr>Cambria Math</vt:lpstr>
      <vt:lpstr>Corbel Light</vt:lpstr>
      <vt:lpstr>Montserrat Medium</vt:lpstr>
      <vt:lpstr>Raleway ExtraLight</vt:lpstr>
      <vt:lpstr>Rockwell</vt:lpstr>
      <vt:lpstr>Damask</vt:lpstr>
      <vt:lpstr>Presentación de PowerPoint</vt:lpstr>
      <vt:lpstr>DESCRIPCION DE FIREFLY ALGORITHM</vt:lpstr>
      <vt:lpstr>FORMULAS</vt:lpstr>
      <vt:lpstr>PSEUDOCODIGO</vt:lpstr>
      <vt:lpstr>HIBRIDACION</vt:lpstr>
      <vt:lpstr>MEJORA DE LA METAHEURISTICA</vt:lpstr>
      <vt:lpstr>MEJORA DE LA METAHEURISTICA</vt:lpstr>
      <vt:lpstr>MEJORA DE LA METAHEURISTICA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 rodriguez segura</dc:creator>
  <cp:lastModifiedBy>javier Ramirez pulido</cp:lastModifiedBy>
  <cp:revision>26</cp:revision>
  <dcterms:created xsi:type="dcterms:W3CDTF">2021-06-28T15:15:21Z</dcterms:created>
  <dcterms:modified xsi:type="dcterms:W3CDTF">2021-06-28T18:39:19Z</dcterms:modified>
</cp:coreProperties>
</file>