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74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79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84" r:id="rId34"/>
    <p:sldId id="293" r:id="rId35"/>
    <p:sldId id="294" r:id="rId36"/>
    <p:sldId id="297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691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546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031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822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4910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2441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3189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275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90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962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68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245D-41BD-4EC7-B6E8-3C4032526052}" type="datetimeFigureOut">
              <a:rPr lang="es-VE" smtClean="0"/>
              <a:t>05/04/2017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093D9-92D2-4B20-A33C-98DD2C2A731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88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68451" y="190024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2800" b="0" i="0" u="none" strike="noStrike" baseline="0" dirty="0">
                <a:solidFill>
                  <a:srgbClr val="0045AE"/>
                </a:solidFill>
                <a:latin typeface="Helvetica" panose="020B0604020202020204" pitchFamily="34" charset="0"/>
              </a:rPr>
              <a:t>Introducción al BI</a:t>
            </a:r>
          </a:p>
          <a:p>
            <a:r>
              <a:rPr lang="es-VE" sz="2800" b="0" i="0" u="none" strike="noStrike" baseline="0" dirty="0">
                <a:solidFill>
                  <a:srgbClr val="757578"/>
                </a:solidFill>
                <a:latin typeface="Helvetica" panose="020B0604020202020204" pitchFamily="34" charset="0"/>
              </a:rPr>
              <a:t>Contenido del curso</a:t>
            </a:r>
            <a:endParaRPr lang="es-VE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017431" y="5409127"/>
            <a:ext cx="35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Felipe Hernandez</a:t>
            </a:r>
          </a:p>
        </p:txBody>
      </p:sp>
    </p:spTree>
    <p:extLst>
      <p:ext uri="{BB962C8B-B14F-4D97-AF65-F5344CB8AC3E}">
        <p14:creationId xmlns:p14="http://schemas.microsoft.com/office/powerpoint/2010/main" val="182596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19112"/>
            <a:ext cx="84201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2912"/>
            <a:ext cx="88392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3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476250"/>
            <a:ext cx="85915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433387"/>
            <a:ext cx="90773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0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8137"/>
            <a:ext cx="86868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495300"/>
            <a:ext cx="86677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0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76237"/>
            <a:ext cx="81343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3139" y="1726093"/>
            <a:ext cx="11038367" cy="2356809"/>
          </a:xfrm>
        </p:spPr>
        <p:txBody>
          <a:bodyPr>
            <a:normAutofit/>
          </a:bodyPr>
          <a:lstStyle/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VE" dirty="0"/>
              <a:t> </a:t>
            </a:r>
            <a:r>
              <a:rPr lang="es-VE" b="1" dirty="0"/>
              <a:t>Ciclo de vida de la información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12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504825"/>
            <a:ext cx="8743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381000"/>
            <a:ext cx="84105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62378" y="2722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¿Qué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quiere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decir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Inteligencia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Negocio?</a:t>
            </a:r>
            <a:endParaRPr lang="es-VE" dirty="0"/>
          </a:p>
        </p:txBody>
      </p:sp>
      <p:sp>
        <p:nvSpPr>
          <p:cNvPr id="6" name="Rectángulo 5"/>
          <p:cNvSpPr/>
          <p:nvPr/>
        </p:nvSpPr>
        <p:spPr>
          <a:xfrm>
            <a:off x="562378" y="111932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Definiciones</a:t>
            </a:r>
            <a:endParaRPr lang="es-VE" dirty="0"/>
          </a:p>
        </p:txBody>
      </p:sp>
      <p:sp>
        <p:nvSpPr>
          <p:cNvPr id="7" name="Rectángulo 6"/>
          <p:cNvSpPr/>
          <p:nvPr/>
        </p:nvSpPr>
        <p:spPr>
          <a:xfrm>
            <a:off x="562378" y="1736888"/>
            <a:ext cx="4692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400" b="0" i="0" u="none" strike="noStrike" baseline="0" dirty="0">
                <a:latin typeface="Calibri" panose="020F0502020204030204" pitchFamily="34" charset="0"/>
              </a:rPr>
              <a:t>“Usar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datos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de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ayer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y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de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hoy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para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tomar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mejores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decisiones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Para</a:t>
            </a:r>
            <a:r>
              <a:rPr lang="es-VE" sz="2400" b="0" i="0" u="none" strike="noStrike" dirty="0">
                <a:latin typeface="Calibri" panose="020F0502020204030204" pitchFamily="34" charset="0"/>
              </a:rPr>
              <a:t> </a:t>
            </a:r>
            <a:r>
              <a:rPr lang="es-VE" sz="2400" b="0" i="0" u="none" strike="noStrike" baseline="0" dirty="0">
                <a:latin typeface="Calibri" panose="020F0502020204030204" pitchFamily="34" charset="0"/>
              </a:rPr>
              <a:t>mañana”.</a:t>
            </a:r>
            <a:endParaRPr lang="es-VE" sz="2400" dirty="0"/>
          </a:p>
        </p:txBody>
      </p:sp>
      <p:sp>
        <p:nvSpPr>
          <p:cNvPr id="8" name="Rectángulo 7"/>
          <p:cNvSpPr/>
          <p:nvPr/>
        </p:nvSpPr>
        <p:spPr>
          <a:xfrm>
            <a:off x="399246" y="2847065"/>
            <a:ext cx="8268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b="0" i="1" u="none" strike="noStrike" baseline="0" dirty="0"/>
              <a:t>Una</a:t>
            </a:r>
            <a:r>
              <a:rPr lang="es-VE" sz="2400" b="0" i="1" u="none" strike="noStrike" dirty="0"/>
              <a:t> </a:t>
            </a:r>
            <a:r>
              <a:rPr lang="es-VE" sz="2400" b="0" i="1" u="none" strike="noStrike" baseline="0" dirty="0"/>
              <a:t>fábrica</a:t>
            </a:r>
            <a:r>
              <a:rPr lang="es-VE" sz="2400" b="0" i="1" u="none" strike="noStrike" dirty="0"/>
              <a:t> </a:t>
            </a:r>
            <a:r>
              <a:rPr lang="es-VE" sz="2400" b="0" i="1" u="none" strike="noStrike" baseline="0" dirty="0"/>
              <a:t>de</a:t>
            </a:r>
            <a:r>
              <a:rPr lang="es-VE" sz="2400" b="0" i="1" u="none" strike="noStrike" dirty="0"/>
              <a:t> </a:t>
            </a:r>
            <a:r>
              <a:rPr lang="es-VE" sz="2400" i="1" dirty="0"/>
              <a:t>in</a:t>
            </a:r>
            <a:r>
              <a:rPr lang="es-VE" sz="2400" b="0" i="1" u="none" strike="noStrike" baseline="0" dirty="0"/>
              <a:t>formación:</a:t>
            </a:r>
          </a:p>
          <a:p>
            <a:r>
              <a:rPr lang="es-VE" sz="2400" b="0" i="0" u="none" strike="noStrike" baseline="0" dirty="0"/>
              <a:t>     Conceptos,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procesos</a:t>
            </a:r>
            <a:r>
              <a:rPr lang="es-VE" sz="2400" dirty="0"/>
              <a:t> </a:t>
            </a:r>
            <a:r>
              <a:rPr lang="es-VE" sz="2400" b="0" i="0" u="none" strike="noStrike" baseline="0" dirty="0"/>
              <a:t>y</a:t>
            </a:r>
            <a:r>
              <a:rPr lang="es-VE" sz="2400" dirty="0"/>
              <a:t> </a:t>
            </a:r>
            <a:r>
              <a:rPr lang="es-VE" sz="2400" b="0" i="0" u="none" strike="noStrike" baseline="0" dirty="0"/>
              <a:t>herramientas</a:t>
            </a:r>
            <a:r>
              <a:rPr lang="es-VE" sz="2400" dirty="0"/>
              <a:t> </a:t>
            </a:r>
            <a:r>
              <a:rPr lang="es-VE" sz="2400" b="0" i="0" u="none" strike="noStrike" baseline="0" dirty="0"/>
              <a:t>  (informáticas)</a:t>
            </a:r>
          </a:p>
          <a:p>
            <a:r>
              <a:rPr lang="es-VE" sz="2400" b="0" i="0" u="none" strike="noStrike" baseline="0" dirty="0"/>
              <a:t>     Que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permiten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obtener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mejor</a:t>
            </a:r>
            <a:r>
              <a:rPr lang="es-VE" sz="2400" b="0" i="0" u="none" strike="noStrike" dirty="0"/>
              <a:t> </a:t>
            </a:r>
            <a:r>
              <a:rPr lang="es-VE" sz="2400" b="1" i="0" u="none" strike="noStrike" baseline="0" dirty="0"/>
              <a:t>Información </a:t>
            </a:r>
            <a:r>
              <a:rPr lang="es-VE" sz="2400" b="0" i="0" u="none" strike="noStrike" baseline="0" dirty="0"/>
              <a:t>para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dar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soporte</a:t>
            </a:r>
          </a:p>
          <a:p>
            <a:r>
              <a:rPr lang="es-VE" sz="2400" dirty="0"/>
              <a:t>     </a:t>
            </a:r>
            <a:r>
              <a:rPr lang="es-VE" sz="2400" b="0" i="0" u="none" strike="noStrike" baseline="0" dirty="0"/>
              <a:t>a</a:t>
            </a:r>
            <a:r>
              <a:rPr lang="es-VE" sz="2400" b="0" i="0" u="none" strike="noStrike" dirty="0"/>
              <a:t> </a:t>
            </a:r>
            <a:r>
              <a:rPr lang="es-VE" sz="2400" dirty="0"/>
              <a:t>l</a:t>
            </a:r>
            <a:r>
              <a:rPr lang="es-VE" sz="2400" b="0" i="0" u="none" strike="noStrike" baseline="0" dirty="0"/>
              <a:t>a</a:t>
            </a:r>
            <a:r>
              <a:rPr lang="es-VE" sz="2400" dirty="0"/>
              <a:t> </a:t>
            </a:r>
            <a:r>
              <a:rPr lang="es-VE" sz="2400" b="0" i="0" u="none" strike="noStrike" baseline="0" dirty="0"/>
              <a:t>toma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de</a:t>
            </a:r>
            <a:r>
              <a:rPr lang="es-VE" sz="2400" b="0" i="0" u="none" strike="noStrike" dirty="0"/>
              <a:t> </a:t>
            </a:r>
            <a:r>
              <a:rPr lang="es-VE" sz="2400" b="0" i="0" u="none" strike="noStrike" baseline="0" dirty="0"/>
              <a:t>decisiones.</a:t>
            </a:r>
            <a:endParaRPr lang="es-VE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668" y="2542504"/>
            <a:ext cx="3448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61950"/>
            <a:ext cx="85915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0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7526" y="114356"/>
            <a:ext cx="7409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Las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tecnologías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un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sistema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inteligencia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dirty="0">
                <a:solidFill>
                  <a:srgbClr val="0045AE"/>
                </a:solidFill>
                <a:latin typeface="Calibri-Bold"/>
              </a:rPr>
              <a:t>d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e</a:t>
            </a:r>
            <a:r>
              <a:rPr lang="es-VE" b="1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negocio</a:t>
            </a: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837127"/>
            <a:ext cx="9337183" cy="60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5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433387"/>
            <a:ext cx="87820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09587"/>
            <a:ext cx="88011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646" y="215139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 </a:t>
            </a:r>
            <a:r>
              <a:rPr lang="es-ES" b="1" dirty="0"/>
              <a:t>Gestión de proyectos BI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35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19200" y="611176"/>
            <a:ext cx="6096000" cy="10849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dirty="0">
                <a:latin typeface="Calibri" panose="020F0502020204030204" pitchFamily="34" charset="0"/>
              </a:rPr>
              <a:t>“</a:t>
            </a:r>
            <a:r>
              <a:rPr lang="es-VE" i="1" dirty="0">
                <a:latin typeface="Calibri" panose="020F0502020204030204" pitchFamily="34" charset="0"/>
              </a:rPr>
              <a:t>Convierte cada trabajo, cada tarea, </a:t>
            </a:r>
            <a:endParaRPr lang="es-VE" dirty="0">
              <a:latin typeface="Calibri" panose="020F0502020204030204" pitchFamily="34" charset="0"/>
            </a:endParaRPr>
          </a:p>
          <a:p>
            <a:r>
              <a:rPr lang="es-VE" i="1" dirty="0">
                <a:latin typeface="Calibri" panose="020F0502020204030204" pitchFamily="34" charset="0"/>
              </a:rPr>
              <a:t>en un proyecto que valga la pena</a:t>
            </a:r>
            <a:r>
              <a:rPr lang="es-VE" dirty="0">
                <a:latin typeface="Calibri" panose="020F0502020204030204" pitchFamily="34" charset="0"/>
              </a:rPr>
              <a:t>.” </a:t>
            </a:r>
          </a:p>
          <a:p>
            <a:r>
              <a:rPr lang="es-ES" dirty="0">
                <a:latin typeface="Calibri" panose="020F0502020204030204" pitchFamily="34" charset="0"/>
              </a:rPr>
              <a:t>Tom Peters 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419600" y="3630823"/>
            <a:ext cx="6096000" cy="10849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dirty="0">
                <a:latin typeface="Calibri" panose="020F0502020204030204" pitchFamily="34" charset="0"/>
              </a:rPr>
              <a:t>“</a:t>
            </a:r>
            <a:r>
              <a:rPr lang="es-VE" i="1" dirty="0">
                <a:latin typeface="Calibri" panose="020F0502020204030204" pitchFamily="34" charset="0"/>
              </a:rPr>
              <a:t>Para ser un buen jefe de proyectos de inteligencia de negocio, lo primero que hay que ser es un buen jefe de proyectos.</a:t>
            </a:r>
            <a:r>
              <a:rPr lang="es-VE" dirty="0">
                <a:latin typeface="Calibri" panose="020F0502020204030204" pitchFamily="34" charset="0"/>
              </a:rPr>
              <a:t>” </a:t>
            </a:r>
          </a:p>
          <a:p>
            <a:r>
              <a:rPr lang="es-ES" dirty="0">
                <a:latin typeface="Calibri" panose="020F0502020204030204" pitchFamily="34" charset="0"/>
              </a:rPr>
              <a:t>Larissa Moss y </a:t>
            </a:r>
            <a:r>
              <a:rPr lang="es-ES" dirty="0" err="1">
                <a:latin typeface="Calibri" panose="020F0502020204030204" pitchFamily="34" charset="0"/>
              </a:rPr>
              <a:t>Shaku</a:t>
            </a:r>
            <a:r>
              <a:rPr lang="es-ES" dirty="0">
                <a:latin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</a:rPr>
              <a:t>Atre</a:t>
            </a:r>
            <a:r>
              <a:rPr lang="es-ES" dirty="0">
                <a:latin typeface="Calibri" panose="020F0502020204030204" pitchFamily="34" charset="0"/>
              </a:rPr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871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471487"/>
            <a:ext cx="88296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316131"/>
            <a:ext cx="9337183" cy="604393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782726" y="6304002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dirty="0">
                <a:latin typeface="Calibri" panose="020F0502020204030204" pitchFamily="34" charset="0"/>
              </a:rPr>
              <a:t>Fuente: Moss y </a:t>
            </a:r>
            <a:r>
              <a:rPr lang="es-VE" dirty="0" err="1">
                <a:latin typeface="Calibri" panose="020F0502020204030204" pitchFamily="34" charset="0"/>
              </a:rPr>
              <a:t>Atre</a:t>
            </a:r>
            <a:r>
              <a:rPr lang="es-VE" dirty="0">
                <a:latin typeface="Calibri" panose="020F0502020204030204" pitchFamily="34" charset="0"/>
              </a:rPr>
              <a:t> (2003)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995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476250"/>
            <a:ext cx="88963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2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361950"/>
            <a:ext cx="87344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903667" y="1087685"/>
            <a:ext cx="5387662" cy="137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/>
          <p:cNvSpPr/>
          <p:nvPr/>
        </p:nvSpPr>
        <p:spPr>
          <a:xfrm>
            <a:off x="549498" y="478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Tipos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información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y decisiones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empresa</a:t>
            </a:r>
            <a:endParaRPr lang="es-VE" dirty="0"/>
          </a:p>
        </p:txBody>
      </p:sp>
      <p:sp>
        <p:nvSpPr>
          <p:cNvPr id="6" name="Rectángulo 5"/>
          <p:cNvSpPr/>
          <p:nvPr/>
        </p:nvSpPr>
        <p:spPr>
          <a:xfrm>
            <a:off x="1347989" y="12981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Alta</a:t>
            </a:r>
            <a:r>
              <a:rPr lang="es-VE" sz="2000" b="1" i="0" u="none" strike="noStrike" dirty="0">
                <a:solidFill>
                  <a:srgbClr val="1F497D"/>
                </a:solidFill>
                <a:latin typeface="Calibri-Bold"/>
              </a:rPr>
              <a:t> </a:t>
            </a:r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dirección</a:t>
            </a:r>
          </a:p>
          <a:p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Información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agregada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desestructurada</a:t>
            </a:r>
          </a:p>
          <a:p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Decisiones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estratégicas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mercados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productos</a:t>
            </a:r>
            <a:endParaRPr lang="es-VE" dirty="0"/>
          </a:p>
        </p:txBody>
      </p:sp>
      <p:sp>
        <p:nvSpPr>
          <p:cNvPr id="8" name="Rectángulo 7"/>
          <p:cNvSpPr/>
          <p:nvPr/>
        </p:nvSpPr>
        <p:spPr>
          <a:xfrm>
            <a:off x="1798749" y="246279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Mandos</a:t>
            </a:r>
            <a:r>
              <a:rPr lang="es-VE" sz="2000" b="1" i="0" u="none" strike="noStrike" dirty="0">
                <a:solidFill>
                  <a:srgbClr val="1F497D"/>
                </a:solidFill>
                <a:latin typeface="Calibri-Bold"/>
              </a:rPr>
              <a:t> </a:t>
            </a:r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intermedios</a:t>
            </a:r>
          </a:p>
          <a:p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Información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operativa</a:t>
            </a:r>
            <a:r>
              <a:rPr lang="es-V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semi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--‐estructurada</a:t>
            </a:r>
          </a:p>
          <a:p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Indicadores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seguimiento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gestión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17690" y="362740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Equipos</a:t>
            </a:r>
            <a:r>
              <a:rPr lang="es-VE" sz="2000" b="1" i="0" u="none" strike="noStrike" dirty="0">
                <a:solidFill>
                  <a:srgbClr val="1F497D"/>
                </a:solidFill>
                <a:latin typeface="Calibri-Bold"/>
              </a:rPr>
              <a:t> </a:t>
            </a:r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y</a:t>
            </a:r>
            <a:r>
              <a:rPr lang="es-VE" sz="2000" b="1" i="0" u="none" strike="noStrike" dirty="0">
                <a:solidFill>
                  <a:srgbClr val="1F497D"/>
                </a:solidFill>
                <a:latin typeface="Calibri-Bold"/>
              </a:rPr>
              <a:t> </a:t>
            </a:r>
            <a:r>
              <a:rPr lang="es-VE" sz="2000" b="1" i="0" u="none" strike="noStrike" baseline="0" dirty="0">
                <a:solidFill>
                  <a:srgbClr val="1F497D"/>
                </a:solidFill>
                <a:latin typeface="Calibri-Bold"/>
              </a:rPr>
              <a:t>empleados</a:t>
            </a:r>
          </a:p>
          <a:p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Información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estructurada</a:t>
            </a:r>
          </a:p>
          <a:p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• Decisiones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dentro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protocolos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s-VE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VE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reglas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35043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56" y="270354"/>
            <a:ext cx="8791575" cy="44672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56" y="4422369"/>
            <a:ext cx="8324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376237"/>
            <a:ext cx="8924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325"/>
            <a:ext cx="6915150" cy="952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29" y="1053177"/>
            <a:ext cx="90392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6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79859" y="939016"/>
            <a:ext cx="50588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4000" b="1" dirty="0">
                <a:latin typeface="Calibri" panose="020F0502020204030204" pitchFamily="34" charset="0"/>
              </a:rPr>
              <a:t>Data </a:t>
            </a:r>
            <a:r>
              <a:rPr lang="es-VE" sz="4000" b="1" dirty="0" err="1">
                <a:latin typeface="Calibri" panose="020F0502020204030204" pitchFamily="34" charset="0"/>
              </a:rPr>
              <a:t>Warehouse</a:t>
            </a:r>
            <a:r>
              <a:rPr lang="es-VE" sz="4000" b="1" dirty="0">
                <a:latin typeface="Calibri" panose="020F0502020204030204" pitchFamily="34" charset="0"/>
              </a:rPr>
              <a:t> (DW) </a:t>
            </a:r>
            <a:endParaRPr lang="es-VE" sz="4000" dirty="0"/>
          </a:p>
        </p:txBody>
      </p:sp>
    </p:spTree>
    <p:extLst>
      <p:ext uri="{BB962C8B-B14F-4D97-AF65-F5344CB8AC3E}">
        <p14:creationId xmlns:p14="http://schemas.microsoft.com/office/powerpoint/2010/main" val="1458517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3589" y="-114213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VE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b="1" dirty="0">
                <a:latin typeface="Calibri" panose="020F0502020204030204" pitchFamily="34" charset="0"/>
              </a:rPr>
              <a:t>Data </a:t>
            </a:r>
            <a:r>
              <a:rPr lang="es-VE" b="1" dirty="0" err="1">
                <a:latin typeface="Calibri" panose="020F0502020204030204" pitchFamily="34" charset="0"/>
              </a:rPr>
              <a:t>Warehouse</a:t>
            </a:r>
            <a:r>
              <a:rPr lang="es-VE" b="1" dirty="0">
                <a:latin typeface="Calibri" panose="020F0502020204030204" pitchFamily="34" charset="0"/>
              </a:rPr>
              <a:t> (DW) </a:t>
            </a: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5" y="558534"/>
            <a:ext cx="104298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2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66675"/>
            <a:ext cx="107156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6671" y="1058999"/>
            <a:ext cx="1034173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VE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VE" sz="2600" b="1" dirty="0">
                <a:latin typeface="Arial" panose="020B0604020202020204" pitchFamily="34" charset="0"/>
              </a:rPr>
              <a:t>Tipos de usuarios </a:t>
            </a:r>
            <a:endParaRPr lang="es-VE" sz="2600" dirty="0">
              <a:latin typeface="Arial" panose="020B0604020202020204" pitchFamily="34" charset="0"/>
            </a:endParaRPr>
          </a:p>
          <a:p>
            <a:r>
              <a:rPr lang="es-VE" sz="2400" dirty="0" smtClean="0">
                <a:latin typeface="Wingdings" panose="05000000000000000000" pitchFamily="2" charset="2"/>
              </a:rPr>
              <a:t> </a:t>
            </a:r>
            <a:r>
              <a:rPr lang="es-VE" sz="2400" dirty="0">
                <a:latin typeface="Calibri" panose="020F0502020204030204" pitchFamily="34" charset="0"/>
              </a:rPr>
              <a:t>Granjero </a:t>
            </a:r>
          </a:p>
          <a:p>
            <a:endParaRPr lang="es-VE" sz="2400" dirty="0">
              <a:latin typeface="Calibri" panose="020F0502020204030204" pitchFamily="34" charset="0"/>
            </a:endParaRPr>
          </a:p>
          <a:p>
            <a:r>
              <a:rPr lang="es-VE" dirty="0">
                <a:latin typeface="Arial" panose="020B0604020202020204" pitchFamily="34" charset="0"/>
              </a:rPr>
              <a:t>- Accede a información de forma predecible y repetitiva. </a:t>
            </a:r>
          </a:p>
          <a:p>
            <a:r>
              <a:rPr lang="es-VE" dirty="0">
                <a:latin typeface="Arial" panose="020B0604020202020204" pitchFamily="34" charset="0"/>
              </a:rPr>
              <a:t>- Sólo accede a su parcela de información: extrae datos para mejorar el funcionamiento de la empresa. - Utiliza herramientas OLAP. </a:t>
            </a:r>
            <a:r>
              <a:rPr lang="es-VE" i="1" dirty="0">
                <a:latin typeface="Arial" panose="020B0604020202020204" pitchFamily="34" charset="0"/>
              </a:rPr>
              <a:t>- </a:t>
            </a:r>
            <a:r>
              <a:rPr lang="es-VE" dirty="0">
                <a:latin typeface="Arial" panose="020B0604020202020204" pitchFamily="34" charset="0"/>
              </a:rPr>
              <a:t>Ejemplo: El responsable de realizar las previsiones de stock de los almacenes.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63183" y="449619"/>
            <a:ext cx="444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>
                <a:latin typeface="Calibri" panose="020F0502020204030204" pitchFamily="34" charset="0"/>
              </a:rPr>
              <a:t>Data </a:t>
            </a:r>
            <a:r>
              <a:rPr lang="es-VE" sz="3600" b="1" dirty="0" err="1">
                <a:latin typeface="Calibri" panose="020F0502020204030204" pitchFamily="34" charset="0"/>
              </a:rPr>
              <a:t>Warehouse</a:t>
            </a:r>
            <a:r>
              <a:rPr lang="es-VE" sz="3600" b="1" dirty="0">
                <a:latin typeface="Calibri" panose="020F0502020204030204" pitchFamily="34" charset="0"/>
              </a:rPr>
              <a:t> (DW</a:t>
            </a:r>
            <a:r>
              <a:rPr lang="es-VE" b="1" dirty="0">
                <a:latin typeface="Calibri" panose="020F0502020204030204" pitchFamily="34" charset="0"/>
              </a:rPr>
              <a:t>) </a:t>
            </a:r>
            <a:endParaRPr lang="es-V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36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94952" y="812899"/>
            <a:ext cx="111058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400" dirty="0" smtClean="0">
                <a:latin typeface="Wingdings" panose="05000000000000000000" pitchFamily="2" charset="2"/>
              </a:rPr>
              <a:t> </a:t>
            </a:r>
            <a:r>
              <a:rPr lang="es-VE" sz="2400" dirty="0">
                <a:latin typeface="Calibri" panose="020F0502020204030204" pitchFamily="34" charset="0"/>
              </a:rPr>
              <a:t>Explorador </a:t>
            </a:r>
          </a:p>
          <a:p>
            <a:endParaRPr lang="es-VE" sz="2400" dirty="0">
              <a:latin typeface="Calibri" panose="020F0502020204030204" pitchFamily="34" charset="0"/>
            </a:endParaRPr>
          </a:p>
          <a:p>
            <a:r>
              <a:rPr lang="es-VE" sz="2400" dirty="0" smtClean="0">
                <a:latin typeface="Calibri" panose="020F0502020204030204" pitchFamily="34" charset="0"/>
              </a:rPr>
              <a:t>	-</a:t>
            </a:r>
            <a:r>
              <a:rPr lang="es-VE" dirty="0">
                <a:latin typeface="Arial" panose="020B0604020202020204" pitchFamily="34" charset="0"/>
              </a:rPr>
              <a:t>Explora gran cantidad de datos.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- </a:t>
            </a:r>
            <a:r>
              <a:rPr lang="es-VE" dirty="0">
                <a:latin typeface="Arial" panose="020B0604020202020204" pitchFamily="34" charset="0"/>
              </a:rPr>
              <a:t>Accede a información de forma impredecible e irregular.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- </a:t>
            </a:r>
            <a:r>
              <a:rPr lang="es-VE" dirty="0">
                <a:latin typeface="Arial" panose="020B0604020202020204" pitchFamily="34" charset="0"/>
              </a:rPr>
              <a:t>Perfil informático o estadístico.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- </a:t>
            </a:r>
            <a:r>
              <a:rPr lang="es-VE" dirty="0">
                <a:latin typeface="Arial" panose="020B0604020202020204" pitchFamily="34" charset="0"/>
              </a:rPr>
              <a:t>Objetivo: Obtener información que proporcione </a:t>
            </a:r>
          </a:p>
          <a:p>
            <a:r>
              <a:rPr lang="es-VE" dirty="0">
                <a:latin typeface="Arial" panose="020B0604020202020204" pitchFamily="34" charset="0"/>
              </a:rPr>
              <a:t>ventaja competitiva.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- </a:t>
            </a:r>
            <a:r>
              <a:rPr lang="es-VE" dirty="0">
                <a:latin typeface="Arial" panose="020B0604020202020204" pitchFamily="34" charset="0"/>
              </a:rPr>
              <a:t>Ejemplos: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Buscar </a:t>
            </a:r>
            <a:r>
              <a:rPr lang="es-VE" dirty="0">
                <a:latin typeface="Arial" panose="020B0604020202020204" pitchFamily="34" charset="0"/>
              </a:rPr>
              <a:t>patrones de comportamiento para detectar fraudes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Descubrir </a:t>
            </a:r>
            <a:r>
              <a:rPr lang="es-VE" dirty="0">
                <a:latin typeface="Arial" panose="020B0604020202020204" pitchFamily="34" charset="0"/>
              </a:rPr>
              <a:t>relaciones entre las compras. </a:t>
            </a:r>
          </a:p>
          <a:p>
            <a:r>
              <a:rPr lang="es-VE" dirty="0" smtClean="0">
                <a:latin typeface="Arial" panose="020B0604020202020204" pitchFamily="34" charset="0"/>
              </a:rPr>
              <a:t>	Generar </a:t>
            </a:r>
            <a:r>
              <a:rPr lang="es-VE" dirty="0">
                <a:latin typeface="Arial" panose="020B0604020202020204" pitchFamily="34" charset="0"/>
              </a:rPr>
              <a:t>reglas automáticas para la cartera de inversiones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88105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8945" y="868653"/>
            <a:ext cx="97235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VE" sz="120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endParaRPr lang="es-VE" sz="1200" dirty="0">
              <a:latin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VE" sz="2400" b="1" dirty="0" smtClean="0">
                <a:latin typeface="Calibri" panose="020F0502020204030204" pitchFamily="34" charset="0"/>
              </a:rPr>
              <a:t>Turista </a:t>
            </a:r>
          </a:p>
          <a:p>
            <a:endParaRPr lang="es-VE" sz="2400" b="1" dirty="0">
              <a:latin typeface="Calibri" panose="020F0502020204030204" pitchFamily="34" charset="0"/>
            </a:endParaRPr>
          </a:p>
          <a:p>
            <a:r>
              <a:rPr lang="es-VE" dirty="0">
                <a:latin typeface="Arial" panose="020B0604020202020204" pitchFamily="34" charset="0"/>
              </a:rPr>
              <a:t>- Grupo de dos o más personas. </a:t>
            </a:r>
          </a:p>
          <a:p>
            <a:r>
              <a:rPr lang="es-VE" dirty="0">
                <a:latin typeface="Arial" panose="020B0604020202020204" pitchFamily="34" charset="0"/>
              </a:rPr>
              <a:t>- Un perfil con conocimientos del negocio y visión global empresa. </a:t>
            </a:r>
          </a:p>
          <a:p>
            <a:r>
              <a:rPr lang="es-VE" dirty="0">
                <a:latin typeface="Arial" panose="020B0604020202020204" pitchFamily="34" charset="0"/>
              </a:rPr>
              <a:t>- Segundo perfil con conocimientos informáticos. </a:t>
            </a:r>
          </a:p>
          <a:p>
            <a:r>
              <a:rPr lang="es-VE" dirty="0">
                <a:latin typeface="Arial" panose="020B0604020202020204" pitchFamily="34" charset="0"/>
              </a:rPr>
              <a:t>- Consulta datos y metadatos. </a:t>
            </a:r>
          </a:p>
          <a:p>
            <a:r>
              <a:rPr lang="es-VE" dirty="0">
                <a:latin typeface="Arial" panose="020B0604020202020204" pitchFamily="34" charset="0"/>
              </a:rPr>
              <a:t>- Acceden sin ningún patrón de acceso. </a:t>
            </a:r>
          </a:p>
          <a:p>
            <a:r>
              <a:rPr lang="es-VE" dirty="0">
                <a:latin typeface="Arial" panose="020B0604020202020204" pitchFamily="34" charset="0"/>
              </a:rPr>
              <a:t>- Las herramientas que utiliza suelen ser navegadores o buscadores. </a:t>
            </a:r>
          </a:p>
          <a:p>
            <a:r>
              <a:rPr lang="es-VE" dirty="0">
                <a:latin typeface="Arial" panose="020B0604020202020204" pitchFamily="34" charset="0"/>
              </a:rPr>
              <a:t>- Su resultado serán proyectos para los usuarios granjero y explorador.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83939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/>
            </a:r>
            <a:br>
              <a:rPr lang="es-VE" dirty="0"/>
            </a:br>
            <a:r>
              <a:rPr lang="es-VE" b="1" dirty="0"/>
              <a:t>¿Qué es un Data </a:t>
            </a:r>
            <a:r>
              <a:rPr lang="es-VE" b="1" dirty="0" err="1"/>
              <a:t>Warehouse</a:t>
            </a:r>
            <a:r>
              <a:rPr lang="es-VE" b="1" dirty="0"/>
              <a:t>? </a:t>
            </a: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VE" dirty="0"/>
          </a:p>
          <a:p>
            <a:pPr marL="0" indent="0">
              <a:buNone/>
            </a:pPr>
            <a:r>
              <a:rPr lang="es-VE" dirty="0"/>
              <a:t>E</a:t>
            </a:r>
            <a:r>
              <a:rPr lang="es-VE" dirty="0" smtClean="0"/>
              <a:t>s </a:t>
            </a:r>
            <a:r>
              <a:rPr lang="es-VE" dirty="0"/>
              <a:t>una colección de datos orientados al </a:t>
            </a:r>
            <a:r>
              <a:rPr lang="es-VE" b="1" dirty="0"/>
              <a:t>tema</a:t>
            </a:r>
            <a:r>
              <a:rPr lang="es-VE" dirty="0"/>
              <a:t>, </a:t>
            </a:r>
            <a:r>
              <a:rPr lang="es-VE" b="1" dirty="0"/>
              <a:t>integrados</a:t>
            </a:r>
            <a:r>
              <a:rPr lang="es-VE" dirty="0"/>
              <a:t>, </a:t>
            </a:r>
            <a:r>
              <a:rPr lang="es-VE" b="1" dirty="0"/>
              <a:t>no-volátiles </a:t>
            </a:r>
            <a:r>
              <a:rPr lang="es-VE" dirty="0"/>
              <a:t>e </a:t>
            </a:r>
            <a:r>
              <a:rPr lang="es-VE" b="1" dirty="0"/>
              <a:t>historiados</a:t>
            </a:r>
            <a:r>
              <a:rPr lang="es-VE" dirty="0"/>
              <a:t>, organizados para dar soporte a los procesos de ayuda a la decisión.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988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7526" y="114356"/>
            <a:ext cx="7409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Las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tecnologías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un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sistema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inteligencia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dirty="0">
                <a:solidFill>
                  <a:srgbClr val="0045AE"/>
                </a:solidFill>
                <a:latin typeface="Calibri-Bold"/>
              </a:rPr>
              <a:t>d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e</a:t>
            </a:r>
            <a:r>
              <a:rPr lang="es-VE" b="1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negocio</a:t>
            </a: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9" y="837127"/>
            <a:ext cx="9337183" cy="60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09550"/>
            <a:ext cx="109823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43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23862"/>
            <a:ext cx="105918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40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71487"/>
            <a:ext cx="105918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1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14312"/>
            <a:ext cx="108013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7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VE" b="1" dirty="0" smtClean="0"/>
              <a:t>ETL</a:t>
            </a:r>
            <a:endParaRPr lang="es-VE" b="1" dirty="0"/>
          </a:p>
        </p:txBody>
      </p:sp>
    </p:spTree>
    <p:extLst>
      <p:ext uri="{BB962C8B-B14F-4D97-AF65-F5344CB8AC3E}">
        <p14:creationId xmlns:p14="http://schemas.microsoft.com/office/powerpoint/2010/main" val="3459818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-80963"/>
            <a:ext cx="11029950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74500" y="266042"/>
            <a:ext cx="10294513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VE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sz="3600" b="1" dirty="0">
                <a:latin typeface="Calibri" panose="020F0502020204030204" pitchFamily="34" charset="0"/>
              </a:rPr>
              <a:t>Proceso: Obtención de datos </a:t>
            </a:r>
            <a:endParaRPr lang="es-VE" sz="3600" dirty="0">
              <a:latin typeface="Calibri" panose="020F0502020204030204" pitchFamily="34" charset="0"/>
            </a:endParaRPr>
          </a:p>
          <a:p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• El primer paso consiste en determinar, de entre todas las fuentes de datos posibles, cual es la más adecuada para cada uno de los datos requeridos. </a:t>
            </a:r>
            <a:endParaRPr lang="es-V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• En la obtención de los datos se distinguen dos fases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a) Obtención de los datos para la imagen inicial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b) Obtención de los datos para las actualizaciones. </a:t>
            </a:r>
            <a:endParaRPr lang="es-V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• Clasificación de los datos: </a:t>
            </a:r>
            <a:endParaRPr lang="es-V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estructurados </a:t>
            </a:r>
            <a:endParaRPr lang="es-V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semiestructurados </a:t>
            </a:r>
            <a:endParaRPr lang="es-VE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arenR"/>
            </a:pP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no estructurados </a:t>
            </a:r>
          </a:p>
        </p:txBody>
      </p:sp>
    </p:spTree>
    <p:extLst>
      <p:ext uri="{BB962C8B-B14F-4D97-AF65-F5344CB8AC3E}">
        <p14:creationId xmlns:p14="http://schemas.microsoft.com/office/powerpoint/2010/main" val="699658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55" y="1264812"/>
            <a:ext cx="11087100" cy="54102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78793" y="469436"/>
            <a:ext cx="974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dirty="0" smtClean="0"/>
              <a:t>Proceso: Transformación, depuración  e Integración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742672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16169" y="944159"/>
            <a:ext cx="1057784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VE" sz="1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sz="3200" b="1" dirty="0">
                <a:latin typeface="Calibri" panose="020F0502020204030204" pitchFamily="34" charset="0"/>
              </a:rPr>
              <a:t>Proceso: Carga de datos </a:t>
            </a:r>
            <a:endParaRPr lang="es-VE" sz="3200" b="1" dirty="0" smtClean="0">
              <a:latin typeface="Calibri" panose="020F0502020204030204" pitchFamily="34" charset="0"/>
            </a:endParaRPr>
          </a:p>
          <a:p>
            <a:endParaRPr lang="es-VE" sz="3200" b="1" dirty="0">
              <a:latin typeface="Calibri" panose="020F0502020204030204" pitchFamily="34" charset="0"/>
            </a:endParaRPr>
          </a:p>
          <a:p>
            <a:r>
              <a:rPr lang="es-VE" dirty="0" smtClean="0">
                <a:latin typeface="Calibri" panose="020F0502020204030204" pitchFamily="34" charset="0"/>
              </a:rPr>
              <a:t>El </a:t>
            </a:r>
            <a:r>
              <a:rPr lang="es-VE" dirty="0">
                <a:latin typeface="Calibri" panose="020F0502020204030204" pitchFamily="34" charset="0"/>
              </a:rPr>
              <a:t>proceso ETL también se encarga de transportar los datos entre las diferentes plataformas y cargarlas en las bases de datos correspondientes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80038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592428"/>
            <a:ext cx="11096625" cy="617508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4800" y="0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VE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VE" b="1" dirty="0">
                <a:latin typeface="Calibri" panose="020F0502020204030204" pitchFamily="34" charset="0"/>
              </a:rPr>
              <a:t>Herramientas ETL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78800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472226" y="298035"/>
            <a:ext cx="899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La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organización del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BI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en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la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empresa</a:t>
            </a:r>
            <a:endParaRPr lang="es-V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1081825"/>
            <a:ext cx="9182637" cy="481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93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/>
            </a:r>
            <a:br>
              <a:rPr lang="es-VE" dirty="0"/>
            </a:br>
            <a:r>
              <a:rPr lang="es-VE" b="1" dirty="0" err="1"/>
              <a:t>Kettle</a:t>
            </a:r>
            <a:r>
              <a:rPr lang="es-VE" b="1" dirty="0"/>
              <a:t> – </a:t>
            </a:r>
            <a:r>
              <a:rPr lang="es-VE" b="1" dirty="0" err="1"/>
              <a:t>Pentaho</a:t>
            </a:r>
            <a:r>
              <a:rPr lang="es-VE" b="1" dirty="0"/>
              <a:t> Data </a:t>
            </a:r>
            <a:r>
              <a:rPr lang="es-VE" b="1" dirty="0" err="1"/>
              <a:t>Integration</a:t>
            </a:r>
            <a:r>
              <a:rPr lang="es-VE" b="1" dirty="0"/>
              <a:t>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4909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7983" y="3592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La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demanda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de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profesionales</a:t>
            </a:r>
            <a:r>
              <a:rPr lang="es-VE" b="1" i="0" u="none" strike="noStrike" dirty="0">
                <a:solidFill>
                  <a:srgbClr val="0045AE"/>
                </a:solidFill>
                <a:latin typeface="Calibri-Bold"/>
              </a:rPr>
              <a:t> </a:t>
            </a:r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BI</a:t>
            </a: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3" y="978794"/>
            <a:ext cx="9650569" cy="53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3772" y="29507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b="1" i="0" u="none" strike="noStrike" baseline="0" dirty="0">
                <a:solidFill>
                  <a:srgbClr val="0045AE"/>
                </a:solidFill>
                <a:latin typeface="Calibri-Bold"/>
              </a:rPr>
              <a:t>Equipos multidisciplinares</a:t>
            </a:r>
            <a:endParaRPr lang="es-V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86" y="914400"/>
            <a:ext cx="10483402" cy="5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4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09575"/>
            <a:ext cx="87153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154965" y="21217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ES" sz="3200" dirty="0">
              <a:latin typeface="Arial" panose="020B0604020202020204" pitchFamily="34" charset="0"/>
            </a:endParaRPr>
          </a:p>
          <a:p>
            <a:r>
              <a:rPr lang="es-ES" sz="3200" dirty="0">
                <a:latin typeface="Arial" panose="020B0604020202020204" pitchFamily="34" charset="0"/>
              </a:rPr>
              <a:t> </a:t>
            </a:r>
            <a:r>
              <a:rPr lang="es-ES" sz="3200" b="1" dirty="0">
                <a:latin typeface="Arial" panose="020B0604020202020204" pitchFamily="34" charset="0"/>
              </a:rPr>
              <a:t>Niveles de madurez analítica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62153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490</Words>
  <Application>Microsoft Office PowerPoint</Application>
  <PresentationFormat>Panorámica</PresentationFormat>
  <Paragraphs>95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Calibri-Bold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Ciclo de vida de la información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Gestión de proyectos BI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¿Qué es un Data Warehouse? </vt:lpstr>
      <vt:lpstr>Presentación de PowerPoint</vt:lpstr>
      <vt:lpstr>Presentación de PowerPoint</vt:lpstr>
      <vt:lpstr>Presentación de PowerPoint</vt:lpstr>
      <vt:lpstr>Presentación de PowerPoint</vt:lpstr>
      <vt:lpstr>ETL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Kettle – Pentaho Data Integration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Hernandez</dc:creator>
  <cp:lastModifiedBy>Felipe Hernandez</cp:lastModifiedBy>
  <cp:revision>18</cp:revision>
  <dcterms:created xsi:type="dcterms:W3CDTF">2017-02-14T19:02:27Z</dcterms:created>
  <dcterms:modified xsi:type="dcterms:W3CDTF">2017-04-05T19:37:01Z</dcterms:modified>
</cp:coreProperties>
</file>