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2429640" cy="2145240"/>
            <a:chOff x="0" y="0"/>
            <a:chExt cx="2429640" cy="2145240"/>
          </a:xfrm>
        </p:grpSpPr>
        <p:sp>
          <p:nvSpPr>
            <p:cNvPr id="1" name="CustomShape 2"/>
            <p:cNvSpPr/>
            <p:nvPr/>
          </p:nvSpPr>
          <p:spPr>
            <a:xfrm>
              <a:off x="0" y="43020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128772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213920" y="4302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213920" y="128772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606240" y="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213920" y="0"/>
              <a:ext cx="60732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85788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06240" y="4302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606240" y="128772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821960" y="4302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606240" y="0"/>
              <a:ext cx="607680" cy="429840"/>
            </a:xfrm>
            <a:custGeom>
              <a:avLst/>
              <a:gdLst/>
              <a:ahLst/>
              <a:rect l="l" t="t" r="r" b="b"/>
              <a:pathLst>
                <a:path w="20428" h="10046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" name="PlaceHolder 14"/>
          <p:cNvSpPr>
            <a:spLocks noGrp="1"/>
          </p:cNvSpPr>
          <p:nvPr>
            <p:ph type="title"/>
          </p:nvPr>
        </p:nvSpPr>
        <p:spPr>
          <a:xfrm>
            <a:off x="685800" y="2655720"/>
            <a:ext cx="5264640" cy="15462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" name="Group 15"/>
          <p:cNvGrpSpPr/>
          <p:nvPr/>
        </p:nvGrpSpPr>
        <p:grpSpPr>
          <a:xfrm>
            <a:off x="4894920" y="0"/>
            <a:ext cx="4251960" cy="6861960"/>
            <a:chOff x="4894920" y="0"/>
            <a:chExt cx="4251960" cy="6861960"/>
          </a:xfrm>
        </p:grpSpPr>
        <p:sp>
          <p:nvSpPr>
            <p:cNvPr id="15" name="CustomShape 16"/>
            <p:cNvSpPr/>
            <p:nvPr/>
          </p:nvSpPr>
          <p:spPr>
            <a:xfrm>
              <a:off x="6108840" y="557676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6716880" y="514656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324560" y="471888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7324560" y="557676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932600" y="85788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538840" y="4302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7932600" y="171540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7932600" y="428904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538840" y="471888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6108840" y="0"/>
              <a:ext cx="607680" cy="429840"/>
            </a:xfrm>
            <a:custGeom>
              <a:avLst/>
              <a:gdLst/>
              <a:ahLst/>
              <a:rect l="l" t="t" r="r" b="b"/>
              <a:pathLst>
                <a:path w="20428" h="10046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6716880" y="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7324560" y="0"/>
              <a:ext cx="607680" cy="429840"/>
            </a:xfrm>
            <a:custGeom>
              <a:avLst/>
              <a:gdLst/>
              <a:ahLst/>
              <a:rect l="l" t="t" r="r" b="b"/>
              <a:pathLst>
                <a:path w="20428" h="10046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7932600" y="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538840" y="0"/>
              <a:ext cx="60732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4894920" y="514656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6108840" y="514656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5502600" y="557676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7324560" y="428904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6716880" y="471888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6716880" y="557676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7932600" y="43020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7932600" y="128772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7932600" y="386136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7932600" y="47178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6108840" y="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6716880" y="0"/>
              <a:ext cx="60732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6716880" y="6434640"/>
              <a:ext cx="607320" cy="427320"/>
            </a:xfrm>
            <a:custGeom>
              <a:avLst/>
              <a:gdLst/>
              <a:ahLst/>
              <a:rect l="l" t="t" r="r" b="b"/>
              <a:pathLst>
                <a:path w="20427" h="9991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7324560" y="600444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8538840" y="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8538840" y="600444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7324560" y="4302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7324560" y="128772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6716880" y="4302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6716880" y="128772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7324560" y="17154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7324560" y="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8538840" y="6434640"/>
              <a:ext cx="607320" cy="427320"/>
            </a:xfrm>
            <a:custGeom>
              <a:avLst/>
              <a:gdLst/>
              <a:ahLst/>
              <a:rect l="l" t="t" r="r" b="b"/>
              <a:pathLst>
                <a:path w="20427" h="9991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6109920" y="300348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6109920" y="471888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6717600" y="17154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6717600" y="257328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6717600" y="343116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7325640" y="300348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6717600" y="428904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7325640" y="386136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7933320" y="257328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7933320" y="343116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539560" y="214488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6109920" y="17154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6109920" y="428904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6717600" y="21456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7325640" y="257328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6717600" y="300348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7325640" y="343116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" name="Group 70"/>
          <p:cNvGrpSpPr/>
          <p:nvPr/>
        </p:nvGrpSpPr>
        <p:grpSpPr>
          <a:xfrm>
            <a:off x="-360" y="5146560"/>
            <a:ext cx="2429280" cy="1715400"/>
            <a:chOff x="-360" y="5146560"/>
            <a:chExt cx="2429280" cy="1715400"/>
          </a:xfrm>
        </p:grpSpPr>
        <p:sp>
          <p:nvSpPr>
            <p:cNvPr id="70" name="CustomShape 71"/>
            <p:cNvSpPr/>
            <p:nvPr/>
          </p:nvSpPr>
          <p:spPr>
            <a:xfrm flipH="1">
              <a:off x="606960" y="514656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 flipH="1">
              <a:off x="-720" y="557676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 flipH="1">
              <a:off x="1213920" y="6434640"/>
              <a:ext cx="607680" cy="427320"/>
            </a:xfrm>
            <a:custGeom>
              <a:avLst/>
              <a:gdLst/>
              <a:ahLst/>
              <a:rect l="l" t="t" r="r" b="b"/>
              <a:pathLst>
                <a:path w="20428" h="9991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 flipH="1">
              <a:off x="606960" y="600444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 flipH="1">
              <a:off x="-720" y="6434640"/>
              <a:ext cx="607320" cy="427320"/>
            </a:xfrm>
            <a:custGeom>
              <a:avLst/>
              <a:gdLst/>
              <a:ahLst/>
              <a:rect l="l" t="t" r="r" b="b"/>
              <a:pathLst>
                <a:path w="20427" h="9991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 flipH="1">
              <a:off x="1213920" y="514656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 flipH="1">
              <a:off x="-720" y="514656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360">
              <a:solidFill>
                <a:srgbClr val="ea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 flipH="1">
              <a:off x="606960" y="557676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 flipH="1">
              <a:off x="1213920" y="600444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 flipH="1">
              <a:off x="606960" y="6434640"/>
              <a:ext cx="605880" cy="427320"/>
            </a:xfrm>
            <a:custGeom>
              <a:avLst/>
              <a:gdLst/>
              <a:ahLst/>
              <a:rect l="l" t="t" r="r" b="b"/>
              <a:pathLst>
                <a:path w="20372" h="9991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 flipH="1">
              <a:off x="-720" y="600444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 flipH="1">
              <a:off x="1821240" y="6434640"/>
              <a:ext cx="607320" cy="427320"/>
            </a:xfrm>
            <a:custGeom>
              <a:avLst/>
              <a:gdLst/>
              <a:ahLst/>
              <a:rect l="l" t="t" r="r" b="b"/>
              <a:pathLst>
                <a:path w="20427" h="9991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" name="PlaceHolder 8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1080" y="5142240"/>
            <a:ext cx="9143640" cy="1715400"/>
            <a:chOff x="1080" y="5142240"/>
            <a:chExt cx="9143640" cy="1715400"/>
          </a:xfrm>
        </p:grpSpPr>
        <p:sp>
          <p:nvSpPr>
            <p:cNvPr id="120" name="CustomShape 2"/>
            <p:cNvSpPr/>
            <p:nvPr/>
          </p:nvSpPr>
          <p:spPr>
            <a:xfrm flipV="1">
              <a:off x="4879080" y="514260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3"/>
            <p:cNvSpPr/>
            <p:nvPr/>
          </p:nvSpPr>
          <p:spPr>
            <a:xfrm flipV="1">
              <a:off x="5488920" y="557028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4"/>
            <p:cNvSpPr/>
            <p:nvPr/>
          </p:nvSpPr>
          <p:spPr>
            <a:xfrm flipV="1">
              <a:off x="8536680" y="599904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5"/>
            <p:cNvSpPr/>
            <p:nvPr/>
          </p:nvSpPr>
          <p:spPr>
            <a:xfrm flipV="1">
              <a:off x="6706800" y="55702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6"/>
            <p:cNvSpPr/>
            <p:nvPr/>
          </p:nvSpPr>
          <p:spPr>
            <a:xfrm flipV="1">
              <a:off x="4879080" y="600012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7"/>
            <p:cNvSpPr/>
            <p:nvPr/>
          </p:nvSpPr>
          <p:spPr>
            <a:xfrm flipV="1">
              <a:off x="5488920" y="6427800"/>
              <a:ext cx="608040" cy="429840"/>
            </a:xfrm>
            <a:custGeom>
              <a:avLst/>
              <a:gdLst/>
              <a:ahLst/>
              <a:rect l="l" t="t" r="r" b="b"/>
              <a:pathLst>
                <a:path w="20372" h="10046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8"/>
            <p:cNvSpPr/>
            <p:nvPr/>
          </p:nvSpPr>
          <p:spPr>
            <a:xfrm flipV="1">
              <a:off x="6096960" y="600012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9"/>
            <p:cNvSpPr/>
            <p:nvPr/>
          </p:nvSpPr>
          <p:spPr>
            <a:xfrm flipV="1">
              <a:off x="6706800" y="642780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0"/>
            <p:cNvSpPr/>
            <p:nvPr/>
          </p:nvSpPr>
          <p:spPr>
            <a:xfrm flipV="1">
              <a:off x="7317000" y="600012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1"/>
            <p:cNvSpPr/>
            <p:nvPr/>
          </p:nvSpPr>
          <p:spPr>
            <a:xfrm flipV="1">
              <a:off x="4879080" y="55702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2"/>
            <p:cNvSpPr/>
            <p:nvPr/>
          </p:nvSpPr>
          <p:spPr>
            <a:xfrm flipV="1">
              <a:off x="5488920" y="514260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3"/>
            <p:cNvSpPr/>
            <p:nvPr/>
          </p:nvSpPr>
          <p:spPr>
            <a:xfrm flipV="1">
              <a:off x="7926840" y="599904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4"/>
            <p:cNvSpPr/>
            <p:nvPr/>
          </p:nvSpPr>
          <p:spPr>
            <a:xfrm flipV="1">
              <a:off x="8536680" y="557136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5"/>
            <p:cNvSpPr/>
            <p:nvPr/>
          </p:nvSpPr>
          <p:spPr>
            <a:xfrm flipV="1">
              <a:off x="6096960" y="55702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6"/>
            <p:cNvSpPr/>
            <p:nvPr/>
          </p:nvSpPr>
          <p:spPr>
            <a:xfrm flipV="1">
              <a:off x="6706800" y="514224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7"/>
            <p:cNvSpPr/>
            <p:nvPr/>
          </p:nvSpPr>
          <p:spPr>
            <a:xfrm flipV="1">
              <a:off x="4879080" y="642780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8"/>
            <p:cNvSpPr/>
            <p:nvPr/>
          </p:nvSpPr>
          <p:spPr>
            <a:xfrm flipV="1">
              <a:off x="5488920" y="600012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9"/>
            <p:cNvSpPr/>
            <p:nvPr/>
          </p:nvSpPr>
          <p:spPr>
            <a:xfrm flipV="1">
              <a:off x="6096960" y="6427800"/>
              <a:ext cx="609480" cy="429840"/>
            </a:xfrm>
            <a:custGeom>
              <a:avLst/>
              <a:gdLst/>
              <a:ahLst/>
              <a:rect l="l" t="t" r="r" b="b"/>
              <a:pathLst>
                <a:path w="20428" h="10046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20"/>
            <p:cNvSpPr/>
            <p:nvPr/>
          </p:nvSpPr>
          <p:spPr>
            <a:xfrm flipV="1">
              <a:off x="8534880" y="642780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1"/>
            <p:cNvSpPr/>
            <p:nvPr/>
          </p:nvSpPr>
          <p:spPr>
            <a:xfrm flipV="1">
              <a:off x="7926840" y="6427800"/>
              <a:ext cx="608040" cy="429840"/>
            </a:xfrm>
            <a:custGeom>
              <a:avLst/>
              <a:gdLst/>
              <a:ahLst/>
              <a:rect l="l" t="t" r="r" b="b"/>
              <a:pathLst>
                <a:path w="20372" h="10046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2"/>
            <p:cNvSpPr/>
            <p:nvPr/>
          </p:nvSpPr>
          <p:spPr>
            <a:xfrm flipV="1">
              <a:off x="7925760" y="557136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3"/>
            <p:cNvSpPr/>
            <p:nvPr/>
          </p:nvSpPr>
          <p:spPr>
            <a:xfrm flipH="1" flipV="1">
              <a:off x="7316280" y="514224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4"/>
            <p:cNvSpPr/>
            <p:nvPr/>
          </p:nvSpPr>
          <p:spPr>
            <a:xfrm flipV="1">
              <a:off x="1080" y="514260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5"/>
            <p:cNvSpPr/>
            <p:nvPr/>
          </p:nvSpPr>
          <p:spPr>
            <a:xfrm flipV="1">
              <a:off x="610920" y="557028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6"/>
            <p:cNvSpPr/>
            <p:nvPr/>
          </p:nvSpPr>
          <p:spPr>
            <a:xfrm flipV="1">
              <a:off x="3658680" y="599904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7"/>
            <p:cNvSpPr/>
            <p:nvPr/>
          </p:nvSpPr>
          <p:spPr>
            <a:xfrm flipV="1">
              <a:off x="1828800" y="55702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8"/>
            <p:cNvSpPr/>
            <p:nvPr/>
          </p:nvSpPr>
          <p:spPr>
            <a:xfrm flipV="1">
              <a:off x="4267080" y="557136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29"/>
            <p:cNvSpPr/>
            <p:nvPr/>
          </p:nvSpPr>
          <p:spPr>
            <a:xfrm flipV="1">
              <a:off x="1080" y="600012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30"/>
            <p:cNvSpPr/>
            <p:nvPr/>
          </p:nvSpPr>
          <p:spPr>
            <a:xfrm flipV="1">
              <a:off x="610920" y="6427800"/>
              <a:ext cx="608040" cy="429840"/>
            </a:xfrm>
            <a:custGeom>
              <a:avLst/>
              <a:gdLst/>
              <a:ahLst/>
              <a:rect l="l" t="t" r="r" b="b"/>
              <a:pathLst>
                <a:path w="20372" h="10046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31"/>
            <p:cNvSpPr/>
            <p:nvPr/>
          </p:nvSpPr>
          <p:spPr>
            <a:xfrm flipV="1">
              <a:off x="1218960" y="600012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2"/>
            <p:cNvSpPr/>
            <p:nvPr/>
          </p:nvSpPr>
          <p:spPr>
            <a:xfrm flipV="1">
              <a:off x="1828800" y="642780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33"/>
            <p:cNvSpPr/>
            <p:nvPr/>
          </p:nvSpPr>
          <p:spPr>
            <a:xfrm flipV="1">
              <a:off x="2439000" y="600012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4"/>
            <p:cNvSpPr/>
            <p:nvPr/>
          </p:nvSpPr>
          <p:spPr>
            <a:xfrm flipV="1">
              <a:off x="1080" y="55702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5"/>
            <p:cNvSpPr/>
            <p:nvPr/>
          </p:nvSpPr>
          <p:spPr>
            <a:xfrm flipV="1">
              <a:off x="610920" y="514260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36"/>
            <p:cNvSpPr/>
            <p:nvPr/>
          </p:nvSpPr>
          <p:spPr>
            <a:xfrm flipV="1">
              <a:off x="3048840" y="599904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37"/>
            <p:cNvSpPr/>
            <p:nvPr/>
          </p:nvSpPr>
          <p:spPr>
            <a:xfrm flipV="1">
              <a:off x="3658680" y="557136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8"/>
            <p:cNvSpPr/>
            <p:nvPr/>
          </p:nvSpPr>
          <p:spPr>
            <a:xfrm flipV="1">
              <a:off x="1218960" y="55702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39"/>
            <p:cNvSpPr/>
            <p:nvPr/>
          </p:nvSpPr>
          <p:spPr>
            <a:xfrm flipV="1">
              <a:off x="4267080" y="599904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40"/>
            <p:cNvSpPr/>
            <p:nvPr/>
          </p:nvSpPr>
          <p:spPr>
            <a:xfrm flipV="1">
              <a:off x="1080" y="642780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41"/>
            <p:cNvSpPr/>
            <p:nvPr/>
          </p:nvSpPr>
          <p:spPr>
            <a:xfrm flipV="1">
              <a:off x="610920" y="600012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42"/>
            <p:cNvSpPr/>
            <p:nvPr/>
          </p:nvSpPr>
          <p:spPr>
            <a:xfrm flipV="1">
              <a:off x="1218960" y="6427800"/>
              <a:ext cx="609480" cy="429840"/>
            </a:xfrm>
            <a:custGeom>
              <a:avLst/>
              <a:gdLst/>
              <a:ahLst/>
              <a:rect l="l" t="t" r="r" b="b"/>
              <a:pathLst>
                <a:path w="20428" h="10046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43"/>
            <p:cNvSpPr/>
            <p:nvPr/>
          </p:nvSpPr>
          <p:spPr>
            <a:xfrm flipV="1">
              <a:off x="4267080" y="642780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44"/>
            <p:cNvSpPr/>
            <p:nvPr/>
          </p:nvSpPr>
          <p:spPr>
            <a:xfrm flipV="1">
              <a:off x="3656880" y="642780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45"/>
            <p:cNvSpPr/>
            <p:nvPr/>
          </p:nvSpPr>
          <p:spPr>
            <a:xfrm flipV="1">
              <a:off x="3048840" y="6427800"/>
              <a:ext cx="608040" cy="429840"/>
            </a:xfrm>
            <a:custGeom>
              <a:avLst/>
              <a:gdLst/>
              <a:ahLst/>
              <a:rect l="l" t="t" r="r" b="b"/>
              <a:pathLst>
                <a:path w="20372" h="10046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46"/>
            <p:cNvSpPr/>
            <p:nvPr/>
          </p:nvSpPr>
          <p:spPr>
            <a:xfrm flipV="1">
              <a:off x="2439000" y="6427800"/>
              <a:ext cx="609480" cy="429840"/>
            </a:xfrm>
            <a:custGeom>
              <a:avLst/>
              <a:gdLst/>
              <a:ahLst/>
              <a:rect l="l" t="t" r="r" b="b"/>
              <a:pathLst>
                <a:path w="20428" h="10046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47"/>
            <p:cNvSpPr/>
            <p:nvPr/>
          </p:nvSpPr>
          <p:spPr>
            <a:xfrm flipV="1">
              <a:off x="3047760" y="557136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48"/>
            <p:cNvSpPr/>
            <p:nvPr/>
          </p:nvSpPr>
          <p:spPr>
            <a:xfrm flipH="1" flipV="1">
              <a:off x="3658320" y="514224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49"/>
            <p:cNvSpPr/>
            <p:nvPr/>
          </p:nvSpPr>
          <p:spPr>
            <a:xfrm flipH="1" flipV="1">
              <a:off x="1218240" y="514224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8" name="PlaceHolder 50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280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1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A2F54AD-07B2-44A1-AB52-FE580823EB87}" type="slidenum">
              <a:rPr b="1" lang="es-E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70" name="PlaceHolder 5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1080" y="0"/>
            <a:ext cx="9143640" cy="3419280"/>
            <a:chOff x="1080" y="0"/>
            <a:chExt cx="9143640" cy="3419280"/>
          </a:xfrm>
        </p:grpSpPr>
        <p:sp>
          <p:nvSpPr>
            <p:cNvPr id="208" name="CustomShape 2"/>
            <p:cNvSpPr/>
            <p:nvPr/>
          </p:nvSpPr>
          <p:spPr>
            <a:xfrm flipH="1">
              <a:off x="1218600" y="1703880"/>
              <a:ext cx="1213560" cy="1715040"/>
            </a:xfrm>
            <a:custGeom>
              <a:avLst/>
              <a:gdLst/>
              <a:ahLst/>
              <a:rect l="l" t="t" r="r" b="b"/>
              <a:pathLst>
                <a:path w="40799" h="40072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3"/>
            <p:cNvSpPr/>
            <p:nvPr/>
          </p:nvSpPr>
          <p:spPr>
            <a:xfrm>
              <a:off x="4879080" y="8578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4"/>
            <p:cNvSpPr/>
            <p:nvPr/>
          </p:nvSpPr>
          <p:spPr>
            <a:xfrm>
              <a:off x="5488920" y="43020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5"/>
            <p:cNvSpPr/>
            <p:nvPr/>
          </p:nvSpPr>
          <p:spPr>
            <a:xfrm>
              <a:off x="8536680" y="108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6"/>
            <p:cNvSpPr/>
            <p:nvPr/>
          </p:nvSpPr>
          <p:spPr>
            <a:xfrm>
              <a:off x="6706800" y="43020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7"/>
            <p:cNvSpPr/>
            <p:nvPr/>
          </p:nvSpPr>
          <p:spPr>
            <a:xfrm>
              <a:off x="4879080" y="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8"/>
            <p:cNvSpPr/>
            <p:nvPr/>
          </p:nvSpPr>
          <p:spPr>
            <a:xfrm>
              <a:off x="5488920" y="0"/>
              <a:ext cx="608040" cy="429840"/>
            </a:xfrm>
            <a:custGeom>
              <a:avLst/>
              <a:gdLst/>
              <a:ahLst/>
              <a:rect l="l" t="t" r="r" b="b"/>
              <a:pathLst>
                <a:path w="20372" h="10046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9"/>
            <p:cNvSpPr/>
            <p:nvPr/>
          </p:nvSpPr>
          <p:spPr>
            <a:xfrm>
              <a:off x="6096960" y="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0"/>
            <p:cNvSpPr/>
            <p:nvPr/>
          </p:nvSpPr>
          <p:spPr>
            <a:xfrm>
              <a:off x="6706800" y="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1"/>
            <p:cNvSpPr/>
            <p:nvPr/>
          </p:nvSpPr>
          <p:spPr>
            <a:xfrm>
              <a:off x="7317000" y="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2"/>
            <p:cNvSpPr/>
            <p:nvPr/>
          </p:nvSpPr>
          <p:spPr>
            <a:xfrm>
              <a:off x="4879080" y="43020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13"/>
            <p:cNvSpPr/>
            <p:nvPr/>
          </p:nvSpPr>
          <p:spPr>
            <a:xfrm>
              <a:off x="5488920" y="85788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4"/>
            <p:cNvSpPr/>
            <p:nvPr/>
          </p:nvSpPr>
          <p:spPr>
            <a:xfrm>
              <a:off x="7926840" y="10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5"/>
            <p:cNvSpPr/>
            <p:nvPr/>
          </p:nvSpPr>
          <p:spPr>
            <a:xfrm>
              <a:off x="8536680" y="42876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6"/>
            <p:cNvSpPr/>
            <p:nvPr/>
          </p:nvSpPr>
          <p:spPr>
            <a:xfrm>
              <a:off x="6096960" y="43020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7"/>
            <p:cNvSpPr/>
            <p:nvPr/>
          </p:nvSpPr>
          <p:spPr>
            <a:xfrm>
              <a:off x="6706800" y="8578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8"/>
            <p:cNvSpPr/>
            <p:nvPr/>
          </p:nvSpPr>
          <p:spPr>
            <a:xfrm>
              <a:off x="4879080" y="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9"/>
            <p:cNvSpPr/>
            <p:nvPr/>
          </p:nvSpPr>
          <p:spPr>
            <a:xfrm>
              <a:off x="5488920" y="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0"/>
            <p:cNvSpPr/>
            <p:nvPr/>
          </p:nvSpPr>
          <p:spPr>
            <a:xfrm>
              <a:off x="6096960" y="0"/>
              <a:ext cx="609480" cy="429840"/>
            </a:xfrm>
            <a:custGeom>
              <a:avLst/>
              <a:gdLst/>
              <a:ahLst/>
              <a:rect l="l" t="t" r="r" b="b"/>
              <a:pathLst>
                <a:path w="20428" h="10046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1"/>
            <p:cNvSpPr/>
            <p:nvPr/>
          </p:nvSpPr>
          <p:spPr>
            <a:xfrm>
              <a:off x="8534880" y="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22"/>
            <p:cNvSpPr/>
            <p:nvPr/>
          </p:nvSpPr>
          <p:spPr>
            <a:xfrm>
              <a:off x="7926840" y="0"/>
              <a:ext cx="608040" cy="429840"/>
            </a:xfrm>
            <a:custGeom>
              <a:avLst/>
              <a:gdLst/>
              <a:ahLst/>
              <a:rect l="l" t="t" r="r" b="b"/>
              <a:pathLst>
                <a:path w="20372" h="10046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3"/>
            <p:cNvSpPr/>
            <p:nvPr/>
          </p:nvSpPr>
          <p:spPr>
            <a:xfrm>
              <a:off x="7925760" y="42876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4"/>
            <p:cNvSpPr/>
            <p:nvPr/>
          </p:nvSpPr>
          <p:spPr>
            <a:xfrm flipH="1">
              <a:off x="7316280" y="8578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5"/>
            <p:cNvSpPr/>
            <p:nvPr/>
          </p:nvSpPr>
          <p:spPr>
            <a:xfrm>
              <a:off x="1080" y="8578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6"/>
            <p:cNvSpPr/>
            <p:nvPr/>
          </p:nvSpPr>
          <p:spPr>
            <a:xfrm>
              <a:off x="610920" y="43020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27"/>
            <p:cNvSpPr/>
            <p:nvPr/>
          </p:nvSpPr>
          <p:spPr>
            <a:xfrm>
              <a:off x="3658680" y="108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8"/>
            <p:cNvSpPr/>
            <p:nvPr/>
          </p:nvSpPr>
          <p:spPr>
            <a:xfrm>
              <a:off x="1828800" y="43020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9"/>
            <p:cNvSpPr/>
            <p:nvPr/>
          </p:nvSpPr>
          <p:spPr>
            <a:xfrm>
              <a:off x="4267080" y="42876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30"/>
            <p:cNvSpPr/>
            <p:nvPr/>
          </p:nvSpPr>
          <p:spPr>
            <a:xfrm>
              <a:off x="1080" y="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31"/>
            <p:cNvSpPr/>
            <p:nvPr/>
          </p:nvSpPr>
          <p:spPr>
            <a:xfrm>
              <a:off x="610920" y="0"/>
              <a:ext cx="608040" cy="429840"/>
            </a:xfrm>
            <a:custGeom>
              <a:avLst/>
              <a:gdLst/>
              <a:ahLst/>
              <a:rect l="l" t="t" r="r" b="b"/>
              <a:pathLst>
                <a:path w="20372" h="10046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32"/>
            <p:cNvSpPr/>
            <p:nvPr/>
          </p:nvSpPr>
          <p:spPr>
            <a:xfrm>
              <a:off x="1218960" y="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33"/>
            <p:cNvSpPr/>
            <p:nvPr/>
          </p:nvSpPr>
          <p:spPr>
            <a:xfrm>
              <a:off x="1828800" y="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34"/>
            <p:cNvSpPr/>
            <p:nvPr/>
          </p:nvSpPr>
          <p:spPr>
            <a:xfrm>
              <a:off x="2439000" y="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35"/>
            <p:cNvSpPr/>
            <p:nvPr/>
          </p:nvSpPr>
          <p:spPr>
            <a:xfrm>
              <a:off x="1080" y="43020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36"/>
            <p:cNvSpPr/>
            <p:nvPr/>
          </p:nvSpPr>
          <p:spPr>
            <a:xfrm>
              <a:off x="610920" y="85788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37"/>
            <p:cNvSpPr/>
            <p:nvPr/>
          </p:nvSpPr>
          <p:spPr>
            <a:xfrm>
              <a:off x="3048840" y="10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38"/>
            <p:cNvSpPr/>
            <p:nvPr/>
          </p:nvSpPr>
          <p:spPr>
            <a:xfrm>
              <a:off x="3658680" y="42876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39"/>
            <p:cNvSpPr/>
            <p:nvPr/>
          </p:nvSpPr>
          <p:spPr>
            <a:xfrm>
              <a:off x="1218960" y="43020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40"/>
            <p:cNvSpPr/>
            <p:nvPr/>
          </p:nvSpPr>
          <p:spPr>
            <a:xfrm>
              <a:off x="4267080" y="10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41"/>
            <p:cNvSpPr/>
            <p:nvPr/>
          </p:nvSpPr>
          <p:spPr>
            <a:xfrm>
              <a:off x="1080" y="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42"/>
            <p:cNvSpPr/>
            <p:nvPr/>
          </p:nvSpPr>
          <p:spPr>
            <a:xfrm>
              <a:off x="610920" y="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43"/>
            <p:cNvSpPr/>
            <p:nvPr/>
          </p:nvSpPr>
          <p:spPr>
            <a:xfrm>
              <a:off x="1218960" y="0"/>
              <a:ext cx="609480" cy="429840"/>
            </a:xfrm>
            <a:custGeom>
              <a:avLst/>
              <a:gdLst/>
              <a:ahLst/>
              <a:rect l="l" t="t" r="r" b="b"/>
              <a:pathLst>
                <a:path w="20428" h="10046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44"/>
            <p:cNvSpPr/>
            <p:nvPr/>
          </p:nvSpPr>
          <p:spPr>
            <a:xfrm>
              <a:off x="4267080" y="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45"/>
            <p:cNvSpPr/>
            <p:nvPr/>
          </p:nvSpPr>
          <p:spPr>
            <a:xfrm>
              <a:off x="3656880" y="0"/>
              <a:ext cx="60948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46"/>
            <p:cNvSpPr/>
            <p:nvPr/>
          </p:nvSpPr>
          <p:spPr>
            <a:xfrm>
              <a:off x="3048840" y="0"/>
              <a:ext cx="608040" cy="429840"/>
            </a:xfrm>
            <a:custGeom>
              <a:avLst/>
              <a:gdLst/>
              <a:ahLst/>
              <a:rect l="l" t="t" r="r" b="b"/>
              <a:pathLst>
                <a:path w="20372" h="10046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47"/>
            <p:cNvSpPr/>
            <p:nvPr/>
          </p:nvSpPr>
          <p:spPr>
            <a:xfrm>
              <a:off x="2439000" y="0"/>
              <a:ext cx="609480" cy="429840"/>
            </a:xfrm>
            <a:custGeom>
              <a:avLst/>
              <a:gdLst/>
              <a:ahLst/>
              <a:rect l="l" t="t" r="r" b="b"/>
              <a:pathLst>
                <a:path w="20428" h="10046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48"/>
            <p:cNvSpPr/>
            <p:nvPr/>
          </p:nvSpPr>
          <p:spPr>
            <a:xfrm>
              <a:off x="3047760" y="428760"/>
              <a:ext cx="60948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49"/>
            <p:cNvSpPr/>
            <p:nvPr/>
          </p:nvSpPr>
          <p:spPr>
            <a:xfrm flipH="1">
              <a:off x="3658320" y="8578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50"/>
            <p:cNvSpPr/>
            <p:nvPr/>
          </p:nvSpPr>
          <p:spPr>
            <a:xfrm flipH="1">
              <a:off x="1218600" y="85788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51"/>
            <p:cNvSpPr/>
            <p:nvPr/>
          </p:nvSpPr>
          <p:spPr>
            <a:xfrm>
              <a:off x="1222560" y="1286640"/>
              <a:ext cx="60804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52"/>
            <p:cNvSpPr/>
            <p:nvPr/>
          </p:nvSpPr>
          <p:spPr>
            <a:xfrm>
              <a:off x="1834200" y="2561760"/>
              <a:ext cx="6094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9" name="PlaceHolder 53"/>
          <p:cNvSpPr>
            <a:spLocks noGrp="1"/>
          </p:cNvSpPr>
          <p:nvPr>
            <p:ph type="body"/>
          </p:nvPr>
        </p:nvSpPr>
        <p:spPr>
          <a:xfrm>
            <a:off x="2528280" y="2069640"/>
            <a:ext cx="5497560" cy="39805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54"/>
          <p:cNvSpPr/>
          <p:nvPr/>
        </p:nvSpPr>
        <p:spPr>
          <a:xfrm>
            <a:off x="1295640" y="2078280"/>
            <a:ext cx="735480" cy="14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“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61" name="PlaceHolder 55"/>
          <p:cNvSpPr>
            <a:spLocks noGrp="1"/>
          </p:cNvSpPr>
          <p:nvPr>
            <p:ph type="sldNum"/>
          </p:nvPr>
        </p:nvSpPr>
        <p:spPr>
          <a:xfrm>
            <a:off x="8543160" y="6333120"/>
            <a:ext cx="54828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BE5A95-24E0-4291-AC2C-5D4F4979E687}" type="slidenum">
              <a:rPr b="1" lang="es-ES" sz="1300" spc="-1" strike="noStrike">
                <a:solidFill>
                  <a:srgbClr val="b7b7b7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62" name="PlaceHolder 5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1"/>
          <p:cNvGrpSpPr/>
          <p:nvPr/>
        </p:nvGrpSpPr>
        <p:grpSpPr>
          <a:xfrm>
            <a:off x="6714360" y="5146560"/>
            <a:ext cx="2429280" cy="1715400"/>
            <a:chOff x="6714360" y="5146560"/>
            <a:chExt cx="2429280" cy="1715400"/>
          </a:xfrm>
        </p:grpSpPr>
        <p:sp>
          <p:nvSpPr>
            <p:cNvPr id="300" name="CustomShape 2"/>
            <p:cNvSpPr/>
            <p:nvPr/>
          </p:nvSpPr>
          <p:spPr>
            <a:xfrm>
              <a:off x="7930080" y="514656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3"/>
            <p:cNvSpPr/>
            <p:nvPr/>
          </p:nvSpPr>
          <p:spPr>
            <a:xfrm>
              <a:off x="8536320" y="557676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4"/>
            <p:cNvSpPr/>
            <p:nvPr/>
          </p:nvSpPr>
          <p:spPr>
            <a:xfrm>
              <a:off x="7322040" y="6434640"/>
              <a:ext cx="607680" cy="427320"/>
            </a:xfrm>
            <a:custGeom>
              <a:avLst/>
              <a:gdLst/>
              <a:ahLst/>
              <a:rect l="l" t="t" r="r" b="b"/>
              <a:pathLst>
                <a:path w="20428" h="9991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5"/>
            <p:cNvSpPr/>
            <p:nvPr/>
          </p:nvSpPr>
          <p:spPr>
            <a:xfrm>
              <a:off x="7930080" y="600444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6"/>
            <p:cNvSpPr/>
            <p:nvPr/>
          </p:nvSpPr>
          <p:spPr>
            <a:xfrm>
              <a:off x="8536320" y="6434640"/>
              <a:ext cx="607320" cy="427320"/>
            </a:xfrm>
            <a:custGeom>
              <a:avLst/>
              <a:gdLst/>
              <a:ahLst/>
              <a:rect l="l" t="t" r="r" b="b"/>
              <a:pathLst>
                <a:path w="20427" h="9991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7"/>
            <p:cNvSpPr/>
            <p:nvPr/>
          </p:nvSpPr>
          <p:spPr>
            <a:xfrm>
              <a:off x="7322040" y="514656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8"/>
            <p:cNvSpPr/>
            <p:nvPr/>
          </p:nvSpPr>
          <p:spPr>
            <a:xfrm>
              <a:off x="8536320" y="514656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9"/>
            <p:cNvSpPr/>
            <p:nvPr/>
          </p:nvSpPr>
          <p:spPr>
            <a:xfrm>
              <a:off x="7930080" y="557676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10"/>
            <p:cNvSpPr/>
            <p:nvPr/>
          </p:nvSpPr>
          <p:spPr>
            <a:xfrm>
              <a:off x="7322040" y="600444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11"/>
            <p:cNvSpPr/>
            <p:nvPr/>
          </p:nvSpPr>
          <p:spPr>
            <a:xfrm>
              <a:off x="7930080" y="6434640"/>
              <a:ext cx="605880" cy="427320"/>
            </a:xfrm>
            <a:custGeom>
              <a:avLst/>
              <a:gdLst/>
              <a:ahLst/>
              <a:rect l="l" t="t" r="r" b="b"/>
              <a:pathLst>
                <a:path w="20372" h="9991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12"/>
            <p:cNvSpPr/>
            <p:nvPr/>
          </p:nvSpPr>
          <p:spPr>
            <a:xfrm>
              <a:off x="8536320" y="600444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13"/>
            <p:cNvSpPr/>
            <p:nvPr/>
          </p:nvSpPr>
          <p:spPr>
            <a:xfrm>
              <a:off x="6714360" y="6434640"/>
              <a:ext cx="607320" cy="427320"/>
            </a:xfrm>
            <a:custGeom>
              <a:avLst/>
              <a:gdLst/>
              <a:ahLst/>
              <a:rect l="l" t="t" r="r" b="b"/>
              <a:pathLst>
                <a:path w="20427" h="9991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2" name="Group 14"/>
          <p:cNvGrpSpPr/>
          <p:nvPr/>
        </p:nvGrpSpPr>
        <p:grpSpPr>
          <a:xfrm>
            <a:off x="720" y="0"/>
            <a:ext cx="3037680" cy="3003120"/>
            <a:chOff x="720" y="0"/>
            <a:chExt cx="3037680" cy="3003120"/>
          </a:xfrm>
        </p:grpSpPr>
        <p:sp>
          <p:nvSpPr>
            <p:cNvPr id="313" name="CustomShape 15"/>
            <p:cNvSpPr/>
            <p:nvPr/>
          </p:nvSpPr>
          <p:spPr>
            <a:xfrm>
              <a:off x="720" y="85788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16"/>
            <p:cNvSpPr/>
            <p:nvPr/>
          </p:nvSpPr>
          <p:spPr>
            <a:xfrm>
              <a:off x="608760" y="43020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17"/>
            <p:cNvSpPr/>
            <p:nvPr/>
          </p:nvSpPr>
          <p:spPr>
            <a:xfrm>
              <a:off x="608760" y="128772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18"/>
            <p:cNvSpPr/>
            <p:nvPr/>
          </p:nvSpPr>
          <p:spPr>
            <a:xfrm>
              <a:off x="1822680" y="4302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19"/>
            <p:cNvSpPr/>
            <p:nvPr/>
          </p:nvSpPr>
          <p:spPr>
            <a:xfrm>
              <a:off x="1215000" y="17154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20"/>
            <p:cNvSpPr/>
            <p:nvPr/>
          </p:nvSpPr>
          <p:spPr>
            <a:xfrm>
              <a:off x="1822680" y="128772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21"/>
            <p:cNvSpPr/>
            <p:nvPr/>
          </p:nvSpPr>
          <p:spPr>
            <a:xfrm>
              <a:off x="720" y="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22"/>
            <p:cNvSpPr/>
            <p:nvPr/>
          </p:nvSpPr>
          <p:spPr>
            <a:xfrm>
              <a:off x="608760" y="0"/>
              <a:ext cx="605880" cy="429840"/>
            </a:xfrm>
            <a:custGeom>
              <a:avLst/>
              <a:gdLst/>
              <a:ahLst/>
              <a:rect l="l" t="t" r="r" b="b"/>
              <a:pathLst>
                <a:path w="20372" h="10046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23"/>
            <p:cNvSpPr/>
            <p:nvPr/>
          </p:nvSpPr>
          <p:spPr>
            <a:xfrm>
              <a:off x="1215000" y="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24"/>
            <p:cNvSpPr/>
            <p:nvPr/>
          </p:nvSpPr>
          <p:spPr>
            <a:xfrm>
              <a:off x="1822680" y="0"/>
              <a:ext cx="60732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25"/>
            <p:cNvSpPr/>
            <p:nvPr/>
          </p:nvSpPr>
          <p:spPr>
            <a:xfrm>
              <a:off x="2430720" y="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26"/>
            <p:cNvSpPr/>
            <p:nvPr/>
          </p:nvSpPr>
          <p:spPr>
            <a:xfrm>
              <a:off x="720" y="4302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27"/>
            <p:cNvSpPr/>
            <p:nvPr/>
          </p:nvSpPr>
          <p:spPr>
            <a:xfrm>
              <a:off x="608760" y="85788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28"/>
            <p:cNvSpPr/>
            <p:nvPr/>
          </p:nvSpPr>
          <p:spPr>
            <a:xfrm>
              <a:off x="720" y="128772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29"/>
            <p:cNvSpPr/>
            <p:nvPr/>
          </p:nvSpPr>
          <p:spPr>
            <a:xfrm>
              <a:off x="608760" y="171540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30"/>
            <p:cNvSpPr/>
            <p:nvPr/>
          </p:nvSpPr>
          <p:spPr>
            <a:xfrm>
              <a:off x="720" y="21456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31"/>
            <p:cNvSpPr/>
            <p:nvPr/>
          </p:nvSpPr>
          <p:spPr>
            <a:xfrm>
              <a:off x="1215000" y="4302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32"/>
            <p:cNvSpPr/>
            <p:nvPr/>
          </p:nvSpPr>
          <p:spPr>
            <a:xfrm>
              <a:off x="1215000" y="128772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33"/>
            <p:cNvSpPr/>
            <p:nvPr/>
          </p:nvSpPr>
          <p:spPr>
            <a:xfrm>
              <a:off x="1215000" y="21456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4"/>
            <p:cNvSpPr/>
            <p:nvPr/>
          </p:nvSpPr>
          <p:spPr>
            <a:xfrm>
              <a:off x="2430720" y="4302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35"/>
            <p:cNvSpPr/>
            <p:nvPr/>
          </p:nvSpPr>
          <p:spPr>
            <a:xfrm>
              <a:off x="720" y="0"/>
              <a:ext cx="60732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6"/>
            <p:cNvSpPr/>
            <p:nvPr/>
          </p:nvSpPr>
          <p:spPr>
            <a:xfrm>
              <a:off x="608760" y="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37"/>
            <p:cNvSpPr/>
            <p:nvPr/>
          </p:nvSpPr>
          <p:spPr>
            <a:xfrm>
              <a:off x="1215000" y="0"/>
              <a:ext cx="607680" cy="429840"/>
            </a:xfrm>
            <a:custGeom>
              <a:avLst/>
              <a:gdLst/>
              <a:ahLst/>
              <a:rect l="l" t="t" r="r" b="b"/>
              <a:pathLst>
                <a:path w="20428" h="10046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6" name="PlaceHolder 38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6E4E8FD-A58E-4C38-8FF9-AB43E2B2DB01}" type="slidenum">
              <a:rPr b="1" lang="es-E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37" name="PlaceHolder 3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1"/>
          <p:cNvGrpSpPr/>
          <p:nvPr/>
        </p:nvGrpSpPr>
        <p:grpSpPr>
          <a:xfrm>
            <a:off x="720" y="0"/>
            <a:ext cx="3037680" cy="3003120"/>
            <a:chOff x="720" y="0"/>
            <a:chExt cx="3037680" cy="3003120"/>
          </a:xfrm>
        </p:grpSpPr>
        <p:sp>
          <p:nvSpPr>
            <p:cNvPr id="376" name="CustomShape 2"/>
            <p:cNvSpPr/>
            <p:nvPr/>
          </p:nvSpPr>
          <p:spPr>
            <a:xfrm>
              <a:off x="720" y="85788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3"/>
            <p:cNvSpPr/>
            <p:nvPr/>
          </p:nvSpPr>
          <p:spPr>
            <a:xfrm>
              <a:off x="608760" y="43020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4"/>
            <p:cNvSpPr/>
            <p:nvPr/>
          </p:nvSpPr>
          <p:spPr>
            <a:xfrm>
              <a:off x="608760" y="128772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5"/>
            <p:cNvSpPr/>
            <p:nvPr/>
          </p:nvSpPr>
          <p:spPr>
            <a:xfrm>
              <a:off x="1822680" y="4302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6"/>
            <p:cNvSpPr/>
            <p:nvPr/>
          </p:nvSpPr>
          <p:spPr>
            <a:xfrm>
              <a:off x="1215000" y="17154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7"/>
            <p:cNvSpPr/>
            <p:nvPr/>
          </p:nvSpPr>
          <p:spPr>
            <a:xfrm>
              <a:off x="1822680" y="128772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8"/>
            <p:cNvSpPr/>
            <p:nvPr/>
          </p:nvSpPr>
          <p:spPr>
            <a:xfrm>
              <a:off x="720" y="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9"/>
            <p:cNvSpPr/>
            <p:nvPr/>
          </p:nvSpPr>
          <p:spPr>
            <a:xfrm>
              <a:off x="608760" y="0"/>
              <a:ext cx="605880" cy="429840"/>
            </a:xfrm>
            <a:custGeom>
              <a:avLst/>
              <a:gdLst/>
              <a:ahLst/>
              <a:rect l="l" t="t" r="r" b="b"/>
              <a:pathLst>
                <a:path w="20372" h="10046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10"/>
            <p:cNvSpPr/>
            <p:nvPr/>
          </p:nvSpPr>
          <p:spPr>
            <a:xfrm>
              <a:off x="1215000" y="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11"/>
            <p:cNvSpPr/>
            <p:nvPr/>
          </p:nvSpPr>
          <p:spPr>
            <a:xfrm>
              <a:off x="1822680" y="0"/>
              <a:ext cx="60732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12"/>
            <p:cNvSpPr/>
            <p:nvPr/>
          </p:nvSpPr>
          <p:spPr>
            <a:xfrm>
              <a:off x="2430720" y="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3"/>
            <p:cNvSpPr/>
            <p:nvPr/>
          </p:nvSpPr>
          <p:spPr>
            <a:xfrm>
              <a:off x="720" y="4302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14"/>
            <p:cNvSpPr/>
            <p:nvPr/>
          </p:nvSpPr>
          <p:spPr>
            <a:xfrm>
              <a:off x="608760" y="85788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15"/>
            <p:cNvSpPr/>
            <p:nvPr/>
          </p:nvSpPr>
          <p:spPr>
            <a:xfrm>
              <a:off x="720" y="128772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16"/>
            <p:cNvSpPr/>
            <p:nvPr/>
          </p:nvSpPr>
          <p:spPr>
            <a:xfrm>
              <a:off x="608760" y="171540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17"/>
            <p:cNvSpPr/>
            <p:nvPr/>
          </p:nvSpPr>
          <p:spPr>
            <a:xfrm>
              <a:off x="720" y="214560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18"/>
            <p:cNvSpPr/>
            <p:nvPr/>
          </p:nvSpPr>
          <p:spPr>
            <a:xfrm>
              <a:off x="1215000" y="4302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19"/>
            <p:cNvSpPr/>
            <p:nvPr/>
          </p:nvSpPr>
          <p:spPr>
            <a:xfrm>
              <a:off x="1215000" y="128772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20"/>
            <p:cNvSpPr/>
            <p:nvPr/>
          </p:nvSpPr>
          <p:spPr>
            <a:xfrm>
              <a:off x="1215000" y="21456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21"/>
            <p:cNvSpPr/>
            <p:nvPr/>
          </p:nvSpPr>
          <p:spPr>
            <a:xfrm>
              <a:off x="2430720" y="43020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22"/>
            <p:cNvSpPr/>
            <p:nvPr/>
          </p:nvSpPr>
          <p:spPr>
            <a:xfrm>
              <a:off x="720" y="0"/>
              <a:ext cx="607320" cy="429840"/>
            </a:xfrm>
            <a:custGeom>
              <a:avLst/>
              <a:gdLst/>
              <a:ahLst/>
              <a:rect l="l" t="t" r="r" b="b"/>
              <a:pathLst>
                <a:path w="20427" h="10046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23"/>
            <p:cNvSpPr/>
            <p:nvPr/>
          </p:nvSpPr>
          <p:spPr>
            <a:xfrm>
              <a:off x="608760" y="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24"/>
            <p:cNvSpPr/>
            <p:nvPr/>
          </p:nvSpPr>
          <p:spPr>
            <a:xfrm>
              <a:off x="1215000" y="0"/>
              <a:ext cx="607680" cy="429840"/>
            </a:xfrm>
            <a:custGeom>
              <a:avLst/>
              <a:gdLst/>
              <a:ahLst/>
              <a:rect l="l" t="t" r="r" b="b"/>
              <a:pathLst>
                <a:path w="20428" h="10046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9" name="Group 25"/>
          <p:cNvGrpSpPr/>
          <p:nvPr/>
        </p:nvGrpSpPr>
        <p:grpSpPr>
          <a:xfrm>
            <a:off x="6714360" y="5146560"/>
            <a:ext cx="2429280" cy="1715400"/>
            <a:chOff x="6714360" y="5146560"/>
            <a:chExt cx="2429280" cy="1715400"/>
          </a:xfrm>
        </p:grpSpPr>
        <p:sp>
          <p:nvSpPr>
            <p:cNvPr id="400" name="CustomShape 26"/>
            <p:cNvSpPr/>
            <p:nvPr/>
          </p:nvSpPr>
          <p:spPr>
            <a:xfrm>
              <a:off x="7930080" y="514656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7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27"/>
            <p:cNvSpPr/>
            <p:nvPr/>
          </p:nvSpPr>
          <p:spPr>
            <a:xfrm>
              <a:off x="8536320" y="557676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28"/>
            <p:cNvSpPr/>
            <p:nvPr/>
          </p:nvSpPr>
          <p:spPr>
            <a:xfrm>
              <a:off x="7322040" y="6434640"/>
              <a:ext cx="607680" cy="427320"/>
            </a:xfrm>
            <a:custGeom>
              <a:avLst/>
              <a:gdLst/>
              <a:ahLst/>
              <a:rect l="l" t="t" r="r" b="b"/>
              <a:pathLst>
                <a:path w="20428" h="9991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29"/>
            <p:cNvSpPr/>
            <p:nvPr/>
          </p:nvSpPr>
          <p:spPr>
            <a:xfrm>
              <a:off x="7930080" y="600444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30"/>
            <p:cNvSpPr/>
            <p:nvPr/>
          </p:nvSpPr>
          <p:spPr>
            <a:xfrm>
              <a:off x="8536320" y="6434640"/>
              <a:ext cx="607320" cy="427320"/>
            </a:xfrm>
            <a:custGeom>
              <a:avLst/>
              <a:gdLst/>
              <a:ahLst/>
              <a:rect l="l" t="t" r="r" b="b"/>
              <a:pathLst>
                <a:path w="20427" h="9991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31"/>
            <p:cNvSpPr/>
            <p:nvPr/>
          </p:nvSpPr>
          <p:spPr>
            <a:xfrm>
              <a:off x="7322040" y="514656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7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32"/>
            <p:cNvSpPr/>
            <p:nvPr/>
          </p:nvSpPr>
          <p:spPr>
            <a:xfrm>
              <a:off x="8536320" y="514656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33"/>
            <p:cNvSpPr/>
            <p:nvPr/>
          </p:nvSpPr>
          <p:spPr>
            <a:xfrm>
              <a:off x="7930080" y="5576760"/>
              <a:ext cx="605880" cy="857520"/>
            </a:xfrm>
            <a:custGeom>
              <a:avLst/>
              <a:gdLst/>
              <a:ahLst/>
              <a:rect l="l" t="t" r="r" b="b"/>
              <a:pathLst>
                <a:path w="20372" h="20036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34"/>
            <p:cNvSpPr/>
            <p:nvPr/>
          </p:nvSpPr>
          <p:spPr>
            <a:xfrm>
              <a:off x="7322040" y="6004440"/>
              <a:ext cx="607680" cy="857520"/>
            </a:xfrm>
            <a:custGeom>
              <a:avLst/>
              <a:gdLst/>
              <a:ahLst/>
              <a:rect l="l" t="t" r="r" b="b"/>
              <a:pathLst>
                <a:path w="20428" h="20036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35"/>
            <p:cNvSpPr/>
            <p:nvPr/>
          </p:nvSpPr>
          <p:spPr>
            <a:xfrm>
              <a:off x="7930080" y="6434640"/>
              <a:ext cx="605880" cy="427320"/>
            </a:xfrm>
            <a:custGeom>
              <a:avLst/>
              <a:gdLst/>
              <a:ahLst/>
              <a:rect l="l" t="t" r="r" b="b"/>
              <a:pathLst>
                <a:path w="20372" h="9991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36"/>
            <p:cNvSpPr/>
            <p:nvPr/>
          </p:nvSpPr>
          <p:spPr>
            <a:xfrm>
              <a:off x="8536320" y="6004440"/>
              <a:ext cx="607320" cy="857520"/>
            </a:xfrm>
            <a:custGeom>
              <a:avLst/>
              <a:gdLst/>
              <a:ahLst/>
              <a:rect l="l" t="t" r="r" b="b"/>
              <a:pathLst>
                <a:path w="20427" h="20036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37"/>
            <p:cNvSpPr/>
            <p:nvPr/>
          </p:nvSpPr>
          <p:spPr>
            <a:xfrm>
              <a:off x="6714360" y="6434640"/>
              <a:ext cx="607320" cy="427320"/>
            </a:xfrm>
            <a:custGeom>
              <a:avLst/>
              <a:gdLst/>
              <a:ahLst/>
              <a:rect l="l" t="t" r="r" b="b"/>
              <a:pathLst>
                <a:path w="20427" h="9991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2" name="PlaceHolder 38"/>
          <p:cNvSpPr>
            <a:spLocks noGrp="1"/>
          </p:cNvSpPr>
          <p:nvPr>
            <p:ph type="title"/>
          </p:nvPr>
        </p:nvSpPr>
        <p:spPr>
          <a:xfrm>
            <a:off x="1320120" y="1155240"/>
            <a:ext cx="6455520" cy="890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9"/>
          <p:cNvSpPr>
            <a:spLocks noGrp="1"/>
          </p:cNvSpPr>
          <p:nvPr>
            <p:ph type="body"/>
          </p:nvPr>
        </p:nvSpPr>
        <p:spPr>
          <a:xfrm>
            <a:off x="1320120" y="2110320"/>
            <a:ext cx="3133080" cy="39402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0"/>
          <p:cNvSpPr>
            <a:spLocks noGrp="1"/>
          </p:cNvSpPr>
          <p:nvPr>
            <p:ph type="body"/>
          </p:nvPr>
        </p:nvSpPr>
        <p:spPr>
          <a:xfrm>
            <a:off x="4642200" y="2110320"/>
            <a:ext cx="3133080" cy="39402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1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46EDF9D-F285-4DF0-BDF8-4CC23D413C9C}" type="slidenum">
              <a:rPr b="1" lang="es-E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2556000" y="4581360"/>
            <a:ext cx="5471640" cy="201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5400" spc="-1" strike="noStrike">
                <a:solidFill>
                  <a:srgbClr val="e65c01"/>
                </a:solidFill>
                <a:latin typeface="Century Schoolbook"/>
                <a:ea typeface="Century Schoolbook"/>
              </a:rPr>
              <a:t>Clase 2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5400" spc="-1" strike="noStrike">
                <a:solidFill>
                  <a:srgbClr val="e65c01"/>
                </a:solidFill>
                <a:latin typeface="Century Schoolbook"/>
                <a:ea typeface="Century Schoolbook"/>
              </a:rPr>
              <a:t>Recursión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3" name="Google Shape;712;p20" descr=""/>
          <p:cNvPicPr/>
          <p:nvPr/>
        </p:nvPicPr>
        <p:blipFill>
          <a:blip r:embed="rId1"/>
          <a:stretch/>
        </p:blipFill>
        <p:spPr>
          <a:xfrm>
            <a:off x="5622480" y="-18720"/>
            <a:ext cx="3444840" cy="535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2a35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2124000" y="309600"/>
            <a:ext cx="53636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r>
              <a:rPr b="0" lang="es-ES" sz="4000" spc="-1" strike="noStrike">
                <a:solidFill>
                  <a:srgbClr val="000000"/>
                </a:solidFill>
                <a:latin typeface="Calibri"/>
                <a:ea typeface="Calibri"/>
              </a:rPr>
              <a:t>Actividad  1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26" name="Google Shape;821;p29" descr="http://3.bp.blogspot.com/-BPf1HXI4kjk/VUFI53h4TMI/AAAAAAAAALE/4V7ytVtT6aE/s1600/imagen.gif"/>
          <p:cNvPicPr/>
          <p:nvPr/>
        </p:nvPicPr>
        <p:blipFill>
          <a:blip r:embed="rId1"/>
          <a:stretch/>
        </p:blipFill>
        <p:spPr>
          <a:xfrm>
            <a:off x="287280" y="250920"/>
            <a:ext cx="1269720" cy="1161720"/>
          </a:xfrm>
          <a:prstGeom prst="rect">
            <a:avLst/>
          </a:prstGeom>
          <a:ln>
            <a:noFill/>
          </a:ln>
        </p:spPr>
      </p:pic>
      <p:sp>
        <p:nvSpPr>
          <p:cNvPr id="527" name="CustomShape 2"/>
          <p:cNvSpPr/>
          <p:nvPr/>
        </p:nvSpPr>
        <p:spPr>
          <a:xfrm>
            <a:off x="108000" y="2217600"/>
            <a:ext cx="8677080" cy="38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85760" indent="-185400" algn="just">
              <a:lnSpc>
                <a:spcPct val="135000"/>
              </a:lnSpc>
              <a:buClr>
                <a:srgbClr val="466221"/>
              </a:buClr>
              <a:buFont typeface="Noto Sans Symbols"/>
              <a:buChar char="▪"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Descargue de Asignaturas:  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programaCalculoDeFactorial</a:t>
            </a:r>
            <a:endParaRPr b="0" lang="en-US" sz="2400" spc="-1" strike="noStrike">
              <a:latin typeface="Arial"/>
            </a:endParaRPr>
          </a:p>
          <a:p>
            <a:pPr marL="457200" indent="-456840" algn="just">
              <a:lnSpc>
                <a:spcPct val="135000"/>
              </a:lnSpc>
              <a:spcBef>
                <a:spcPts val="479"/>
              </a:spcBef>
              <a:buClr>
                <a:srgbClr val="466221"/>
              </a:buClr>
              <a:buFont typeface="Arial"/>
              <a:buAutoNum type="alphaLcParenR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Implementar el módulo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factorial</a:t>
            </a:r>
            <a:r>
              <a:rPr b="1" lang="es-ES" sz="24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como parte del programa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CalculoDeFactorial</a:t>
            </a:r>
            <a:endParaRPr b="0" lang="en-US" sz="2400" spc="-1" strike="noStrike">
              <a:latin typeface="Arial"/>
            </a:endParaRPr>
          </a:p>
          <a:p>
            <a:pPr marL="457200" indent="-456840" algn="just">
              <a:lnSpc>
                <a:spcPct val="135000"/>
              </a:lnSpc>
              <a:spcBef>
                <a:spcPts val="479"/>
              </a:spcBef>
              <a:buClr>
                <a:srgbClr val="466221"/>
              </a:buClr>
              <a:buFont typeface="Arial"/>
              <a:buAutoNum type="alphaLcParenR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Completar el programa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CalculoDeFactorial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para que lea un valor X, invoque a la función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factorial</a:t>
            </a:r>
            <a:r>
              <a:rPr b="0" lang="es-ES" sz="24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para calcular </a:t>
            </a:r>
            <a:r>
              <a:rPr b="0" lang="es-ES" sz="2400" spc="-1" strike="noStrike">
                <a:solidFill>
                  <a:srgbClr val="000000"/>
                </a:solidFill>
                <a:latin typeface="Cambria"/>
                <a:ea typeface="Cambria"/>
              </a:rPr>
              <a:t>X!</a:t>
            </a:r>
            <a:r>
              <a:rPr b="0" lang="es-ES" sz="2400" spc="-1" strike="noStrike" baseline="300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y muestre el resultado.</a:t>
            </a:r>
            <a:endParaRPr b="0" lang="en-US" sz="2400" spc="-1" strike="noStrike">
              <a:latin typeface="Arial"/>
            </a:endParaRPr>
          </a:p>
          <a:p>
            <a:pPr marL="457200" indent="-456840" algn="just">
              <a:lnSpc>
                <a:spcPct val="135000"/>
              </a:lnSpc>
              <a:spcBef>
                <a:spcPts val="479"/>
              </a:spcBef>
              <a:buClr>
                <a:srgbClr val="466221"/>
              </a:buClr>
              <a:buFont typeface="Arial"/>
              <a:buAutoNum type="alphaLcParenR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3238920" y="-96840"/>
            <a:ext cx="5779080" cy="236952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  <a:effectLst>
            <a:outerShdw algn="tl" blurRad="50800" dir="2700000" dist="37674" rotWithShape="0">
              <a:srgbClr val="80808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0000" rIns="180000" tIns="72000" bIns="72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Function</a:t>
            </a:r>
            <a:r>
              <a:rPr b="0" lang="es-ES" sz="16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1" lang="es-ES" sz="1600" spc="-1" strike="noStrike">
                <a:solidFill>
                  <a:srgbClr val="c00000"/>
                </a:solidFill>
                <a:latin typeface="Courier New"/>
                <a:ea typeface="Courier New"/>
              </a:rPr>
              <a:t>factorial</a:t>
            </a:r>
            <a:r>
              <a:rPr b="1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(x: integer): real;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begin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if (x &lt;= 1) then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factorial:=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else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factorial := x * factorial</a:t>
            </a:r>
            <a:r>
              <a:rPr b="1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(x-1)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end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2a35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2124000" y="309600"/>
            <a:ext cx="53636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r>
              <a:rPr b="0" lang="es-ES" sz="4000" spc="-1" strike="noStrike">
                <a:solidFill>
                  <a:srgbClr val="000000"/>
                </a:solidFill>
                <a:latin typeface="Calibri"/>
                <a:ea typeface="Calibri"/>
              </a:rPr>
              <a:t>Actividad   2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30" name="Google Shape;829;p30" descr="http://3.bp.blogspot.com/-BPf1HXI4kjk/VUFI53h4TMI/AAAAAAAAALE/4V7ytVtT6aE/s1600/imagen.gif"/>
          <p:cNvPicPr/>
          <p:nvPr/>
        </p:nvPicPr>
        <p:blipFill>
          <a:blip r:embed="rId1"/>
          <a:stretch/>
        </p:blipFill>
        <p:spPr>
          <a:xfrm>
            <a:off x="287280" y="250920"/>
            <a:ext cx="1269720" cy="1161720"/>
          </a:xfrm>
          <a:prstGeom prst="rect">
            <a:avLst/>
          </a:prstGeom>
          <a:ln>
            <a:noFill/>
          </a:ln>
        </p:spPr>
      </p:pic>
      <p:sp>
        <p:nvSpPr>
          <p:cNvPr id="531" name="CustomShape 2"/>
          <p:cNvSpPr/>
          <p:nvPr/>
        </p:nvSpPr>
        <p:spPr>
          <a:xfrm>
            <a:off x="216000" y="1581120"/>
            <a:ext cx="8712000" cy="44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Descargar de Asignaturas:  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programaCalculoDePotencia</a:t>
            </a:r>
            <a:endParaRPr b="0" lang="en-US" sz="2400" spc="-1" strike="noStrike">
              <a:latin typeface="Arial"/>
            </a:endParaRPr>
          </a:p>
          <a:p>
            <a:pPr marL="185760" indent="-18540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Implementar en el programa CalculoDePotencia, la función</a:t>
            </a:r>
            <a:r>
              <a:rPr b="0" lang="es-ES" sz="24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potencia1. </a:t>
            </a:r>
            <a:endParaRPr b="0" lang="en-US" sz="2400" spc="-1" strike="noStrike">
              <a:latin typeface="Arial"/>
            </a:endParaRPr>
          </a:p>
          <a:p>
            <a:pPr marL="185760" indent="-51120"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5760" indent="-51120"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5760" indent="-51120"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5760" indent="-18540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Invocar a la función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potencia1</a:t>
            </a:r>
            <a:r>
              <a:rPr b="0" lang="es-ES" sz="24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para calcular </a:t>
            </a:r>
            <a:r>
              <a:rPr b="0" lang="es-ES" sz="2400" spc="-1" strike="noStrike">
                <a:solidFill>
                  <a:srgbClr val="000000"/>
                </a:solidFill>
                <a:latin typeface="Cambria"/>
                <a:ea typeface="Cambria"/>
              </a:rPr>
              <a:t>5</a:t>
            </a:r>
            <a:r>
              <a:rPr b="0" lang="es-ES" sz="2400" spc="-1" strike="noStrike" baseline="30000">
                <a:solidFill>
                  <a:srgbClr val="000000"/>
                </a:solidFill>
                <a:latin typeface="Cambria"/>
                <a:ea typeface="Cambria"/>
              </a:rPr>
              <a:t>3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.</a:t>
            </a:r>
            <a:endParaRPr b="0" lang="en-US" sz="2400" spc="-1" strike="noStrike">
              <a:latin typeface="Arial"/>
            </a:endParaRPr>
          </a:p>
          <a:p>
            <a:pPr marL="185760" indent="-18540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ejecutar. ¿Qué ocurre? ¿Por qué?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1944720" y="3211560"/>
            <a:ext cx="6532560" cy="12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  <a:effectLst>
            <a:outerShdw algn="tl" blurRad="50800" dir="2700000" dist="37674" rotWithShape="0">
              <a:srgbClr val="80808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0000" rIns="180000" tIns="72000" bIns="72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Function</a:t>
            </a:r>
            <a:r>
              <a:rPr b="0" lang="es-ES" sz="18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1" lang="es-ES" sz="1800" spc="-1" strike="noStrike">
                <a:solidFill>
                  <a:srgbClr val="c00000"/>
                </a:solidFill>
                <a:latin typeface="Courier New"/>
                <a:ea typeface="Courier New"/>
              </a:rPr>
              <a:t>potencia1</a:t>
            </a:r>
            <a:r>
              <a:rPr b="0" lang="es-ES" sz="18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(x,n: integer): real;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begin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potencia1 := x * potencia1</a:t>
            </a: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(x,n-1)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end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2a35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270000" y="1015920"/>
            <a:ext cx="8712000" cy="56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185760" indent="-18540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Implementar en el programa CalculoDePotencia, la función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potencia2. </a:t>
            </a:r>
            <a:endParaRPr b="0" lang="en-US" sz="2400" spc="-1" strike="noStrike">
              <a:latin typeface="Arial"/>
            </a:endParaRPr>
          </a:p>
          <a:p>
            <a:pPr marL="185760" indent="-51120"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5760" indent="-51120"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5760" indent="-51120"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5760" indent="-51120"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5760" indent="-51120"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5760" indent="-18540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Invocar a la función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potencia2</a:t>
            </a:r>
            <a:r>
              <a:rPr b="0" lang="es-ES" sz="24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para calcular </a:t>
            </a:r>
            <a:r>
              <a:rPr b="0" lang="es-ES" sz="2400" spc="-1" strike="noStrike">
                <a:solidFill>
                  <a:srgbClr val="000000"/>
                </a:solidFill>
                <a:latin typeface="Cambria"/>
                <a:ea typeface="Cambria"/>
              </a:rPr>
              <a:t>5</a:t>
            </a:r>
            <a:r>
              <a:rPr b="0" lang="es-ES" sz="2400" spc="-1" strike="noStrike" baseline="30000">
                <a:solidFill>
                  <a:srgbClr val="000000"/>
                </a:solidFill>
                <a:latin typeface="Cambria"/>
                <a:ea typeface="Cambria"/>
              </a:rPr>
              <a:t>3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.</a:t>
            </a:r>
            <a:endParaRPr b="0" lang="en-US" sz="2400" spc="-1" strike="noStrike">
              <a:latin typeface="Arial"/>
            </a:endParaRPr>
          </a:p>
          <a:p>
            <a:pPr marL="185760" indent="-18540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ejecutar. ¿Qué ocurre? ¿Por qué?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2124000" y="309600"/>
            <a:ext cx="53636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r>
              <a:rPr b="0" lang="es-ES" sz="4000" spc="-1" strike="noStrike">
                <a:solidFill>
                  <a:srgbClr val="000000"/>
                </a:solidFill>
                <a:latin typeface="Calibri"/>
                <a:ea typeface="Calibri"/>
              </a:rPr>
              <a:t>Actividad  3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35" name="Google Shape;838;p31" descr="http://3.bp.blogspot.com/-BPf1HXI4kjk/VUFI53h4TMI/AAAAAAAAALE/4V7ytVtT6aE/s1600/imagen.gif"/>
          <p:cNvPicPr/>
          <p:nvPr/>
        </p:nvPicPr>
        <p:blipFill>
          <a:blip r:embed="rId1"/>
          <a:stretch/>
        </p:blipFill>
        <p:spPr>
          <a:xfrm>
            <a:off x="287280" y="250920"/>
            <a:ext cx="1269720" cy="1161720"/>
          </a:xfrm>
          <a:prstGeom prst="rect">
            <a:avLst/>
          </a:prstGeom>
          <a:ln>
            <a:noFill/>
          </a:ln>
        </p:spPr>
      </p:pic>
      <p:sp>
        <p:nvSpPr>
          <p:cNvPr id="536" name="CustomShape 3"/>
          <p:cNvSpPr/>
          <p:nvPr/>
        </p:nvSpPr>
        <p:spPr>
          <a:xfrm>
            <a:off x="1836360" y="2816280"/>
            <a:ext cx="6011640" cy="256824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  <a:effectLst>
            <a:outerShdw algn="tl" blurRad="50800" dir="2700000" dist="37674" rotWithShape="0">
              <a:srgbClr val="80808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0000" rIns="180000" tIns="72000" bIns="72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Function</a:t>
            </a:r>
            <a:r>
              <a:rPr b="0" lang="es-ES" sz="20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1" lang="es-ES" sz="2000" spc="-1" strike="noStrike">
                <a:solidFill>
                  <a:srgbClr val="c00000"/>
                </a:solidFill>
                <a:latin typeface="Courier New"/>
                <a:ea typeface="Courier New"/>
              </a:rPr>
              <a:t>potencia2</a:t>
            </a:r>
            <a:r>
              <a:rPr b="0" lang="es-ES" sz="20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(x,n: integer): real;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begin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if (n = 0) then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potencia2 := 1;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else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potencia2 := x * potencia2</a:t>
            </a:r>
            <a:r>
              <a:rPr b="1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(x,n)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end</a:t>
            </a:r>
            <a:r>
              <a:rPr b="0" lang="es-E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576360" y="368280"/>
            <a:ext cx="7886520" cy="1093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e65c01"/>
                </a:solidFill>
                <a:latin typeface="Montserrat"/>
                <a:ea typeface="Montserrat"/>
              </a:rPr>
              <a:t>¿Cómo funciona?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 rot="10800000">
            <a:off x="7309080" y="3572640"/>
            <a:ext cx="151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2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3"/>
          <p:cNvSpPr/>
          <p:nvPr/>
        </p:nvSpPr>
        <p:spPr>
          <a:xfrm>
            <a:off x="0" y="2903400"/>
            <a:ext cx="5040000" cy="3954240"/>
          </a:xfrm>
          <a:prstGeom prst="rect">
            <a:avLst/>
          </a:pr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Program ejemplo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700" spc="-1" strike="noStrike">
                <a:solidFill>
                  <a:srgbClr val="000000"/>
                </a:solidFill>
                <a:latin typeface="Consolas"/>
                <a:ea typeface="Consolas"/>
              </a:rPr>
              <a:t>Function</a:t>
            </a:r>
            <a:r>
              <a:rPr b="0" lang="es-ES" sz="1700" spc="-1" strike="noStrike">
                <a:solidFill>
                  <a:srgbClr val="000000"/>
                </a:solidFill>
                <a:latin typeface="Consolas"/>
                <a:ea typeface="Consolas"/>
              </a:rPr>
              <a:t> potencia (x,n:integer): real;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begin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if (n = 0) then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potencia:=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else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potencia := x * potencia(x,</a:t>
            </a:r>
            <a:r>
              <a:rPr b="1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n-1)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end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Begin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read (x,n);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write(potencia(x,n))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nsolas"/>
                <a:ea typeface="Consolas"/>
              </a:rPr>
              <a:t>End.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40" name="Group 4"/>
          <p:cNvGrpSpPr/>
          <p:nvPr/>
        </p:nvGrpSpPr>
        <p:grpSpPr>
          <a:xfrm>
            <a:off x="7410240" y="327240"/>
            <a:ext cx="1519200" cy="1229400"/>
            <a:chOff x="7410240" y="327240"/>
            <a:chExt cx="1519200" cy="1229400"/>
          </a:xfrm>
        </p:grpSpPr>
        <p:sp>
          <p:nvSpPr>
            <p:cNvPr id="541" name="CustomShape 5"/>
            <p:cNvSpPr/>
            <p:nvPr/>
          </p:nvSpPr>
          <p:spPr>
            <a:xfrm rot="21022200">
              <a:off x="7432200" y="447480"/>
              <a:ext cx="1474560" cy="390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000" spc="-1" strike="noStrike">
                  <a:solidFill>
                    <a:srgbClr val="800000"/>
                  </a:solidFill>
                  <a:latin typeface="Calibri"/>
                  <a:ea typeface="Calibri"/>
                </a:rPr>
                <a:t>Retorna 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42" name="CustomShape 6"/>
            <p:cNvSpPr/>
            <p:nvPr/>
          </p:nvSpPr>
          <p:spPr>
            <a:xfrm>
              <a:off x="8172720" y="1125360"/>
              <a:ext cx="178920" cy="431280"/>
            </a:xfrm>
            <a:prstGeom prst="upArrow">
              <a:avLst>
                <a:gd name="adj1" fmla="val 50000"/>
                <a:gd name="adj2" fmla="val 36374"/>
              </a:avLst>
            </a:prstGeom>
            <a:solidFill>
              <a:srgbClr val="cc3300"/>
            </a:solidFill>
            <a:ln w="1260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3" name="Group 7"/>
          <p:cNvGrpSpPr/>
          <p:nvPr/>
        </p:nvGrpSpPr>
        <p:grpSpPr>
          <a:xfrm>
            <a:off x="4971960" y="1468440"/>
            <a:ext cx="4136760" cy="1204560"/>
            <a:chOff x="4971960" y="1468440"/>
            <a:chExt cx="4136760" cy="1204560"/>
          </a:xfrm>
        </p:grpSpPr>
        <p:sp>
          <p:nvSpPr>
            <p:cNvPr id="544" name="CustomShape 8"/>
            <p:cNvSpPr/>
            <p:nvPr/>
          </p:nvSpPr>
          <p:spPr>
            <a:xfrm>
              <a:off x="4971960" y="1839960"/>
              <a:ext cx="4136760" cy="833040"/>
            </a:xfrm>
            <a:prstGeom prst="rect">
              <a:avLst/>
            </a:prstGeom>
            <a:solidFill>
              <a:schemeClr val="lt1"/>
            </a:solidFill>
            <a:ln w="12600">
              <a:solidFill>
                <a:srgbClr val="0060a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400" spc="-1" strike="noStrike">
                  <a:solidFill>
                    <a:srgbClr val="8a7006"/>
                  </a:solidFill>
                  <a:latin typeface="Century Schoolbook"/>
                  <a:ea typeface="Century Schoolbook"/>
                </a:rPr>
                <a:t>x= 2    n = 3</a:t>
              </a:r>
              <a:br/>
              <a:r>
                <a:rPr b="0" lang="es-ES" sz="2400" spc="-1" strike="noStrike">
                  <a:solidFill>
                    <a:srgbClr val="8a7006"/>
                  </a:solidFill>
                  <a:latin typeface="Century Schoolbook"/>
                  <a:ea typeface="Century Schoolbook"/>
                </a:rPr>
                <a:t>potencia= 2*potencia(2,2)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45" name="CustomShape 9"/>
            <p:cNvSpPr/>
            <p:nvPr/>
          </p:nvSpPr>
          <p:spPr>
            <a:xfrm>
              <a:off x="4971960" y="1468440"/>
              <a:ext cx="1293120" cy="33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1600" spc="-1" strike="noStrike">
                  <a:solidFill>
                    <a:srgbClr val="ff0000"/>
                  </a:solidFill>
                  <a:latin typeface="Calibri"/>
                  <a:ea typeface="Calibri"/>
                </a:rPr>
                <a:t>potencia(2,3)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546" name="Group 10"/>
          <p:cNvGrpSpPr/>
          <p:nvPr/>
        </p:nvGrpSpPr>
        <p:grpSpPr>
          <a:xfrm>
            <a:off x="5030640" y="2781360"/>
            <a:ext cx="4078080" cy="1204560"/>
            <a:chOff x="5030640" y="2781360"/>
            <a:chExt cx="4078080" cy="1204560"/>
          </a:xfrm>
        </p:grpSpPr>
        <p:sp>
          <p:nvSpPr>
            <p:cNvPr id="547" name="CustomShape 11"/>
            <p:cNvSpPr/>
            <p:nvPr/>
          </p:nvSpPr>
          <p:spPr>
            <a:xfrm>
              <a:off x="5030640" y="3154320"/>
              <a:ext cx="4078080" cy="831600"/>
            </a:xfrm>
            <a:prstGeom prst="rect">
              <a:avLst/>
            </a:prstGeom>
            <a:solidFill>
              <a:schemeClr val="lt1"/>
            </a:solidFill>
            <a:ln w="12600">
              <a:solidFill>
                <a:srgbClr val="0060a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400" spc="-1" strike="noStrike">
                  <a:solidFill>
                    <a:srgbClr val="8a7006"/>
                  </a:solidFill>
                  <a:latin typeface="Century Schoolbook"/>
                  <a:ea typeface="Century Schoolbook"/>
                </a:rPr>
                <a:t>x=2    n = 2</a:t>
              </a:r>
              <a:br/>
              <a:r>
                <a:rPr b="0" lang="es-ES" sz="2400" spc="-1" strike="noStrike">
                  <a:solidFill>
                    <a:srgbClr val="8a7006"/>
                  </a:solidFill>
                  <a:latin typeface="Century Schoolbook"/>
                  <a:ea typeface="Century Schoolbook"/>
                </a:rPr>
                <a:t>potencia= 2*potencia(2,1)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48" name="CustomShape 12"/>
            <p:cNvSpPr/>
            <p:nvPr/>
          </p:nvSpPr>
          <p:spPr>
            <a:xfrm>
              <a:off x="7200360" y="2781360"/>
              <a:ext cx="252000" cy="610920"/>
            </a:xfrm>
            <a:prstGeom prst="downArrow">
              <a:avLst>
                <a:gd name="adj1" fmla="val 50000"/>
                <a:gd name="adj2" fmla="val 36063"/>
              </a:avLst>
            </a:prstGeom>
            <a:solidFill>
              <a:srgbClr val="333399"/>
            </a:solidFill>
            <a:ln w="1260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3"/>
            <p:cNvSpPr/>
            <p:nvPr/>
          </p:nvSpPr>
          <p:spPr>
            <a:xfrm>
              <a:off x="5030640" y="2795040"/>
              <a:ext cx="1293120" cy="33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1600" spc="-1" strike="noStrike">
                  <a:solidFill>
                    <a:srgbClr val="ff0000"/>
                  </a:solidFill>
                  <a:latin typeface="Calibri"/>
                  <a:ea typeface="Calibri"/>
                </a:rPr>
                <a:t>potencia(2,2)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550" name="Group 14"/>
          <p:cNvGrpSpPr/>
          <p:nvPr/>
        </p:nvGrpSpPr>
        <p:grpSpPr>
          <a:xfrm>
            <a:off x="5030640" y="4021200"/>
            <a:ext cx="4078080" cy="1279080"/>
            <a:chOff x="5030640" y="4021200"/>
            <a:chExt cx="4078080" cy="1279080"/>
          </a:xfrm>
        </p:grpSpPr>
        <p:sp>
          <p:nvSpPr>
            <p:cNvPr id="551" name="CustomShape 15"/>
            <p:cNvSpPr/>
            <p:nvPr/>
          </p:nvSpPr>
          <p:spPr>
            <a:xfrm>
              <a:off x="5030640" y="4468680"/>
              <a:ext cx="4078080" cy="831600"/>
            </a:xfrm>
            <a:prstGeom prst="rect">
              <a:avLst/>
            </a:prstGeom>
            <a:solidFill>
              <a:schemeClr val="lt1"/>
            </a:solidFill>
            <a:ln w="12600">
              <a:solidFill>
                <a:srgbClr val="0060a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400" spc="-1" strike="noStrike">
                  <a:solidFill>
                    <a:srgbClr val="8a7006"/>
                  </a:solidFill>
                  <a:latin typeface="Century Schoolbook"/>
                  <a:ea typeface="Century Schoolbook"/>
                </a:rPr>
                <a:t>x=2    n = 1</a:t>
              </a:r>
              <a:br/>
              <a:r>
                <a:rPr b="0" lang="es-ES" sz="2400" spc="-1" strike="noStrike">
                  <a:solidFill>
                    <a:srgbClr val="8a7006"/>
                  </a:solidFill>
                  <a:latin typeface="Century Schoolbook"/>
                  <a:ea typeface="Century Schoolbook"/>
                </a:rPr>
                <a:t>potencia= 2*potencia(2,0)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52" name="CustomShape 16"/>
            <p:cNvSpPr/>
            <p:nvPr/>
          </p:nvSpPr>
          <p:spPr>
            <a:xfrm>
              <a:off x="7236360" y="4021200"/>
              <a:ext cx="252000" cy="575640"/>
            </a:xfrm>
            <a:prstGeom prst="downArrow">
              <a:avLst>
                <a:gd name="adj1" fmla="val 50000"/>
                <a:gd name="adj2" fmla="val 36412"/>
              </a:avLst>
            </a:prstGeom>
            <a:solidFill>
              <a:srgbClr val="333399"/>
            </a:solidFill>
            <a:ln w="1260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7"/>
            <p:cNvSpPr/>
            <p:nvPr/>
          </p:nvSpPr>
          <p:spPr>
            <a:xfrm>
              <a:off x="5054040" y="4136040"/>
              <a:ext cx="1293480" cy="33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1600" spc="-1" strike="noStrike">
                  <a:solidFill>
                    <a:srgbClr val="ff0000"/>
                  </a:solidFill>
                  <a:latin typeface="Calibri"/>
                  <a:ea typeface="Calibri"/>
                </a:rPr>
                <a:t>potencia(2,1)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554" name="Group 18"/>
          <p:cNvGrpSpPr/>
          <p:nvPr/>
        </p:nvGrpSpPr>
        <p:grpSpPr>
          <a:xfrm>
            <a:off x="5030640" y="5300640"/>
            <a:ext cx="4078080" cy="1188720"/>
            <a:chOff x="5030640" y="5300640"/>
            <a:chExt cx="4078080" cy="1188720"/>
          </a:xfrm>
        </p:grpSpPr>
        <p:sp>
          <p:nvSpPr>
            <p:cNvPr id="555" name="CustomShape 19"/>
            <p:cNvSpPr/>
            <p:nvPr/>
          </p:nvSpPr>
          <p:spPr>
            <a:xfrm>
              <a:off x="5054760" y="5657760"/>
              <a:ext cx="4053960" cy="831600"/>
            </a:xfrm>
            <a:prstGeom prst="rect">
              <a:avLst/>
            </a:prstGeom>
            <a:solidFill>
              <a:schemeClr val="lt1"/>
            </a:solidFill>
            <a:ln w="12600">
              <a:solidFill>
                <a:srgbClr val="0060a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400" spc="-1" strike="noStrike">
                  <a:solidFill>
                    <a:srgbClr val="8a7006"/>
                  </a:solidFill>
                  <a:latin typeface="Century Schoolbook"/>
                  <a:ea typeface="Century Schoolbook"/>
                </a:rPr>
                <a:t>x=2     n = 0</a:t>
              </a:r>
              <a:br/>
              <a:r>
                <a:rPr b="0" lang="es-ES" sz="2400" spc="-1" strike="noStrike">
                  <a:solidFill>
                    <a:srgbClr val="8a7006"/>
                  </a:solidFill>
                  <a:latin typeface="Century Schoolbook"/>
                  <a:ea typeface="Century Schoolbook"/>
                </a:rPr>
                <a:t>potencia = 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56" name="CustomShape 20"/>
            <p:cNvSpPr/>
            <p:nvPr/>
          </p:nvSpPr>
          <p:spPr>
            <a:xfrm>
              <a:off x="5030640" y="5373000"/>
              <a:ext cx="1292040" cy="33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1600" spc="-1" strike="noStrike">
                  <a:solidFill>
                    <a:srgbClr val="ff0000"/>
                  </a:solidFill>
                  <a:latin typeface="Calibri"/>
                  <a:ea typeface="Calibri"/>
                </a:rPr>
                <a:t>potencia(2,0)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57" name="CustomShape 21"/>
            <p:cNvSpPr/>
            <p:nvPr/>
          </p:nvSpPr>
          <p:spPr>
            <a:xfrm>
              <a:off x="7272360" y="5300640"/>
              <a:ext cx="250560" cy="576360"/>
            </a:xfrm>
            <a:prstGeom prst="downArrow">
              <a:avLst>
                <a:gd name="adj1" fmla="val 50000"/>
                <a:gd name="adj2" fmla="val 36642"/>
              </a:avLst>
            </a:prstGeom>
            <a:solidFill>
              <a:srgbClr val="333399"/>
            </a:solidFill>
            <a:ln w="1260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8" name="CustomShape 22"/>
          <p:cNvSpPr/>
          <p:nvPr/>
        </p:nvSpPr>
        <p:spPr>
          <a:xfrm>
            <a:off x="8531280" y="2246400"/>
            <a:ext cx="8647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 </a:t>
            </a:r>
            <a:r>
              <a:rPr b="1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=</a:t>
            </a:r>
            <a:r>
              <a:rPr b="0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 </a:t>
            </a:r>
            <a:r>
              <a:rPr b="1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59" name="Group 23"/>
          <p:cNvGrpSpPr/>
          <p:nvPr/>
        </p:nvGrpSpPr>
        <p:grpSpPr>
          <a:xfrm>
            <a:off x="6875640" y="2205000"/>
            <a:ext cx="1802880" cy="1187280"/>
            <a:chOff x="6875640" y="2205000"/>
            <a:chExt cx="1802880" cy="1187280"/>
          </a:xfrm>
        </p:grpSpPr>
        <p:sp>
          <p:nvSpPr>
            <p:cNvPr id="560" name="CustomShape 24"/>
            <p:cNvSpPr/>
            <p:nvPr/>
          </p:nvSpPr>
          <p:spPr>
            <a:xfrm>
              <a:off x="8171640" y="2783880"/>
              <a:ext cx="263880" cy="608400"/>
            </a:xfrm>
            <a:prstGeom prst="upArrow">
              <a:avLst>
                <a:gd name="adj1" fmla="val 50000"/>
                <a:gd name="adj2" fmla="val 36495"/>
              </a:avLst>
            </a:prstGeom>
            <a:solidFill>
              <a:srgbClr val="cc3300"/>
            </a:solidFill>
            <a:ln w="1260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25"/>
            <p:cNvSpPr/>
            <p:nvPr/>
          </p:nvSpPr>
          <p:spPr>
            <a:xfrm>
              <a:off x="6875640" y="2205000"/>
              <a:ext cx="1802880" cy="442440"/>
            </a:xfrm>
            <a:prstGeom prst="rect">
              <a:avLst/>
            </a:prstGeom>
            <a:solidFill>
              <a:schemeClr val="accent1"/>
            </a:solidFill>
            <a:ln w="25560">
              <a:solidFill>
                <a:srgbClr val="b9612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000" spc="-1" strike="noStrike">
                  <a:solidFill>
                    <a:srgbClr val="ffffff"/>
                  </a:solidFill>
                  <a:latin typeface="Comic Sans MS"/>
                  <a:ea typeface="Comic Sans MS"/>
                </a:rPr>
                <a:t> </a:t>
              </a:r>
              <a:r>
                <a:rPr b="1" lang="es-ES" sz="2000" spc="-1" strike="noStrike">
                  <a:solidFill>
                    <a:srgbClr val="ffffff"/>
                  </a:solidFill>
                  <a:latin typeface="Comic Sans MS"/>
                  <a:ea typeface="Comic Sans MS"/>
                </a:rPr>
                <a:t>4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562" name="Group 26"/>
          <p:cNvGrpSpPr/>
          <p:nvPr/>
        </p:nvGrpSpPr>
        <p:grpSpPr>
          <a:xfrm>
            <a:off x="6875640" y="3525840"/>
            <a:ext cx="1802880" cy="1063440"/>
            <a:chOff x="6875640" y="3525840"/>
            <a:chExt cx="1802880" cy="1063440"/>
          </a:xfrm>
        </p:grpSpPr>
        <p:sp>
          <p:nvSpPr>
            <p:cNvPr id="563" name="CustomShape 27"/>
            <p:cNvSpPr/>
            <p:nvPr/>
          </p:nvSpPr>
          <p:spPr>
            <a:xfrm>
              <a:off x="6875640" y="3525840"/>
              <a:ext cx="1802880" cy="442440"/>
            </a:xfrm>
            <a:prstGeom prst="rect">
              <a:avLst/>
            </a:prstGeom>
            <a:solidFill>
              <a:schemeClr val="accent1"/>
            </a:solidFill>
            <a:ln w="25560">
              <a:solidFill>
                <a:srgbClr val="b9612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000" spc="-1" strike="noStrike">
                  <a:solidFill>
                    <a:srgbClr val="ffffff"/>
                  </a:solidFill>
                  <a:latin typeface="Comic Sans MS"/>
                  <a:ea typeface="Comic Sans MS"/>
                </a:rPr>
                <a:t> </a:t>
              </a:r>
              <a:r>
                <a:rPr b="1" lang="es-ES" sz="2000" spc="-1" strike="noStrike">
                  <a:solidFill>
                    <a:srgbClr val="ffffff"/>
                  </a:solidFill>
                  <a:latin typeface="Comic Sans MS"/>
                  <a:ea typeface="Comic Sans MS"/>
                </a:rPr>
                <a:t>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4" name="CustomShape 28"/>
            <p:cNvSpPr/>
            <p:nvPr/>
          </p:nvSpPr>
          <p:spPr>
            <a:xfrm>
              <a:off x="8206200" y="4003560"/>
              <a:ext cx="255960" cy="585720"/>
            </a:xfrm>
            <a:prstGeom prst="upArrow">
              <a:avLst>
                <a:gd name="adj1" fmla="val 50000"/>
                <a:gd name="adj2" fmla="val 36500"/>
              </a:avLst>
            </a:prstGeom>
            <a:solidFill>
              <a:srgbClr val="cc3300"/>
            </a:solidFill>
            <a:ln w="1260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5" name="Group 29"/>
          <p:cNvGrpSpPr/>
          <p:nvPr/>
        </p:nvGrpSpPr>
        <p:grpSpPr>
          <a:xfrm>
            <a:off x="6875640" y="4857840"/>
            <a:ext cx="1802880" cy="1055160"/>
            <a:chOff x="6875640" y="4857840"/>
            <a:chExt cx="1802880" cy="1055160"/>
          </a:xfrm>
        </p:grpSpPr>
        <p:sp>
          <p:nvSpPr>
            <p:cNvPr id="566" name="CustomShape 30"/>
            <p:cNvSpPr/>
            <p:nvPr/>
          </p:nvSpPr>
          <p:spPr>
            <a:xfrm>
              <a:off x="6875640" y="4857840"/>
              <a:ext cx="1802880" cy="442440"/>
            </a:xfrm>
            <a:prstGeom prst="rect">
              <a:avLst/>
            </a:prstGeom>
            <a:solidFill>
              <a:schemeClr val="accent1"/>
            </a:solidFill>
            <a:ln w="25560">
              <a:solidFill>
                <a:srgbClr val="b9612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000" spc="-1" strike="noStrike">
                  <a:solidFill>
                    <a:srgbClr val="ffffff"/>
                  </a:solidFill>
                  <a:latin typeface="Comic Sans MS"/>
                  <a:ea typeface="Comic Sans MS"/>
                </a:rPr>
                <a:t> </a:t>
              </a:r>
              <a:r>
                <a:rPr b="1" lang="es-ES" sz="2000" spc="-1" strike="noStrike">
                  <a:solidFill>
                    <a:srgbClr val="ffffff"/>
                  </a:solidFill>
                  <a:latin typeface="Comic Sans MS"/>
                  <a:ea typeface="Comic Sans MS"/>
                </a:rPr>
                <a:t>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7" name="CustomShape 31"/>
            <p:cNvSpPr/>
            <p:nvPr/>
          </p:nvSpPr>
          <p:spPr>
            <a:xfrm>
              <a:off x="8207640" y="5308560"/>
              <a:ext cx="253440" cy="604440"/>
            </a:xfrm>
            <a:prstGeom prst="upArrow">
              <a:avLst>
                <a:gd name="adj1" fmla="val 50000"/>
                <a:gd name="adj2" fmla="val 36499"/>
              </a:avLst>
            </a:prstGeom>
            <a:solidFill>
              <a:srgbClr val="cc3300"/>
            </a:solidFill>
            <a:ln w="1260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8" name="CustomShape 32"/>
          <p:cNvSpPr/>
          <p:nvPr/>
        </p:nvSpPr>
        <p:spPr>
          <a:xfrm>
            <a:off x="8459640" y="3500280"/>
            <a:ext cx="8647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  </a:t>
            </a:r>
            <a:r>
              <a:rPr b="1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=</a:t>
            </a:r>
            <a:r>
              <a:rPr b="0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 </a:t>
            </a:r>
            <a:r>
              <a:rPr b="1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9" name="CustomShape 33"/>
          <p:cNvSpPr/>
          <p:nvPr/>
        </p:nvSpPr>
        <p:spPr>
          <a:xfrm>
            <a:off x="8459640" y="4834080"/>
            <a:ext cx="8647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  </a:t>
            </a:r>
            <a:r>
              <a:rPr b="1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=</a:t>
            </a:r>
            <a:r>
              <a:rPr b="0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 </a:t>
            </a:r>
            <a:r>
              <a:rPr b="1" lang="es-ES" sz="24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2a35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2124000" y="309600"/>
            <a:ext cx="53636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r>
              <a:rPr b="0" lang="es-ES" sz="4000" spc="-1" strike="noStrike">
                <a:solidFill>
                  <a:srgbClr val="000000"/>
                </a:solidFill>
                <a:latin typeface="Calibri"/>
                <a:ea typeface="Calibri"/>
              </a:rPr>
              <a:t>Actividad  4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71" name="Google Shape;882;p33" descr="http://3.bp.blogspot.com/-BPf1HXI4kjk/VUFI53h4TMI/AAAAAAAAALE/4V7ytVtT6aE/s1600/imagen.gif"/>
          <p:cNvPicPr/>
          <p:nvPr/>
        </p:nvPicPr>
        <p:blipFill>
          <a:blip r:embed="rId1"/>
          <a:stretch/>
        </p:blipFill>
        <p:spPr>
          <a:xfrm>
            <a:off x="287280" y="250920"/>
            <a:ext cx="1269720" cy="1161720"/>
          </a:xfrm>
          <a:prstGeom prst="rect">
            <a:avLst/>
          </a:prstGeom>
          <a:ln>
            <a:noFill/>
          </a:ln>
        </p:spPr>
      </p:pic>
      <p:sp>
        <p:nvSpPr>
          <p:cNvPr id="572" name="CustomShape 2"/>
          <p:cNvSpPr/>
          <p:nvPr/>
        </p:nvSpPr>
        <p:spPr>
          <a:xfrm>
            <a:off x="539640" y="1720800"/>
            <a:ext cx="820872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466221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Descargar de Asignaturas:  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programaRecursion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Utilizando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ProgramaRecursion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realice las siguientes actividades: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Responder: </a:t>
            </a:r>
            <a:endParaRPr b="0" lang="en-US" sz="2400" spc="-1" strike="noStrike">
              <a:latin typeface="Arial"/>
            </a:endParaRPr>
          </a:p>
          <a:p>
            <a:pPr lvl="1" marL="1343160" indent="-24408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¿Cuál es el caso base en el procedimiento </a:t>
            </a:r>
            <a:r>
              <a:rPr b="0" lang="es-ES" sz="2400" spc="-1" strike="noStrike">
                <a:solidFill>
                  <a:srgbClr val="c00000"/>
                </a:solidFill>
                <a:latin typeface="Consolas"/>
                <a:ea typeface="Consolas"/>
              </a:rPr>
              <a:t>digitoMaximo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2400" spc="-1" strike="noStrike">
              <a:latin typeface="Arial"/>
            </a:endParaRPr>
          </a:p>
          <a:p>
            <a:pPr lvl="1" marL="1343160" indent="-24408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¿Cómo se acerca al caso base?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3058920" y="142200"/>
            <a:ext cx="7886520" cy="1042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e65c01"/>
                </a:solidFill>
                <a:latin typeface="Montserrat"/>
                <a:ea typeface="Montserrat"/>
              </a:rPr>
              <a:t>¿Cómo funciona?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324000" y="1968480"/>
            <a:ext cx="2410920" cy="107748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Max = -1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digitoMaximo(132, max)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324000" y="1573200"/>
            <a:ext cx="10252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Prog. ppal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>
            <a:off x="2981160" y="1933560"/>
            <a:ext cx="1866600" cy="168876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n = 132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Max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s-ES" sz="16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dig = 2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24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2906640" y="1536840"/>
            <a:ext cx="197136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digitoMaximo(132, max)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8" name="CustomShape 6"/>
          <p:cNvSpPr/>
          <p:nvPr/>
        </p:nvSpPr>
        <p:spPr>
          <a:xfrm>
            <a:off x="5019840" y="1933560"/>
            <a:ext cx="1695240" cy="168876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n = 13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Max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s-ES" sz="16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dig = 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24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579" name="CustomShape 7"/>
          <p:cNvSpPr/>
          <p:nvPr/>
        </p:nvSpPr>
        <p:spPr>
          <a:xfrm>
            <a:off x="4967280" y="1536840"/>
            <a:ext cx="18792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digitoMaximo(13, max)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0" name="CustomShape 8"/>
          <p:cNvSpPr/>
          <p:nvPr/>
        </p:nvSpPr>
        <p:spPr>
          <a:xfrm>
            <a:off x="6875640" y="1935000"/>
            <a:ext cx="1696680" cy="181584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n =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Max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s-ES" sz="16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dig =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581" name="CustomShape 9"/>
          <p:cNvSpPr/>
          <p:nvPr/>
        </p:nvSpPr>
        <p:spPr>
          <a:xfrm>
            <a:off x="6840360" y="1536840"/>
            <a:ext cx="17888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digitoMaximo(1, max)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2" name="CustomShape 10"/>
          <p:cNvSpPr/>
          <p:nvPr/>
        </p:nvSpPr>
        <p:spPr>
          <a:xfrm rot="10800000">
            <a:off x="5543640" y="2472480"/>
            <a:ext cx="140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00000"/>
            </a:solidFill>
            <a:prstDash val="lgDash"/>
            <a:round/>
            <a:tailEnd len="med" type="stealth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3" name="CustomShape 11"/>
          <p:cNvSpPr/>
          <p:nvPr/>
        </p:nvSpPr>
        <p:spPr>
          <a:xfrm flipH="1">
            <a:off x="3526560" y="2473200"/>
            <a:ext cx="1549080" cy="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00000"/>
            </a:solidFill>
            <a:prstDash val="lgDash"/>
            <a:round/>
            <a:tailEnd len="med" type="stealth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4" name="CustomShape 12"/>
          <p:cNvSpPr/>
          <p:nvPr/>
        </p:nvSpPr>
        <p:spPr>
          <a:xfrm rot="10800000">
            <a:off x="1224000" y="2196360"/>
            <a:ext cx="1834920" cy="2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00000"/>
            </a:solidFill>
            <a:prstDash val="lgDash"/>
            <a:round/>
            <a:tailEnd len="med" type="stealth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5" name="CustomShape 13"/>
          <p:cNvSpPr/>
          <p:nvPr/>
        </p:nvSpPr>
        <p:spPr>
          <a:xfrm>
            <a:off x="934920" y="2011320"/>
            <a:ext cx="288720" cy="36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800000"/>
                </a:solidFill>
                <a:latin typeface="Calibri"/>
                <a:ea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6" name="CustomShape 14"/>
          <p:cNvSpPr/>
          <p:nvPr/>
        </p:nvSpPr>
        <p:spPr>
          <a:xfrm>
            <a:off x="934920" y="2011320"/>
            <a:ext cx="288720" cy="36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800000"/>
                </a:solidFill>
                <a:latin typeface="Calibri"/>
                <a:ea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7" name="CustomShape 15"/>
          <p:cNvSpPr/>
          <p:nvPr/>
        </p:nvSpPr>
        <p:spPr>
          <a:xfrm rot="21447600">
            <a:off x="123480" y="4057920"/>
            <a:ext cx="5833800" cy="2630160"/>
          </a:xfrm>
          <a:prstGeom prst="rect">
            <a:avLst/>
          </a:prstGeom>
          <a:solidFill>
            <a:schemeClr val="lt1"/>
          </a:solidFill>
          <a:ln w="9360">
            <a:solidFill>
              <a:srgbClr val="bfbfbf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procedure</a:t>
            </a: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 digitoMaximo(n: integer; var max: integer);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var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dig: integer;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begin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dig:= n mod 10;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1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if ( </a:t>
            </a: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dig &gt; max ) </a:t>
            </a:r>
            <a:r>
              <a:rPr b="1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then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max:= dig;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n:= n div 10;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1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if</a:t>
            </a: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 (n &lt;&gt; 0) then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digitoMaximo(n, max);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end</a:t>
            </a:r>
            <a:r>
              <a:rPr b="0" lang="es-ES" sz="15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8" name="CustomShape 16"/>
          <p:cNvSpPr/>
          <p:nvPr/>
        </p:nvSpPr>
        <p:spPr>
          <a:xfrm>
            <a:off x="2981160" y="2778120"/>
            <a:ext cx="186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3366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17"/>
          <p:cNvSpPr/>
          <p:nvPr/>
        </p:nvSpPr>
        <p:spPr>
          <a:xfrm>
            <a:off x="5019840" y="2778120"/>
            <a:ext cx="169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3366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18"/>
          <p:cNvSpPr/>
          <p:nvPr/>
        </p:nvSpPr>
        <p:spPr>
          <a:xfrm>
            <a:off x="3343320" y="1952640"/>
            <a:ext cx="576000" cy="36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800000"/>
                </a:solidFill>
                <a:latin typeface="Calibri"/>
                <a:ea typeface="Calibri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1" name="CustomShape 19"/>
          <p:cNvSpPr/>
          <p:nvPr/>
        </p:nvSpPr>
        <p:spPr>
          <a:xfrm>
            <a:off x="5381640" y="1989000"/>
            <a:ext cx="576000" cy="36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800000"/>
                </a:solidFill>
                <a:latin typeface="Calibri"/>
                <a:ea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2" name="CustomShape 20"/>
          <p:cNvSpPr/>
          <p:nvPr/>
        </p:nvSpPr>
        <p:spPr>
          <a:xfrm>
            <a:off x="7224840" y="1957320"/>
            <a:ext cx="576000" cy="36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800000"/>
                </a:solidFill>
                <a:latin typeface="Calibri"/>
                <a:ea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3" name="CustomShape 21"/>
          <p:cNvSpPr/>
          <p:nvPr/>
        </p:nvSpPr>
        <p:spPr>
          <a:xfrm>
            <a:off x="2843280" y="1449360"/>
            <a:ext cx="2123640" cy="2339640"/>
          </a:xfrm>
          <a:prstGeom prst="rect">
            <a:avLst/>
          </a:prstGeom>
          <a:solidFill>
            <a:srgbClr val="d9d2e9"/>
          </a:solidFill>
          <a:ln w="12600">
            <a:solidFill>
              <a:schemeClr val="lt1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4" name="CustomShape 22"/>
          <p:cNvSpPr/>
          <p:nvPr/>
        </p:nvSpPr>
        <p:spPr>
          <a:xfrm>
            <a:off x="4859280" y="1374840"/>
            <a:ext cx="2098440" cy="2449080"/>
          </a:xfrm>
          <a:prstGeom prst="rect">
            <a:avLst/>
          </a:prstGeom>
          <a:solidFill>
            <a:srgbClr val="d9d2e9"/>
          </a:solidFill>
          <a:ln w="12600">
            <a:solidFill>
              <a:schemeClr val="lt1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5" name="CustomShape 23"/>
          <p:cNvSpPr/>
          <p:nvPr/>
        </p:nvSpPr>
        <p:spPr>
          <a:xfrm>
            <a:off x="6875640" y="2843280"/>
            <a:ext cx="1696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3366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4"/>
          <p:cNvSpPr/>
          <p:nvPr/>
        </p:nvSpPr>
        <p:spPr>
          <a:xfrm>
            <a:off x="6804000" y="1370160"/>
            <a:ext cx="2015640" cy="2398320"/>
          </a:xfrm>
          <a:prstGeom prst="rect">
            <a:avLst/>
          </a:prstGeom>
          <a:solidFill>
            <a:srgbClr val="d9d2e9"/>
          </a:solidFill>
          <a:ln w="12600">
            <a:solidFill>
              <a:schemeClr val="lt1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8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5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2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2a35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2124000" y="309600"/>
            <a:ext cx="53636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r>
              <a:rPr b="0" lang="es-ES" sz="4000" spc="-1" strike="noStrike">
                <a:solidFill>
                  <a:srgbClr val="000000"/>
                </a:solidFill>
                <a:latin typeface="Calibri"/>
                <a:ea typeface="Calibri"/>
              </a:rPr>
              <a:t>Actividad  5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98" name="Google Shape;917;p35" descr="http://3.bp.blogspot.com/-BPf1HXI4kjk/VUFI53h4TMI/AAAAAAAAALE/4V7ytVtT6aE/s1600/imagen.gif"/>
          <p:cNvPicPr/>
          <p:nvPr/>
        </p:nvPicPr>
        <p:blipFill>
          <a:blip r:embed="rId1"/>
          <a:stretch/>
        </p:blipFill>
        <p:spPr>
          <a:xfrm>
            <a:off x="287280" y="250920"/>
            <a:ext cx="1269720" cy="1161720"/>
          </a:xfrm>
          <a:prstGeom prst="rect">
            <a:avLst/>
          </a:prstGeom>
          <a:ln>
            <a:noFill/>
          </a:ln>
        </p:spPr>
      </p:pic>
      <p:sp>
        <p:nvSpPr>
          <p:cNvPr id="599" name="CustomShape 2"/>
          <p:cNvSpPr/>
          <p:nvPr/>
        </p:nvSpPr>
        <p:spPr>
          <a:xfrm>
            <a:off x="287280" y="1052640"/>
            <a:ext cx="8461080" cy="62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Utilizando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ProgramaRecursion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realice las siguientes actividades: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indent="-1339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Modificar el procedimiento digitoMaximo. Debe colocarse la instrucción </a:t>
            </a:r>
            <a:r>
              <a:rPr b="1" lang="es-ES" sz="2400" spc="-1" strike="noStrike">
                <a:solidFill>
                  <a:srgbClr val="c00000"/>
                </a:solidFill>
                <a:latin typeface="Consolas"/>
                <a:ea typeface="Consolas"/>
              </a:rPr>
              <a:t>writeln ('max: ', max);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como última instrucción del procedimiento. </a:t>
            </a:r>
            <a:endParaRPr b="0" lang="en-US" sz="2400" spc="-1" strike="noStrike">
              <a:latin typeface="Arial"/>
            </a:endParaRPr>
          </a:p>
          <a:p>
            <a:pPr indent="-1339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ejecutar.</a:t>
            </a:r>
            <a:endParaRPr b="0" lang="en-US" sz="2400" spc="-1" strike="noStrike">
              <a:latin typeface="Arial"/>
            </a:endParaRPr>
          </a:p>
          <a:p>
            <a:pPr indent="-1339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Responder: </a:t>
            </a:r>
            <a:endParaRPr b="0" lang="en-US" sz="2400" spc="-1" strike="noStrike">
              <a:latin typeface="Arial"/>
            </a:endParaRPr>
          </a:p>
          <a:p>
            <a:pPr lvl="1" marL="743040" indent="-28548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¿Qué valor se muestra antes de finalizar cada módulo?</a:t>
            </a:r>
            <a:endParaRPr b="0" lang="en-US" sz="2400" spc="-1" strike="noStrike">
              <a:latin typeface="Arial"/>
            </a:endParaRPr>
          </a:p>
          <a:p>
            <a:pPr lvl="1" marL="743040" indent="-28548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¿Qué valor se muestra en el programa principal?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324000" y="1627200"/>
            <a:ext cx="2410920" cy="144756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Max = -1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digitoMaximo(132, max)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Write (max)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324000" y="1231920"/>
            <a:ext cx="10252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Prog. ppal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2981160" y="1592280"/>
            <a:ext cx="1866600" cy="181728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n = 132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Max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---------------------------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dig = 2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2906640" y="1195560"/>
            <a:ext cx="19537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digitoMax(132, max)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4" name="CustomShape 5"/>
          <p:cNvSpPr/>
          <p:nvPr/>
        </p:nvSpPr>
        <p:spPr>
          <a:xfrm>
            <a:off x="5019840" y="1592280"/>
            <a:ext cx="1695240" cy="181728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n = 13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Max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------------------------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dig = 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05" name="CustomShape 6"/>
          <p:cNvSpPr/>
          <p:nvPr/>
        </p:nvSpPr>
        <p:spPr>
          <a:xfrm>
            <a:off x="4967280" y="1195560"/>
            <a:ext cx="18046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digitoMax(13, max)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6" name="CustomShape 7"/>
          <p:cNvSpPr/>
          <p:nvPr/>
        </p:nvSpPr>
        <p:spPr>
          <a:xfrm>
            <a:off x="6875640" y="1593720"/>
            <a:ext cx="1696680" cy="181728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n =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Max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------------------------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8a7006"/>
                </a:solidFill>
                <a:latin typeface="Century Schoolbook"/>
                <a:ea typeface="Century Schoolbook"/>
              </a:rPr>
              <a:t>dig =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07" name="CustomShape 8"/>
          <p:cNvSpPr/>
          <p:nvPr/>
        </p:nvSpPr>
        <p:spPr>
          <a:xfrm>
            <a:off x="6840360" y="1195560"/>
            <a:ext cx="16999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digitoMax(1, max)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8" name="CustomShape 9"/>
          <p:cNvSpPr/>
          <p:nvPr/>
        </p:nvSpPr>
        <p:spPr>
          <a:xfrm rot="10800000">
            <a:off x="5543640" y="2131200"/>
            <a:ext cx="140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00000"/>
            </a:solidFill>
            <a:prstDash val="lgDash"/>
            <a:round/>
            <a:tailEnd len="med" type="stealth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9" name="CustomShape 10"/>
          <p:cNvSpPr/>
          <p:nvPr/>
        </p:nvSpPr>
        <p:spPr>
          <a:xfrm flipH="1">
            <a:off x="3526560" y="2131920"/>
            <a:ext cx="1549080" cy="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00000"/>
            </a:solidFill>
            <a:prstDash val="lgDash"/>
            <a:round/>
            <a:tailEnd len="med" type="stealth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0" name="CustomShape 11"/>
          <p:cNvSpPr/>
          <p:nvPr/>
        </p:nvSpPr>
        <p:spPr>
          <a:xfrm rot="10800000">
            <a:off x="1224000" y="1840680"/>
            <a:ext cx="1834920" cy="2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00000"/>
            </a:solidFill>
            <a:prstDash val="lgDash"/>
            <a:round/>
            <a:tailEnd len="med" type="stealth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1" name="CustomShape 12"/>
          <p:cNvSpPr/>
          <p:nvPr/>
        </p:nvSpPr>
        <p:spPr>
          <a:xfrm>
            <a:off x="6780240" y="1125360"/>
            <a:ext cx="2017440" cy="2322000"/>
          </a:xfrm>
          <a:prstGeom prst="rect">
            <a:avLst/>
          </a:prstGeom>
          <a:solidFill>
            <a:srgbClr val="ffffff">
              <a:alpha val="60000"/>
            </a:srgbClr>
          </a:solidFill>
          <a:ln w="12600">
            <a:solidFill>
              <a:schemeClr val="lt1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2" name="CustomShape 13"/>
          <p:cNvSpPr/>
          <p:nvPr/>
        </p:nvSpPr>
        <p:spPr>
          <a:xfrm>
            <a:off x="4824360" y="1127160"/>
            <a:ext cx="2015640" cy="2339640"/>
          </a:xfrm>
          <a:prstGeom prst="rect">
            <a:avLst/>
          </a:prstGeom>
          <a:solidFill>
            <a:srgbClr val="ffffff">
              <a:alpha val="60000"/>
            </a:srgbClr>
          </a:solidFill>
          <a:ln w="12600">
            <a:solidFill>
              <a:schemeClr val="lt1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3" name="CustomShape 14"/>
          <p:cNvSpPr/>
          <p:nvPr/>
        </p:nvSpPr>
        <p:spPr>
          <a:xfrm>
            <a:off x="2820960" y="1125360"/>
            <a:ext cx="2123640" cy="2339640"/>
          </a:xfrm>
          <a:prstGeom prst="rect">
            <a:avLst/>
          </a:prstGeom>
          <a:solidFill>
            <a:srgbClr val="ffffff">
              <a:alpha val="60000"/>
            </a:srgbClr>
          </a:solidFill>
          <a:ln w="12600">
            <a:solidFill>
              <a:schemeClr val="lt1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4" name="CustomShape 15"/>
          <p:cNvSpPr/>
          <p:nvPr/>
        </p:nvSpPr>
        <p:spPr>
          <a:xfrm>
            <a:off x="934920" y="1655640"/>
            <a:ext cx="288720" cy="36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800000"/>
                </a:solidFill>
                <a:latin typeface="Calibri"/>
                <a:ea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5" name="CustomShape 16"/>
          <p:cNvSpPr/>
          <p:nvPr/>
        </p:nvSpPr>
        <p:spPr>
          <a:xfrm>
            <a:off x="934920" y="1655640"/>
            <a:ext cx="288720" cy="36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800000"/>
                </a:solidFill>
                <a:latin typeface="Calibri"/>
                <a:ea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6" name="TextShape 17"/>
          <p:cNvSpPr txBox="1"/>
          <p:nvPr/>
        </p:nvSpPr>
        <p:spPr>
          <a:xfrm>
            <a:off x="358920" y="203040"/>
            <a:ext cx="7886520" cy="1042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e65c01"/>
                </a:solidFill>
                <a:latin typeface="Montserrat"/>
                <a:ea typeface="Montserrat"/>
              </a:rPr>
              <a:t>¿Cómo funciona?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CustomShape 18"/>
          <p:cNvSpPr/>
          <p:nvPr/>
        </p:nvSpPr>
        <p:spPr>
          <a:xfrm rot="21081600">
            <a:off x="6938640" y="3498840"/>
            <a:ext cx="15253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800000"/>
                </a:solidFill>
                <a:latin typeface="Century Schoolbook"/>
                <a:ea typeface="Century Schoolbook"/>
              </a:rPr>
              <a:t>Imprime max: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8" name="CustomShape 19"/>
          <p:cNvSpPr/>
          <p:nvPr/>
        </p:nvSpPr>
        <p:spPr>
          <a:xfrm rot="21081600">
            <a:off x="5032080" y="3537000"/>
            <a:ext cx="15267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800000"/>
                </a:solidFill>
                <a:latin typeface="Century Schoolbook"/>
                <a:ea typeface="Century Schoolbook"/>
              </a:rPr>
              <a:t>Imprime max: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9" name="CustomShape 20"/>
          <p:cNvSpPr/>
          <p:nvPr/>
        </p:nvSpPr>
        <p:spPr>
          <a:xfrm rot="21081600">
            <a:off x="3076560" y="3517920"/>
            <a:ext cx="15253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800000"/>
                </a:solidFill>
                <a:latin typeface="Century Schoolbook"/>
                <a:ea typeface="Century Schoolbook"/>
              </a:rPr>
              <a:t>Imprime max: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0" name="CustomShape 21"/>
          <p:cNvSpPr/>
          <p:nvPr/>
        </p:nvSpPr>
        <p:spPr>
          <a:xfrm rot="21081600">
            <a:off x="612360" y="3155760"/>
            <a:ext cx="1525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800000"/>
                </a:solidFill>
                <a:latin typeface="Century Schoolbook"/>
                <a:ea typeface="Century Schoolbook"/>
              </a:rPr>
              <a:t>Imprime max: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1" name="CustomShape 22"/>
          <p:cNvSpPr/>
          <p:nvPr/>
        </p:nvSpPr>
        <p:spPr>
          <a:xfrm rot="21447600">
            <a:off x="207000" y="4294080"/>
            <a:ext cx="5565240" cy="2676240"/>
          </a:xfrm>
          <a:prstGeom prst="rect">
            <a:avLst/>
          </a:prstGeom>
          <a:solidFill>
            <a:schemeClr val="lt1"/>
          </a:solidFill>
          <a:ln w="9360">
            <a:solidFill>
              <a:srgbClr val="bfbfbf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procedure</a:t>
            </a: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digitoMaximo(n: integer; var max: integer);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var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dig: integer;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begin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dig:= n mod 10;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1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if ( </a:t>
            </a: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dig &gt; max ) </a:t>
            </a:r>
            <a:r>
              <a:rPr b="1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then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max:= dig;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n:= n div 10;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1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if</a:t>
            </a: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(n &lt;&gt; 0) then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digitoMaximo(n, max);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1" lang="es-ES" sz="1400" spc="-1" strike="noStrike">
                <a:solidFill>
                  <a:srgbClr val="ff0000"/>
                </a:solidFill>
                <a:latin typeface="Consolas"/>
                <a:ea typeface="Consolas"/>
              </a:rPr>
              <a:t>writeln ('max: ', max)</a:t>
            </a: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end</a:t>
            </a:r>
            <a:r>
              <a:rPr b="0" lang="es-ES" sz="1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4" dur="indefinite" restart="never" nodeType="tmRoot">
          <p:childTnLst>
            <p:seq>
              <p:cTn id="275" dur="indefinite" nodeType="mainSeq">
                <p:childTnLst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2a35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2124000" y="309600"/>
            <a:ext cx="53636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r>
              <a:rPr b="0" lang="es-ES" sz="4000" spc="-1" strike="noStrike">
                <a:solidFill>
                  <a:srgbClr val="000000"/>
                </a:solidFill>
                <a:latin typeface="Calibri"/>
                <a:ea typeface="Calibri"/>
              </a:rPr>
              <a:t>Actividad    6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23" name="Google Shape;950;p37" descr="http://3.bp.blogspot.com/-BPf1HXI4kjk/VUFI53h4TMI/AAAAAAAAALE/4V7ytVtT6aE/s1600/imagen.gif"/>
          <p:cNvPicPr/>
          <p:nvPr/>
        </p:nvPicPr>
        <p:blipFill>
          <a:blip r:embed="rId1"/>
          <a:stretch/>
        </p:blipFill>
        <p:spPr>
          <a:xfrm>
            <a:off x="287280" y="250920"/>
            <a:ext cx="1269720" cy="1161720"/>
          </a:xfrm>
          <a:prstGeom prst="rect">
            <a:avLst/>
          </a:prstGeom>
          <a:ln>
            <a:noFill/>
          </a:ln>
        </p:spPr>
      </p:pic>
      <p:sp>
        <p:nvSpPr>
          <p:cNvPr id="624" name="CustomShape 2"/>
          <p:cNvSpPr/>
          <p:nvPr/>
        </p:nvSpPr>
        <p:spPr>
          <a:xfrm>
            <a:off x="539640" y="1197000"/>
            <a:ext cx="8208720" cy="57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Utilizando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ProgramaRecursion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realice las siguientes actividades: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indent="-1339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Modificar el procedimiento </a:t>
            </a:r>
            <a:r>
              <a:rPr b="0" lang="es-ES" sz="2400" spc="-1" strike="noStrike">
                <a:solidFill>
                  <a:srgbClr val="c00000"/>
                </a:solidFill>
                <a:latin typeface="Consolas"/>
                <a:ea typeface="Consolas"/>
              </a:rPr>
              <a:t>digitoMaximo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. Debe pasarse el parámetro </a:t>
            </a:r>
            <a:r>
              <a:rPr b="0" lang="es-ES" sz="2400" spc="-1" strike="noStrike">
                <a:solidFill>
                  <a:srgbClr val="c00000"/>
                </a:solidFill>
                <a:latin typeface="Consolas"/>
                <a:ea typeface="Consolas"/>
              </a:rPr>
              <a:t>max</a:t>
            </a:r>
            <a:r>
              <a:rPr b="0" lang="es-ES" sz="2400" spc="-1" strike="noStrike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por valor. </a:t>
            </a:r>
            <a:endParaRPr b="0" lang="en-US" sz="2400" spc="-1" strike="noStrike">
              <a:latin typeface="Arial"/>
            </a:endParaRPr>
          </a:p>
          <a:p>
            <a:pPr indent="-1339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ejecutar.</a:t>
            </a:r>
            <a:endParaRPr b="0" lang="en-US" sz="2400" spc="-1" strike="noStrike">
              <a:latin typeface="Arial"/>
            </a:endParaRPr>
          </a:p>
          <a:p>
            <a:pPr indent="-1339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Responder: </a:t>
            </a:r>
            <a:endParaRPr b="0" lang="en-US" sz="2400" spc="-1" strike="noStrike">
              <a:latin typeface="Arial"/>
            </a:endParaRPr>
          </a:p>
          <a:p>
            <a:pPr lvl="1" marL="743040" indent="-28548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¿Qué valor se muestra antes de finalizar cada módulo?</a:t>
            </a:r>
            <a:endParaRPr b="0" lang="en-US" sz="2400" spc="-1" strike="noStrike">
              <a:latin typeface="Arial"/>
            </a:endParaRPr>
          </a:p>
          <a:p>
            <a:pPr lvl="1" marL="743040" indent="-28548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¿Qué valor se muestra en el programa principal?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324000" y="2384280"/>
            <a:ext cx="2484000" cy="95364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Max = -1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digitoMaximo(132, max)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Write (max)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324000" y="1989000"/>
            <a:ext cx="10252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Prog. ppal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2981160" y="2349360"/>
            <a:ext cx="1866600" cy="160128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n = 132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Max = -1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dig = 2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digitoMax(13, max)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28" name="CustomShape 4"/>
          <p:cNvSpPr/>
          <p:nvPr/>
        </p:nvSpPr>
        <p:spPr>
          <a:xfrm>
            <a:off x="2906640" y="1952640"/>
            <a:ext cx="19537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digitoMax(132, max)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9" name="CustomShape 5"/>
          <p:cNvSpPr/>
          <p:nvPr/>
        </p:nvSpPr>
        <p:spPr>
          <a:xfrm>
            <a:off x="5019840" y="2349360"/>
            <a:ext cx="1695240" cy="160128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n = 13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Max = 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dig = 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digitoMax(1,max)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30" name="CustomShape 6"/>
          <p:cNvSpPr/>
          <p:nvPr/>
        </p:nvSpPr>
        <p:spPr>
          <a:xfrm>
            <a:off x="4967280" y="1952640"/>
            <a:ext cx="18046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digitoMax(13, max)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1" name="CustomShape 7"/>
          <p:cNvSpPr/>
          <p:nvPr/>
        </p:nvSpPr>
        <p:spPr>
          <a:xfrm>
            <a:off x="6875640" y="2351160"/>
            <a:ext cx="1696680" cy="1277640"/>
          </a:xfrm>
          <a:prstGeom prst="rect">
            <a:avLst/>
          </a:prstGeom>
          <a:solidFill>
            <a:schemeClr val="lt1"/>
          </a:solidFill>
          <a:ln w="12600">
            <a:solidFill>
              <a:srgbClr val="0060a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Max = 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8a7006"/>
                </a:solidFill>
                <a:latin typeface="Arial"/>
                <a:ea typeface="Arial"/>
              </a:rPr>
              <a:t>dig = 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32" name="CustomShape 8"/>
          <p:cNvSpPr/>
          <p:nvPr/>
        </p:nvSpPr>
        <p:spPr>
          <a:xfrm>
            <a:off x="6840360" y="1952640"/>
            <a:ext cx="16999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digitoMax(1, max)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3" name="CustomShape 9"/>
          <p:cNvSpPr/>
          <p:nvPr/>
        </p:nvSpPr>
        <p:spPr>
          <a:xfrm>
            <a:off x="6767640" y="1989000"/>
            <a:ext cx="2017440" cy="2015640"/>
          </a:xfrm>
          <a:prstGeom prst="rect">
            <a:avLst/>
          </a:prstGeom>
          <a:solidFill>
            <a:srgbClr val="ffffff">
              <a:alpha val="60000"/>
            </a:srgbClr>
          </a:solidFill>
          <a:ln w="12600">
            <a:solidFill>
              <a:schemeClr val="lt1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4" name="CustomShape 10"/>
          <p:cNvSpPr/>
          <p:nvPr/>
        </p:nvSpPr>
        <p:spPr>
          <a:xfrm>
            <a:off x="3635280" y="2700360"/>
            <a:ext cx="288720" cy="367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800000"/>
                </a:solidFill>
                <a:latin typeface="Calibri"/>
                <a:ea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5" name="CustomShape 11"/>
          <p:cNvSpPr/>
          <p:nvPr/>
        </p:nvSpPr>
        <p:spPr>
          <a:xfrm>
            <a:off x="5651640" y="2708280"/>
            <a:ext cx="288720" cy="36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800000"/>
                </a:solidFill>
                <a:latin typeface="Calibri"/>
                <a:ea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6" name="TextShape 12"/>
          <p:cNvSpPr txBox="1"/>
          <p:nvPr/>
        </p:nvSpPr>
        <p:spPr>
          <a:xfrm>
            <a:off x="3856680" y="333360"/>
            <a:ext cx="7886520" cy="1042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ES" sz="3600" spc="-1" strike="noStrike">
                <a:solidFill>
                  <a:srgbClr val="e65c01"/>
                </a:solidFill>
                <a:latin typeface="Montserrat"/>
                <a:ea typeface="Montserrat"/>
              </a:rPr>
              <a:t>¿Cómo funciona?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CustomShape 13"/>
          <p:cNvSpPr/>
          <p:nvPr/>
        </p:nvSpPr>
        <p:spPr>
          <a:xfrm rot="21081600">
            <a:off x="7037280" y="4081320"/>
            <a:ext cx="15253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800000"/>
                </a:solidFill>
                <a:latin typeface="Century Schoolbook"/>
                <a:ea typeface="Century Schoolbook"/>
              </a:rPr>
              <a:t>Imprime max: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8" name="CustomShape 14"/>
          <p:cNvSpPr/>
          <p:nvPr/>
        </p:nvSpPr>
        <p:spPr>
          <a:xfrm rot="21081600">
            <a:off x="5163840" y="4297320"/>
            <a:ext cx="15267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800000"/>
                </a:solidFill>
                <a:latin typeface="Century Schoolbook"/>
                <a:ea typeface="Century Schoolbook"/>
              </a:rPr>
              <a:t>Imprime max: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9" name="CustomShape 15"/>
          <p:cNvSpPr/>
          <p:nvPr/>
        </p:nvSpPr>
        <p:spPr>
          <a:xfrm rot="21081600">
            <a:off x="3147840" y="4333680"/>
            <a:ext cx="15253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800000"/>
                </a:solidFill>
                <a:latin typeface="Century Schoolbook"/>
                <a:ea typeface="Century Schoolbook"/>
              </a:rPr>
              <a:t>Imprime max: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0" name="CustomShape 16"/>
          <p:cNvSpPr/>
          <p:nvPr/>
        </p:nvSpPr>
        <p:spPr>
          <a:xfrm rot="21081600">
            <a:off x="596880" y="3649680"/>
            <a:ext cx="15886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800000"/>
                </a:solidFill>
                <a:latin typeface="Century Schoolbook"/>
                <a:ea typeface="Century Schoolbook"/>
              </a:rPr>
              <a:t>Imprime max: -1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1" name="CustomShape 17"/>
          <p:cNvSpPr/>
          <p:nvPr/>
        </p:nvSpPr>
        <p:spPr>
          <a:xfrm>
            <a:off x="4967280" y="1916280"/>
            <a:ext cx="2017440" cy="2341080"/>
          </a:xfrm>
          <a:prstGeom prst="rect">
            <a:avLst/>
          </a:prstGeom>
          <a:solidFill>
            <a:srgbClr val="ffffff">
              <a:alpha val="60000"/>
            </a:srgbClr>
          </a:solidFill>
          <a:ln w="12600">
            <a:solidFill>
              <a:schemeClr val="lt1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2" name="CustomShape 18"/>
          <p:cNvSpPr/>
          <p:nvPr/>
        </p:nvSpPr>
        <p:spPr>
          <a:xfrm>
            <a:off x="2843280" y="1916280"/>
            <a:ext cx="2123640" cy="2341080"/>
          </a:xfrm>
          <a:prstGeom prst="rect">
            <a:avLst/>
          </a:prstGeom>
          <a:solidFill>
            <a:srgbClr val="ffffff">
              <a:alpha val="60000"/>
            </a:srgbClr>
          </a:solidFill>
          <a:ln w="12600">
            <a:solidFill>
              <a:schemeClr val="lt1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2" dur="indefinite" restart="never" nodeType="tmRoot">
          <p:childTnLst>
            <p:seq>
              <p:cTn id="343" dur="indefinite" nodeType="mainSeq">
                <p:childTnLst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0" y="0"/>
            <a:ext cx="9143640" cy="928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600" spc="-1" strike="noStrike">
                <a:solidFill>
                  <a:srgbClr val="e65c01"/>
                </a:solidFill>
                <a:latin typeface="Montserrat"/>
                <a:ea typeface="Montserrat"/>
              </a:rPr>
              <a:t>Temas </a:t>
            </a:r>
            <a:r>
              <a:rPr b="1" lang="es-ES" sz="3600" spc="-1" strike="noStrike">
                <a:solidFill>
                  <a:srgbClr val="e65c01"/>
                </a:solidFill>
                <a:latin typeface="Montserrat"/>
                <a:ea typeface="Montserrat"/>
              </a:rPr>
              <a:t>de la </a:t>
            </a:r>
            <a:r>
              <a:rPr b="1" lang="es-ES" sz="3600" spc="-1" strike="noStrike">
                <a:solidFill>
                  <a:srgbClr val="e65c01"/>
                </a:solidFill>
                <a:latin typeface="Montserrat"/>
                <a:ea typeface="Montserrat"/>
              </a:rPr>
              <a:t>clase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741240" y="1828800"/>
            <a:ext cx="810072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35000"/>
              </a:lnSpc>
              <a:buClr>
                <a:srgbClr val="993d00"/>
              </a:buClr>
              <a:buFont typeface="Calibri"/>
              <a:buAutoNum type="arabicPeriod"/>
            </a:pPr>
            <a:r>
              <a:rPr b="0" lang="es-ES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Recursión. Definición y características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35000"/>
              </a:lnSpc>
              <a:spcBef>
                <a:spcPts val="1559"/>
              </a:spcBef>
              <a:buClr>
                <a:srgbClr val="993d00"/>
              </a:buClr>
              <a:buFont typeface="Calibri"/>
              <a:buAutoNum type="arabicPeriod"/>
            </a:pPr>
            <a:r>
              <a:rPr b="0" lang="es-ES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Ejemplos de Recursión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35000"/>
              </a:lnSpc>
              <a:spcBef>
                <a:spcPts val="1559"/>
              </a:spcBef>
              <a:buClr>
                <a:srgbClr val="993d00"/>
              </a:buClr>
              <a:buFont typeface="Calibri"/>
              <a:buAutoNum type="arabicPeriod"/>
            </a:pPr>
            <a:r>
              <a:rPr b="0" lang="es-ES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Método de búsqueda dicotómica en vectores. Una aplicación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2a35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2124000" y="309600"/>
            <a:ext cx="53636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r>
              <a:rPr b="0" lang="es-ES" sz="4000" spc="-1" strike="noStrike">
                <a:solidFill>
                  <a:srgbClr val="000000"/>
                </a:solidFill>
                <a:latin typeface="Calibri"/>
                <a:ea typeface="Calibri"/>
              </a:rPr>
              <a:t>Actividad   7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44" name="Google Shape;979;p39" descr="http://3.bp.blogspot.com/-BPf1HXI4kjk/VUFI53h4TMI/AAAAAAAAALE/4V7ytVtT6aE/s1600/imagen.gif"/>
          <p:cNvPicPr/>
          <p:nvPr/>
        </p:nvPicPr>
        <p:blipFill>
          <a:blip r:embed="rId1"/>
          <a:stretch/>
        </p:blipFill>
        <p:spPr>
          <a:xfrm>
            <a:off x="287280" y="250920"/>
            <a:ext cx="1269720" cy="1161720"/>
          </a:xfrm>
          <a:prstGeom prst="rect">
            <a:avLst/>
          </a:prstGeom>
          <a:ln>
            <a:noFill/>
          </a:ln>
        </p:spPr>
      </p:pic>
      <p:sp>
        <p:nvSpPr>
          <p:cNvPr id="645" name="CustomShape 2"/>
          <p:cNvSpPr/>
          <p:nvPr/>
        </p:nvSpPr>
        <p:spPr>
          <a:xfrm>
            <a:off x="539640" y="1720800"/>
            <a:ext cx="8208720" cy="49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Utilizando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ProgramaRecursion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realice las siguientes actividades: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indent="-1339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Escribir el procedimiento </a:t>
            </a:r>
            <a:r>
              <a:rPr b="0" lang="es-ES" sz="2400" spc="-1" strike="noStrike">
                <a:solidFill>
                  <a:srgbClr val="c00000"/>
                </a:solidFill>
                <a:latin typeface="Consolas"/>
                <a:ea typeface="Consolas"/>
              </a:rPr>
              <a:t>digitoMaximo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como una función. </a:t>
            </a:r>
            <a:endParaRPr b="0" lang="en-US" sz="2400" spc="-1" strike="noStrike">
              <a:latin typeface="Arial"/>
            </a:endParaRPr>
          </a:p>
          <a:p>
            <a:pPr indent="-1339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En el programa, leer un número, invocar a la función y mostrar el resultado.</a:t>
            </a:r>
            <a:endParaRPr b="0" lang="en-US" sz="2400" spc="-1" strike="noStrike">
              <a:latin typeface="Arial"/>
            </a:endParaRPr>
          </a:p>
          <a:p>
            <a:pPr indent="-1339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2a35">
            <a:alpha val="18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CustomShape 1"/>
          <p:cNvSpPr/>
          <p:nvPr/>
        </p:nvSpPr>
        <p:spPr>
          <a:xfrm>
            <a:off x="2124000" y="309600"/>
            <a:ext cx="53636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r>
              <a:rPr b="0" lang="es-ES" sz="4000" spc="-1" strike="noStrike">
                <a:solidFill>
                  <a:srgbClr val="000000"/>
                </a:solidFill>
                <a:latin typeface="Calibri"/>
                <a:ea typeface="Calibri"/>
              </a:rPr>
              <a:t>Actividad  8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47" name="Google Shape;986;p40" descr="http://3.bp.blogspot.com/-BPf1HXI4kjk/VUFI53h4TMI/AAAAAAAAALE/4V7ytVtT6aE/s1600/imagen.gif"/>
          <p:cNvPicPr/>
          <p:nvPr/>
        </p:nvPicPr>
        <p:blipFill>
          <a:blip r:embed="rId1"/>
          <a:stretch/>
        </p:blipFill>
        <p:spPr>
          <a:xfrm>
            <a:off x="287280" y="250920"/>
            <a:ext cx="1269720" cy="1161720"/>
          </a:xfrm>
          <a:prstGeom prst="rect">
            <a:avLst/>
          </a:prstGeom>
          <a:ln>
            <a:noFill/>
          </a:ln>
        </p:spPr>
      </p:pic>
      <p:sp>
        <p:nvSpPr>
          <p:cNvPr id="648" name="CustomShape 2"/>
          <p:cNvSpPr/>
          <p:nvPr/>
        </p:nvSpPr>
        <p:spPr>
          <a:xfrm>
            <a:off x="431640" y="1197000"/>
            <a:ext cx="83894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466221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Descargar de Asignaturas:  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programaVectorOrdenado</a:t>
            </a:r>
            <a:endParaRPr b="0" lang="en-US" sz="2400" spc="-1" strike="noStrike">
              <a:latin typeface="Arial"/>
            </a:endParaRPr>
          </a:p>
          <a:p>
            <a:pPr marL="343080" indent="-205560"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Utilizando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programaVectorOrdenado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realice las siguientes actividades: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3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Implementar el método de búsqueda dicotómica. 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Utilizar el método implementado para buscar un valor que se lee de teclado y  mostrar el resultado.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2a35">
            <a:alpha val="18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2124000" y="309600"/>
            <a:ext cx="53636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r>
              <a:rPr b="0" lang="es-ES" sz="4000" spc="-1" strike="noStrike">
                <a:solidFill>
                  <a:srgbClr val="000000"/>
                </a:solidFill>
                <a:latin typeface="Calibri"/>
                <a:ea typeface="Calibri"/>
              </a:rPr>
              <a:t>Actividad   9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50" name="Google Shape;993;p41" descr="http://3.bp.blogspot.com/-BPf1HXI4kjk/VUFI53h4TMI/AAAAAAAAALE/4V7ytVtT6aE/s1600/imagen.gif"/>
          <p:cNvPicPr/>
          <p:nvPr/>
        </p:nvPicPr>
        <p:blipFill>
          <a:blip r:embed="rId1"/>
          <a:stretch/>
        </p:blipFill>
        <p:spPr>
          <a:xfrm>
            <a:off x="287280" y="250920"/>
            <a:ext cx="1269720" cy="1161720"/>
          </a:xfrm>
          <a:prstGeom prst="rect">
            <a:avLst/>
          </a:prstGeom>
          <a:ln>
            <a:noFill/>
          </a:ln>
        </p:spPr>
      </p:pic>
      <p:sp>
        <p:nvSpPr>
          <p:cNvPr id="651" name="CustomShape 2"/>
          <p:cNvSpPr/>
          <p:nvPr/>
        </p:nvSpPr>
        <p:spPr>
          <a:xfrm>
            <a:off x="287280" y="1300320"/>
            <a:ext cx="8713440" cy="55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Descargar de Asignaturas:  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programaVectores</a:t>
            </a:r>
            <a:endParaRPr b="0" lang="en-US" sz="2400" spc="-1" strike="noStrike">
              <a:latin typeface="Arial"/>
            </a:endParaRPr>
          </a:p>
          <a:p>
            <a:pPr marL="343080" indent="-205560"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Utilizando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programaVectores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realice las siguientes actividades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Implementar un módulo recursivo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Máximo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que devuelva el máximo valor del vector. 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Implementar un módulo recursivo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Suma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que devuelva la suma de los valores contenidos en el vector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Utilizar los módulos implementados para mostrar el máximo y la suma. 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2a35">
            <a:alpha val="18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2124000" y="309600"/>
            <a:ext cx="53636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just">
              <a:lnSpc>
                <a:spcPct val="135000"/>
              </a:lnSpc>
              <a:tabLst>
                <a:tab algn="l" pos="0"/>
              </a:tabLst>
            </a:pPr>
            <a:r>
              <a:rPr b="0" lang="es-ES" sz="4000" spc="-1" strike="noStrike">
                <a:solidFill>
                  <a:srgbClr val="000000"/>
                </a:solidFill>
                <a:latin typeface="Calibri"/>
                <a:ea typeface="Calibri"/>
              </a:rPr>
              <a:t>Actividad   10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53" name="Google Shape;1000;p42" descr="http://3.bp.blogspot.com/-BPf1HXI4kjk/VUFI53h4TMI/AAAAAAAAALE/4V7ytVtT6aE/s1600/imagen.gif"/>
          <p:cNvPicPr/>
          <p:nvPr/>
        </p:nvPicPr>
        <p:blipFill>
          <a:blip r:embed="rId1"/>
          <a:stretch/>
        </p:blipFill>
        <p:spPr>
          <a:xfrm>
            <a:off x="287280" y="250920"/>
            <a:ext cx="1269720" cy="1161720"/>
          </a:xfrm>
          <a:prstGeom prst="rect">
            <a:avLst/>
          </a:prstGeom>
          <a:ln>
            <a:noFill/>
          </a:ln>
        </p:spPr>
      </p:pic>
      <p:sp>
        <p:nvSpPr>
          <p:cNvPr id="654" name="CustomShape 2"/>
          <p:cNvSpPr/>
          <p:nvPr/>
        </p:nvSpPr>
        <p:spPr>
          <a:xfrm>
            <a:off x="287280" y="1459080"/>
            <a:ext cx="8748360" cy="55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Descargar de Asignaturas:  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programaLista</a:t>
            </a:r>
            <a:endParaRPr b="0" lang="en-US" sz="2400" spc="-1" strike="noStrike">
              <a:latin typeface="Arial"/>
            </a:endParaRPr>
          </a:p>
          <a:p>
            <a:pPr marL="343080" indent="-205560"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Utilizando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programaLista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realice las siguientes actividades: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Implementar un módulo recursivo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Mínimo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que devuelva el mínimo valor de la lista. 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Implementar un módulo recursivo </a:t>
            </a:r>
            <a:r>
              <a:rPr b="1" lang="es-ES" sz="2400" spc="-1" strike="noStrike">
                <a:solidFill>
                  <a:srgbClr val="c00000"/>
                </a:solidFill>
                <a:latin typeface="Courier New"/>
                <a:ea typeface="Courier New"/>
              </a:rPr>
              <a:t>Imprimir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que imprima los valores contenidos en la lista.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Utilizar los módulos implementados para mostrar el mínimo y la impresión. 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35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lphaL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Compilar y ejecutar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970920" y="2350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Mo</a:t>
            </a:r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tiv</a:t>
            </a:r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aci</a:t>
            </a:r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ón</a:t>
            </a:r>
            <a:br/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Bú</a:t>
            </a:r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squ</a:t>
            </a:r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ed</a:t>
            </a:r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a </a:t>
            </a:r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dic</a:t>
            </a:r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otó</a:t>
            </a:r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mic</a:t>
            </a:r>
            <a:r>
              <a:rPr b="1" lang="es-ES" sz="3240" spc="-1" strike="noStrike">
                <a:solidFill>
                  <a:srgbClr val="000000"/>
                </a:solidFill>
                <a:latin typeface="Montserrat"/>
                <a:ea typeface="Montserrat"/>
              </a:rPr>
              <a:t>a</a:t>
            </a:r>
            <a:endParaRPr b="0" lang="en-US" sz="324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7" name="Table 2"/>
          <p:cNvGraphicFramePr/>
          <p:nvPr/>
        </p:nvGraphicFramePr>
        <p:xfrm>
          <a:off x="719280" y="2816280"/>
          <a:ext cx="7860960" cy="950400"/>
        </p:xfrm>
        <a:graphic>
          <a:graphicData uri="http://schemas.openxmlformats.org/drawingml/2006/table">
            <a:tbl>
              <a:tblPr/>
              <a:tblGrid>
                <a:gridCol w="873360"/>
                <a:gridCol w="873360"/>
                <a:gridCol w="873360"/>
                <a:gridCol w="873360"/>
                <a:gridCol w="873360"/>
                <a:gridCol w="873360"/>
                <a:gridCol w="873360"/>
                <a:gridCol w="873360"/>
                <a:gridCol w="874080"/>
              </a:tblGrid>
              <a:tr h="9507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34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56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123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234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265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397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400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405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</a:tr>
            </a:tbl>
          </a:graphicData>
        </a:graphic>
      </p:graphicFrame>
      <p:sp>
        <p:nvSpPr>
          <p:cNvPr id="458" name="CustomShape 3"/>
          <p:cNvSpPr/>
          <p:nvPr/>
        </p:nvSpPr>
        <p:spPr>
          <a:xfrm rot="21220200">
            <a:off x="1848600" y="1582560"/>
            <a:ext cx="2168640" cy="399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500" spc="-1" strike="noStrike">
                <a:solidFill>
                  <a:srgbClr val="000000"/>
                </a:solidFill>
                <a:latin typeface="Calibri"/>
                <a:ea typeface="Calibri"/>
              </a:rPr>
              <a:t>Busco el 56 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4211640" y="4149720"/>
            <a:ext cx="8456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  <a:ea typeface="Calibri"/>
              </a:rPr>
              <a:t>medio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0" name="CustomShape 5"/>
          <p:cNvSpPr/>
          <p:nvPr/>
        </p:nvSpPr>
        <p:spPr>
          <a:xfrm flipH="1" rot="10800000">
            <a:off x="4634280" y="3573720"/>
            <a:ext cx="75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len="med" type="stealth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1" name="CustomShape 6"/>
          <p:cNvSpPr/>
          <p:nvPr/>
        </p:nvSpPr>
        <p:spPr>
          <a:xfrm rot="21275400">
            <a:off x="3106800" y="4520880"/>
            <a:ext cx="47210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¿Cómo es medio con respecto a 56?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2" name="CustomShape 7"/>
          <p:cNvSpPr/>
          <p:nvPr/>
        </p:nvSpPr>
        <p:spPr>
          <a:xfrm>
            <a:off x="3801960" y="5005440"/>
            <a:ext cx="5306760" cy="10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buClr>
                <a:srgbClr val="000090"/>
              </a:buClr>
              <a:buFont typeface="Calibri"/>
              <a:buAutoNum type="arabicPeriod"/>
            </a:pPr>
            <a:r>
              <a:rPr b="1" lang="es-ES" sz="20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Si es =  terminé!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90"/>
              </a:buClr>
              <a:buFont typeface="Calibri"/>
              <a:buAutoNum type="arabicPeriod"/>
            </a:pPr>
            <a:r>
              <a:rPr b="1" lang="es-ES" sz="20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Si es &gt; sigo con la mitad inferior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90"/>
              </a:buClr>
              <a:buFont typeface="Calibri"/>
              <a:buAutoNum type="arabicPeriod"/>
            </a:pPr>
            <a:r>
              <a:rPr b="1" lang="es-ES" sz="20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Si es &lt; sigo con la mitad superior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CustomShape 8"/>
          <p:cNvSpPr/>
          <p:nvPr/>
        </p:nvSpPr>
        <p:spPr>
          <a:xfrm>
            <a:off x="1596960" y="4264200"/>
            <a:ext cx="8456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  <a:ea typeface="Calibri"/>
              </a:rPr>
              <a:t>medio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 flipH="1" rot="10800000">
            <a:off x="2019600" y="3689640"/>
            <a:ext cx="756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len="med" type="stealth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5" name="CustomShape 10"/>
          <p:cNvSpPr/>
          <p:nvPr/>
        </p:nvSpPr>
        <p:spPr>
          <a:xfrm rot="21275400">
            <a:off x="492120" y="4636800"/>
            <a:ext cx="47210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¿Cómo es medio con respecto a 56?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6" name="CustomShape 11"/>
          <p:cNvSpPr/>
          <p:nvPr/>
        </p:nvSpPr>
        <p:spPr>
          <a:xfrm>
            <a:off x="1187280" y="5121360"/>
            <a:ext cx="5306760" cy="10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buClr>
                <a:srgbClr val="000090"/>
              </a:buClr>
              <a:buFont typeface="Calibri"/>
              <a:buAutoNum type="arabicPeriod"/>
            </a:pPr>
            <a:r>
              <a:rPr b="1" lang="es-ES" sz="20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Si es =  terminé!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90"/>
              </a:buClr>
              <a:buFont typeface="Calibri"/>
              <a:buAutoNum type="arabicPeriod"/>
            </a:pPr>
            <a:r>
              <a:rPr b="1" lang="es-ES" sz="20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Si es &gt; sigo con la mitad inferior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90"/>
              </a:buClr>
              <a:buFont typeface="Calibri"/>
              <a:buAutoNum type="arabicPeriod"/>
            </a:pPr>
            <a:r>
              <a:rPr b="1" lang="es-ES" sz="20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Si es &lt; sigo con la mitad superior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7" name="CustomShape 12"/>
          <p:cNvSpPr/>
          <p:nvPr/>
        </p:nvSpPr>
        <p:spPr>
          <a:xfrm>
            <a:off x="4211640" y="2421000"/>
            <a:ext cx="4752720" cy="1620360"/>
          </a:xfrm>
          <a:prstGeom prst="rect">
            <a:avLst/>
          </a:prstGeom>
          <a:solidFill>
            <a:srgbClr val="6fa8dc"/>
          </a:solidFill>
          <a:ln w="12600">
            <a:solidFill>
              <a:schemeClr val="lt1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8" name="CustomShape 13"/>
          <p:cNvSpPr/>
          <p:nvPr/>
        </p:nvSpPr>
        <p:spPr>
          <a:xfrm>
            <a:off x="114480" y="2276640"/>
            <a:ext cx="2341080" cy="1620360"/>
          </a:xfrm>
          <a:prstGeom prst="rect">
            <a:avLst/>
          </a:prstGeom>
          <a:solidFill>
            <a:srgbClr val="6fa8dc"/>
          </a:solidFill>
          <a:ln w="12600">
            <a:solidFill>
              <a:schemeClr val="lt1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9" name="CustomShape 14"/>
          <p:cNvSpPr/>
          <p:nvPr/>
        </p:nvSpPr>
        <p:spPr>
          <a:xfrm>
            <a:off x="2462040" y="4229280"/>
            <a:ext cx="8456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  <a:ea typeface="Calibri"/>
              </a:rPr>
              <a:t>medio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0" name="CustomShape 15"/>
          <p:cNvSpPr/>
          <p:nvPr/>
        </p:nvSpPr>
        <p:spPr>
          <a:xfrm flipH="1" rot="10800000">
            <a:off x="2884680" y="3653280"/>
            <a:ext cx="75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round/>
            <a:tailEnd len="med" type="stealth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1" name="CustomShape 16"/>
          <p:cNvSpPr/>
          <p:nvPr/>
        </p:nvSpPr>
        <p:spPr>
          <a:xfrm rot="21275400">
            <a:off x="1357200" y="4601880"/>
            <a:ext cx="4721040" cy="4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¿Cómo es medio con respecto a 56?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2" name="CustomShape 17"/>
          <p:cNvSpPr/>
          <p:nvPr/>
        </p:nvSpPr>
        <p:spPr>
          <a:xfrm>
            <a:off x="2050920" y="5084640"/>
            <a:ext cx="5306760" cy="10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buClr>
                <a:srgbClr val="000090"/>
              </a:buClr>
              <a:buFont typeface="Calibri"/>
              <a:buAutoNum type="arabicPeriod"/>
            </a:pPr>
            <a:r>
              <a:rPr b="1" lang="es-ES" sz="20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Si es =  terminé!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90"/>
              </a:buClr>
              <a:buFont typeface="Calibri"/>
              <a:buAutoNum type="arabicPeriod"/>
            </a:pPr>
            <a:r>
              <a:rPr b="1" lang="es-ES" sz="20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Si es &gt; sigo con la mitad inferior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90"/>
              </a:buClr>
              <a:buFont typeface="Calibri"/>
              <a:buAutoNum type="arabicPeriod"/>
            </a:pPr>
            <a:r>
              <a:rPr b="1" lang="es-ES" sz="2000" spc="-1" strike="noStrike">
                <a:solidFill>
                  <a:srgbClr val="000090"/>
                </a:solidFill>
                <a:latin typeface="Architects Daughter"/>
                <a:ea typeface="Architects Daughter"/>
              </a:rPr>
              <a:t>Si es &lt; sigo con la mitad superior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3" name="CustomShape 18"/>
          <p:cNvSpPr/>
          <p:nvPr/>
        </p:nvSpPr>
        <p:spPr>
          <a:xfrm rot="20719200">
            <a:off x="3255840" y="4891320"/>
            <a:ext cx="2261880" cy="4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ff0000"/>
                </a:solidFill>
                <a:latin typeface="Architects Daughter"/>
                <a:ea typeface="Architects Daughter"/>
              </a:rPr>
              <a:t>Encontré el 56!!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4" name="TextShape 19"/>
          <p:cNvSpPr txBox="1"/>
          <p:nvPr/>
        </p:nvSpPr>
        <p:spPr>
          <a:xfrm>
            <a:off x="2528280" y="2069640"/>
            <a:ext cx="5497560" cy="3980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e65c01"/>
                </a:solidFill>
                <a:latin typeface="Montserrat"/>
                <a:ea typeface="Montserrat"/>
              </a:rPr>
              <a:t>Motivació</a:t>
            </a:r>
            <a:r>
              <a:rPr b="1" lang="es-ES" sz="3200" spc="-1" strike="noStrike">
                <a:solidFill>
                  <a:srgbClr val="e65c01"/>
                </a:solidFill>
                <a:latin typeface="Montserrat"/>
                <a:ea typeface="Montserrat"/>
              </a:rPr>
              <a:t>n</a:t>
            </a:r>
            <a:br/>
            <a:r>
              <a:rPr b="1" lang="es-ES" sz="3200" spc="-1" strike="noStrike">
                <a:solidFill>
                  <a:srgbClr val="e65c01"/>
                </a:solidFill>
                <a:latin typeface="Montserrat"/>
                <a:ea typeface="Montserrat"/>
              </a:rPr>
              <a:t>Búsqueda </a:t>
            </a:r>
            <a:r>
              <a:rPr b="1" lang="es-ES" sz="3200" spc="-1" strike="noStrike">
                <a:solidFill>
                  <a:srgbClr val="e65c01"/>
                </a:solidFill>
                <a:latin typeface="Montserrat"/>
                <a:ea typeface="Montserrat"/>
              </a:rPr>
              <a:t>dicotómic</a:t>
            </a:r>
            <a:r>
              <a:rPr b="1" lang="es-ES" sz="3200" spc="-1" strike="noStrike">
                <a:solidFill>
                  <a:srgbClr val="e65c01"/>
                </a:solidFill>
                <a:latin typeface="Montserrat"/>
                <a:ea typeface="Montserrat"/>
              </a:rPr>
              <a:t>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6" name="Table 2"/>
          <p:cNvGraphicFramePr/>
          <p:nvPr/>
        </p:nvGraphicFramePr>
        <p:xfrm>
          <a:off x="719280" y="2060640"/>
          <a:ext cx="7860960" cy="950400"/>
        </p:xfrm>
        <a:graphic>
          <a:graphicData uri="http://schemas.openxmlformats.org/drawingml/2006/table">
            <a:tbl>
              <a:tblPr/>
              <a:tblGrid>
                <a:gridCol w="873360"/>
                <a:gridCol w="873360"/>
                <a:gridCol w="873360"/>
                <a:gridCol w="873360"/>
                <a:gridCol w="873360"/>
                <a:gridCol w="873360"/>
                <a:gridCol w="873360"/>
                <a:gridCol w="873360"/>
                <a:gridCol w="874080"/>
              </a:tblGrid>
              <a:tr h="9507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34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56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123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234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265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397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</a:rPr>
                        <a:t>400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405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d2a35"/>
                    </a:solidFill>
                  </a:tcPr>
                </a:tc>
              </a:tr>
            </a:tbl>
          </a:graphicData>
        </a:graphic>
      </p:graphicFrame>
      <p:sp>
        <p:nvSpPr>
          <p:cNvPr id="477" name="CustomShape 3"/>
          <p:cNvSpPr/>
          <p:nvPr/>
        </p:nvSpPr>
        <p:spPr>
          <a:xfrm>
            <a:off x="142920" y="3268800"/>
            <a:ext cx="825768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Observemos que 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1. La primera vez se trabaja con el vector completo para determinar el punto medio 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478" name="Group 4"/>
          <p:cNvGrpSpPr/>
          <p:nvPr/>
        </p:nvGrpSpPr>
        <p:grpSpPr>
          <a:xfrm>
            <a:off x="142920" y="1881360"/>
            <a:ext cx="8821440" cy="3742560"/>
            <a:chOff x="142920" y="1881360"/>
            <a:chExt cx="8821440" cy="3742560"/>
          </a:xfrm>
        </p:grpSpPr>
        <p:sp>
          <p:nvSpPr>
            <p:cNvPr id="479" name="CustomShape 5"/>
            <p:cNvSpPr/>
            <p:nvPr/>
          </p:nvSpPr>
          <p:spPr>
            <a:xfrm>
              <a:off x="4211640" y="1881360"/>
              <a:ext cx="4752720" cy="1620360"/>
            </a:xfrm>
            <a:prstGeom prst="rect">
              <a:avLst/>
            </a:prstGeom>
            <a:solidFill>
              <a:srgbClr val="6fa8dc"/>
            </a:solidFill>
            <a:ln w="12600">
              <a:solidFill>
                <a:schemeClr val="lt1"/>
              </a:solidFill>
              <a:round/>
            </a:ln>
            <a:effectLst>
              <a:outerShdw blurRad="50800" dir="5400000" dist="20160" rotWithShape="0">
                <a:srgbClr val="000000">
                  <a:alpha val="4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6"/>
            <p:cNvSpPr/>
            <p:nvPr/>
          </p:nvSpPr>
          <p:spPr>
            <a:xfrm>
              <a:off x="142920" y="5100480"/>
              <a:ext cx="8461080" cy="52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8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2. La siguiente vez, el vector se reduce a la mitad 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481" name="Group 7"/>
          <p:cNvGrpSpPr/>
          <p:nvPr/>
        </p:nvGrpSpPr>
        <p:grpSpPr>
          <a:xfrm>
            <a:off x="144360" y="1665360"/>
            <a:ext cx="8604000" cy="4912920"/>
            <a:chOff x="144360" y="1665360"/>
            <a:chExt cx="8604000" cy="4912920"/>
          </a:xfrm>
        </p:grpSpPr>
        <p:sp>
          <p:nvSpPr>
            <p:cNvPr id="482" name="CustomShape 8"/>
            <p:cNvSpPr/>
            <p:nvPr/>
          </p:nvSpPr>
          <p:spPr>
            <a:xfrm>
              <a:off x="144360" y="5624640"/>
              <a:ext cx="8604000" cy="95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8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3. La siguiente vez, el vector se reduce a la mitad de la mitad 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83" name="CustomShape 9"/>
            <p:cNvSpPr/>
            <p:nvPr/>
          </p:nvSpPr>
          <p:spPr>
            <a:xfrm>
              <a:off x="287280" y="1665360"/>
              <a:ext cx="2341080" cy="1620360"/>
            </a:xfrm>
            <a:prstGeom prst="rect">
              <a:avLst/>
            </a:prstGeom>
            <a:solidFill>
              <a:srgbClr val="6fa8dc"/>
            </a:solidFill>
            <a:ln w="12600">
              <a:solidFill>
                <a:schemeClr val="lt1"/>
              </a:solidFill>
              <a:round/>
            </a:ln>
            <a:effectLst>
              <a:outerShdw blurRad="50800" dir="5400000" dist="20160" rotWithShape="0">
                <a:srgbClr val="000000">
                  <a:alpha val="4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4" name="CustomShape 10"/>
          <p:cNvSpPr/>
          <p:nvPr/>
        </p:nvSpPr>
        <p:spPr>
          <a:xfrm rot="20719200">
            <a:off x="6256080" y="361800"/>
            <a:ext cx="14443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000" spc="-1" strike="noStrike">
                <a:solidFill>
                  <a:srgbClr val="ff0000"/>
                </a:solidFill>
                <a:latin typeface="Comic Sans MS"/>
                <a:ea typeface="Comic Sans MS"/>
              </a:rPr>
              <a:t>Medio??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5" name="CustomShape 11"/>
          <p:cNvSpPr/>
          <p:nvPr/>
        </p:nvSpPr>
        <p:spPr>
          <a:xfrm rot="20719200">
            <a:off x="5722560" y="1013040"/>
            <a:ext cx="25110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000" spc="-1" strike="noStrike">
                <a:solidFill>
                  <a:srgbClr val="ff0000"/>
                </a:solidFill>
                <a:latin typeface="Comic Sans MS"/>
                <a:ea typeface="Comic Sans MS"/>
              </a:rPr>
              <a:t>Primera mitad??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6" name="CustomShape 12"/>
          <p:cNvSpPr/>
          <p:nvPr/>
        </p:nvSpPr>
        <p:spPr>
          <a:xfrm rot="20719200">
            <a:off x="6605280" y="1299960"/>
            <a:ext cx="25524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000" spc="-1" strike="noStrike">
                <a:solidFill>
                  <a:srgbClr val="ff0000"/>
                </a:solidFill>
                <a:latin typeface="Comic Sans MS"/>
                <a:ea typeface="Comic Sans MS"/>
              </a:rPr>
              <a:t>Segunda mitad??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674640" y="1155240"/>
            <a:ext cx="7644960" cy="5589720"/>
          </a:xfrm>
          <a:prstGeom prst="rect">
            <a:avLst/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txBody>
          <a:bodyPr lIns="92160" rIns="92160" tIns="72000" bIns="72000">
            <a:noAutofit/>
          </a:bodyPr>
          <a:p>
            <a:pPr marL="274320" indent="-273960">
              <a:lnSpc>
                <a:spcPct val="100000"/>
              </a:lnSpc>
              <a:tabLst>
                <a:tab algn="l" pos="0"/>
              </a:tabLst>
            </a:pPr>
            <a:r>
              <a:rPr b="1" lang="es-ES" sz="2200" spc="-1" strike="noStrike">
                <a:solidFill>
                  <a:srgbClr val="c00000"/>
                </a:solidFill>
                <a:latin typeface="Calibri"/>
                <a:ea typeface="Calibri"/>
              </a:rPr>
              <a:t>Buscar</a:t>
            </a:r>
            <a:r>
              <a:rPr b="1" lang="es-ES" sz="2200" spc="-1" strike="noStrike">
                <a:solidFill>
                  <a:srgbClr val="336699"/>
                </a:solidFill>
                <a:latin typeface="Calibri"/>
                <a:ea typeface="Calibri"/>
              </a:rPr>
              <a:t>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(vector, datoABuscar)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Si</a:t>
            </a: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el vector “no tiene elementos” 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entonces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   </a:t>
            </a: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no lo encontré y termino la búsqueda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sino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   </a:t>
            </a: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Determinar el punto medio del vector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   </a:t>
            </a: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Comparar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datoABuscar</a:t>
            </a: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con el contenido del punto medio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  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Si</a:t>
            </a: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coincide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entonces</a:t>
            </a: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“Lo encontré”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  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sino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    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Si</a:t>
            </a: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datoABuscar</a:t>
            </a: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&lt; contenido del punto medio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entonces</a:t>
            </a: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   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        </a:t>
            </a:r>
            <a:r>
              <a:rPr b="1" lang="es-ES" sz="2200" spc="-1" strike="noStrike">
                <a:solidFill>
                  <a:srgbClr val="c00000"/>
                </a:solidFill>
                <a:latin typeface="Calibri"/>
                <a:ea typeface="Calibri"/>
              </a:rPr>
              <a:t>Buscar</a:t>
            </a:r>
            <a:r>
              <a:rPr b="0" lang="es-ES" sz="2200" spc="-1" strike="noStrike">
                <a:solidFill>
                  <a:srgbClr val="336699"/>
                </a:solidFill>
                <a:latin typeface="Calibri"/>
                <a:ea typeface="Calibri"/>
              </a:rPr>
              <a:t>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(en la 1era mitad del vector, datoABuscar)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	</a:t>
            </a:r>
            <a:r>
              <a:rPr b="0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 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sino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2200" spc="-1" strike="noStrike">
                <a:solidFill>
                  <a:srgbClr val="336699"/>
                </a:solidFill>
                <a:latin typeface="Calibri"/>
                <a:ea typeface="Calibri"/>
              </a:rPr>
              <a:t>         </a:t>
            </a:r>
            <a:r>
              <a:rPr b="1" lang="es-ES" sz="2200" spc="-1" strike="noStrike">
                <a:solidFill>
                  <a:srgbClr val="c00000"/>
                </a:solidFill>
                <a:latin typeface="Calibri"/>
                <a:ea typeface="Calibri"/>
              </a:rPr>
              <a:t>Buscar</a:t>
            </a:r>
            <a:r>
              <a:rPr b="0" lang="es-ES" sz="2200" spc="-1" strike="noStrike">
                <a:solidFill>
                  <a:srgbClr val="336699"/>
                </a:solidFill>
                <a:latin typeface="Calibri"/>
                <a:ea typeface="Calibri"/>
              </a:rPr>
              <a:t> </a:t>
            </a:r>
            <a:r>
              <a:rPr b="1" lang="es-ES" sz="2200" spc="-1" strike="noStrike">
                <a:solidFill>
                  <a:srgbClr val="434343"/>
                </a:solidFill>
                <a:latin typeface="Calibri"/>
                <a:ea typeface="Calibri"/>
              </a:rPr>
              <a:t>(en la 2da mitad del vector, datoABuscar)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2522520" y="0"/>
            <a:ext cx="7886520" cy="13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s-ES" sz="3200" spc="-1" strike="noStrike" cap="small">
                <a:solidFill>
                  <a:srgbClr val="e65c01"/>
                </a:solidFill>
                <a:latin typeface="Century Schoolbook"/>
                <a:ea typeface="Century Schoolbook"/>
              </a:rPr>
              <a:t>Motivación</a:t>
            </a:r>
            <a:br/>
            <a:r>
              <a:rPr b="0" lang="es-ES" sz="3200" spc="-1" strike="noStrike" cap="small">
                <a:solidFill>
                  <a:srgbClr val="e65c01"/>
                </a:solidFill>
                <a:latin typeface="Century Schoolbook"/>
                <a:ea typeface="Century Schoolbook"/>
              </a:rPr>
              <a:t>Búsqueda dicotómica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395280" y="3105000"/>
            <a:ext cx="8316720" cy="41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Observaciones importantes de esta solución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00000"/>
              </a:lnSpc>
              <a:buClr>
                <a:srgbClr val="c00000"/>
              </a:buClr>
              <a:buFont typeface="Calibri"/>
              <a:buAutoNum type="arabi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El módulo realiza invocaciones a si mismo. En cada llamada, el tamaño del vector se reduce a la mitad.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00000"/>
              </a:lnSpc>
              <a:buClr>
                <a:srgbClr val="c00000"/>
              </a:buClr>
              <a:buFont typeface="Calibri"/>
              <a:buAutoNum type="arabicParenR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Existen 2 casos distintos que se resuelven de manera particular y directa: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	</a:t>
            </a:r>
            <a:r>
              <a:rPr b="0" i="1" lang="es-ES" sz="2400" spc="-1" strike="noStrike">
                <a:solidFill>
                  <a:srgbClr val="c00000"/>
                </a:solidFill>
                <a:latin typeface="Century Schoolbook"/>
                <a:ea typeface="Century Schoolbook"/>
              </a:rPr>
              <a:t>a) Cuando el vector “no contiene elementos”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s-ES" sz="2400" spc="-1" strike="noStrike">
                <a:solidFill>
                  <a:srgbClr val="c00000"/>
                </a:solidFill>
                <a:latin typeface="Century Schoolbook"/>
                <a:ea typeface="Century Schoolbook"/>
              </a:rPr>
              <a:t>	</a:t>
            </a:r>
            <a:r>
              <a:rPr b="0" i="1" lang="es-ES" sz="2400" spc="-1" strike="noStrike">
                <a:solidFill>
                  <a:srgbClr val="c00000"/>
                </a:solidFill>
                <a:latin typeface="Century Schoolbook"/>
                <a:ea typeface="Century Schoolbook"/>
              </a:rPr>
              <a:t>	</a:t>
            </a:r>
            <a:r>
              <a:rPr b="0" i="1" lang="es-ES" sz="2400" spc="-1" strike="noStrike">
                <a:solidFill>
                  <a:srgbClr val="c00000"/>
                </a:solidFill>
                <a:latin typeface="Century Schoolbook"/>
                <a:ea typeface="Century Schoolbook"/>
              </a:rPr>
              <a:t>b) Cuando encuentro el datoABuscar</a:t>
            </a:r>
            <a:r>
              <a:rPr b="0" i="1" lang="es-ES" sz="2400" spc="-1" strike="noStrike">
                <a:solidFill>
                  <a:srgbClr val="c00000"/>
                </a:solidFill>
                <a:latin typeface="Century Schoolbook"/>
                <a:ea typeface="Century Schoolbook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690480" y="1423800"/>
            <a:ext cx="3300120" cy="13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s-ES" sz="3200" spc="-1" strike="noStrike" cap="small">
                <a:solidFill>
                  <a:srgbClr val="000000"/>
                </a:solidFill>
                <a:latin typeface="Century Schoolbook"/>
                <a:ea typeface="Century Schoolbook"/>
              </a:rPr>
              <a:t>Motivación</a:t>
            </a:r>
            <a:br/>
            <a:r>
              <a:rPr b="0" lang="es-ES" sz="3200" spc="-1" strike="noStrike" cap="small">
                <a:solidFill>
                  <a:srgbClr val="000000"/>
                </a:solidFill>
                <a:latin typeface="Century Schoolbook"/>
                <a:ea typeface="Century Schoolbook"/>
              </a:rPr>
              <a:t>Búsqueda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s-ES" sz="3200" spc="-1" strike="noStrike" cap="small">
                <a:solidFill>
                  <a:srgbClr val="000000"/>
                </a:solidFill>
                <a:latin typeface="Century Schoolbook"/>
                <a:ea typeface="Century Schoolbook"/>
              </a:rPr>
              <a:t>dicotómica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3923640" y="0"/>
            <a:ext cx="5114520" cy="3104640"/>
          </a:xfrm>
          <a:prstGeom prst="rect">
            <a:avLst/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2160" rIns="92160" tIns="72000" bIns="72000">
            <a:noAutofit/>
          </a:bodyPr>
          <a:p>
            <a:pPr marL="228600" indent="-228240">
              <a:lnSpc>
                <a:spcPct val="80000"/>
              </a:lnSpc>
              <a:tabLst>
                <a:tab algn="l" pos="0"/>
              </a:tabLst>
            </a:pPr>
            <a:r>
              <a:rPr b="1" lang="es-ES" sz="1100" spc="-1" strike="noStrike">
                <a:solidFill>
                  <a:srgbClr val="c00000"/>
                </a:solidFill>
                <a:latin typeface="Courier New"/>
                <a:ea typeface="Courier New"/>
              </a:rPr>
              <a:t>Buscar</a:t>
            </a:r>
            <a:r>
              <a:rPr b="1" lang="es-ES" sz="11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(vector, datoABuscar)</a:t>
            </a: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Si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el vector “no tiene elementos” 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entonces</a:t>
            </a: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no lo encontré y termino la búsqueda</a:t>
            </a: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sino</a:t>
            </a: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Determinar el punto medio del vector</a:t>
            </a: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Comparar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datoABuscar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con el contenido del punto medio</a:t>
            </a: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Si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coincide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entonces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“Lo encontré”</a:t>
            </a: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sino </a:t>
            </a: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Si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datoABuscar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&lt; contenido del punto medio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entonces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</a:t>
            </a:r>
            <a:r>
              <a:rPr b="1" lang="es-ES" sz="1100" spc="-1" strike="noStrike">
                <a:solidFill>
                  <a:srgbClr val="c00000"/>
                </a:solidFill>
                <a:latin typeface="Courier New"/>
                <a:ea typeface="Courier New"/>
              </a:rPr>
              <a:t>Buscar</a:t>
            </a:r>
            <a:r>
              <a:rPr b="0" lang="es-ES" sz="11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(en la 1era mitad del vector, datoABuscar) </a:t>
            </a: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sino</a:t>
            </a:r>
            <a:endParaRPr b="0" lang="en-US" sz="11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100" spc="-1" strike="noStrike">
                <a:solidFill>
                  <a:srgbClr val="336699"/>
                </a:solidFill>
                <a:latin typeface="Courier New"/>
                <a:ea typeface="Courier New"/>
              </a:rPr>
              <a:t>         </a:t>
            </a:r>
            <a:r>
              <a:rPr b="1" lang="es-ES" sz="1100" spc="-1" strike="noStrike">
                <a:solidFill>
                  <a:srgbClr val="c00000"/>
                </a:solidFill>
                <a:latin typeface="Courier New"/>
                <a:ea typeface="Courier New"/>
              </a:rPr>
              <a:t>Buscar</a:t>
            </a:r>
            <a:r>
              <a:rPr b="0" lang="es-ES" sz="11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(en la 2da mitad del vector, datoABuscar)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108000" y="285840"/>
            <a:ext cx="903564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s-ES" sz="3200" spc="-1" strike="noStrike" cap="small">
                <a:solidFill>
                  <a:srgbClr val="e65c01"/>
                </a:solidFill>
                <a:latin typeface="Century Schoolbook"/>
                <a:ea typeface="Century Schoolbook"/>
              </a:rPr>
              <a:t>Recursión. Definición y Características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 rot="21403800">
            <a:off x="966960" y="998280"/>
            <a:ext cx="6973560" cy="1398240"/>
          </a:xfrm>
          <a:prstGeom prst="rect">
            <a:avLst/>
          </a:prstGeom>
          <a:solidFill>
            <a:schemeClr val="lt1"/>
          </a:solidFill>
          <a:ln w="9360">
            <a:solidFill>
              <a:srgbClr val="f2f2f2"/>
            </a:solidFill>
            <a:miter/>
          </a:ln>
          <a:effectLst>
            <a:outerShdw algn="tl" blurRad="50800" dir="2700000" dist="37674" rotWithShape="0">
              <a:srgbClr val="80808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144000" tIns="144000" bIns="144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Architects Daughter"/>
                <a:ea typeface="Architects Daughter"/>
              </a:rPr>
              <a:t>Una </a:t>
            </a:r>
            <a:r>
              <a:rPr b="1" lang="es-ES" sz="2400" spc="-1" strike="noStrike">
                <a:solidFill>
                  <a:srgbClr val="c00000"/>
                </a:solidFill>
                <a:latin typeface="Architects Daughter"/>
                <a:ea typeface="Architects Daughter"/>
              </a:rPr>
              <a:t>solución recursiva </a:t>
            </a:r>
            <a:r>
              <a:rPr b="1" lang="es-ES" sz="2400" spc="-1" strike="noStrike">
                <a:solidFill>
                  <a:srgbClr val="000000"/>
                </a:solidFill>
                <a:latin typeface="Architects Daughter"/>
                <a:ea typeface="Architects Daughter"/>
              </a:rPr>
              <a:t>resuelve un problema por resolución de instancias </a:t>
            </a:r>
            <a:r>
              <a:rPr b="1" lang="es-ES" sz="2400" spc="-1" strike="noStrike" u="sng">
                <a:solidFill>
                  <a:srgbClr val="000000"/>
                </a:solidFill>
                <a:uFillTx/>
                <a:latin typeface="Architects Daughter"/>
                <a:ea typeface="Architects Daughter"/>
              </a:rPr>
              <a:t>más pequeñas </a:t>
            </a:r>
            <a:r>
              <a:rPr b="1" lang="es-ES" sz="2400" spc="-1" strike="noStrike">
                <a:solidFill>
                  <a:srgbClr val="000000"/>
                </a:solidFill>
                <a:latin typeface="Architects Daughter"/>
                <a:ea typeface="Architects Daughter"/>
              </a:rPr>
              <a:t>del mismo problema.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250920" y="2852640"/>
            <a:ext cx="8569080" cy="35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Un algoritmo recursivo involucra: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Font typeface="Century Schoolbook"/>
              <a:buAutoNum type="arabicPeriod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Alguna condición de terminación (implícita/explícita) </a:t>
            </a:r>
            <a:r>
              <a:rPr b="1" lang="es-ES" sz="2400" spc="-1" strike="noStrike" u="sng">
                <a:solidFill>
                  <a:srgbClr val="000000"/>
                </a:solidFill>
                <a:uFillTx/>
                <a:latin typeface="Century Schoolbook"/>
                <a:ea typeface="Century Schoolbook"/>
              </a:rPr>
              <a:t>CASO BASE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Font typeface="Century Schoolbook"/>
              <a:buAutoNum type="arabicPeriod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Una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entury Schoolbook"/>
                <a:ea typeface="Century Schoolbook"/>
              </a:rPr>
              <a:t> </a:t>
            </a:r>
            <a:r>
              <a:rPr b="1" i="1" lang="es-ES" sz="2400" spc="-1" strike="noStrike" u="sng">
                <a:solidFill>
                  <a:srgbClr val="000000"/>
                </a:solidFill>
                <a:uFillTx/>
                <a:latin typeface="Century Schoolbook"/>
                <a:ea typeface="Century Schoolbook"/>
              </a:rPr>
              <a:t>auto-invocación</a:t>
            </a:r>
            <a:r>
              <a:rPr b="0" i="1" lang="es-ES" sz="2400" spc="-1" strike="noStrike" u="sng">
                <a:solidFill>
                  <a:srgbClr val="000000"/>
                </a:solidFill>
                <a:uFillTx/>
                <a:latin typeface="Century Schoolbook"/>
                <a:ea typeface="Century Schoolbook"/>
              </a:rPr>
              <a:t>.</a:t>
            </a: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Se debe garantizar que en un nro finito de autoinvocaciones se alcanza la condición de terminación.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Font typeface="Century Schoolbook"/>
              <a:buAutoNum type="arabicPeriod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000000"/>
                </a:solidFill>
                <a:uFillTx/>
                <a:latin typeface="Century Schoolbook"/>
                <a:ea typeface="Century Schoolbook"/>
              </a:rPr>
              <a:t>Se </a:t>
            </a:r>
            <a:r>
              <a:rPr b="1" lang="es-ES" sz="2400" spc="-1" strike="noStrike" u="sng">
                <a:solidFill>
                  <a:srgbClr val="000000"/>
                </a:solidFill>
                <a:uFillTx/>
                <a:latin typeface="Century Schoolbook"/>
                <a:ea typeface="Century Schoolbook"/>
              </a:rPr>
              <a:t>achica el espacio del problema</a:t>
            </a: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en cada llamada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324000" y="260280"/>
            <a:ext cx="8532360" cy="76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e65c01"/>
                </a:solidFill>
                <a:latin typeface="Montserrat"/>
                <a:ea typeface="Montserrat"/>
              </a:rPr>
              <a:t>Ejemplo </a:t>
            </a:r>
            <a:r>
              <a:rPr b="1" lang="es-ES" sz="3200" spc="-1" strike="noStrike">
                <a:solidFill>
                  <a:srgbClr val="e65c01"/>
                </a:solidFill>
                <a:latin typeface="Montserrat"/>
                <a:ea typeface="Montserrat"/>
              </a:rPr>
              <a:t>de </a:t>
            </a:r>
            <a:r>
              <a:rPr b="1" lang="es-ES" sz="3200" spc="-1" strike="noStrike">
                <a:solidFill>
                  <a:srgbClr val="e65c01"/>
                </a:solidFill>
                <a:latin typeface="Montserrat"/>
                <a:ea typeface="Montserrat"/>
              </a:rPr>
              <a:t>Recursió</a:t>
            </a:r>
            <a:r>
              <a:rPr b="1" lang="es-ES" sz="3200" spc="-1" strike="noStrike">
                <a:solidFill>
                  <a:srgbClr val="e65c01"/>
                </a:solidFill>
                <a:latin typeface="Montserrat"/>
                <a:ea typeface="Montserrat"/>
              </a:rPr>
              <a:t>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738360" y="1698480"/>
            <a:ext cx="8243640" cy="577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>
            <a:noAutofit/>
          </a:bodyPr>
          <a:p>
            <a:pPr marL="274320" indent="-273960">
              <a:lnSpc>
                <a:spcPct val="100000"/>
              </a:lnSpc>
              <a:tabLst>
                <a:tab algn="l" pos="0"/>
              </a:tabLst>
            </a:pPr>
            <a:r>
              <a:rPr b="1" lang="es-ES" sz="2200" spc="-1" strike="noStrike">
                <a:solidFill>
                  <a:srgbClr val="434343"/>
                </a:solidFill>
                <a:latin typeface="Century Schoolbook"/>
                <a:ea typeface="Century Schoolbook"/>
              </a:rPr>
              <a:t>Factorial de un número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7" name="Group 3"/>
          <p:cNvGrpSpPr/>
          <p:nvPr/>
        </p:nvGrpSpPr>
        <p:grpSpPr>
          <a:xfrm>
            <a:off x="449640" y="2276640"/>
            <a:ext cx="8532720" cy="1631520"/>
            <a:chOff x="449640" y="2276640"/>
            <a:chExt cx="8532720" cy="1631520"/>
          </a:xfrm>
        </p:grpSpPr>
        <p:sp>
          <p:nvSpPr>
            <p:cNvPr id="498" name="CustomShape 4"/>
            <p:cNvSpPr/>
            <p:nvPr/>
          </p:nvSpPr>
          <p:spPr>
            <a:xfrm>
              <a:off x="2683800" y="2552040"/>
              <a:ext cx="330840" cy="1079640"/>
            </a:xfrm>
            <a:custGeom>
              <a:avLst/>
              <a:gdLst/>
              <a:ahLst/>
              <a:rect l="l" t="t" r="r" b="b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cap="rnd" w="38160">
              <a:solidFill>
                <a:srgbClr val="006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5"/>
            <p:cNvSpPr/>
            <p:nvPr/>
          </p:nvSpPr>
          <p:spPr>
            <a:xfrm>
              <a:off x="449640" y="2276640"/>
              <a:ext cx="8532720" cy="163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1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      si X &lt;= 1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 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X! 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8d7c7c"/>
                  </a:solidFill>
                  <a:latin typeface="Tahoma"/>
                  <a:ea typeface="Tahoma"/>
                </a:rPr>
                <a:t> </a:t>
              </a:r>
              <a:r>
                <a:rPr b="0" lang="es-ES" sz="2000" spc="-1" strike="noStrike">
                  <a:solidFill>
                    <a:srgbClr val="993d00"/>
                  </a:solidFill>
                  <a:latin typeface="Tahoma"/>
                  <a:ea typeface="Tahoma"/>
                </a:rPr>
                <a:t>X * (X-1)!</a:t>
              </a:r>
              <a:r>
                <a:rPr b="0" lang="es-ES" sz="2000" spc="-1" strike="noStrike" baseline="30000">
                  <a:solidFill>
                    <a:srgbClr val="993d00"/>
                  </a:solidFill>
                  <a:latin typeface="Tahoma"/>
                  <a:ea typeface="Tahoma"/>
                </a:rPr>
                <a:t> 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20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si X &gt; 1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500" name="CustomShape 6"/>
          <p:cNvSpPr/>
          <p:nvPr/>
        </p:nvSpPr>
        <p:spPr>
          <a:xfrm rot="21373200">
            <a:off x="106200" y="4078440"/>
            <a:ext cx="8964360" cy="1645920"/>
          </a:xfrm>
          <a:prstGeom prst="rect">
            <a:avLst/>
          </a:prstGeom>
          <a:solidFill>
            <a:schemeClr val="lt1"/>
          </a:solidFill>
          <a:ln w="9360">
            <a:solidFill>
              <a:srgbClr val="d9d9d9"/>
            </a:solidFill>
            <a:miter/>
          </a:ln>
          <a:effectLst>
            <a:outerShdw algn="tl" blurRad="50800" dir="2700000" dist="37674" rotWithShape="0">
              <a:srgbClr val="80808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144000" tIns="144000" bIns="144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Ejemplo</a:t>
            </a:r>
            <a:r>
              <a:rPr b="0" lang="es-ES" sz="20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993d00"/>
                </a:solidFill>
                <a:latin typeface="Cambria"/>
                <a:ea typeface="Cambria"/>
              </a:rPr>
              <a:t>4!</a:t>
            </a:r>
            <a:r>
              <a:rPr b="0" lang="es-ES" sz="2000" spc="-1" strike="noStrike">
                <a:solidFill>
                  <a:srgbClr val="993d00"/>
                </a:solidFill>
                <a:latin typeface="Century Schoolbook"/>
                <a:ea typeface="Century Schoolbook"/>
              </a:rPr>
              <a:t>  </a:t>
            </a:r>
            <a:r>
              <a:rPr b="0" lang="es-ES" sz="2800" spc="-1" strike="noStrike">
                <a:solidFill>
                  <a:srgbClr val="993d00"/>
                </a:solidFill>
                <a:latin typeface="Cambria"/>
                <a:ea typeface="Cambria"/>
              </a:rPr>
              <a:t>=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1" name="CustomShape 7"/>
          <p:cNvSpPr/>
          <p:nvPr/>
        </p:nvSpPr>
        <p:spPr>
          <a:xfrm>
            <a:off x="6705720" y="1450800"/>
            <a:ext cx="12236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c00000"/>
                </a:solidFill>
                <a:latin typeface="Century Schoolbook"/>
                <a:ea typeface="Century Schoolbook"/>
              </a:rPr>
              <a:t>Caso base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2" name="CustomShape 8"/>
          <p:cNvSpPr/>
          <p:nvPr/>
        </p:nvSpPr>
        <p:spPr>
          <a:xfrm>
            <a:off x="7450920" y="3465360"/>
            <a:ext cx="12063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c00000"/>
                </a:solidFill>
                <a:latin typeface="Calibri"/>
                <a:ea typeface="Calibri"/>
              </a:rPr>
              <a:t>Recursión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3" name="CustomShape 9"/>
          <p:cNvSpPr/>
          <p:nvPr/>
        </p:nvSpPr>
        <p:spPr>
          <a:xfrm flipH="1">
            <a:off x="6852240" y="1978920"/>
            <a:ext cx="342720" cy="908280"/>
          </a:xfrm>
          <a:custGeom>
            <a:avLst/>
            <a:gdLst/>
            <a:ahLst/>
            <a:rect l="l" t="t" r="r" b="b"/>
            <a:pathLst>
              <a:path w="914400" h="171450">
                <a:moveTo>
                  <a:pt x="914400" y="0"/>
                </a:moveTo>
                <a:lnTo>
                  <a:pt x="0" y="17145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0"/>
          <p:cNvSpPr/>
          <p:nvPr/>
        </p:nvSpPr>
        <p:spPr>
          <a:xfrm rot="1244400">
            <a:off x="4426200" y="3206160"/>
            <a:ext cx="3084480" cy="1007640"/>
          </a:xfrm>
          <a:custGeom>
            <a:avLst/>
            <a:gdLst/>
            <a:ahLst/>
            <a:rect l="l" t="t" r="r" b="b"/>
            <a:pathLst>
              <a:path w="914400" h="171450">
                <a:moveTo>
                  <a:pt x="914400" y="0"/>
                </a:moveTo>
                <a:lnTo>
                  <a:pt x="0" y="17145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1"/>
          <p:cNvSpPr/>
          <p:nvPr/>
        </p:nvSpPr>
        <p:spPr>
          <a:xfrm rot="21373200">
            <a:off x="934920" y="4792320"/>
            <a:ext cx="1280880" cy="1028520"/>
          </a:xfrm>
          <a:prstGeom prst="rect">
            <a:avLst/>
          </a:prstGeom>
          <a:solidFill>
            <a:schemeClr val="lt1"/>
          </a:solidFill>
          <a:ln w="9360">
            <a:solidFill>
              <a:srgbClr val="d9d9d9"/>
            </a:solidFill>
            <a:miter/>
          </a:ln>
          <a:effectLst>
            <a:outerShdw algn="tl" blurRad="50800" dir="2700000" dist="37674" rotWithShape="0">
              <a:srgbClr val="80808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144000" tIns="144000" bIns="144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993d00"/>
                </a:solidFill>
                <a:latin typeface="Century Schoolbook"/>
                <a:ea typeface="Century Schoolbook"/>
              </a:rPr>
              <a:t>4 * </a:t>
            </a:r>
            <a:r>
              <a:rPr b="0" lang="es-ES" sz="2800" spc="-1" strike="noStrike">
                <a:solidFill>
                  <a:srgbClr val="993d00"/>
                </a:solidFill>
                <a:latin typeface="Cambria"/>
                <a:ea typeface="Cambria"/>
              </a:rPr>
              <a:t>3!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06" name="Group 12"/>
          <p:cNvGrpSpPr/>
          <p:nvPr/>
        </p:nvGrpSpPr>
        <p:grpSpPr>
          <a:xfrm>
            <a:off x="2214720" y="4638600"/>
            <a:ext cx="1859040" cy="1145520"/>
            <a:chOff x="2214720" y="4638600"/>
            <a:chExt cx="1859040" cy="1145520"/>
          </a:xfrm>
        </p:grpSpPr>
        <p:sp>
          <p:nvSpPr>
            <p:cNvPr id="507" name="CustomShape 13"/>
            <p:cNvSpPr/>
            <p:nvPr/>
          </p:nvSpPr>
          <p:spPr>
            <a:xfrm rot="21369600">
              <a:off x="2247120" y="4697280"/>
              <a:ext cx="1792080" cy="1028160"/>
            </a:xfrm>
            <a:prstGeom prst="rect">
              <a:avLst/>
            </a:prstGeom>
            <a:solidFill>
              <a:schemeClr val="lt1"/>
            </a:solidFill>
            <a:ln w="9360">
              <a:solidFill>
                <a:srgbClr val="d9d9d9"/>
              </a:solidFill>
              <a:miter/>
            </a:ln>
            <a:effectLst>
              <a:outerShdw algn="tl" blurRad="50800" dir="2700000" dist="37674" rotWithShape="0">
                <a:srgbClr val="80808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44000" rIns="144000" tIns="144000" bIns="14400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= 4* 3* 2!</a:t>
              </a:r>
              <a:r>
                <a:rPr b="0" lang="es-ES" sz="2800" spc="-1" strike="noStrike" baseline="30000">
                  <a:solidFill>
                    <a:srgbClr val="993d00"/>
                  </a:solidFill>
                  <a:latin typeface="Cambria"/>
                  <a:ea typeface="Cambria"/>
                </a:rPr>
                <a:t> </a:t>
              </a:r>
              <a:r>
                <a:rPr b="0" lang="es-ES" sz="20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	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08" name="CustomShape 14"/>
            <p:cNvSpPr/>
            <p:nvPr/>
          </p:nvSpPr>
          <p:spPr>
            <a:xfrm rot="15957600">
              <a:off x="3196080" y="5040000"/>
              <a:ext cx="330480" cy="669600"/>
            </a:xfrm>
            <a:custGeom>
              <a:avLst/>
              <a:gdLst/>
              <a:ahLst/>
              <a:rect l="l" t="t" r="r" b="b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cap="rnd" w="38160">
              <a:solidFill>
                <a:srgbClr val="006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9" name="Group 15"/>
          <p:cNvGrpSpPr/>
          <p:nvPr/>
        </p:nvGrpSpPr>
        <p:grpSpPr>
          <a:xfrm>
            <a:off x="4105440" y="4503240"/>
            <a:ext cx="2183760" cy="1166040"/>
            <a:chOff x="4105440" y="4503240"/>
            <a:chExt cx="2183760" cy="1166040"/>
          </a:xfrm>
        </p:grpSpPr>
        <p:sp>
          <p:nvSpPr>
            <p:cNvPr id="510" name="CustomShape 16"/>
            <p:cNvSpPr/>
            <p:nvPr/>
          </p:nvSpPr>
          <p:spPr>
            <a:xfrm rot="21373200">
              <a:off x="4136760" y="4571640"/>
              <a:ext cx="2120400" cy="1028520"/>
            </a:xfrm>
            <a:prstGeom prst="rect">
              <a:avLst/>
            </a:prstGeom>
            <a:solidFill>
              <a:schemeClr val="lt1"/>
            </a:solidFill>
            <a:ln w="9360">
              <a:solidFill>
                <a:srgbClr val="d9d9d9"/>
              </a:solidFill>
              <a:miter/>
            </a:ln>
            <a:effectLst>
              <a:outerShdw algn="tl" blurRad="50800" dir="2700000" dist="37674" rotWithShape="0">
                <a:srgbClr val="80808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44000" rIns="144000" tIns="144000" bIns="14400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800" spc="-1" strike="noStrike">
                  <a:solidFill>
                    <a:srgbClr val="993d00"/>
                  </a:solidFill>
                  <a:latin typeface="Calibri"/>
                  <a:ea typeface="Calibri"/>
                </a:rPr>
                <a:t>=4* </a:t>
              </a:r>
              <a:r>
                <a:rPr b="0" lang="es-ES" sz="2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3* 2* 1!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0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	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1" name="CustomShape 17"/>
            <p:cNvSpPr/>
            <p:nvPr/>
          </p:nvSpPr>
          <p:spPr>
            <a:xfrm rot="15953400">
              <a:off x="5535720" y="4875120"/>
              <a:ext cx="330840" cy="681120"/>
            </a:xfrm>
            <a:custGeom>
              <a:avLst/>
              <a:gdLst/>
              <a:ahLst/>
              <a:rect l="l" t="t" r="r" b="b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cap="rnd" w="38160">
              <a:solidFill>
                <a:srgbClr val="006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2" name="Group 18"/>
          <p:cNvGrpSpPr/>
          <p:nvPr/>
        </p:nvGrpSpPr>
        <p:grpSpPr>
          <a:xfrm>
            <a:off x="6257160" y="4317120"/>
            <a:ext cx="2720880" cy="1203480"/>
            <a:chOff x="6257160" y="4317120"/>
            <a:chExt cx="2720880" cy="1203480"/>
          </a:xfrm>
        </p:grpSpPr>
        <p:sp>
          <p:nvSpPr>
            <p:cNvPr id="513" name="CustomShape 19"/>
            <p:cNvSpPr/>
            <p:nvPr/>
          </p:nvSpPr>
          <p:spPr>
            <a:xfrm rot="21372600">
              <a:off x="6288120" y="4403520"/>
              <a:ext cx="2658600" cy="1029960"/>
            </a:xfrm>
            <a:prstGeom prst="rect">
              <a:avLst/>
            </a:prstGeom>
            <a:solidFill>
              <a:schemeClr val="lt1"/>
            </a:solidFill>
            <a:ln w="9360">
              <a:solidFill>
                <a:srgbClr val="d9d9d9"/>
              </a:solidFill>
              <a:miter/>
            </a:ln>
            <a:effectLst>
              <a:outerShdw algn="tl" blurRad="50800" dir="2700000" dist="37674" rotWithShape="0">
                <a:srgbClr val="80808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44000" rIns="144000" tIns="144000" bIns="14400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800" spc="-1" strike="noStrike">
                  <a:solidFill>
                    <a:srgbClr val="993d00"/>
                  </a:solidFill>
                  <a:latin typeface="Calibri"/>
                  <a:ea typeface="Calibri"/>
                </a:rPr>
                <a:t>= 4*</a:t>
              </a:r>
              <a:r>
                <a:rPr b="0" lang="es-ES" sz="2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3* 2* 1= 24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20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	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14" name="CustomShape 20"/>
            <p:cNvSpPr/>
            <p:nvPr/>
          </p:nvSpPr>
          <p:spPr>
            <a:xfrm rot="15954000">
              <a:off x="7944480" y="4939920"/>
              <a:ext cx="331560" cy="304560"/>
            </a:xfrm>
            <a:custGeom>
              <a:avLst/>
              <a:gdLst/>
              <a:ahLst/>
              <a:rect l="l" t="t" r="r" b="b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cap="rnd" w="38160">
              <a:solidFill>
                <a:srgbClr val="006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5" name="CustomShape 21"/>
          <p:cNvSpPr/>
          <p:nvPr/>
        </p:nvSpPr>
        <p:spPr>
          <a:xfrm>
            <a:off x="3227400" y="5791320"/>
            <a:ext cx="46008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993d00"/>
                </a:solidFill>
                <a:latin typeface="Cambria"/>
                <a:ea typeface="Cambria"/>
              </a:rPr>
              <a:t>3!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6" name="CustomShape 22"/>
          <p:cNvSpPr/>
          <p:nvPr/>
        </p:nvSpPr>
        <p:spPr>
          <a:xfrm>
            <a:off x="5578560" y="5622840"/>
            <a:ext cx="46008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993d00"/>
                </a:solidFill>
                <a:latin typeface="Cambria"/>
                <a:ea typeface="Cambria"/>
              </a:rPr>
              <a:t>2!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7" name="CustomShape 23"/>
          <p:cNvSpPr/>
          <p:nvPr/>
        </p:nvSpPr>
        <p:spPr>
          <a:xfrm>
            <a:off x="7929720" y="5478480"/>
            <a:ext cx="46008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993d00"/>
                </a:solidFill>
                <a:latin typeface="Cambria"/>
                <a:ea typeface="Cambria"/>
              </a:rPr>
              <a:t>1!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1292760" y="4328280"/>
            <a:ext cx="7422120" cy="241092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  <a:effectLst>
            <a:outerShdw algn="tl" blurRad="50800" dir="2700000" dist="37674" rotWithShape="0">
              <a:srgbClr val="80808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0000" rIns="180000" tIns="72000" bIns="72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Function</a:t>
            </a:r>
            <a:r>
              <a:rPr b="0" lang="es-ES" sz="1800" spc="-1" strike="noStrike">
                <a:solidFill>
                  <a:srgbClr val="336699"/>
                </a:solidFill>
                <a:latin typeface="Courier New"/>
                <a:ea typeface="Courier New"/>
              </a:rPr>
              <a:t> </a:t>
            </a:r>
            <a:r>
              <a:rPr b="1" lang="es-ES" sz="1800" spc="-1" strike="noStrike">
                <a:solidFill>
                  <a:srgbClr val="c00000"/>
                </a:solidFill>
                <a:latin typeface="Courier New"/>
                <a:ea typeface="Courier New"/>
              </a:rPr>
              <a:t>factorial</a:t>
            </a: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(x: integer): real;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begin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if (x &lt;= 1) then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factorial:=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else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factorial := x * factorial</a:t>
            </a: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(x-1)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end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2591280" y="135720"/>
            <a:ext cx="7886520" cy="842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e65c01"/>
                </a:solidFill>
                <a:latin typeface="Montserrat"/>
                <a:ea typeface="Montserrat"/>
              </a:rPr>
              <a:t>Ejemplo de Recursión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324000" y="1478880"/>
            <a:ext cx="5564520" cy="2849040"/>
            <a:chOff x="324000" y="1478880"/>
            <a:chExt cx="5564520" cy="2849040"/>
          </a:xfrm>
        </p:grpSpPr>
        <p:sp>
          <p:nvSpPr>
            <p:cNvPr id="521" name="CustomShape 4"/>
            <p:cNvSpPr/>
            <p:nvPr/>
          </p:nvSpPr>
          <p:spPr>
            <a:xfrm>
              <a:off x="324000" y="1478880"/>
              <a:ext cx="5564520" cy="2849040"/>
            </a:xfrm>
            <a:prstGeom prst="rect">
              <a:avLst/>
            </a:prstGeom>
            <a:solidFill>
              <a:schemeClr val="lt1"/>
            </a:solidFill>
            <a:ln w="9360">
              <a:solidFill>
                <a:srgbClr val="d9d9d9"/>
              </a:solidFill>
              <a:miter/>
            </a:ln>
            <a:effectLst>
              <a:outerShdw algn="tl" blurRad="50800" dir="2700000" dist="37674" rotWithShape="0">
                <a:srgbClr val="80808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1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i="1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si X&lt;=1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 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X! 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Tahoma"/>
                  <a:ea typeface="Tahoma"/>
                </a:rPr>
                <a:t> </a:t>
              </a:r>
              <a:r>
                <a:rPr b="0" lang="es-ES" sz="1800" spc="-1" strike="noStrike">
                  <a:solidFill>
                    <a:srgbClr val="993d00"/>
                  </a:solidFill>
                  <a:latin typeface="Tahoma"/>
                  <a:ea typeface="Tahoma"/>
                </a:rPr>
                <a:t>X * (X-1)!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	</a:t>
              </a:r>
              <a:r>
                <a:rPr b="0" i="1" lang="es-ES" sz="1800" spc="-1" strike="noStrike">
                  <a:solidFill>
                    <a:srgbClr val="993d00"/>
                  </a:solidFill>
                  <a:latin typeface="Cambria"/>
                  <a:ea typeface="Cambria"/>
                </a:rPr>
                <a:t>si X&gt;1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2" name="CustomShape 5"/>
            <p:cNvSpPr/>
            <p:nvPr/>
          </p:nvSpPr>
          <p:spPr>
            <a:xfrm>
              <a:off x="784800" y="1777320"/>
              <a:ext cx="141480" cy="930600"/>
            </a:xfrm>
            <a:custGeom>
              <a:avLst/>
              <a:gdLst/>
              <a:ahLst/>
              <a:rect l="l" t="t" r="r" b="b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cap="rnd" w="19080">
              <a:solidFill>
                <a:srgbClr val="006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3" name="CustomShape 6"/>
          <p:cNvSpPr/>
          <p:nvPr/>
        </p:nvSpPr>
        <p:spPr>
          <a:xfrm flipH="1" rot="21007800">
            <a:off x="2343600" y="2382480"/>
            <a:ext cx="3483000" cy="2301840"/>
          </a:xfrm>
          <a:custGeom>
            <a:avLst/>
            <a:gdLst/>
            <a:ahLst/>
            <a:rect l="l" t="t" r="r" b="b"/>
            <a:pathLst>
              <a:path w="871537" h="200025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80">
            <a:solidFill>
              <a:srgbClr val="c00000"/>
            </a:solidFill>
            <a:prstDash val="dash"/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7"/>
          <p:cNvSpPr/>
          <p:nvPr/>
        </p:nvSpPr>
        <p:spPr>
          <a:xfrm>
            <a:off x="3755880" y="2713680"/>
            <a:ext cx="1228680" cy="3094560"/>
          </a:xfrm>
          <a:custGeom>
            <a:avLst/>
            <a:gdLst/>
            <a:ahLst/>
            <a:rect l="l" t="t" r="r" b="b"/>
            <a:pathLst>
              <a:path w="871537" h="200025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80">
            <a:solidFill>
              <a:srgbClr val="c00000"/>
            </a:solidFill>
            <a:prstDash val="dash"/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LibreOffice/6.4.7.2$Linux_X86_64 LibreOffice_project/40$Build-2</Application>
  <Words>1528</Words>
  <Paragraphs>357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2022-08-10T11:16:06Z</dcterms:modified>
  <cp:revision>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