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46" autoAdjust="0"/>
  </p:normalViewPr>
  <p:slideViewPr>
    <p:cSldViewPr snapToGrid="0">
      <p:cViewPr>
        <p:scale>
          <a:sx n="73" d="100"/>
          <a:sy n="73" d="100"/>
        </p:scale>
        <p:origin x="618" y="-156"/>
      </p:cViewPr>
      <p:guideLst/>
    </p:cSldViewPr>
  </p:slideViewPr>
  <p:notesTextViewPr>
    <p:cViewPr>
      <p:scale>
        <a:sx n="1" d="1"/>
        <a:sy n="1" d="1"/>
      </p:scale>
      <p:origin x="0" y="0"/>
    </p:cViewPr>
  </p:notesTextViewPr>
  <p:sorterViewPr>
    <p:cViewPr>
      <p:scale>
        <a:sx n="100" d="100"/>
        <a:sy n="100" d="100"/>
      </p:scale>
      <p:origin x="0" y="-1872"/>
    </p:cViewPr>
  </p:sorter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A1790-B1F4-44FE-A3F5-4B6FD475EA2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CD8CEF3-76BB-465C-A624-85B46EA175BC}">
      <dgm:prSet/>
      <dgm:spPr/>
      <dgm:t>
        <a:bodyPr/>
        <a:lstStyle/>
        <a:p>
          <a:r>
            <a:rPr lang="es-MX" b="1"/>
            <a:t>IDEAS PRINCIPALES ATIVIDAD ANTERIOR</a:t>
          </a:r>
          <a:endParaRPr lang="en-US"/>
        </a:p>
      </dgm:t>
    </dgm:pt>
    <dgm:pt modelId="{3F197675-DF78-4E00-BC18-98318F37503C}" type="parTrans" cxnId="{B55F47B2-49CB-43BB-866C-B517F377D48F}">
      <dgm:prSet/>
      <dgm:spPr/>
      <dgm:t>
        <a:bodyPr/>
        <a:lstStyle/>
        <a:p>
          <a:endParaRPr lang="en-US"/>
        </a:p>
      </dgm:t>
    </dgm:pt>
    <dgm:pt modelId="{8019AC86-2E6B-4AEC-8A5D-F694E5FAE5FD}" type="sibTrans" cxnId="{B55F47B2-49CB-43BB-866C-B517F377D48F}">
      <dgm:prSet/>
      <dgm:spPr/>
      <dgm:t>
        <a:bodyPr/>
        <a:lstStyle/>
        <a:p>
          <a:endParaRPr lang="en-US"/>
        </a:p>
      </dgm:t>
    </dgm:pt>
    <dgm:pt modelId="{4530E807-5DAA-46F4-B908-49223124D4E5}">
      <dgm:prSet/>
      <dgm:spPr/>
      <dgm:t>
        <a:bodyPr/>
        <a:lstStyle/>
        <a:p>
          <a:r>
            <a:rPr lang="es-MX" b="1"/>
            <a:t>General:</a:t>
          </a:r>
          <a:endParaRPr lang="en-US"/>
        </a:p>
      </dgm:t>
    </dgm:pt>
    <dgm:pt modelId="{27FC2C1D-701E-4777-8430-BD9DB331C2A7}" type="parTrans" cxnId="{8EF377F3-CC66-4C5C-A644-487158FF75FD}">
      <dgm:prSet/>
      <dgm:spPr/>
      <dgm:t>
        <a:bodyPr/>
        <a:lstStyle/>
        <a:p>
          <a:endParaRPr lang="en-US"/>
        </a:p>
      </dgm:t>
    </dgm:pt>
    <dgm:pt modelId="{77B53A57-032E-4AE0-8BB2-D70FB9B632B0}" type="sibTrans" cxnId="{8EF377F3-CC66-4C5C-A644-487158FF75FD}">
      <dgm:prSet/>
      <dgm:spPr/>
      <dgm:t>
        <a:bodyPr/>
        <a:lstStyle/>
        <a:p>
          <a:endParaRPr lang="en-US"/>
        </a:p>
      </dgm:t>
    </dgm:pt>
    <dgm:pt modelId="{4112161A-4DE3-46C1-B630-B53E81C016D3}">
      <dgm:prSet/>
      <dgm:spPr/>
      <dgm:t>
        <a:bodyPr/>
        <a:lstStyle/>
        <a:p>
          <a:r>
            <a:rPr lang="es-MX"/>
            <a:t>En la actividad pasada mi equipo y yo recaudamos las ideas principales acerca </a:t>
          </a:r>
          <a:r>
            <a:rPr lang="es-ES"/>
            <a:t>El impacto de internet en la sociedad: una perspectiva global</a:t>
          </a:r>
          <a:r>
            <a:rPr lang="es-MX"/>
            <a:t>, buscamos de la transformación social en el entorno. Sin duda en nuestro día a día estos problemas estarán surgiendo y nos va afectar de alguna manera. Por eso está estamos de acuerdo a las consecuencia que nos pueda traer.</a:t>
          </a:r>
          <a:endParaRPr lang="en-US"/>
        </a:p>
      </dgm:t>
    </dgm:pt>
    <dgm:pt modelId="{0EF8355A-87F1-4E64-A3FB-88249F9658B1}" type="parTrans" cxnId="{2DF254D0-F0E2-4332-80A9-38D389BB9420}">
      <dgm:prSet/>
      <dgm:spPr/>
      <dgm:t>
        <a:bodyPr/>
        <a:lstStyle/>
        <a:p>
          <a:endParaRPr lang="en-US"/>
        </a:p>
      </dgm:t>
    </dgm:pt>
    <dgm:pt modelId="{1599967B-CDFE-44B9-9EB8-84495DE454B3}" type="sibTrans" cxnId="{2DF254D0-F0E2-4332-80A9-38D389BB9420}">
      <dgm:prSet/>
      <dgm:spPr/>
      <dgm:t>
        <a:bodyPr/>
        <a:lstStyle/>
        <a:p>
          <a:endParaRPr lang="en-US"/>
        </a:p>
      </dgm:t>
    </dgm:pt>
    <dgm:pt modelId="{31CB00F6-865E-47B8-A35F-DC58FBC36AB4}" type="pres">
      <dgm:prSet presAssocID="{38FA1790-B1F4-44FE-A3F5-4B6FD475EA29}" presName="Name0" presStyleCnt="0">
        <dgm:presLayoutVars>
          <dgm:dir/>
          <dgm:animLvl val="lvl"/>
          <dgm:resizeHandles val="exact"/>
        </dgm:presLayoutVars>
      </dgm:prSet>
      <dgm:spPr/>
    </dgm:pt>
    <dgm:pt modelId="{7D88B244-C211-4D79-B56E-98EC731C82AA}" type="pres">
      <dgm:prSet presAssocID="{4112161A-4DE3-46C1-B630-B53E81C016D3}" presName="boxAndChildren" presStyleCnt="0"/>
      <dgm:spPr/>
    </dgm:pt>
    <dgm:pt modelId="{ADB71542-3231-491D-8874-1E9C858A4EE0}" type="pres">
      <dgm:prSet presAssocID="{4112161A-4DE3-46C1-B630-B53E81C016D3}" presName="parentTextBox" presStyleLbl="node1" presStyleIdx="0" presStyleCnt="3"/>
      <dgm:spPr/>
    </dgm:pt>
    <dgm:pt modelId="{524E3C4D-453D-4467-B45C-FC3D297E7C34}" type="pres">
      <dgm:prSet presAssocID="{77B53A57-032E-4AE0-8BB2-D70FB9B632B0}" presName="sp" presStyleCnt="0"/>
      <dgm:spPr/>
    </dgm:pt>
    <dgm:pt modelId="{68F425C2-08DF-4FA7-909D-00871251F236}" type="pres">
      <dgm:prSet presAssocID="{4530E807-5DAA-46F4-B908-49223124D4E5}" presName="arrowAndChildren" presStyleCnt="0"/>
      <dgm:spPr/>
    </dgm:pt>
    <dgm:pt modelId="{862ECE0F-D0DD-4D02-9738-C63825C32E3A}" type="pres">
      <dgm:prSet presAssocID="{4530E807-5DAA-46F4-B908-49223124D4E5}" presName="parentTextArrow" presStyleLbl="node1" presStyleIdx="1" presStyleCnt="3"/>
      <dgm:spPr/>
    </dgm:pt>
    <dgm:pt modelId="{2CED83DB-70A4-49EF-BF54-4B70ADD17C8E}" type="pres">
      <dgm:prSet presAssocID="{8019AC86-2E6B-4AEC-8A5D-F694E5FAE5FD}" presName="sp" presStyleCnt="0"/>
      <dgm:spPr/>
    </dgm:pt>
    <dgm:pt modelId="{3CFE5475-3E21-4F20-A619-E4D6AB411EF5}" type="pres">
      <dgm:prSet presAssocID="{9CD8CEF3-76BB-465C-A624-85B46EA175BC}" presName="arrowAndChildren" presStyleCnt="0"/>
      <dgm:spPr/>
    </dgm:pt>
    <dgm:pt modelId="{F64BD8E1-F443-404A-AE4F-25934F651C08}" type="pres">
      <dgm:prSet presAssocID="{9CD8CEF3-76BB-465C-A624-85B46EA175BC}" presName="parentTextArrow" presStyleLbl="node1" presStyleIdx="2" presStyleCnt="3"/>
      <dgm:spPr/>
    </dgm:pt>
  </dgm:ptLst>
  <dgm:cxnLst>
    <dgm:cxn modelId="{26DC5006-9705-4F51-8CFB-AFF6FD8F3A1E}" type="presOf" srcId="{4112161A-4DE3-46C1-B630-B53E81C016D3}" destId="{ADB71542-3231-491D-8874-1E9C858A4EE0}" srcOrd="0" destOrd="0" presId="urn:microsoft.com/office/officeart/2005/8/layout/process4"/>
    <dgm:cxn modelId="{4E663F14-01B4-4EEE-BFF8-BA7E6B4609AF}" type="presOf" srcId="{38FA1790-B1F4-44FE-A3F5-4B6FD475EA29}" destId="{31CB00F6-865E-47B8-A35F-DC58FBC36AB4}" srcOrd="0" destOrd="0" presId="urn:microsoft.com/office/officeart/2005/8/layout/process4"/>
    <dgm:cxn modelId="{DE0EDD59-BD1C-4CF1-8533-96C526AD64BD}" type="presOf" srcId="{9CD8CEF3-76BB-465C-A624-85B46EA175BC}" destId="{F64BD8E1-F443-404A-AE4F-25934F651C08}" srcOrd="0" destOrd="0" presId="urn:microsoft.com/office/officeart/2005/8/layout/process4"/>
    <dgm:cxn modelId="{1FB4898C-098F-40FE-8066-3A1EA3FE774F}" type="presOf" srcId="{4530E807-5DAA-46F4-B908-49223124D4E5}" destId="{862ECE0F-D0DD-4D02-9738-C63825C32E3A}" srcOrd="0" destOrd="0" presId="urn:microsoft.com/office/officeart/2005/8/layout/process4"/>
    <dgm:cxn modelId="{B55F47B2-49CB-43BB-866C-B517F377D48F}" srcId="{38FA1790-B1F4-44FE-A3F5-4B6FD475EA29}" destId="{9CD8CEF3-76BB-465C-A624-85B46EA175BC}" srcOrd="0" destOrd="0" parTransId="{3F197675-DF78-4E00-BC18-98318F37503C}" sibTransId="{8019AC86-2E6B-4AEC-8A5D-F694E5FAE5FD}"/>
    <dgm:cxn modelId="{2DF254D0-F0E2-4332-80A9-38D389BB9420}" srcId="{38FA1790-B1F4-44FE-A3F5-4B6FD475EA29}" destId="{4112161A-4DE3-46C1-B630-B53E81C016D3}" srcOrd="2" destOrd="0" parTransId="{0EF8355A-87F1-4E64-A3FB-88249F9658B1}" sibTransId="{1599967B-CDFE-44B9-9EB8-84495DE454B3}"/>
    <dgm:cxn modelId="{8EF377F3-CC66-4C5C-A644-487158FF75FD}" srcId="{38FA1790-B1F4-44FE-A3F5-4B6FD475EA29}" destId="{4530E807-5DAA-46F4-B908-49223124D4E5}" srcOrd="1" destOrd="0" parTransId="{27FC2C1D-701E-4777-8430-BD9DB331C2A7}" sibTransId="{77B53A57-032E-4AE0-8BB2-D70FB9B632B0}"/>
    <dgm:cxn modelId="{41E3EB52-8B89-4237-BDAE-A12E42B6D725}" type="presParOf" srcId="{31CB00F6-865E-47B8-A35F-DC58FBC36AB4}" destId="{7D88B244-C211-4D79-B56E-98EC731C82AA}" srcOrd="0" destOrd="0" presId="urn:microsoft.com/office/officeart/2005/8/layout/process4"/>
    <dgm:cxn modelId="{FE736BE1-9602-435B-B9A1-D792321BBC9E}" type="presParOf" srcId="{7D88B244-C211-4D79-B56E-98EC731C82AA}" destId="{ADB71542-3231-491D-8874-1E9C858A4EE0}" srcOrd="0" destOrd="0" presId="urn:microsoft.com/office/officeart/2005/8/layout/process4"/>
    <dgm:cxn modelId="{58F4346D-CDCB-4562-BCB4-A2C8627E9FF1}" type="presParOf" srcId="{31CB00F6-865E-47B8-A35F-DC58FBC36AB4}" destId="{524E3C4D-453D-4467-B45C-FC3D297E7C34}" srcOrd="1" destOrd="0" presId="urn:microsoft.com/office/officeart/2005/8/layout/process4"/>
    <dgm:cxn modelId="{0C928B11-FCF7-49F0-B6D0-4778217D454D}" type="presParOf" srcId="{31CB00F6-865E-47B8-A35F-DC58FBC36AB4}" destId="{68F425C2-08DF-4FA7-909D-00871251F236}" srcOrd="2" destOrd="0" presId="urn:microsoft.com/office/officeart/2005/8/layout/process4"/>
    <dgm:cxn modelId="{FC00AEAD-FC46-453D-989B-EE0827D6EA2C}" type="presParOf" srcId="{68F425C2-08DF-4FA7-909D-00871251F236}" destId="{862ECE0F-D0DD-4D02-9738-C63825C32E3A}" srcOrd="0" destOrd="0" presId="urn:microsoft.com/office/officeart/2005/8/layout/process4"/>
    <dgm:cxn modelId="{C704B124-C269-4F9D-88BE-1C4D03E9ABF7}" type="presParOf" srcId="{31CB00F6-865E-47B8-A35F-DC58FBC36AB4}" destId="{2CED83DB-70A4-49EF-BF54-4B70ADD17C8E}" srcOrd="3" destOrd="0" presId="urn:microsoft.com/office/officeart/2005/8/layout/process4"/>
    <dgm:cxn modelId="{90FA7ABF-BC31-4BCB-89EB-2AF0B1D30EC4}" type="presParOf" srcId="{31CB00F6-865E-47B8-A35F-DC58FBC36AB4}" destId="{3CFE5475-3E21-4F20-A619-E4D6AB411EF5}" srcOrd="4" destOrd="0" presId="urn:microsoft.com/office/officeart/2005/8/layout/process4"/>
    <dgm:cxn modelId="{597BB5C7-29E3-4ECE-894E-C56EDB124AB2}" type="presParOf" srcId="{3CFE5475-3E21-4F20-A619-E4D6AB411EF5}" destId="{F64BD8E1-F443-404A-AE4F-25934F651C0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71542-3231-491D-8874-1E9C858A4EE0}">
      <dsp:nvSpPr>
        <dsp:cNvPr id="0" name=""/>
        <dsp:cNvSpPr/>
      </dsp:nvSpPr>
      <dsp:spPr>
        <a:xfrm>
          <a:off x="0" y="3963077"/>
          <a:ext cx="6832212" cy="1300770"/>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MX" sz="1300" kern="1200"/>
            <a:t>En la actividad pasada mi equipo y yo recaudamos las ideas principales acerca </a:t>
          </a:r>
          <a:r>
            <a:rPr lang="es-ES" sz="1300" kern="1200"/>
            <a:t>El impacto de internet en la sociedad: una perspectiva global</a:t>
          </a:r>
          <a:r>
            <a:rPr lang="es-MX" sz="1300" kern="1200"/>
            <a:t>, buscamos de la transformación social en el entorno. Sin duda en nuestro día a día estos problemas estarán surgiendo y nos va afectar de alguna manera. Por eso está estamos de acuerdo a las consecuencia que nos pueda traer.</a:t>
          </a:r>
          <a:endParaRPr lang="en-US" sz="1300" kern="1200"/>
        </a:p>
      </dsp:txBody>
      <dsp:txXfrm>
        <a:off x="0" y="3963077"/>
        <a:ext cx="6832212" cy="1300770"/>
      </dsp:txXfrm>
    </dsp:sp>
    <dsp:sp modelId="{862ECE0F-D0DD-4D02-9738-C63825C32E3A}">
      <dsp:nvSpPr>
        <dsp:cNvPr id="0" name=""/>
        <dsp:cNvSpPr/>
      </dsp:nvSpPr>
      <dsp:spPr>
        <a:xfrm rot="10800000">
          <a:off x="0" y="1982004"/>
          <a:ext cx="6832212" cy="2000585"/>
        </a:xfrm>
        <a:prstGeom prst="upArrowCallout">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MX" sz="1300" b="1" kern="1200"/>
            <a:t>General:</a:t>
          </a:r>
          <a:endParaRPr lang="en-US" sz="1300" kern="1200"/>
        </a:p>
      </dsp:txBody>
      <dsp:txXfrm rot="10800000">
        <a:off x="0" y="1982004"/>
        <a:ext cx="6832212" cy="1299920"/>
      </dsp:txXfrm>
    </dsp:sp>
    <dsp:sp modelId="{F64BD8E1-F443-404A-AE4F-25934F651C08}">
      <dsp:nvSpPr>
        <dsp:cNvPr id="0" name=""/>
        <dsp:cNvSpPr/>
      </dsp:nvSpPr>
      <dsp:spPr>
        <a:xfrm rot="10800000">
          <a:off x="0" y="930"/>
          <a:ext cx="6832212" cy="2000585"/>
        </a:xfrm>
        <a:prstGeom prst="upArrowCallout">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MX" sz="1300" b="1" kern="1200"/>
            <a:t>IDEAS PRINCIPALES ATIVIDAD ANTERIOR</a:t>
          </a:r>
          <a:endParaRPr lang="en-US" sz="1300" kern="1200"/>
        </a:p>
      </dsp:txBody>
      <dsp:txXfrm rot="10800000">
        <a:off x="0" y="930"/>
        <a:ext cx="6832212" cy="12999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A7360-170B-4543-937E-F777AF5EE7F1}" type="datetimeFigureOut">
              <a:rPr lang="es-MX" smtClean="0"/>
              <a:t>12/10/2020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3913-FB2B-48D6-8D54-2C6C19A7AC32}" type="slidenum">
              <a:rPr lang="es-MX" smtClean="0"/>
              <a:t>‹Nº›</a:t>
            </a:fld>
            <a:endParaRPr lang="es-MX"/>
          </a:p>
        </p:txBody>
      </p:sp>
    </p:spTree>
    <p:extLst>
      <p:ext uri="{BB962C8B-B14F-4D97-AF65-F5344CB8AC3E}">
        <p14:creationId xmlns:p14="http://schemas.microsoft.com/office/powerpoint/2010/main" val="146973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1E873913-FB2B-48D6-8D54-2C6C19A7AC32}" type="slidenum">
              <a:rPr lang="es-MX" smtClean="0"/>
              <a:t>5</a:t>
            </a:fld>
            <a:endParaRPr lang="es-MX"/>
          </a:p>
        </p:txBody>
      </p:sp>
    </p:spTree>
    <p:extLst>
      <p:ext uri="{BB962C8B-B14F-4D97-AF65-F5344CB8AC3E}">
        <p14:creationId xmlns:p14="http://schemas.microsoft.com/office/powerpoint/2010/main" val="134595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D56AC-5BC3-4C02-8F64-A2D60B08A011}"/>
              </a:ext>
            </a:extLst>
          </p:cNvPr>
          <p:cNvSpPr>
            <a:spLocks noGrp="1"/>
          </p:cNvSpPr>
          <p:nvPr>
            <p:ph type="ctrTitle"/>
          </p:nvPr>
        </p:nvSpPr>
        <p:spPr>
          <a:xfrm>
            <a:off x="4976949" y="576092"/>
            <a:ext cx="6819210" cy="2703444"/>
          </a:xfrm>
        </p:spPr>
        <p:txBody>
          <a:bodyPr>
            <a:noAutofit/>
          </a:bodyPr>
          <a:lstStyle/>
          <a:p>
            <a:pPr marL="0" marR="0" lvl="0" indent="449263" algn="ctr" defTabSz="914400" rtl="0" eaLnBrk="0" fontAlgn="base" latinLnBrk="0" hangingPunct="0">
              <a:lnSpc>
                <a:spcPct val="100000"/>
              </a:lnSpc>
              <a:spcBef>
                <a:spcPct val="0"/>
              </a:spcBef>
              <a:spcAft>
                <a:spcPct val="0"/>
              </a:spcAft>
              <a:tabLst/>
            </a:pPr>
            <a: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CENTRO DE BACHILLERATO TRECNOLOGICO INDUSTRIAL Y DE SERVICIOS</a:t>
            </a:r>
            <a:b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br>
              <a:rPr kumimoji="0" lang="es-MX" altLang="es-MX" sz="1800" b="0" i="0" u="none" strike="noStrike" cap="none" normalizeH="0" baseline="0" dirty="0">
                <a:ln>
                  <a:noFill/>
                </a:ln>
                <a:solidFill>
                  <a:schemeClr val="tx1"/>
                </a:solidFill>
                <a:effectLst/>
                <a:latin typeface="+mn-lt"/>
              </a:rPr>
            </a:br>
            <a: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“MIGUEL HIDALGO Y COSTILLA”</a:t>
            </a:r>
            <a:b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br>
              <a:rPr kumimoji="0" lang="es-MX" altLang="es-MX" sz="1800" b="0" i="0" u="none" strike="noStrike" cap="none" normalizeH="0" baseline="0" dirty="0">
                <a:ln>
                  <a:noFill/>
                </a:ln>
                <a:solidFill>
                  <a:schemeClr val="tx1"/>
                </a:solidFill>
                <a:effectLst/>
                <a:latin typeface="+mn-lt"/>
              </a:rPr>
            </a:br>
            <a:b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br>
              <a:rPr kumimoji="0" lang="es-MX" altLang="es-MX" sz="1800" b="0" i="0" u="none" strike="noStrike" cap="none" normalizeH="0" baseline="0" dirty="0">
                <a:ln>
                  <a:noFill/>
                </a:ln>
                <a:solidFill>
                  <a:schemeClr val="tx1"/>
                </a:solidFill>
                <a:effectLst/>
                <a:latin typeface="+mn-lt"/>
              </a:rPr>
            </a:br>
            <a: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CIENCIAS, TECNOLOGÍAS, SOCIEDAD Y VALORES </a:t>
            </a:r>
            <a:br>
              <a:rPr kumimoji="0" lang="es-MX" altLang="es-MX" sz="1800" b="0" i="0" u="none" strike="noStrike" cap="none" normalizeH="0" baseline="0" dirty="0">
                <a:ln>
                  <a:noFill/>
                </a:ln>
                <a:solidFill>
                  <a:schemeClr val="tx1"/>
                </a:solidFill>
                <a:effectLst/>
                <a:latin typeface="+mn-lt"/>
              </a:rPr>
            </a:br>
            <a:endParaRPr lang="es-MX" sz="1800" dirty="0">
              <a:latin typeface="+mn-lt"/>
            </a:endParaRPr>
          </a:p>
        </p:txBody>
      </p:sp>
      <p:sp>
        <p:nvSpPr>
          <p:cNvPr id="3" name="Subtítulo 2">
            <a:extLst>
              <a:ext uri="{FF2B5EF4-FFF2-40B4-BE49-F238E27FC236}">
                <a16:creationId xmlns:a16="http://schemas.microsoft.com/office/drawing/2014/main" id="{2FD972C7-A5B3-43CD-8C60-A84177567552}"/>
              </a:ext>
            </a:extLst>
          </p:cNvPr>
          <p:cNvSpPr>
            <a:spLocks noGrp="1"/>
          </p:cNvSpPr>
          <p:nvPr>
            <p:ph type="subTitle" idx="1"/>
          </p:nvPr>
        </p:nvSpPr>
        <p:spPr>
          <a:xfrm>
            <a:off x="2589213" y="3578465"/>
            <a:ext cx="8915399" cy="3007865"/>
          </a:xfrm>
        </p:spPr>
        <p:txBody>
          <a:bodyPr>
            <a:normAutofit fontScale="47500" lnSpcReduction="20000"/>
          </a:bodyPr>
          <a:lstStyle/>
          <a:p>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ALUMNOS: </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OLIVER OSMAR SERRANO MATOS</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ADRIAN HIRAM VELAZQUEZ CHI</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BRYANT GULLERMO CARRILLO BACAB</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ELIAM PAMPLONA DIAZ </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CARLOS ALEJANDRO SANCHEZ CONTRERAS</a:t>
            </a:r>
          </a:p>
          <a:p>
            <a:r>
              <a:rPr kumimoji="0" lang="es-ES" altLang="es-MX" sz="4500" b="0" i="0" u="none" strike="noStrike" cap="none" normalizeH="0" baseline="0">
                <a:ln>
                  <a:noFill/>
                </a:ln>
                <a:solidFill>
                  <a:schemeClr val="tx1"/>
                </a:solidFill>
                <a:effectLst/>
                <a:latin typeface="+mn-lt"/>
                <a:ea typeface="Calibri" panose="020F0502020204030204" pitchFamily="34" charset="0"/>
                <a:cs typeface="Times New Roman" panose="02020603050405020304" pitchFamily="18" charset="0"/>
              </a:rPr>
              <a:t>RAMIRO ANTONIO CECILIO ESCALANTE </a:t>
            </a:r>
            <a:endPar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DOCENTE:</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JOSÉ ÁNGEL GÓMEZ REYES.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5BMPR</a:t>
            </a:r>
            <a:br>
              <a:rPr kumimoji="0" lang="es-MX" altLang="es-MX" sz="4500" b="0" i="0" u="none" strike="noStrike" cap="none" normalizeH="0" baseline="0" dirty="0">
                <a:ln>
                  <a:noFill/>
                </a:ln>
                <a:solidFill>
                  <a:schemeClr val="tx1"/>
                </a:solidFill>
                <a:effectLst/>
                <a:latin typeface="+mn-lt"/>
              </a:rPr>
            </a:br>
            <a:r>
              <a:rPr kumimoji="0" lang="es-MX" altLang="es-MX" sz="4500" b="0" i="0" u="none" strike="noStrike" cap="none" normalizeH="0" baseline="0" dirty="0">
                <a:ln>
                  <a:noFill/>
                </a:ln>
                <a:solidFill>
                  <a:schemeClr val="tx1"/>
                </a:solidFill>
                <a:effectLst/>
                <a:latin typeface="+mn-lt"/>
              </a:rPr>
              <a:t>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12/10/2020</a:t>
            </a:r>
            <a:endParaRPr kumimoji="0" lang="es-ES" altLang="es-MX" sz="45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br>
              <a:rPr kumimoji="0" lang="es-MX" altLang="es-MX" sz="1800" b="0" i="0" u="none" strike="noStrike" cap="none" normalizeH="0" baseline="0" dirty="0">
                <a:ln>
                  <a:noFill/>
                </a:ln>
                <a:solidFill>
                  <a:schemeClr val="tx1"/>
                </a:solidFill>
                <a:effectLst/>
                <a:latin typeface="+mn-lt"/>
              </a:rPr>
            </a:br>
            <a:endParaRPr lang="es-MX" dirty="0"/>
          </a:p>
        </p:txBody>
      </p:sp>
      <p:sp>
        <p:nvSpPr>
          <p:cNvPr id="4" name="Rectangle 2">
            <a:extLst>
              <a:ext uri="{FF2B5EF4-FFF2-40B4-BE49-F238E27FC236}">
                <a16:creationId xmlns:a16="http://schemas.microsoft.com/office/drawing/2014/main" id="{272D3943-7B95-45D9-9AF6-0ACF63D20A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6" name="Imagen 1">
            <a:extLst>
              <a:ext uri="{FF2B5EF4-FFF2-40B4-BE49-F238E27FC236}">
                <a16:creationId xmlns:a16="http://schemas.microsoft.com/office/drawing/2014/main" id="{06008AA9-3418-4179-9593-D7870310F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41" y="228600"/>
            <a:ext cx="4462333" cy="260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27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248D50-8FCA-411A-BFDA-787AB7A644FF}"/>
              </a:ext>
            </a:extLst>
          </p:cNvPr>
          <p:cNvSpPr>
            <a:spLocks noGrp="1"/>
          </p:cNvSpPr>
          <p:nvPr>
            <p:ph type="title"/>
          </p:nvPr>
        </p:nvSpPr>
        <p:spPr>
          <a:xfrm>
            <a:off x="649224" y="645106"/>
            <a:ext cx="3650279" cy="1259894"/>
          </a:xfrm>
        </p:spPr>
        <p:txBody>
          <a:bodyPr>
            <a:normAutofit/>
          </a:bodyPr>
          <a:lstStyle/>
          <a:p>
            <a:pPr>
              <a:lnSpc>
                <a:spcPct val="90000"/>
              </a:lnSpc>
            </a:pPr>
            <a:r>
              <a:rPr lang="es-MX" sz="2800" dirty="0">
                <a:solidFill>
                  <a:srgbClr val="704453"/>
                </a:solidFill>
              </a:rPr>
              <a:t>•	Amartya Sen (1933  economista) </a:t>
            </a:r>
          </a:p>
        </p:txBody>
      </p:sp>
      <p:sp>
        <p:nvSpPr>
          <p:cNvPr id="73" name="Rectangle 72">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04453"/>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A8D3CFD9-2ED8-4AB9-A41A-43AC59BAAAB6}"/>
              </a:ext>
            </a:extLst>
          </p:cNvPr>
          <p:cNvSpPr>
            <a:spLocks noGrp="1"/>
          </p:cNvSpPr>
          <p:nvPr>
            <p:ph idx="1"/>
          </p:nvPr>
        </p:nvSpPr>
        <p:spPr>
          <a:xfrm>
            <a:off x="649225" y="2133600"/>
            <a:ext cx="3650278" cy="3759253"/>
          </a:xfrm>
        </p:spPr>
        <p:txBody>
          <a:bodyPr>
            <a:normAutofit/>
          </a:bodyPr>
          <a:lstStyle/>
          <a:p>
            <a:pPr>
              <a:buClr>
                <a:srgbClr val="F7C677"/>
              </a:buClr>
            </a:pPr>
            <a:r>
              <a:rPr lang="es-ES" sz="1700" dirty="0"/>
              <a:t>Durante su trayectoria, profesor Amartya Sen desarrolló e inició los desarrollos de ideas económicas como sus estudios que han acaparado la hambruna, la teoría del desarrollo humano, las económicas del bienestar, los mecanismos y las fuentes de la pobreza y la desigualdad de género. Todos temas ahora muy de la actualidad.</a:t>
            </a:r>
            <a:endParaRPr lang="es-MX" sz="1700" dirty="0"/>
          </a:p>
        </p:txBody>
      </p:sp>
      <p:pic>
        <p:nvPicPr>
          <p:cNvPr id="8194" name="Picture 2" descr="ECONOMÍA: PERSONAS QUE DEBERÍAS CONOCER. – nosdocumentamos">
            <a:extLst>
              <a:ext uri="{FF2B5EF4-FFF2-40B4-BE49-F238E27FC236}">
                <a16:creationId xmlns:a16="http://schemas.microsoft.com/office/drawing/2014/main" id="{911ABCB1-46C9-43F0-8809-8D02D2DC0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3" r="-1" b="-1"/>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55219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7FAEB7-BDDD-41B9-95BC-F5423E6E7259}"/>
              </a:ext>
            </a:extLst>
          </p:cNvPr>
          <p:cNvSpPr>
            <a:spLocks noGrp="1"/>
          </p:cNvSpPr>
          <p:nvPr>
            <p:ph idx="1"/>
          </p:nvPr>
        </p:nvSpPr>
        <p:spPr/>
        <p:txBody>
          <a:bodyPr/>
          <a:lstStyle/>
          <a:p>
            <a:r>
              <a:rPr lang="es-MX" dirty="0"/>
              <a:t>LINK DE LA ACTIVIDAD 7 </a:t>
            </a:r>
          </a:p>
        </p:txBody>
      </p:sp>
      <p:sp>
        <p:nvSpPr>
          <p:cNvPr id="7" name="CuadroTexto 6">
            <a:extLst>
              <a:ext uri="{FF2B5EF4-FFF2-40B4-BE49-F238E27FC236}">
                <a16:creationId xmlns:a16="http://schemas.microsoft.com/office/drawing/2014/main" id="{33FDC7B0-E0B3-495F-A9E1-A265D7C1F0C9}"/>
              </a:ext>
            </a:extLst>
          </p:cNvPr>
          <p:cNvSpPr txBox="1"/>
          <p:nvPr/>
        </p:nvSpPr>
        <p:spPr>
          <a:xfrm>
            <a:off x="3048000" y="2970648"/>
            <a:ext cx="6096000" cy="923330"/>
          </a:xfrm>
          <a:prstGeom prst="rect">
            <a:avLst/>
          </a:prstGeom>
          <a:noFill/>
        </p:spPr>
        <p:txBody>
          <a:bodyPr wrap="square">
            <a:spAutoFit/>
          </a:bodyPr>
          <a:lstStyle/>
          <a:p>
            <a:r>
              <a:rPr lang="es-MX" dirty="0"/>
              <a:t>https://www.bbvaopenmind.com/articulos/el-impacto-de-internet-en-la-sociedad-una-perspectiva-global/</a:t>
            </a:r>
          </a:p>
        </p:txBody>
      </p:sp>
    </p:spTree>
    <p:extLst>
      <p:ext uri="{BB962C8B-B14F-4D97-AF65-F5344CB8AC3E}">
        <p14:creationId xmlns:p14="http://schemas.microsoft.com/office/powerpoint/2010/main" val="41563927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F32A0F-3631-4ED3-B44C-E3033B89E0D5}"/>
              </a:ext>
            </a:extLst>
          </p:cNvPr>
          <p:cNvSpPr>
            <a:spLocks noGrp="1"/>
          </p:cNvSpPr>
          <p:nvPr>
            <p:ph type="title"/>
          </p:nvPr>
        </p:nvSpPr>
        <p:spPr>
          <a:xfrm>
            <a:off x="649224" y="645106"/>
            <a:ext cx="3650279" cy="1259894"/>
          </a:xfrm>
        </p:spPr>
        <p:txBody>
          <a:bodyPr>
            <a:normAutofit/>
          </a:bodyPr>
          <a:lstStyle/>
          <a:p>
            <a:pPr>
              <a:lnSpc>
                <a:spcPct val="90000"/>
              </a:lnSpc>
            </a:pPr>
            <a:r>
              <a:rPr lang="es-419" sz="1700" b="1" dirty="0">
                <a:solidFill>
                  <a:srgbClr val="1F4E83"/>
                </a:solidFill>
                <a:effectLst/>
                <a:latin typeface="Arial" panose="020B0604020202020204" pitchFamily="34" charset="0"/>
                <a:ea typeface="Calibri" panose="020F0502020204030204" pitchFamily="34" charset="0"/>
                <a:cs typeface="Times New Roman" panose="02020603050405020304" pitchFamily="18" charset="0"/>
              </a:rPr>
              <a:t>ACT. 7 UNA NOTICIA ¿CÒMO LA SOCIEDAD ACTUAL REACCIONA ANTE UNA TRANSFORMACIÒN DE SU ENTORNO?</a:t>
            </a:r>
            <a:br>
              <a:rPr lang="es-MX" sz="1700" dirty="0">
                <a:solidFill>
                  <a:srgbClr val="1F4E83"/>
                </a:solidFill>
                <a:effectLst/>
                <a:latin typeface="Calibri" panose="020F0502020204030204" pitchFamily="34" charset="0"/>
                <a:ea typeface="Calibri" panose="020F0502020204030204" pitchFamily="34" charset="0"/>
                <a:cs typeface="Times New Roman" panose="02020603050405020304" pitchFamily="18" charset="0"/>
              </a:rPr>
            </a:br>
            <a:endParaRPr lang="es-MX" sz="1700" dirty="0">
              <a:solidFill>
                <a:srgbClr val="1F4E83"/>
              </a:solidFill>
            </a:endParaRPr>
          </a:p>
        </p:txBody>
      </p:sp>
      <p:sp>
        <p:nvSpPr>
          <p:cNvPr id="12" name="Rectangle 11">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1F4E83"/>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7600D22-D903-4FC2-B2F3-DF1091D6362B}"/>
              </a:ext>
            </a:extLst>
          </p:cNvPr>
          <p:cNvSpPr>
            <a:spLocks noGrp="1"/>
          </p:cNvSpPr>
          <p:nvPr>
            <p:ph idx="1"/>
          </p:nvPr>
        </p:nvSpPr>
        <p:spPr>
          <a:xfrm>
            <a:off x="649225" y="2133600"/>
            <a:ext cx="3650278" cy="3759253"/>
          </a:xfrm>
        </p:spPr>
        <p:txBody>
          <a:bodyPr>
            <a:normAutofit/>
          </a:bodyPr>
          <a:lstStyle/>
          <a:p>
            <a:pPr>
              <a:buClr>
                <a:srgbClr val="7AE7FF"/>
              </a:buClr>
            </a:pPr>
            <a:r>
              <a:rPr lang="es-ES" b="1" dirty="0"/>
              <a:t>El impacto de internet en la sociedad: una perspectiva global</a:t>
            </a:r>
          </a:p>
          <a:p>
            <a:pPr>
              <a:buClr>
                <a:srgbClr val="7AE7FF"/>
              </a:buClr>
            </a:pPr>
            <a:r>
              <a:rPr lang="es-ES" b="1" dirty="0"/>
              <a:t>Ideas principales:</a:t>
            </a:r>
          </a:p>
          <a:p>
            <a:pPr marL="0" indent="0">
              <a:buClr>
                <a:srgbClr val="7AE7FF"/>
              </a:buClr>
              <a:buNone/>
            </a:pPr>
            <a:r>
              <a:rPr lang="es-ES" b="0" i="0" dirty="0">
                <a:effectLst/>
                <a:latin typeface="BentonSansBBVA-Book"/>
              </a:rPr>
              <a:t>internet es la tecnología decisiva de la era de la información del mismo modo que el motor eléctrico fue el vector de la transformación tecnológica durante la era industrial.</a:t>
            </a:r>
            <a:endParaRPr lang="es-MX" b="1" dirty="0"/>
          </a:p>
        </p:txBody>
      </p:sp>
      <p:sp>
        <p:nvSpPr>
          <p:cNvPr id="14"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6D37D5D-B113-4E21-8229-5126CD549015}"/>
              </a:ext>
            </a:extLst>
          </p:cNvPr>
          <p:cNvPicPr>
            <a:picLocks noChangeAspect="1"/>
          </p:cNvPicPr>
          <p:nvPr/>
        </p:nvPicPr>
        <p:blipFill rotWithShape="1">
          <a:blip r:embed="rId2"/>
          <a:srcRect l="17931" r="19916"/>
          <a:stretch/>
        </p:blipFill>
        <p:spPr>
          <a:xfrm>
            <a:off x="4619543" y="10"/>
            <a:ext cx="7572457" cy="6853242"/>
          </a:xfrm>
          <a:prstGeom prst="rect">
            <a:avLst/>
          </a:prstGeom>
        </p:spPr>
      </p:pic>
      <p:sp>
        <p:nvSpPr>
          <p:cNvPr id="4" name="AutoShape 2" descr="Cómo va a cambiar Internet en 2019? - IA Latam">
            <a:extLst>
              <a:ext uri="{FF2B5EF4-FFF2-40B4-BE49-F238E27FC236}">
                <a16:creationId xmlns:a16="http://schemas.microsoft.com/office/drawing/2014/main" id="{E9C49625-71B6-4FFC-A088-2CB8E44E7F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143253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F667B"/>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9DA51E1-B687-4C46-AE5C-19F3C1DB3871}"/>
              </a:ext>
            </a:extLst>
          </p:cNvPr>
          <p:cNvSpPr>
            <a:spLocks noGrp="1"/>
          </p:cNvSpPr>
          <p:nvPr>
            <p:ph idx="1"/>
          </p:nvPr>
        </p:nvSpPr>
        <p:spPr>
          <a:xfrm>
            <a:off x="649225" y="2133600"/>
            <a:ext cx="3650278" cy="3759253"/>
          </a:xfrm>
        </p:spPr>
        <p:txBody>
          <a:bodyPr>
            <a:normAutofit/>
          </a:bodyPr>
          <a:lstStyle/>
          <a:p>
            <a:pPr>
              <a:lnSpc>
                <a:spcPct val="90000"/>
              </a:lnSpc>
              <a:buClr>
                <a:srgbClr val="3A9DF8"/>
              </a:buClr>
            </a:pPr>
            <a:r>
              <a:rPr lang="es-ES" sz="1700"/>
              <a:t>En 1996 se calculó por primera vez el número de usuarios de internet, con un resultado de 40 millones. En 2013 ya son más de 2.500 millones, la mayoría residente en China. Por otro lado, la expansión de internet se vio restringida durante un tiempo debido a la dificultad que planteaba la instalación de infraestructuras de telecomunicaciones terrestres en países en vías de desarrollo. </a:t>
            </a:r>
            <a:endParaRPr lang="es-MX" sz="1700"/>
          </a:p>
        </p:txBody>
      </p:sp>
      <p:pic>
        <p:nvPicPr>
          <p:cNvPr id="4" name="Imagen 3">
            <a:extLst>
              <a:ext uri="{FF2B5EF4-FFF2-40B4-BE49-F238E27FC236}">
                <a16:creationId xmlns:a16="http://schemas.microsoft.com/office/drawing/2014/main" id="{29FDD06A-D8CC-4DA3-8258-2F6E7EEFEF93}"/>
              </a:ext>
            </a:extLst>
          </p:cNvPr>
          <p:cNvPicPr>
            <a:picLocks noChangeAspect="1"/>
          </p:cNvPicPr>
          <p:nvPr/>
        </p:nvPicPr>
        <p:blipFill rotWithShape="1">
          <a:blip r:embed="rId2"/>
          <a:srcRect l="843" r="-1" b="-1"/>
          <a:stretch/>
        </p:blipFill>
        <p:spPr>
          <a:xfrm>
            <a:off x="4619543" y="640080"/>
            <a:ext cx="6953577" cy="5252773"/>
          </a:xfrm>
          <a:prstGeom prst="rect">
            <a:avLst/>
          </a:prstGeom>
        </p:spPr>
      </p:pic>
      <p:sp>
        <p:nvSpPr>
          <p:cNvPr id="30"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321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FBFD383-AB7C-4256-9882-FB85B46A9D04}"/>
              </a:ext>
            </a:extLst>
          </p:cNvPr>
          <p:cNvSpPr>
            <a:spLocks noGrp="1"/>
          </p:cNvSpPr>
          <p:nvPr>
            <p:ph type="title"/>
          </p:nvPr>
        </p:nvSpPr>
        <p:spPr>
          <a:xfrm>
            <a:off x="649224" y="645106"/>
            <a:ext cx="5122652" cy="1259894"/>
          </a:xfrm>
        </p:spPr>
        <p:txBody>
          <a:bodyPr>
            <a:normAutofit/>
          </a:bodyPr>
          <a:lstStyle/>
          <a:p>
            <a:pPr>
              <a:lnSpc>
                <a:spcPct val="90000"/>
              </a:lnSpc>
            </a:pPr>
            <a:r>
              <a:rPr lang="es-ES" sz="2000" b="0" i="0" cap="all">
                <a:solidFill>
                  <a:srgbClr val="1C205D"/>
                </a:solidFill>
                <a:effectLst/>
                <a:latin typeface="BentonSansBBVA-Bold"/>
              </a:rPr>
              <a:t>TECNOLOGÍAS DE LA LIBERTAD, LA SOCIEDAD RED Y LA CULTURA DE LA AUTONOMÍA</a:t>
            </a:r>
            <a:br>
              <a:rPr lang="es-ES" sz="2000" b="0" i="0" cap="all">
                <a:solidFill>
                  <a:srgbClr val="1C205D"/>
                </a:solidFill>
                <a:effectLst/>
                <a:latin typeface="BentonSansBBVA-Bold"/>
              </a:rPr>
            </a:br>
            <a:endParaRPr lang="es-MX" sz="2000">
              <a:solidFill>
                <a:srgbClr val="1C205D"/>
              </a:solidFill>
            </a:endParaRPr>
          </a:p>
        </p:txBody>
      </p:sp>
      <p:sp>
        <p:nvSpPr>
          <p:cNvPr id="11" name="Rectangle 10">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1C205D"/>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64F67B0-31FF-4412-AB8A-90EF5CCBFB84}"/>
              </a:ext>
            </a:extLst>
          </p:cNvPr>
          <p:cNvSpPr>
            <a:spLocks noGrp="1"/>
          </p:cNvSpPr>
          <p:nvPr>
            <p:ph idx="1"/>
          </p:nvPr>
        </p:nvSpPr>
        <p:spPr>
          <a:xfrm>
            <a:off x="649225" y="2133600"/>
            <a:ext cx="5122652" cy="3759253"/>
          </a:xfrm>
        </p:spPr>
        <p:txBody>
          <a:bodyPr>
            <a:normAutofit/>
          </a:bodyPr>
          <a:lstStyle/>
          <a:p>
            <a:pPr>
              <a:buClr>
                <a:srgbClr val="06D9F4"/>
              </a:buClr>
            </a:pPr>
            <a:r>
              <a:rPr lang="es-ES"/>
              <a:t>Se produce en el curso de un proceso social, dentro de un entorno institucional particular y sobre la base de las ideas, los valores, los intereses y el conocimiento de sus creadores originales y sus continuadores. En este proceso tenemos que contar con los usuarios de dicha tecnología, los que se apropian de ella y la adaptan, en lugar de limitarse a aceptarla tal como está. Así pues, la modifican y producen en un proceso infinito de interacción entre producción tecnológica y uso social.</a:t>
            </a:r>
            <a:endParaRPr lang="es-MX"/>
          </a:p>
        </p:txBody>
      </p:sp>
      <p:pic>
        <p:nvPicPr>
          <p:cNvPr id="4" name="Imagen 3">
            <a:extLst>
              <a:ext uri="{FF2B5EF4-FFF2-40B4-BE49-F238E27FC236}">
                <a16:creationId xmlns:a16="http://schemas.microsoft.com/office/drawing/2014/main" id="{04CBE962-FD76-4C68-953E-3C2C668A8DC3}"/>
              </a:ext>
            </a:extLst>
          </p:cNvPr>
          <p:cNvPicPr>
            <a:picLocks noChangeAspect="1"/>
          </p:cNvPicPr>
          <p:nvPr/>
        </p:nvPicPr>
        <p:blipFill rotWithShape="1">
          <a:blip r:embed="rId2"/>
          <a:srcRect l="25114" r="25922" b="2"/>
          <a:stretch/>
        </p:blipFill>
        <p:spPr>
          <a:xfrm>
            <a:off x="6800840" y="645106"/>
            <a:ext cx="4033778" cy="5247747"/>
          </a:xfrm>
          <a:prstGeom prst="rect">
            <a:avLst/>
          </a:prstGeom>
        </p:spPr>
      </p:pic>
      <p:sp>
        <p:nvSpPr>
          <p:cNvPr id="13"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89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1976C896-E9BC-4A1E-9C88-15688AB6D7EA}"/>
              </a:ext>
            </a:extLst>
          </p:cNvPr>
          <p:cNvSpPr>
            <a:spLocks noGrp="1"/>
          </p:cNvSpPr>
          <p:nvPr>
            <p:ph type="title"/>
          </p:nvPr>
        </p:nvSpPr>
        <p:spPr>
          <a:xfrm>
            <a:off x="649224" y="645106"/>
            <a:ext cx="3650279" cy="1259894"/>
          </a:xfrm>
        </p:spPr>
        <p:txBody>
          <a:bodyPr>
            <a:normAutofit/>
          </a:bodyPr>
          <a:lstStyle/>
          <a:p>
            <a:pPr>
              <a:lnSpc>
                <a:spcPct val="90000"/>
              </a:lnSpc>
            </a:pPr>
            <a:r>
              <a:rPr lang="es-ES" sz="1700"/>
              <a:t>La expansión de internet a partir de mediados de la década de 1990 fue el resultado de la combinación de tres factores principales:</a:t>
            </a:r>
            <a:endParaRPr lang="es-MX" sz="1700"/>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C6A8E37-5666-439F-A806-FC3D68DA36C9}"/>
              </a:ext>
            </a:extLst>
          </p:cNvPr>
          <p:cNvSpPr>
            <a:spLocks noGrp="1"/>
          </p:cNvSpPr>
          <p:nvPr>
            <p:ph idx="1"/>
          </p:nvPr>
        </p:nvSpPr>
        <p:spPr>
          <a:xfrm>
            <a:off x="649225" y="2133600"/>
            <a:ext cx="3650278" cy="3759253"/>
          </a:xfrm>
        </p:spPr>
        <p:txBody>
          <a:bodyPr>
            <a:normAutofit/>
          </a:bodyPr>
          <a:lstStyle/>
          <a:p>
            <a:pPr>
              <a:lnSpc>
                <a:spcPct val="90000"/>
              </a:lnSpc>
              <a:buClr>
                <a:srgbClr val="13BCFF"/>
              </a:buClr>
            </a:pPr>
            <a:r>
              <a:rPr lang="es-ES" sz="1400" dirty="0"/>
              <a:t>El descubrimiento de la tecnología de la red de redes (</a:t>
            </a:r>
            <a:r>
              <a:rPr lang="es-ES" sz="1400" dirty="0" err="1"/>
              <a:t>World</a:t>
            </a:r>
            <a:r>
              <a:rPr lang="es-ES" sz="1400" dirty="0"/>
              <a:t> Wide Web) por Tim Berners-Lee y su disposición a distribuir el código fuente para que fuera mejorado por las aportaciones en código abierto de una comunidad global de usuarios,</a:t>
            </a:r>
          </a:p>
          <a:p>
            <a:pPr>
              <a:lnSpc>
                <a:spcPct val="90000"/>
              </a:lnSpc>
              <a:buClr>
                <a:srgbClr val="13BCFF"/>
              </a:buClr>
            </a:pPr>
            <a:r>
              <a:rPr lang="es-ES" sz="1400" dirty="0"/>
              <a:t>El cambio institucional en la gestión de internet, que la sitúa bajo el poco estricto control de la comunidad global de internautas, la privatiza y permite usos comerciales y cooperativos.</a:t>
            </a:r>
          </a:p>
          <a:p>
            <a:pPr>
              <a:lnSpc>
                <a:spcPct val="90000"/>
              </a:lnSpc>
              <a:buClr>
                <a:srgbClr val="13BCFF"/>
              </a:buClr>
            </a:pPr>
            <a:r>
              <a:rPr lang="es-ES" sz="1400" dirty="0"/>
              <a:t> Los cambios significativos en la estructura, la cultura y la conducta social</a:t>
            </a:r>
            <a:endParaRPr lang="es-MX" sz="1400" dirty="0"/>
          </a:p>
        </p:txBody>
      </p:sp>
      <p:pic>
        <p:nvPicPr>
          <p:cNvPr id="4098" name="Picture 2" descr="La libertad de expresión en internet | Indalics Peritos Informáticos">
            <a:extLst>
              <a:ext uri="{FF2B5EF4-FFF2-40B4-BE49-F238E27FC236}">
                <a16:creationId xmlns:a16="http://schemas.microsoft.com/office/drawing/2014/main" id="{0687B818-3AFE-428D-846F-6622056F3C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9543" y="1343872"/>
            <a:ext cx="6953577" cy="3845189"/>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87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BCAB6D-4182-4696-90FA-21C0D4371316}"/>
              </a:ext>
            </a:extLst>
          </p:cNvPr>
          <p:cNvSpPr>
            <a:spLocks noGrp="1"/>
          </p:cNvSpPr>
          <p:nvPr>
            <p:ph type="title"/>
          </p:nvPr>
        </p:nvSpPr>
        <p:spPr>
          <a:xfrm>
            <a:off x="8935434" y="740179"/>
            <a:ext cx="2454052" cy="3029344"/>
          </a:xfrm>
        </p:spPr>
        <p:txBody>
          <a:bodyPr>
            <a:normAutofit/>
          </a:bodyPr>
          <a:lstStyle/>
          <a:p>
            <a:r>
              <a:rPr lang="es-ES" sz="3200" b="1">
                <a:solidFill>
                  <a:schemeClr val="bg1"/>
                </a:solidFill>
              </a:rPr>
              <a:t>ACTIVIDAD 8:							VALOR: 15%</a:t>
            </a:r>
            <a:endParaRPr lang="es-MX" sz="3200">
              <a:solidFill>
                <a:schemeClr val="bg1"/>
              </a:solidFill>
            </a:endParaRPr>
          </a:p>
        </p:txBody>
      </p:sp>
      <p:sp>
        <p:nvSpPr>
          <p:cNvPr id="15" name="Freeform: Shape 14">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9" name="Marcador de contenido 2">
            <a:extLst>
              <a:ext uri="{FF2B5EF4-FFF2-40B4-BE49-F238E27FC236}">
                <a16:creationId xmlns:a16="http://schemas.microsoft.com/office/drawing/2014/main" id="{D1219F28-7C5A-47C6-AA00-A1C381FA2494}"/>
              </a:ext>
            </a:extLst>
          </p:cNvPr>
          <p:cNvGraphicFramePr>
            <a:graphicFrameLocks noGrp="1"/>
          </p:cNvGraphicFramePr>
          <p:nvPr>
            <p:ph idx="1"/>
            <p:extLst>
              <p:ext uri="{D42A27DB-BD31-4B8C-83A1-F6EECF244321}">
                <p14:modId xmlns:p14="http://schemas.microsoft.com/office/powerpoint/2010/main" val="2173599341"/>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368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5677D89D-E32A-4857-B70B-30ED93404308}"/>
              </a:ext>
            </a:extLst>
          </p:cNvPr>
          <p:cNvSpPr>
            <a:spLocks noGrp="1"/>
          </p:cNvSpPr>
          <p:nvPr>
            <p:ph type="title"/>
          </p:nvPr>
        </p:nvSpPr>
        <p:spPr>
          <a:xfrm>
            <a:off x="649224" y="645106"/>
            <a:ext cx="5122652" cy="1259894"/>
          </a:xfrm>
        </p:spPr>
        <p:txBody>
          <a:bodyPr>
            <a:normAutofit/>
          </a:bodyPr>
          <a:lstStyle/>
          <a:p>
            <a:pPr>
              <a:lnSpc>
                <a:spcPct val="90000"/>
              </a:lnSpc>
            </a:pPr>
            <a:r>
              <a:rPr lang="es-ES" sz="1700" b="1" dirty="0">
                <a:solidFill>
                  <a:srgbClr val="47503D"/>
                </a:solidFill>
              </a:rPr>
              <a:t>ACTIVIDAD: 8							VALOR: 15%</a:t>
            </a:r>
            <a:br>
              <a:rPr lang="es-ES" sz="1700" b="1" dirty="0">
                <a:solidFill>
                  <a:srgbClr val="47503D"/>
                </a:solidFill>
              </a:rPr>
            </a:br>
            <a:r>
              <a:rPr lang="es-ES" sz="1700" b="1" dirty="0">
                <a:solidFill>
                  <a:srgbClr val="47503D"/>
                </a:solidFill>
              </a:rPr>
              <a:t>ECOSISTEMA Y CRECIMIENTO QUE INCLUYA TÒPICOS COMO:</a:t>
            </a:r>
            <a:br>
              <a:rPr lang="es-ES" sz="1700" b="1" dirty="0">
                <a:solidFill>
                  <a:srgbClr val="47503D"/>
                </a:solidFill>
              </a:rPr>
            </a:br>
            <a:endParaRPr lang="es-MX" sz="1700" b="1" dirty="0">
              <a:solidFill>
                <a:srgbClr val="47503D"/>
              </a:solidFill>
            </a:endParaRPr>
          </a:p>
        </p:txBody>
      </p:sp>
      <p:sp>
        <p:nvSpPr>
          <p:cNvPr id="5125" name="Rectangle 72">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7503D"/>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536E2FA-50E1-4B47-BEEA-8D4E1A4E1C13}"/>
              </a:ext>
            </a:extLst>
          </p:cNvPr>
          <p:cNvSpPr>
            <a:spLocks noGrp="1"/>
          </p:cNvSpPr>
          <p:nvPr>
            <p:ph idx="1"/>
          </p:nvPr>
        </p:nvSpPr>
        <p:spPr>
          <a:xfrm>
            <a:off x="649225" y="2133600"/>
            <a:ext cx="5122652" cy="3759253"/>
          </a:xfrm>
        </p:spPr>
        <p:txBody>
          <a:bodyPr>
            <a:normAutofit/>
          </a:bodyPr>
          <a:lstStyle/>
          <a:p>
            <a:pPr>
              <a:lnSpc>
                <a:spcPct val="90000"/>
              </a:lnSpc>
              <a:buClr>
                <a:srgbClr val="76AE66"/>
              </a:buClr>
            </a:pPr>
            <a:r>
              <a:rPr lang="es-ES" sz="1100" b="1" dirty="0"/>
              <a:t>	Incremento en la población.</a:t>
            </a:r>
          </a:p>
          <a:p>
            <a:pPr>
              <a:lnSpc>
                <a:spcPct val="90000"/>
              </a:lnSpc>
              <a:buClr>
                <a:srgbClr val="76AE66"/>
              </a:buClr>
            </a:pPr>
            <a:r>
              <a:rPr lang="es-ES" sz="1100" b="1" dirty="0"/>
              <a:t> distinguen 3 eventos importantes que han definido las variaciones del crecimiento poblacional del mundo:</a:t>
            </a:r>
          </a:p>
          <a:p>
            <a:pPr>
              <a:lnSpc>
                <a:spcPct val="90000"/>
              </a:lnSpc>
              <a:buClr>
                <a:srgbClr val="76AE66"/>
              </a:buClr>
            </a:pPr>
            <a:endParaRPr lang="es-ES" sz="1100" b="1" dirty="0"/>
          </a:p>
          <a:p>
            <a:pPr>
              <a:lnSpc>
                <a:spcPct val="90000"/>
              </a:lnSpc>
              <a:buClr>
                <a:srgbClr val="76AE66"/>
              </a:buClr>
            </a:pPr>
            <a:r>
              <a:rPr lang="es-ES" sz="1100" b="1" dirty="0"/>
              <a:t>1. El inicio de la elaboración y uso de herramientas: Antes de que los seres humanos construyeran sus propias herramientas, las posibilidades de supervivencia eran menores, pues el manejo de los recursos era limitado. </a:t>
            </a:r>
          </a:p>
          <a:p>
            <a:pPr>
              <a:lnSpc>
                <a:spcPct val="90000"/>
              </a:lnSpc>
              <a:buClr>
                <a:srgbClr val="76AE66"/>
              </a:buClr>
            </a:pPr>
            <a:r>
              <a:rPr lang="es-ES" sz="1100" b="1" dirty="0"/>
              <a:t>. La agricultura: Desde muchos puntos de vista, la agricultura representó un parteaguas en la historia de la humanidad. </a:t>
            </a:r>
          </a:p>
          <a:p>
            <a:pPr>
              <a:lnSpc>
                <a:spcPct val="90000"/>
              </a:lnSpc>
              <a:buClr>
                <a:srgbClr val="76AE66"/>
              </a:buClr>
            </a:pPr>
            <a:r>
              <a:rPr lang="es-ES" sz="1100" b="1" dirty="0"/>
              <a:t>3. La Revolución Industrial: Se considera que el desarrollo urbano moderno es en gran parte resultado de la revolución industrial, que requirió más personas que trabajaran en las fábricas. </a:t>
            </a:r>
          </a:p>
          <a:p>
            <a:pPr>
              <a:lnSpc>
                <a:spcPct val="90000"/>
              </a:lnSpc>
              <a:buClr>
                <a:srgbClr val="76AE66"/>
              </a:buClr>
            </a:pPr>
            <a:endParaRPr lang="es-ES" sz="1100" b="1" dirty="0"/>
          </a:p>
          <a:p>
            <a:pPr>
              <a:lnSpc>
                <a:spcPct val="90000"/>
              </a:lnSpc>
              <a:buClr>
                <a:srgbClr val="76AE66"/>
              </a:buClr>
            </a:pPr>
            <a:br>
              <a:rPr lang="es-ES" sz="1100" b="1" dirty="0"/>
            </a:br>
            <a:r>
              <a:rPr lang="es-ES" sz="1100" b="1" dirty="0"/>
              <a:t> </a:t>
            </a:r>
            <a:endParaRPr lang="es-MX" sz="1100" dirty="0"/>
          </a:p>
        </p:txBody>
      </p:sp>
      <p:pic>
        <p:nvPicPr>
          <p:cNvPr id="5122" name="Picture 2" descr="Crecimiento Poblacional - EcologiaJA">
            <a:extLst>
              <a:ext uri="{FF2B5EF4-FFF2-40B4-BE49-F238E27FC236}">
                <a16:creationId xmlns:a16="http://schemas.microsoft.com/office/drawing/2014/main" id="{6D0297AE-2908-4C38-BDFE-CD6099D180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5297" y="645106"/>
            <a:ext cx="4864864" cy="5247747"/>
          </a:xfrm>
          <a:prstGeom prst="rect">
            <a:avLst/>
          </a:prstGeom>
          <a:noFill/>
          <a:extLst>
            <a:ext uri="{909E8E84-426E-40DD-AFC4-6F175D3DCCD1}">
              <a14:hiddenFill xmlns:a14="http://schemas.microsoft.com/office/drawing/2010/main">
                <a:solidFill>
                  <a:srgbClr val="FFFFFF"/>
                </a:solidFill>
              </a14:hiddenFill>
            </a:ext>
          </a:extLst>
        </p:spPr>
      </p:pic>
      <p:sp>
        <p:nvSpPr>
          <p:cNvPr id="5126"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8635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57FDA90-5128-4487-9EF7-8FA0897FE0B1}"/>
              </a:ext>
            </a:extLst>
          </p:cNvPr>
          <p:cNvSpPr>
            <a:spLocks noGrp="1"/>
          </p:cNvSpPr>
          <p:nvPr>
            <p:ph type="title"/>
          </p:nvPr>
        </p:nvSpPr>
        <p:spPr>
          <a:xfrm>
            <a:off x="649224" y="645106"/>
            <a:ext cx="3650279" cy="1259894"/>
          </a:xfrm>
        </p:spPr>
        <p:txBody>
          <a:bodyPr>
            <a:normAutofit/>
          </a:bodyPr>
          <a:lstStyle/>
          <a:p>
            <a:r>
              <a:rPr lang="es-ES" b="1">
                <a:solidFill>
                  <a:srgbClr val="455434"/>
                </a:solidFill>
              </a:rPr>
              <a:t>Distribución de la riqueza.</a:t>
            </a:r>
            <a:endParaRPr lang="es-MX">
              <a:solidFill>
                <a:srgbClr val="455434"/>
              </a:solidFill>
            </a:endParaRPr>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55434"/>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DE6298B-E0C0-48D1-BCCE-07E6121DDD21}"/>
              </a:ext>
            </a:extLst>
          </p:cNvPr>
          <p:cNvSpPr>
            <a:spLocks noGrp="1"/>
          </p:cNvSpPr>
          <p:nvPr>
            <p:ph idx="1"/>
          </p:nvPr>
        </p:nvSpPr>
        <p:spPr>
          <a:xfrm>
            <a:off x="649225" y="2133600"/>
            <a:ext cx="3650278" cy="3759253"/>
          </a:xfrm>
        </p:spPr>
        <p:txBody>
          <a:bodyPr>
            <a:normAutofit/>
          </a:bodyPr>
          <a:lstStyle/>
          <a:p>
            <a:pPr>
              <a:lnSpc>
                <a:spcPct val="90000"/>
              </a:lnSpc>
              <a:buClr>
                <a:srgbClr val="F9C078"/>
              </a:buClr>
            </a:pPr>
            <a:r>
              <a:rPr lang="es-ES" sz="1400"/>
              <a:t>Se Dividen en Dos Elementos:</a:t>
            </a:r>
          </a:p>
          <a:p>
            <a:pPr>
              <a:lnSpc>
                <a:spcPct val="90000"/>
              </a:lnSpc>
              <a:buClr>
                <a:srgbClr val="F9C078"/>
              </a:buClr>
            </a:pPr>
            <a:r>
              <a:rPr lang="es-ES" sz="1400"/>
              <a:t>El trabajo y el capital. La parte que toma cada uno constituye y se llama su retribución. Es indiferente para el hecho de la distribución y las leyes que le rigen el que una sola persona reúna los caracteres del trabajador y capitalista, o que sean muchos los que contribuyen a la producción por cualquiera de esos títulos, aunque en este último caso las retribuciones tomarán formas diversas, según que la industria se establezca con intervención de un empresario o por medio de la sociedad.</a:t>
            </a:r>
            <a:endParaRPr lang="es-MX" sz="1400"/>
          </a:p>
        </p:txBody>
      </p:sp>
      <p:pic>
        <p:nvPicPr>
          <p:cNvPr id="6146" name="Picture 2" descr="Cómo lograr una distribución de la riqueza más equitativa? | Sala de prensa  | ESAN">
            <a:extLst>
              <a:ext uri="{FF2B5EF4-FFF2-40B4-BE49-F238E27FC236}">
                <a16:creationId xmlns:a16="http://schemas.microsoft.com/office/drawing/2014/main" id="{EA598C1F-3DBB-4E0A-8A27-516FFAF560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312953"/>
            <a:ext cx="6953577" cy="390702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6950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090C762B-9980-42A9-9BA8-5C5642F06DF8}"/>
              </a:ext>
            </a:extLst>
          </p:cNvPr>
          <p:cNvSpPr>
            <a:spLocks noGrp="1"/>
          </p:cNvSpPr>
          <p:nvPr>
            <p:ph type="title"/>
          </p:nvPr>
        </p:nvSpPr>
        <p:spPr>
          <a:xfrm>
            <a:off x="649224" y="645106"/>
            <a:ext cx="3650279" cy="1259894"/>
          </a:xfrm>
        </p:spPr>
        <p:txBody>
          <a:bodyPr>
            <a:normAutofit/>
          </a:bodyPr>
          <a:lstStyle/>
          <a:p>
            <a:r>
              <a:rPr lang="es-MX">
                <a:solidFill>
                  <a:srgbClr val="6B8156"/>
                </a:solidFill>
              </a:rPr>
              <a:t>Desarrollo humano.</a:t>
            </a:r>
          </a:p>
        </p:txBody>
      </p:sp>
      <p:sp>
        <p:nvSpPr>
          <p:cNvPr id="71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6B8156"/>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88A0B4C-26E9-4019-9A66-400AE156AD07}"/>
              </a:ext>
            </a:extLst>
          </p:cNvPr>
          <p:cNvSpPr>
            <a:spLocks noGrp="1"/>
          </p:cNvSpPr>
          <p:nvPr>
            <p:ph idx="1"/>
          </p:nvPr>
        </p:nvSpPr>
        <p:spPr>
          <a:xfrm>
            <a:off x="649225" y="2133600"/>
            <a:ext cx="3650278" cy="3759253"/>
          </a:xfrm>
        </p:spPr>
        <p:txBody>
          <a:bodyPr>
            <a:normAutofit/>
          </a:bodyPr>
          <a:lstStyle/>
          <a:p>
            <a:pPr>
              <a:buClr>
                <a:srgbClr val="FFFB74"/>
              </a:buClr>
            </a:pPr>
            <a:r>
              <a:rPr lang="es-ES"/>
              <a:t>El desarrollo humano es el proceso por el que una sociedad mejora las condiciones de vida de sus miembros a través de un incremento de los bienes con los que puede cubrir sus necesidades básicas y complementarias, y de la creación de un entorno social en el que respeten los derechos humanos de todos ellos.</a:t>
            </a:r>
            <a:endParaRPr lang="es-MX"/>
          </a:p>
        </p:txBody>
      </p:sp>
      <p:pic>
        <p:nvPicPr>
          <p:cNvPr id="7170" name="Picture 2">
            <a:extLst>
              <a:ext uri="{FF2B5EF4-FFF2-40B4-BE49-F238E27FC236}">
                <a16:creationId xmlns:a16="http://schemas.microsoft.com/office/drawing/2014/main" id="{143B6321-143E-4E7D-AC74-5B1B1978E4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9503" y="1275053"/>
            <a:ext cx="6953577" cy="3329140"/>
          </a:xfrm>
          <a:prstGeom prst="rect">
            <a:avLst/>
          </a:prstGeom>
          <a:noFill/>
          <a:extLst>
            <a:ext uri="{909E8E84-426E-40DD-AFC4-6F175D3DCCD1}">
              <a14:hiddenFill xmlns:a14="http://schemas.microsoft.com/office/drawing/2010/main">
                <a:solidFill>
                  <a:srgbClr val="FFFFFF"/>
                </a:solidFill>
              </a14:hiddenFill>
            </a:ext>
          </a:extLst>
        </p:spPr>
      </p:pic>
      <p:sp>
        <p:nvSpPr>
          <p:cNvPr id="717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00148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914</Words>
  <Application>Microsoft Office PowerPoint</Application>
  <PresentationFormat>Panorámica</PresentationFormat>
  <Paragraphs>39</Paragraphs>
  <Slides>11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BentonSansBBVA-Bold</vt:lpstr>
      <vt:lpstr>BentonSansBBVA-Book</vt:lpstr>
      <vt:lpstr>Calibri</vt:lpstr>
      <vt:lpstr>Century Gothic</vt:lpstr>
      <vt:lpstr>Wingdings 3</vt:lpstr>
      <vt:lpstr>Espiral</vt:lpstr>
      <vt:lpstr>CENTRO DE BACHILLERATO TRECNOLOGICO INDUSTRIAL Y DE SERVICIOS  “MIGUEL HIDALGO Y COSTILLA”     CIENCIAS, TECNOLOGÍAS, SOCIEDAD Y VALORES  </vt:lpstr>
      <vt:lpstr>ACT. 7 UNA NOTICIA ¿CÒMO LA SOCIEDAD ACTUAL REACCIONA ANTE UNA TRANSFORMACIÒN DE SU ENTORNO? </vt:lpstr>
      <vt:lpstr>Presentación de PowerPoint</vt:lpstr>
      <vt:lpstr>TECNOLOGÍAS DE LA LIBERTAD, LA SOCIEDAD RED Y LA CULTURA DE LA AUTONOMÍA </vt:lpstr>
      <vt:lpstr>La expansión de internet a partir de mediados de la década de 1990 fue el resultado de la combinación de tres factores principales:</vt:lpstr>
      <vt:lpstr>ACTIVIDAD 8:       VALOR: 15%</vt:lpstr>
      <vt:lpstr>ACTIVIDAD: 8       VALOR: 15% ECOSISTEMA Y CRECIMIENTO QUE INCLUYA TÒPICOS COMO: </vt:lpstr>
      <vt:lpstr>Distribución de la riqueza.</vt:lpstr>
      <vt:lpstr>Desarrollo humano.</vt:lpstr>
      <vt:lpstr>• Amartya Sen (1933  economista)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DE BACHILLERATO TRECNOLOGICO INDUSTRIAL Y DE SERVICIOS  “MIGUEL HIDALGO Y COSTILLA”     CIENCIAS, TECNOLOGÍAS, SOCIEDAD Y VALORES  </dc:title>
  <dc:creator>oliver osmar</dc:creator>
  <cp:lastModifiedBy>oliver osmar</cp:lastModifiedBy>
  <cp:revision>1</cp:revision>
  <dcterms:created xsi:type="dcterms:W3CDTF">2020-10-12T22:15:30Z</dcterms:created>
  <dcterms:modified xsi:type="dcterms:W3CDTF">2020-10-12T22:21:51Z</dcterms:modified>
</cp:coreProperties>
</file>