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6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9B84-8744-4598-A45E-12CFDCF6F151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21F2-587E-4B3E-958D-E09AA0DB99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910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9B84-8744-4598-A45E-12CFDCF6F151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21F2-587E-4B3E-958D-E09AA0DB99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840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9B84-8744-4598-A45E-12CFDCF6F151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21F2-587E-4B3E-958D-E09AA0DB99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635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9B84-8744-4598-A45E-12CFDCF6F151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21F2-587E-4B3E-958D-E09AA0DB99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025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9B84-8744-4598-A45E-12CFDCF6F151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21F2-587E-4B3E-958D-E09AA0DB99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395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9B84-8744-4598-A45E-12CFDCF6F151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21F2-587E-4B3E-958D-E09AA0DB99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115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9B84-8744-4598-A45E-12CFDCF6F151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21F2-587E-4B3E-958D-E09AA0DB99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39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9B84-8744-4598-A45E-12CFDCF6F151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21F2-587E-4B3E-958D-E09AA0DB99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859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9B84-8744-4598-A45E-12CFDCF6F151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21F2-587E-4B3E-958D-E09AA0DB99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02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9B84-8744-4598-A45E-12CFDCF6F151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21F2-587E-4B3E-958D-E09AA0DB99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827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9B84-8744-4598-A45E-12CFDCF6F151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21F2-587E-4B3E-958D-E09AA0DB99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181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C9B84-8744-4598-A45E-12CFDCF6F151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E21F2-587E-4B3E-958D-E09AA0DB99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764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99592" y="404665"/>
            <a:ext cx="7772400" cy="1944215"/>
          </a:xfrm>
        </p:spPr>
        <p:txBody>
          <a:bodyPr>
            <a:normAutofit fontScale="90000"/>
          </a:bodyPr>
          <a:lstStyle/>
          <a:p>
            <a:r>
              <a:rPr lang="es-419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ASIGNATURA: C.T.S. y V.</a:t>
            </a:r>
            <a:br>
              <a:rPr lang="es-419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</a:br>
            <a:r>
              <a:rPr lang="es-419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s-419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</a:br>
            <a:r>
              <a:rPr lang="es-419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PROF: JOSÈ ÀNGEL GÒMEZ REYES</a:t>
            </a:r>
            <a:br>
              <a:rPr lang="es-419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endParaRPr lang="es-ES" sz="2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11560" y="2420888"/>
            <a:ext cx="7920880" cy="3217912"/>
          </a:xfrm>
        </p:spPr>
        <p:txBody>
          <a:bodyPr>
            <a:normAutofit fontScale="70000" lnSpcReduction="20000"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s-419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Epistemologìa o teorìa de la ciencia.-</a:t>
            </a:r>
            <a:r>
              <a:rPr lang="es-419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Del griego episteme, que significa ciencia y logos, tratado, rama de la filosofìa ocupada en el estudio del conocimiento cientìfico. </a:t>
            </a:r>
            <a:r>
              <a:rPr lang="es-ES" sz="24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s-419" sz="24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eflexiona sobre el origen, la naturaleza, los mètodos y lìmites del conocimiento humano.</a:t>
            </a:r>
          </a:p>
          <a:p>
            <a:pPr algn="just"/>
            <a:r>
              <a:rPr lang="es-419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s-E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419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naliza todo lo relativo a los principios, hipòtesis y resultados de las distintas ramas cientìficas, a fin de determinar su origen y estructura lògica, asì como su valor y su alcance objetivo</a:t>
            </a:r>
            <a:r>
              <a:rPr lang="es-419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s-419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s-419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 ciencia es: acumulativa. . .sistemàtica, metòdica, provisional, comprobable, especializada, abierta,producto de una investigaciòn.</a:t>
            </a:r>
            <a:r>
              <a:rPr lang="es-419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640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/>
          </a:bodyPr>
          <a:lstStyle/>
          <a:p>
            <a:pPr algn="just"/>
            <a:r>
              <a:rPr lang="es-419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LÒGICA. . .Estudia estructuras o las formas del pensamiento, procesos y los procedimientos utilizados para la adquisiciòn de conocimiento.</a:t>
            </a:r>
            <a:endParaRPr lang="es-ES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algn="just"/>
            <a:endParaRPr lang="es-419" sz="28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/>
            <a:r>
              <a:rPr lang="es-419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LÒGICA PROPORCIONAL.-</a:t>
            </a:r>
            <a:r>
              <a:rPr lang="es-419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Se ocupa de demostrar la validez de un argumento mediante la relaciòn que se establece entre las proposiciones que lo constituyen. </a:t>
            </a:r>
            <a:r>
              <a:rPr lang="es-E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s-419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as proposiciones pueden presentarse en tres estados </a:t>
            </a:r>
            <a:r>
              <a:rPr lang="es-419" sz="28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tautalogìa o validez</a:t>
            </a:r>
            <a:r>
              <a:rPr lang="es-419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(cuando una proposiciòn siempre es verdadera), </a:t>
            </a:r>
            <a:r>
              <a:rPr lang="es-419" sz="2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contradicciòn</a:t>
            </a:r>
            <a:r>
              <a:rPr lang="es-419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(cuando una proposiciòn siempre es falsa), </a:t>
            </a:r>
            <a:r>
              <a:rPr lang="es-419" sz="28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contingencia</a:t>
            </a:r>
            <a:r>
              <a:rPr lang="es-419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(cuando una proposiciòn puede ser tanto falsa como verdadera).</a:t>
            </a:r>
            <a:r>
              <a:rPr lang="es-419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H1, H0</a:t>
            </a:r>
          </a:p>
          <a:p>
            <a:pPr marL="457200" indent="-457200"/>
            <a:endParaRPr lang="es-419" sz="28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8050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419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Axiologìa o teorìa de los valores.-</a:t>
            </a:r>
            <a:r>
              <a:rPr lang="es-419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Estudia la naturaleza y el caràcter de los valores y de los juicios de valor.</a:t>
            </a:r>
            <a:r>
              <a:rPr lang="es-419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s-419" sz="2000" dirty="0" smtClean="0">
                <a:latin typeface="Arial" pitchFamily="34" charset="0"/>
                <a:cs typeface="Arial" pitchFamily="34" charset="0"/>
              </a:rPr>
            </a:br>
            <a:endParaRPr lang="es-E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s-419" sz="24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La reflexiòn sobre los problemas del valor</a:t>
            </a:r>
            <a:r>
              <a:rPr lang="es-419" sz="24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iniciò con F. antig</a:t>
            </a:r>
            <a:r>
              <a:rPr lang="es-ES" sz="24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ü</a:t>
            </a:r>
            <a:r>
              <a:rPr lang="es-419" sz="24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edad, desde perpespectiva pràctica: equipararon el </a:t>
            </a:r>
            <a:r>
              <a:rPr lang="es-419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concepto de ser con el de valor, </a:t>
            </a:r>
            <a:r>
              <a:rPr lang="es-419" sz="2400" dirty="0" smtClean="0">
                <a:latin typeface="Arial" pitchFamily="34" charset="0"/>
                <a:cs typeface="Arial" pitchFamily="34" charset="0"/>
              </a:rPr>
              <a:t>para referirse al “ser verdadero”. </a:t>
            </a:r>
            <a:r>
              <a:rPr lang="es-419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419" sz="24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 </a:t>
            </a:r>
            <a:endParaRPr lang="es-419" sz="2400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/>
            <a:endParaRPr lang="es-419" sz="2400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/>
            <a:r>
              <a:rPr lang="es-419" sz="24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Segùn Platòn, </a:t>
            </a:r>
            <a:r>
              <a:rPr lang="es-419" sz="2400" dirty="0" smtClean="0">
                <a:latin typeface="Arial" pitchFamily="34" charset="0"/>
                <a:cs typeface="Arial" pitchFamily="34" charset="0"/>
              </a:rPr>
              <a:t>las ideas eran el ser verdadero, por lo que las consideraba esencialmente valiosa.</a:t>
            </a:r>
            <a:endParaRPr lang="es-419" sz="2400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/>
            <a:endParaRPr lang="es-419" sz="220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just"/>
            <a:r>
              <a:rPr lang="es-419" sz="2200" dirty="0" smtClean="0">
                <a:latin typeface="Arial" pitchFamily="34" charset="0"/>
                <a:cs typeface="Arial" pitchFamily="34" charset="0"/>
              </a:rPr>
              <a:t>Algunos consideran que el valor depende de la subjetividad (individual o colectiva), de los sentimientosde agrado o desagrado y del hecho de ser o no ser deseado. </a:t>
            </a:r>
          </a:p>
          <a:p>
            <a:pPr marL="457200" indent="-457200"/>
            <a:endParaRPr lang="es-419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/>
            <a:endParaRPr lang="es-419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/>
            <a:endParaRPr lang="es-419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/>
            <a:endParaRPr lang="es-419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598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92088"/>
          </a:xfrm>
        </p:spPr>
        <p:txBody>
          <a:bodyPr>
            <a:normAutofit/>
          </a:bodyPr>
          <a:lstStyle/>
          <a:p>
            <a:pPr algn="just"/>
            <a:r>
              <a:rPr lang="es-419" sz="1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ESTÈTICA.-</a:t>
            </a:r>
            <a:r>
              <a:rPr lang="es-419" sz="1400" dirty="0" smtClean="0">
                <a:latin typeface="Arial" pitchFamily="34" charset="0"/>
                <a:cs typeface="Arial" pitchFamily="34" charset="0"/>
              </a:rPr>
              <a:t>Filosofìa del arte reflaxiona sobre la esencia y persepciòn de la belleza y el valor de lo bello.  Platòn, Aristòteles y Plotino (205-270) identificaron lo bello con lo bueno en la unidad de lo perfecto. </a:t>
            </a:r>
            <a:r>
              <a:rPr lang="es-ES" sz="1400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es-419" sz="1400" dirty="0" smtClean="0">
                <a:latin typeface="Arial" pitchFamily="34" charset="0"/>
                <a:cs typeface="Arial" pitchFamily="34" charset="0"/>
              </a:rPr>
              <a:t>s independiente de consideraciones metafìsicas, psicològicas o gnoseològicas-   </a:t>
            </a:r>
            <a:endParaRPr lang="es-ES" sz="1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 fontScale="32500" lnSpcReduction="20000"/>
          </a:bodyPr>
          <a:lstStyle/>
          <a:p>
            <a:pPr marL="457200" indent="-457200" algn="just"/>
            <a:r>
              <a:rPr lang="es-419" sz="35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ÈTICA.-</a:t>
            </a:r>
            <a:r>
              <a:rPr lang="es-419" sz="3500" b="1" dirty="0" smtClean="0">
                <a:latin typeface="Arial" pitchFamily="34" charset="0"/>
                <a:cs typeface="Arial" pitchFamily="34" charset="0"/>
              </a:rPr>
              <a:t>Estudia el comportamiento moral de los seres humanos y los fundamentos de lo que se considera beno o moralmente correcto.</a:t>
            </a:r>
            <a:r>
              <a:rPr lang="es-419" sz="35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457200" indent="-457200" algn="just"/>
            <a:endParaRPr lang="es-ES" sz="3500" dirty="0" smtClean="0">
              <a:latin typeface="Arial" pitchFamily="34" charset="0"/>
              <a:cs typeface="Arial" pitchFamily="34" charset="0"/>
            </a:endParaRPr>
          </a:p>
          <a:p>
            <a:r>
              <a:rPr lang="es-419" sz="43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LA ÈTICA.</a:t>
            </a:r>
            <a:r>
              <a:rPr lang="es-419" sz="43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s-419" sz="4300" dirty="0" smtClean="0">
                <a:latin typeface="Arial" pitchFamily="34" charset="0"/>
                <a:cs typeface="Arial" pitchFamily="34" charset="0"/>
              </a:rPr>
              <a:t> como una disciplina filosòfica que se encarga del estudio del comportamiento humano, relacionado con la moral, esto es, con el bien.</a:t>
            </a:r>
            <a:r>
              <a:rPr lang="es-419" sz="35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s-419" sz="3500" dirty="0" smtClean="0">
                <a:latin typeface="Arial" pitchFamily="34" charset="0"/>
                <a:cs typeface="Arial" pitchFamily="34" charset="0"/>
              </a:rPr>
            </a:br>
            <a:r>
              <a:rPr lang="es-419" sz="1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s-419" sz="1600" dirty="0" smtClean="0">
                <a:latin typeface="Arial" pitchFamily="34" charset="0"/>
                <a:cs typeface="Arial" pitchFamily="34" charset="0"/>
              </a:rPr>
            </a:br>
            <a:r>
              <a:rPr lang="es-419" sz="1600" dirty="0" smtClean="0">
                <a:latin typeface="Arial" pitchFamily="34" charset="0"/>
                <a:cs typeface="Arial" pitchFamily="34" charset="0"/>
              </a:rPr>
              <a:t>			</a:t>
            </a:r>
          </a:p>
          <a:p>
            <a:r>
              <a:rPr lang="es-419" sz="4300" dirty="0" smtClean="0">
                <a:latin typeface="Arial" pitchFamily="34" charset="0"/>
                <a:cs typeface="Arial" pitchFamily="34" charset="0"/>
              </a:rPr>
              <a:t>                                              MILTON-RAKEACHI</a:t>
            </a:r>
            <a:br>
              <a:rPr lang="es-419" sz="4300" dirty="0" smtClean="0">
                <a:latin typeface="Arial" pitchFamily="34" charset="0"/>
                <a:cs typeface="Arial" pitchFamily="34" charset="0"/>
              </a:rPr>
            </a:br>
            <a:endParaRPr lang="es-419" sz="4300" dirty="0" smtClean="0">
              <a:latin typeface="Arial" pitchFamily="34" charset="0"/>
              <a:cs typeface="Arial" pitchFamily="34" charset="0"/>
            </a:endParaRPr>
          </a:p>
          <a:p>
            <a:r>
              <a:rPr lang="es-419" sz="43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VALORES   INSTRUMENTALES</a:t>
            </a:r>
            <a:r>
              <a:rPr lang="es-419" sz="43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s-419" sz="43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VALORES   TERMINALES</a:t>
            </a:r>
            <a:r>
              <a:rPr lang="es-ES" sz="43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s-ES" sz="4300" dirty="0" smtClean="0">
                <a:latin typeface="Arial" pitchFamily="34" charset="0"/>
                <a:cs typeface="Arial" pitchFamily="34" charset="0"/>
              </a:rPr>
            </a:br>
            <a:r>
              <a:rPr lang="es-419" sz="4300" dirty="0" smtClean="0">
                <a:latin typeface="Arial" pitchFamily="34" charset="0"/>
                <a:cs typeface="Arial" pitchFamily="34" charset="0"/>
              </a:rPr>
              <a:t>(Determinadas formas de conducta.  )	                    (Modos ideales de vida.)</a:t>
            </a:r>
          </a:p>
          <a:p>
            <a:endParaRPr lang="es-419" sz="2800" dirty="0" smtClean="0">
              <a:latin typeface="Arial" pitchFamily="34" charset="0"/>
              <a:cs typeface="Arial" pitchFamily="34" charset="0"/>
            </a:endParaRPr>
          </a:p>
          <a:p>
            <a:endParaRPr lang="es-419" sz="2800" dirty="0">
              <a:latin typeface="Arial" pitchFamily="34" charset="0"/>
              <a:cs typeface="Arial" pitchFamily="34" charset="0"/>
            </a:endParaRPr>
          </a:p>
          <a:p>
            <a:endParaRPr lang="es-419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s-419" sz="3700" dirty="0" smtClean="0">
                <a:latin typeface="Arial" pitchFamily="34" charset="0"/>
                <a:cs typeface="Arial" pitchFamily="34" charset="0"/>
              </a:rPr>
              <a:t>1.-El valor a las personas y a la tierra.			1.-Un mundo en paz.</a:t>
            </a:r>
          </a:p>
          <a:p>
            <a:r>
              <a:rPr lang="es-419" sz="3700" dirty="0" smtClean="0">
                <a:latin typeface="Arial" pitchFamily="34" charset="0"/>
                <a:cs typeface="Arial" pitchFamily="34" charset="0"/>
              </a:rPr>
              <a:t>2.-Generosidad.				2.-Seguridad nacional.</a:t>
            </a:r>
          </a:p>
          <a:p>
            <a:r>
              <a:rPr lang="es-419" sz="3700" dirty="0" smtClean="0">
                <a:latin typeface="Arial" pitchFamily="34" charset="0"/>
                <a:cs typeface="Arial" pitchFamily="34" charset="0"/>
              </a:rPr>
              <a:t>3.-Perdòn.				3.-Seguridad familiar.</a:t>
            </a:r>
          </a:p>
          <a:p>
            <a:r>
              <a:rPr lang="es-419" sz="3700" dirty="0" smtClean="0">
                <a:latin typeface="Arial" pitchFamily="34" charset="0"/>
                <a:cs typeface="Arial" pitchFamily="34" charset="0"/>
              </a:rPr>
              <a:t>4.-Verdadera amistad.				4.-Libertad ppara todas las personas.</a:t>
            </a:r>
          </a:p>
          <a:p>
            <a:r>
              <a:rPr lang="es-419" sz="3700" dirty="0" smtClean="0">
                <a:latin typeface="Arial" pitchFamily="34" charset="0"/>
                <a:cs typeface="Arial" pitchFamily="34" charset="0"/>
              </a:rPr>
              <a:t>5.-Compartir.				5.-Igualdad.</a:t>
            </a:r>
          </a:p>
          <a:p>
            <a:r>
              <a:rPr lang="es-419" sz="3700" dirty="0" smtClean="0">
                <a:latin typeface="Arial" pitchFamily="34" charset="0"/>
                <a:cs typeface="Arial" pitchFamily="34" charset="0"/>
              </a:rPr>
              <a:t>6.-Alegria.				6.-Fraternidad.	</a:t>
            </a:r>
          </a:p>
          <a:p>
            <a:r>
              <a:rPr lang="es-419" sz="3700" dirty="0" smtClean="0">
                <a:latin typeface="Arial" pitchFamily="34" charset="0"/>
                <a:cs typeface="Arial" pitchFamily="34" charset="0"/>
              </a:rPr>
              <a:t>7.-Honradez.				7.-Fuerza moral.</a:t>
            </a:r>
          </a:p>
          <a:p>
            <a:r>
              <a:rPr lang="es-419" sz="3700" dirty="0" smtClean="0">
                <a:latin typeface="Arial" pitchFamily="34" charset="0"/>
                <a:cs typeface="Arial" pitchFamily="34" charset="0"/>
              </a:rPr>
              <a:t>8.-Ser de ayuda a los demàs.			8.-Respeto asì mismo.</a:t>
            </a:r>
          </a:p>
          <a:p>
            <a:r>
              <a:rPr lang="es-419" sz="3700" dirty="0" smtClean="0">
                <a:latin typeface="Arial" pitchFamily="34" charset="0"/>
                <a:cs typeface="Arial" pitchFamily="34" charset="0"/>
              </a:rPr>
              <a:t>9.-Comportamiento ecolòcicamento positivo.		9.-Amor maduro.</a:t>
            </a:r>
          </a:p>
          <a:p>
            <a:r>
              <a:rPr lang="es-419" sz="3700" dirty="0" smtClean="0">
                <a:latin typeface="Arial" pitchFamily="34" charset="0"/>
                <a:cs typeface="Arial" pitchFamily="34" charset="0"/>
              </a:rPr>
              <a:t>10.-Cortesìa.				10.-Equilibrio interior.	</a:t>
            </a:r>
          </a:p>
          <a:p>
            <a:r>
              <a:rPr lang="es-419" sz="3700" dirty="0" smtClean="0">
                <a:latin typeface="Arial" pitchFamily="34" charset="0"/>
                <a:cs typeface="Arial" pitchFamily="34" charset="0"/>
              </a:rPr>
              <a:t>11.-Tolerencia.				11.-Sabidurìa.</a:t>
            </a:r>
          </a:p>
          <a:p>
            <a:r>
              <a:rPr lang="es-419" sz="3700" dirty="0" smtClean="0">
                <a:latin typeface="Arial" pitchFamily="34" charset="0"/>
                <a:cs typeface="Arial" pitchFamily="34" charset="0"/>
              </a:rPr>
              <a:t>12.-Responsabilidad.				12.-Un mundo de belleza.</a:t>
            </a:r>
          </a:p>
          <a:p>
            <a:r>
              <a:rPr lang="es-419" sz="3700" dirty="0" smtClean="0">
                <a:latin typeface="Arial" pitchFamily="34" charset="0"/>
                <a:cs typeface="Arial" pitchFamily="34" charset="0"/>
              </a:rPr>
              <a:t>13.-Sacrificio.				13.-Apoyo a la comunidad. </a:t>
            </a:r>
          </a:p>
          <a:p>
            <a:r>
              <a:rPr lang="es-419" sz="3700" dirty="0" smtClean="0">
                <a:latin typeface="Arial" pitchFamily="34" charset="0"/>
                <a:cs typeface="Arial" pitchFamily="34" charset="0"/>
              </a:rPr>
              <a:t>14.-Autorreflexiòn.				14.-Un ecosistema en equilibrio.</a:t>
            </a:r>
          </a:p>
          <a:p>
            <a:r>
              <a:rPr lang="es-419" sz="3700" dirty="0" smtClean="0">
                <a:latin typeface="Arial" pitchFamily="34" charset="0"/>
                <a:cs typeface="Arial" pitchFamily="34" charset="0"/>
              </a:rPr>
              <a:t>15.-Autodisciplina.</a:t>
            </a:r>
          </a:p>
          <a:p>
            <a:r>
              <a:rPr lang="es-419" sz="3700" dirty="0" smtClean="0">
                <a:latin typeface="Arial" pitchFamily="34" charset="0"/>
                <a:cs typeface="Arial" pitchFamily="34" charset="0"/>
              </a:rPr>
              <a:t>16.-Empatìa e interès por otras culturas.</a:t>
            </a:r>
          </a:p>
          <a:p>
            <a:r>
              <a:rPr lang="es-419" sz="3700" dirty="0" smtClean="0">
                <a:latin typeface="Arial" pitchFamily="34" charset="0"/>
                <a:cs typeface="Arial" pitchFamily="34" charset="0"/>
              </a:rPr>
              <a:t>17.-Educaciòn.</a:t>
            </a:r>
            <a:endParaRPr lang="es-ES" sz="3700" dirty="0"/>
          </a:p>
        </p:txBody>
      </p:sp>
    </p:spTree>
    <p:extLst>
      <p:ext uri="{BB962C8B-B14F-4D97-AF65-F5344CB8AC3E}">
        <p14:creationId xmlns:p14="http://schemas.microsoft.com/office/powerpoint/2010/main" val="264412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/>
          <a:p>
            <a:r>
              <a:rPr lang="es-419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CONCEPTOS SUBSIDIARIOS Y DE TERCER NIVEL DE DESARROLLO SUSTENTABLE.</a:t>
            </a:r>
            <a:endParaRPr lang="es-ES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4" name="3 Elipse"/>
          <p:cNvSpPr/>
          <p:nvPr/>
        </p:nvSpPr>
        <p:spPr>
          <a:xfrm>
            <a:off x="3203848" y="1052736"/>
            <a:ext cx="1944216" cy="10801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>
                <a:solidFill>
                  <a:schemeClr val="accent6"/>
                </a:solidFill>
              </a:rPr>
              <a:t>Sistemas</a:t>
            </a:r>
          </a:p>
          <a:p>
            <a:pPr algn="ctr"/>
            <a:r>
              <a:rPr lang="es-ES" dirty="0" smtClean="0">
                <a:solidFill>
                  <a:schemeClr val="accent6"/>
                </a:solidFill>
              </a:rPr>
              <a:t>E</a:t>
            </a:r>
            <a:r>
              <a:rPr lang="es-419" dirty="0" smtClean="0">
                <a:solidFill>
                  <a:schemeClr val="accent6"/>
                </a:solidFill>
              </a:rPr>
              <a:t>conòmicos.</a:t>
            </a:r>
            <a:r>
              <a:rPr lang="es-419" dirty="0" smtClean="0"/>
              <a:t> </a:t>
            </a:r>
            <a:endParaRPr lang="es-ES" dirty="0"/>
          </a:p>
        </p:txBody>
      </p:sp>
      <p:sp>
        <p:nvSpPr>
          <p:cNvPr id="5" name="4 Elipse"/>
          <p:cNvSpPr/>
          <p:nvPr/>
        </p:nvSpPr>
        <p:spPr>
          <a:xfrm>
            <a:off x="1043608" y="2420888"/>
            <a:ext cx="2016224" cy="10081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>
                <a:solidFill>
                  <a:schemeClr val="accent6">
                    <a:lumMod val="75000"/>
                  </a:schemeClr>
                </a:solidFill>
              </a:rPr>
              <a:t>Procesos</a:t>
            </a:r>
          </a:p>
          <a:p>
            <a:pPr algn="ctr"/>
            <a:r>
              <a:rPr lang="es-419" dirty="0" smtClean="0">
                <a:solidFill>
                  <a:schemeClr val="accent6">
                    <a:lumMod val="75000"/>
                  </a:schemeClr>
                </a:solidFill>
              </a:rPr>
              <a:t>econòmicos</a:t>
            </a:r>
            <a:endParaRPr lang="es-E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6 Elipse"/>
          <p:cNvSpPr/>
          <p:nvPr/>
        </p:nvSpPr>
        <p:spPr>
          <a:xfrm>
            <a:off x="1907704" y="3789040"/>
            <a:ext cx="2160240" cy="7200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>
                <a:solidFill>
                  <a:srgbClr val="92D050"/>
                </a:solidFill>
              </a:rPr>
              <a:t>Recursos</a:t>
            </a:r>
            <a:endParaRPr lang="es-ES" dirty="0">
              <a:solidFill>
                <a:srgbClr val="92D050"/>
              </a:solidFill>
            </a:endParaRPr>
          </a:p>
        </p:txBody>
      </p:sp>
      <p:sp>
        <p:nvSpPr>
          <p:cNvPr id="8" name="7 Elipse"/>
          <p:cNvSpPr/>
          <p:nvPr/>
        </p:nvSpPr>
        <p:spPr>
          <a:xfrm>
            <a:off x="4572000" y="5066310"/>
            <a:ext cx="2304256" cy="10269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>
                <a:solidFill>
                  <a:srgbClr val="00B0F0"/>
                </a:solidFill>
              </a:rPr>
              <a:t>DESARROLLO</a:t>
            </a:r>
          </a:p>
          <a:p>
            <a:pPr algn="ctr"/>
            <a:r>
              <a:rPr lang="es-419" dirty="0" smtClean="0">
                <a:solidFill>
                  <a:srgbClr val="00B0F0"/>
                </a:solidFill>
              </a:rPr>
              <a:t>SUSTENTABLE</a:t>
            </a:r>
            <a:endParaRPr lang="es-ES" dirty="0">
              <a:solidFill>
                <a:srgbClr val="00B0F0"/>
              </a:solidFill>
            </a:endParaRPr>
          </a:p>
        </p:txBody>
      </p:sp>
      <p:sp>
        <p:nvSpPr>
          <p:cNvPr id="9" name="8 Elipse"/>
          <p:cNvSpPr/>
          <p:nvPr/>
        </p:nvSpPr>
        <p:spPr>
          <a:xfrm>
            <a:off x="6084168" y="3933056"/>
            <a:ext cx="2016224" cy="792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>
                <a:solidFill>
                  <a:srgbClr val="92D050"/>
                </a:solidFill>
              </a:rPr>
              <a:t>Crecimiento y desarrollo</a:t>
            </a:r>
            <a:endParaRPr lang="es-ES" dirty="0">
              <a:solidFill>
                <a:srgbClr val="92D050"/>
              </a:solidFill>
            </a:endParaRPr>
          </a:p>
        </p:txBody>
      </p:sp>
      <p:sp>
        <p:nvSpPr>
          <p:cNvPr id="10" name="9 Elipse"/>
          <p:cNvSpPr/>
          <p:nvPr/>
        </p:nvSpPr>
        <p:spPr>
          <a:xfrm>
            <a:off x="6732240" y="2420888"/>
            <a:ext cx="1944216" cy="10081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>
                <a:solidFill>
                  <a:schemeClr val="accent6"/>
                </a:solidFill>
              </a:rPr>
              <a:t>Distribuciòn de la riqueza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11" name="10 Elipse"/>
          <p:cNvSpPr/>
          <p:nvPr/>
        </p:nvSpPr>
        <p:spPr>
          <a:xfrm>
            <a:off x="6156174" y="764704"/>
            <a:ext cx="2160241" cy="12961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smtClean="0">
                <a:solidFill>
                  <a:schemeClr val="accent6"/>
                </a:solidFill>
              </a:rPr>
              <a:t>INCREMENTO</a:t>
            </a:r>
          </a:p>
          <a:p>
            <a:pPr algn="ctr"/>
            <a:r>
              <a:rPr lang="es-419" dirty="0" smtClean="0">
                <a:solidFill>
                  <a:schemeClr val="accent6"/>
                </a:solidFill>
              </a:rPr>
              <a:t>DE LA </a:t>
            </a:r>
          </a:p>
          <a:p>
            <a:pPr algn="ctr"/>
            <a:r>
              <a:rPr lang="es-419" dirty="0" smtClean="0">
                <a:solidFill>
                  <a:schemeClr val="accent6"/>
                </a:solidFill>
              </a:rPr>
              <a:t>RPODUCCIÒN </a:t>
            </a:r>
            <a:endParaRPr lang="es-ES" dirty="0">
              <a:solidFill>
                <a:schemeClr val="accent6"/>
              </a:solidFill>
            </a:endParaRPr>
          </a:p>
        </p:txBody>
      </p:sp>
      <p:cxnSp>
        <p:nvCxnSpPr>
          <p:cNvPr id="14" name="13 Conector recto"/>
          <p:cNvCxnSpPr/>
          <p:nvPr/>
        </p:nvCxnSpPr>
        <p:spPr>
          <a:xfrm flipV="1">
            <a:off x="2483768" y="1772816"/>
            <a:ext cx="79208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2195736" y="3429000"/>
            <a:ext cx="432048" cy="3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V="1">
            <a:off x="3203848" y="2132856"/>
            <a:ext cx="864096" cy="16561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endCxn id="8" idx="1"/>
          </p:cNvCxnSpPr>
          <p:nvPr/>
        </p:nvCxnSpPr>
        <p:spPr>
          <a:xfrm>
            <a:off x="3635896" y="4509120"/>
            <a:ext cx="1273554" cy="7075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 flipV="1">
            <a:off x="6300192" y="4725144"/>
            <a:ext cx="432048" cy="3411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>
            <a:stCxn id="9" idx="7"/>
          </p:cNvCxnSpPr>
          <p:nvPr/>
        </p:nvCxnSpPr>
        <p:spPr>
          <a:xfrm flipV="1">
            <a:off x="7805123" y="3429000"/>
            <a:ext cx="295269" cy="6200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 flipH="1">
            <a:off x="6516216" y="2060848"/>
            <a:ext cx="216024" cy="18722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7771175" y="1881251"/>
            <a:ext cx="360040" cy="5396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17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447</Words>
  <Application>Microsoft Office PowerPoint</Application>
  <PresentationFormat>Presentación en pantalla (4:3)</PresentationFormat>
  <Paragraphs>57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ASIGNATURA: C.T.S. y V.  PROF: JOSÈ ÀNGEL GÒMEZ REYES </vt:lpstr>
      <vt:lpstr>LÒGICA. . .Estudia estructuras o las formas del pensamiento, procesos y los procedimientos utilizados para la adquisiciòn de conocimiento.</vt:lpstr>
      <vt:lpstr>Axiologìa o teorìa de los valores.-Estudia la naturaleza y el caràcter de los valores y de los juicios de valor. </vt:lpstr>
      <vt:lpstr>ESTÈTICA.-Filosofìa del arte reflaxiona sobre la esencia y persepciòn de la belleza y el valor de lo bello.  Platòn, Aristòteles y Plotino (205-270) identificaron lo bello con lo bueno en la unidad de lo perfecto. Es independiente de consideraciones metafìsicas, psicològicas o gnoseològicas-   </vt:lpstr>
      <vt:lpstr>CONCEPTOS SUBSIDIARIOS Y DE TERCER NIVEL DE DESARROLLO SUSTENTABLE.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ASIGNATURA: C.T.S. y V.  PROF: JOSÈ ÀNGEL GÒMEZ REYES</dc:title>
  <dc:creator>Felipe</dc:creator>
  <cp:lastModifiedBy>Felipe</cp:lastModifiedBy>
  <cp:revision>20</cp:revision>
  <dcterms:created xsi:type="dcterms:W3CDTF">2020-10-06T23:47:57Z</dcterms:created>
  <dcterms:modified xsi:type="dcterms:W3CDTF">2020-10-07T02:52:13Z</dcterms:modified>
</cp:coreProperties>
</file>