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792" r:id="rId2"/>
    <p:sldId id="793" r:id="rId3"/>
    <p:sldId id="799" r:id="rId4"/>
    <p:sldId id="800" r:id="rId5"/>
    <p:sldId id="798" r:id="rId6"/>
    <p:sldId id="804" r:id="rId7"/>
    <p:sldId id="3378" r:id="rId8"/>
    <p:sldId id="3379" r:id="rId9"/>
    <p:sldId id="796" r:id="rId10"/>
    <p:sldId id="802" r:id="rId11"/>
    <p:sldId id="803" r:id="rId12"/>
    <p:sldId id="806" r:id="rId13"/>
    <p:sldId id="807" r:id="rId14"/>
    <p:sldId id="801" r:id="rId15"/>
    <p:sldId id="3377" r:id="rId16"/>
    <p:sldId id="3382" r:id="rId17"/>
    <p:sldId id="3380" r:id="rId18"/>
    <p:sldId id="3381" r:id="rId19"/>
    <p:sldId id="795" r:id="rId20"/>
    <p:sldId id="794" r:id="rId21"/>
    <p:sldId id="3383" r:id="rId22"/>
    <p:sldId id="3384" r:id="rId23"/>
    <p:sldId id="3385" r:id="rId24"/>
    <p:sldId id="797" r:id="rId25"/>
    <p:sldId id="3386" r:id="rId26"/>
    <p:sldId id="3387" r:id="rId27"/>
    <p:sldId id="3388" r:id="rId28"/>
    <p:sldId id="809" r:id="rId29"/>
    <p:sldId id="3389" r:id="rId30"/>
    <p:sldId id="805" r:id="rId31"/>
    <p:sldId id="3390" r:id="rId32"/>
    <p:sldId id="33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D42E61-2A76-4743-9448-D724FEFD494C}" v="1" dt="2024-03-12T23:23:17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ro Alberto Malaga Ortega" userId="8c8be4c5-468d-45bf-af5b-80e2a4deb195" providerId="ADAL" clId="{F6D42E61-2A76-4743-9448-D724FEFD494C}"/>
    <pc:docChg chg="addSld modSld">
      <pc:chgData name="Ramiro Alberto Malaga Ortega" userId="8c8be4c5-468d-45bf-af5b-80e2a4deb195" providerId="ADAL" clId="{F6D42E61-2A76-4743-9448-D724FEFD494C}" dt="2024-03-12T23:23:17.362" v="0"/>
      <pc:docMkLst>
        <pc:docMk/>
      </pc:docMkLst>
      <pc:sldChg chg="add">
        <pc:chgData name="Ramiro Alberto Malaga Ortega" userId="8c8be4c5-468d-45bf-af5b-80e2a4deb195" providerId="ADAL" clId="{F6D42E61-2A76-4743-9448-D724FEFD494C}" dt="2024-03-12T23:23:17.362" v="0"/>
        <pc:sldMkLst>
          <pc:docMk/>
          <pc:sldMk cId="447963507" sldId="794"/>
        </pc:sldMkLst>
      </pc:sldChg>
      <pc:sldChg chg="add">
        <pc:chgData name="Ramiro Alberto Malaga Ortega" userId="8c8be4c5-468d-45bf-af5b-80e2a4deb195" providerId="ADAL" clId="{F6D42E61-2A76-4743-9448-D724FEFD494C}" dt="2024-03-12T23:23:17.362" v="0"/>
        <pc:sldMkLst>
          <pc:docMk/>
          <pc:sldMk cId="1443784708" sldId="797"/>
        </pc:sldMkLst>
      </pc:sldChg>
      <pc:sldChg chg="add">
        <pc:chgData name="Ramiro Alberto Malaga Ortega" userId="8c8be4c5-468d-45bf-af5b-80e2a4deb195" providerId="ADAL" clId="{F6D42E61-2A76-4743-9448-D724FEFD494C}" dt="2024-03-12T23:23:17.362" v="0"/>
        <pc:sldMkLst>
          <pc:docMk/>
          <pc:sldMk cId="3388068032" sldId="805"/>
        </pc:sldMkLst>
      </pc:sldChg>
      <pc:sldChg chg="add">
        <pc:chgData name="Ramiro Alberto Malaga Ortega" userId="8c8be4c5-468d-45bf-af5b-80e2a4deb195" providerId="ADAL" clId="{F6D42E61-2A76-4743-9448-D724FEFD494C}" dt="2024-03-12T23:23:17.362" v="0"/>
        <pc:sldMkLst>
          <pc:docMk/>
          <pc:sldMk cId="3585828583" sldId="809"/>
        </pc:sldMkLst>
      </pc:sldChg>
      <pc:sldChg chg="add">
        <pc:chgData name="Ramiro Alberto Malaga Ortega" userId="8c8be4c5-468d-45bf-af5b-80e2a4deb195" providerId="ADAL" clId="{F6D42E61-2A76-4743-9448-D724FEFD494C}" dt="2024-03-12T23:23:17.362" v="0"/>
        <pc:sldMkLst>
          <pc:docMk/>
          <pc:sldMk cId="2207206643" sldId="3383"/>
        </pc:sldMkLst>
      </pc:sldChg>
      <pc:sldChg chg="add">
        <pc:chgData name="Ramiro Alberto Malaga Ortega" userId="8c8be4c5-468d-45bf-af5b-80e2a4deb195" providerId="ADAL" clId="{F6D42E61-2A76-4743-9448-D724FEFD494C}" dt="2024-03-12T23:23:17.362" v="0"/>
        <pc:sldMkLst>
          <pc:docMk/>
          <pc:sldMk cId="1564538431" sldId="3384"/>
        </pc:sldMkLst>
      </pc:sldChg>
      <pc:sldChg chg="add">
        <pc:chgData name="Ramiro Alberto Malaga Ortega" userId="8c8be4c5-468d-45bf-af5b-80e2a4deb195" providerId="ADAL" clId="{F6D42E61-2A76-4743-9448-D724FEFD494C}" dt="2024-03-12T23:23:17.362" v="0"/>
        <pc:sldMkLst>
          <pc:docMk/>
          <pc:sldMk cId="2542445231" sldId="3385"/>
        </pc:sldMkLst>
      </pc:sldChg>
      <pc:sldChg chg="add">
        <pc:chgData name="Ramiro Alberto Malaga Ortega" userId="8c8be4c5-468d-45bf-af5b-80e2a4deb195" providerId="ADAL" clId="{F6D42E61-2A76-4743-9448-D724FEFD494C}" dt="2024-03-12T23:23:17.362" v="0"/>
        <pc:sldMkLst>
          <pc:docMk/>
          <pc:sldMk cId="4231118302" sldId="3386"/>
        </pc:sldMkLst>
      </pc:sldChg>
      <pc:sldChg chg="add">
        <pc:chgData name="Ramiro Alberto Malaga Ortega" userId="8c8be4c5-468d-45bf-af5b-80e2a4deb195" providerId="ADAL" clId="{F6D42E61-2A76-4743-9448-D724FEFD494C}" dt="2024-03-12T23:23:17.362" v="0"/>
        <pc:sldMkLst>
          <pc:docMk/>
          <pc:sldMk cId="880284238" sldId="3387"/>
        </pc:sldMkLst>
      </pc:sldChg>
      <pc:sldChg chg="add">
        <pc:chgData name="Ramiro Alberto Malaga Ortega" userId="8c8be4c5-468d-45bf-af5b-80e2a4deb195" providerId="ADAL" clId="{F6D42E61-2A76-4743-9448-D724FEFD494C}" dt="2024-03-12T23:23:17.362" v="0"/>
        <pc:sldMkLst>
          <pc:docMk/>
          <pc:sldMk cId="2106262999" sldId="3388"/>
        </pc:sldMkLst>
      </pc:sldChg>
      <pc:sldChg chg="add">
        <pc:chgData name="Ramiro Alberto Malaga Ortega" userId="8c8be4c5-468d-45bf-af5b-80e2a4deb195" providerId="ADAL" clId="{F6D42E61-2A76-4743-9448-D724FEFD494C}" dt="2024-03-12T23:23:17.362" v="0"/>
        <pc:sldMkLst>
          <pc:docMk/>
          <pc:sldMk cId="157819329" sldId="3389"/>
        </pc:sldMkLst>
      </pc:sldChg>
      <pc:sldChg chg="add">
        <pc:chgData name="Ramiro Alberto Malaga Ortega" userId="8c8be4c5-468d-45bf-af5b-80e2a4deb195" providerId="ADAL" clId="{F6D42E61-2A76-4743-9448-D724FEFD494C}" dt="2024-03-12T23:23:17.362" v="0"/>
        <pc:sldMkLst>
          <pc:docMk/>
          <pc:sldMk cId="3342979166" sldId="3390"/>
        </pc:sldMkLst>
      </pc:sldChg>
      <pc:sldChg chg="add setBg">
        <pc:chgData name="Ramiro Alberto Malaga Ortega" userId="8c8be4c5-468d-45bf-af5b-80e2a4deb195" providerId="ADAL" clId="{F6D42E61-2A76-4743-9448-D724FEFD494C}" dt="2024-03-12T23:23:17.362" v="0"/>
        <pc:sldMkLst>
          <pc:docMk/>
          <pc:sldMk cId="211684006" sldId="33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9D65C-CE98-458A-A656-953C979E05D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F3B3E-ACCC-4B3A-94D7-90CD866D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9B16F-4938-4681-8899-4BD412DDBC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204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698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605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81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407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3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597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822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888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926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77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065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9B16F-4938-4681-8899-4BD412DDBC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058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189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698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909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381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3157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04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731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641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78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2587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998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57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928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2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464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39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330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31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100138"/>
            <a:ext cx="12192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" y="301629"/>
            <a:ext cx="11282705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5667" y="1598613"/>
            <a:ext cx="1130300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DAFCB-46C5-448D-8384-4F79EB2F82F3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0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4" name="Line 1086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5" name="Line 1087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6" name="Rectangle 1088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77" name="Rectangle 1089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78" name="Freeform 1098"/>
          <p:cNvSpPr>
            <a:spLocks/>
          </p:cNvSpPr>
          <p:nvPr/>
        </p:nvSpPr>
        <p:spPr bwMode="auto">
          <a:xfrm>
            <a:off x="649820" y="617541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9" name="Freeform 1115"/>
          <p:cNvSpPr>
            <a:spLocks/>
          </p:cNvSpPr>
          <p:nvPr/>
        </p:nvSpPr>
        <p:spPr bwMode="auto">
          <a:xfrm>
            <a:off x="611720" y="473075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0" name="Freeform 1120"/>
          <p:cNvSpPr>
            <a:spLocks/>
          </p:cNvSpPr>
          <p:nvPr/>
        </p:nvSpPr>
        <p:spPr bwMode="auto">
          <a:xfrm>
            <a:off x="611720" y="463553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1" name="Freeform 1134"/>
          <p:cNvSpPr>
            <a:spLocks/>
          </p:cNvSpPr>
          <p:nvPr/>
        </p:nvSpPr>
        <p:spPr bwMode="auto">
          <a:xfrm>
            <a:off x="937686" y="514350"/>
            <a:ext cx="4233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2" name="Freeform 1141"/>
          <p:cNvSpPr>
            <a:spLocks/>
          </p:cNvSpPr>
          <p:nvPr/>
        </p:nvSpPr>
        <p:spPr bwMode="auto">
          <a:xfrm>
            <a:off x="941919" y="479425"/>
            <a:ext cx="2116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3" name="Freeform 1148"/>
          <p:cNvSpPr>
            <a:spLocks/>
          </p:cNvSpPr>
          <p:nvPr/>
        </p:nvSpPr>
        <p:spPr bwMode="auto">
          <a:xfrm>
            <a:off x="924986" y="46037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4" name="Freeform 1150"/>
          <p:cNvSpPr>
            <a:spLocks/>
          </p:cNvSpPr>
          <p:nvPr/>
        </p:nvSpPr>
        <p:spPr bwMode="auto">
          <a:xfrm>
            <a:off x="912286" y="447677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5" name="Freeform 1152"/>
          <p:cNvSpPr>
            <a:spLocks/>
          </p:cNvSpPr>
          <p:nvPr/>
        </p:nvSpPr>
        <p:spPr bwMode="auto">
          <a:xfrm>
            <a:off x="912286" y="447677"/>
            <a:ext cx="4233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6" name="Freeform 1154"/>
          <p:cNvSpPr>
            <a:spLocks/>
          </p:cNvSpPr>
          <p:nvPr/>
        </p:nvSpPr>
        <p:spPr bwMode="auto">
          <a:xfrm>
            <a:off x="886886" y="43497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7" name="Freeform 1156"/>
          <p:cNvSpPr>
            <a:spLocks/>
          </p:cNvSpPr>
          <p:nvPr/>
        </p:nvSpPr>
        <p:spPr bwMode="auto">
          <a:xfrm>
            <a:off x="886886" y="431801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8" name="Freeform 1163"/>
          <p:cNvSpPr>
            <a:spLocks/>
          </p:cNvSpPr>
          <p:nvPr/>
        </p:nvSpPr>
        <p:spPr bwMode="auto">
          <a:xfrm>
            <a:off x="814917" y="415928"/>
            <a:ext cx="8467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9" name="Freeform 1172"/>
          <p:cNvSpPr>
            <a:spLocks/>
          </p:cNvSpPr>
          <p:nvPr/>
        </p:nvSpPr>
        <p:spPr bwMode="auto">
          <a:xfrm>
            <a:off x="776820" y="476253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0" name="Freeform 1177"/>
          <p:cNvSpPr>
            <a:spLocks/>
          </p:cNvSpPr>
          <p:nvPr/>
        </p:nvSpPr>
        <p:spPr bwMode="auto">
          <a:xfrm>
            <a:off x="742953" y="534991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1" name="Freeform 1180"/>
          <p:cNvSpPr>
            <a:spLocks/>
          </p:cNvSpPr>
          <p:nvPr/>
        </p:nvSpPr>
        <p:spPr bwMode="auto">
          <a:xfrm>
            <a:off x="747186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2" name="Line 1187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3" name="Line 1188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4" name="Freeform 1208"/>
          <p:cNvSpPr>
            <a:spLocks/>
          </p:cNvSpPr>
          <p:nvPr/>
        </p:nvSpPr>
        <p:spPr bwMode="auto">
          <a:xfrm>
            <a:off x="793751" y="55721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5" name="Freeform 1210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6" name="Freeform 1214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7" name="Rectangle 1215"/>
          <p:cNvSpPr>
            <a:spLocks noChangeArrowheads="1"/>
          </p:cNvSpPr>
          <p:nvPr/>
        </p:nvSpPr>
        <p:spPr bwMode="auto">
          <a:xfrm>
            <a:off x="793751" y="627066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98" name="Freeform 1217"/>
          <p:cNvSpPr>
            <a:spLocks/>
          </p:cNvSpPr>
          <p:nvPr/>
        </p:nvSpPr>
        <p:spPr bwMode="auto">
          <a:xfrm>
            <a:off x="793751" y="6270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9" name="Freeform 1219"/>
          <p:cNvSpPr>
            <a:spLocks/>
          </p:cNvSpPr>
          <p:nvPr/>
        </p:nvSpPr>
        <p:spPr bwMode="auto">
          <a:xfrm>
            <a:off x="975786" y="54134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0" name="Freeform 1221"/>
          <p:cNvSpPr>
            <a:spLocks/>
          </p:cNvSpPr>
          <p:nvPr/>
        </p:nvSpPr>
        <p:spPr bwMode="auto">
          <a:xfrm>
            <a:off x="975786" y="541341"/>
            <a:ext cx="4233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1" name="Freeform 1234"/>
          <p:cNvSpPr>
            <a:spLocks/>
          </p:cNvSpPr>
          <p:nvPr/>
        </p:nvSpPr>
        <p:spPr bwMode="auto">
          <a:xfrm>
            <a:off x="9630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2" name="Line 1237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3" name="Line 1238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4" name="Freeform 1240"/>
          <p:cNvSpPr>
            <a:spLocks/>
          </p:cNvSpPr>
          <p:nvPr/>
        </p:nvSpPr>
        <p:spPr bwMode="auto">
          <a:xfrm>
            <a:off x="971551" y="541341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5" name="Freeform 1243"/>
          <p:cNvSpPr>
            <a:spLocks/>
          </p:cNvSpPr>
          <p:nvPr/>
        </p:nvSpPr>
        <p:spPr bwMode="auto">
          <a:xfrm>
            <a:off x="971553" y="53816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6" name="Freeform 1246"/>
          <p:cNvSpPr>
            <a:spLocks/>
          </p:cNvSpPr>
          <p:nvPr/>
        </p:nvSpPr>
        <p:spPr bwMode="auto">
          <a:xfrm>
            <a:off x="967320" y="547691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7" name="Freeform 1250"/>
          <p:cNvSpPr>
            <a:spLocks/>
          </p:cNvSpPr>
          <p:nvPr/>
        </p:nvSpPr>
        <p:spPr bwMode="auto">
          <a:xfrm>
            <a:off x="975786" y="53022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8" name="Freeform 1252"/>
          <p:cNvSpPr>
            <a:spLocks/>
          </p:cNvSpPr>
          <p:nvPr/>
        </p:nvSpPr>
        <p:spPr bwMode="auto">
          <a:xfrm>
            <a:off x="975786" y="527050"/>
            <a:ext cx="4233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9" name="Freeform 1255"/>
          <p:cNvSpPr>
            <a:spLocks/>
          </p:cNvSpPr>
          <p:nvPr/>
        </p:nvSpPr>
        <p:spPr bwMode="auto">
          <a:xfrm>
            <a:off x="9503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0" name="Rectangle 1256"/>
          <p:cNvSpPr>
            <a:spLocks noChangeArrowheads="1"/>
          </p:cNvSpPr>
          <p:nvPr/>
        </p:nvSpPr>
        <p:spPr bwMode="auto">
          <a:xfrm>
            <a:off x="963086" y="550866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11" name="Freeform 1258"/>
          <p:cNvSpPr>
            <a:spLocks/>
          </p:cNvSpPr>
          <p:nvPr/>
        </p:nvSpPr>
        <p:spPr bwMode="auto">
          <a:xfrm>
            <a:off x="963086" y="5508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2" name="Freeform 1266"/>
          <p:cNvSpPr>
            <a:spLocks/>
          </p:cNvSpPr>
          <p:nvPr/>
        </p:nvSpPr>
        <p:spPr bwMode="auto">
          <a:xfrm>
            <a:off x="971551" y="53499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3" name="Freeform 1269"/>
          <p:cNvSpPr>
            <a:spLocks/>
          </p:cNvSpPr>
          <p:nvPr/>
        </p:nvSpPr>
        <p:spPr bwMode="auto">
          <a:xfrm>
            <a:off x="971553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4" name="Line 1270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5" name="Line 1271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6" name="Rectangle 1272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17" name="Rectangle 1273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18" name="Line 1274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9" name="Line 1275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0" name="Freeform 1277"/>
          <p:cNvSpPr>
            <a:spLocks/>
          </p:cNvSpPr>
          <p:nvPr/>
        </p:nvSpPr>
        <p:spPr bwMode="auto">
          <a:xfrm>
            <a:off x="971551" y="523878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1" name="Freeform 1287"/>
          <p:cNvSpPr>
            <a:spLocks/>
          </p:cNvSpPr>
          <p:nvPr/>
        </p:nvSpPr>
        <p:spPr bwMode="auto">
          <a:xfrm>
            <a:off x="958853" y="514350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2" name="Freeform 1290"/>
          <p:cNvSpPr>
            <a:spLocks/>
          </p:cNvSpPr>
          <p:nvPr/>
        </p:nvSpPr>
        <p:spPr bwMode="auto">
          <a:xfrm>
            <a:off x="958853" y="517527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3" name="Rectangle 1335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4" name="Rectangle 1336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5" name="Rectangle 1337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6" name="Rectangle 1340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7" name="Rectangle 1341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8" name="Rectangle 1342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9" name="Rectangle 1343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30" name="Rectangle 1344"/>
          <p:cNvSpPr>
            <a:spLocks noChangeArrowheads="1"/>
          </p:cNvSpPr>
          <p:nvPr/>
        </p:nvSpPr>
        <p:spPr bwMode="auto">
          <a:xfrm>
            <a:off x="620186" y="485778"/>
            <a:ext cx="2116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45577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79072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512567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7460628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979557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57868" y="301628"/>
            <a:ext cx="11252869" cy="668193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804655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635321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620134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620134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620134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620134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3095344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926010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910823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910823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910823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910823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5468585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5299253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5284065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5284065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5284065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5284065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7817477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7648145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7632957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7632957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7632957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7632957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10181948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10012616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9997427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9997427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9997427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9997427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46545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80040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513535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7470304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980525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814331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644997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629810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629810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629810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629810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3105020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935688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920499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920499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920499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920499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5478261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5308929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5293740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5293740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5293740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5293740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7827153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7657820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7642633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7642633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7642633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7642633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10191624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10022292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10007103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10007103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10007103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10007103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1"/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132" name="Slide Number Placeholder 2"/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65A5-8914-46DC-9F1E-E42E45684F2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3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95090" y="4064004"/>
            <a:ext cx="5305239" cy="1751263"/>
          </a:xfrm>
        </p:spPr>
        <p:txBody>
          <a:bodyPr/>
          <a:lstStyle>
            <a:lvl1pPr>
              <a:defRPr sz="3000" b="0" i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E338E-BDCF-47C5-A560-0812EAC2D689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13236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28686" y="5302250"/>
            <a:ext cx="7063316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95090" y="3075216"/>
            <a:ext cx="5305239" cy="1950356"/>
          </a:xfrm>
        </p:spPr>
        <p:txBody>
          <a:bodyPr/>
          <a:lstStyle>
            <a:lvl1pPr>
              <a:defRPr sz="30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4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465668" y="1132417"/>
            <a:ext cx="11260667" cy="5069416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1FF8F-2BA9-458B-B239-B97F557369F9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2601591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465669" y="1147233"/>
            <a:ext cx="5545665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6143980" y="1147233"/>
            <a:ext cx="5545665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511E2-0F8C-45E8-92E8-7E40DDD11580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412394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465669" y="1147233"/>
            <a:ext cx="5545665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6143980" y="1147233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6149624" y="3723217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B18F0-9F7A-4E9B-81AB-F58D7293E54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036698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6143980" y="1147233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6149624" y="3723217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462846" y="1140883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468490" y="3716867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96132-0E73-4EFA-8D82-3F3815FDF00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502640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" name="Line 1087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" name="Rectangle 1088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7" name="Rectangle 1089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8" name="Freeform 1098"/>
          <p:cNvSpPr>
            <a:spLocks/>
          </p:cNvSpPr>
          <p:nvPr/>
        </p:nvSpPr>
        <p:spPr bwMode="auto">
          <a:xfrm>
            <a:off x="649820" y="617541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" name="Freeform 1115"/>
          <p:cNvSpPr>
            <a:spLocks/>
          </p:cNvSpPr>
          <p:nvPr/>
        </p:nvSpPr>
        <p:spPr bwMode="auto">
          <a:xfrm>
            <a:off x="611720" y="473075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" name="Freeform 1120"/>
          <p:cNvSpPr>
            <a:spLocks/>
          </p:cNvSpPr>
          <p:nvPr/>
        </p:nvSpPr>
        <p:spPr bwMode="auto">
          <a:xfrm>
            <a:off x="611720" y="463553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" name="Freeform 1134"/>
          <p:cNvSpPr>
            <a:spLocks/>
          </p:cNvSpPr>
          <p:nvPr/>
        </p:nvSpPr>
        <p:spPr bwMode="auto">
          <a:xfrm>
            <a:off x="937686" y="514350"/>
            <a:ext cx="4233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" name="Freeform 1141"/>
          <p:cNvSpPr>
            <a:spLocks/>
          </p:cNvSpPr>
          <p:nvPr/>
        </p:nvSpPr>
        <p:spPr bwMode="auto">
          <a:xfrm>
            <a:off x="941919" y="479425"/>
            <a:ext cx="2116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3" name="Freeform 1148"/>
          <p:cNvSpPr>
            <a:spLocks/>
          </p:cNvSpPr>
          <p:nvPr/>
        </p:nvSpPr>
        <p:spPr bwMode="auto">
          <a:xfrm>
            <a:off x="924986" y="46037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4" name="Freeform 1150"/>
          <p:cNvSpPr>
            <a:spLocks/>
          </p:cNvSpPr>
          <p:nvPr/>
        </p:nvSpPr>
        <p:spPr bwMode="auto">
          <a:xfrm>
            <a:off x="912286" y="447677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5" name="Freeform 1152"/>
          <p:cNvSpPr>
            <a:spLocks/>
          </p:cNvSpPr>
          <p:nvPr/>
        </p:nvSpPr>
        <p:spPr bwMode="auto">
          <a:xfrm>
            <a:off x="912286" y="447677"/>
            <a:ext cx="4233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6" name="Freeform 1154"/>
          <p:cNvSpPr>
            <a:spLocks/>
          </p:cNvSpPr>
          <p:nvPr/>
        </p:nvSpPr>
        <p:spPr bwMode="auto">
          <a:xfrm>
            <a:off x="886886" y="43497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7" name="Freeform 1156"/>
          <p:cNvSpPr>
            <a:spLocks/>
          </p:cNvSpPr>
          <p:nvPr/>
        </p:nvSpPr>
        <p:spPr bwMode="auto">
          <a:xfrm>
            <a:off x="886886" y="431801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8" name="Freeform 1163"/>
          <p:cNvSpPr>
            <a:spLocks/>
          </p:cNvSpPr>
          <p:nvPr/>
        </p:nvSpPr>
        <p:spPr bwMode="auto">
          <a:xfrm>
            <a:off x="814917" y="415928"/>
            <a:ext cx="8467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9" name="Freeform 1172"/>
          <p:cNvSpPr>
            <a:spLocks/>
          </p:cNvSpPr>
          <p:nvPr/>
        </p:nvSpPr>
        <p:spPr bwMode="auto">
          <a:xfrm>
            <a:off x="776820" y="476253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" name="Freeform 1177"/>
          <p:cNvSpPr>
            <a:spLocks/>
          </p:cNvSpPr>
          <p:nvPr/>
        </p:nvSpPr>
        <p:spPr bwMode="auto">
          <a:xfrm>
            <a:off x="742953" y="534991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1" name="Freeform 1180"/>
          <p:cNvSpPr>
            <a:spLocks/>
          </p:cNvSpPr>
          <p:nvPr/>
        </p:nvSpPr>
        <p:spPr bwMode="auto">
          <a:xfrm>
            <a:off x="747186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" name="Line 1187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3" name="Line 1188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4" name="Freeform 1208"/>
          <p:cNvSpPr>
            <a:spLocks/>
          </p:cNvSpPr>
          <p:nvPr/>
        </p:nvSpPr>
        <p:spPr bwMode="auto">
          <a:xfrm>
            <a:off x="793751" y="55721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5" name="Freeform 1210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6" name="Freeform 1214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7" name="Rectangle 1215"/>
          <p:cNvSpPr>
            <a:spLocks noChangeArrowheads="1"/>
          </p:cNvSpPr>
          <p:nvPr/>
        </p:nvSpPr>
        <p:spPr bwMode="auto">
          <a:xfrm>
            <a:off x="793751" y="627066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28" name="Freeform 1217"/>
          <p:cNvSpPr>
            <a:spLocks/>
          </p:cNvSpPr>
          <p:nvPr/>
        </p:nvSpPr>
        <p:spPr bwMode="auto">
          <a:xfrm>
            <a:off x="793751" y="6270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9" name="Freeform 1219"/>
          <p:cNvSpPr>
            <a:spLocks/>
          </p:cNvSpPr>
          <p:nvPr/>
        </p:nvSpPr>
        <p:spPr bwMode="auto">
          <a:xfrm>
            <a:off x="975786" y="54134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0" name="Freeform 1221"/>
          <p:cNvSpPr>
            <a:spLocks/>
          </p:cNvSpPr>
          <p:nvPr/>
        </p:nvSpPr>
        <p:spPr bwMode="auto">
          <a:xfrm>
            <a:off x="975786" y="541341"/>
            <a:ext cx="4233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1" name="Freeform 1234"/>
          <p:cNvSpPr>
            <a:spLocks/>
          </p:cNvSpPr>
          <p:nvPr/>
        </p:nvSpPr>
        <p:spPr bwMode="auto">
          <a:xfrm>
            <a:off x="9630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2" name="Line 1237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3" name="Line 1238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4" name="Freeform 1240"/>
          <p:cNvSpPr>
            <a:spLocks/>
          </p:cNvSpPr>
          <p:nvPr/>
        </p:nvSpPr>
        <p:spPr bwMode="auto">
          <a:xfrm>
            <a:off x="971551" y="541341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5" name="Freeform 1243"/>
          <p:cNvSpPr>
            <a:spLocks/>
          </p:cNvSpPr>
          <p:nvPr/>
        </p:nvSpPr>
        <p:spPr bwMode="auto">
          <a:xfrm>
            <a:off x="971553" y="53816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6" name="Freeform 1246"/>
          <p:cNvSpPr>
            <a:spLocks/>
          </p:cNvSpPr>
          <p:nvPr/>
        </p:nvSpPr>
        <p:spPr bwMode="auto">
          <a:xfrm>
            <a:off x="967320" y="547691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7" name="Freeform 1250"/>
          <p:cNvSpPr>
            <a:spLocks/>
          </p:cNvSpPr>
          <p:nvPr/>
        </p:nvSpPr>
        <p:spPr bwMode="auto">
          <a:xfrm>
            <a:off x="975786" y="53022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8" name="Freeform 1252"/>
          <p:cNvSpPr>
            <a:spLocks/>
          </p:cNvSpPr>
          <p:nvPr/>
        </p:nvSpPr>
        <p:spPr bwMode="auto">
          <a:xfrm>
            <a:off x="975786" y="527050"/>
            <a:ext cx="4233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Freeform 1255"/>
          <p:cNvSpPr>
            <a:spLocks/>
          </p:cNvSpPr>
          <p:nvPr/>
        </p:nvSpPr>
        <p:spPr bwMode="auto">
          <a:xfrm>
            <a:off x="9503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0" name="Rectangle 1256"/>
          <p:cNvSpPr>
            <a:spLocks noChangeArrowheads="1"/>
          </p:cNvSpPr>
          <p:nvPr/>
        </p:nvSpPr>
        <p:spPr bwMode="auto">
          <a:xfrm>
            <a:off x="963086" y="550866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1" name="Freeform 1258"/>
          <p:cNvSpPr>
            <a:spLocks/>
          </p:cNvSpPr>
          <p:nvPr/>
        </p:nvSpPr>
        <p:spPr bwMode="auto">
          <a:xfrm>
            <a:off x="963086" y="5508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2" name="Freeform 1266"/>
          <p:cNvSpPr>
            <a:spLocks/>
          </p:cNvSpPr>
          <p:nvPr/>
        </p:nvSpPr>
        <p:spPr bwMode="auto">
          <a:xfrm>
            <a:off x="971551" y="53499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3" name="Freeform 1269"/>
          <p:cNvSpPr>
            <a:spLocks/>
          </p:cNvSpPr>
          <p:nvPr/>
        </p:nvSpPr>
        <p:spPr bwMode="auto">
          <a:xfrm>
            <a:off x="971553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4" name="Line 1270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5" name="Line 1271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6" name="Rectangle 1272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7" name="Rectangle 1273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8" name="Line 1274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9" name="Line 1275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0" name="Freeform 1277"/>
          <p:cNvSpPr>
            <a:spLocks/>
          </p:cNvSpPr>
          <p:nvPr/>
        </p:nvSpPr>
        <p:spPr bwMode="auto">
          <a:xfrm>
            <a:off x="971551" y="523878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1" name="Freeform 1287"/>
          <p:cNvSpPr>
            <a:spLocks/>
          </p:cNvSpPr>
          <p:nvPr/>
        </p:nvSpPr>
        <p:spPr bwMode="auto">
          <a:xfrm>
            <a:off x="958853" y="514350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2" name="Freeform 1290"/>
          <p:cNvSpPr>
            <a:spLocks/>
          </p:cNvSpPr>
          <p:nvPr/>
        </p:nvSpPr>
        <p:spPr bwMode="auto">
          <a:xfrm>
            <a:off x="958853" y="517527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3" name="Rectangle 1335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4" name="Rectangle 1336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5" name="Rectangle 1337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6" name="Rectangle 1340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7" name="Rectangle 1341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8" name="Rectangle 1342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9" name="Rectangle 1343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0" name="Rectangle 1344"/>
          <p:cNvSpPr>
            <a:spLocks noChangeArrowheads="1"/>
          </p:cNvSpPr>
          <p:nvPr/>
        </p:nvSpPr>
        <p:spPr bwMode="auto">
          <a:xfrm>
            <a:off x="620186" y="485778"/>
            <a:ext cx="2116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1" name="Rectangle 67"/>
          <p:cNvSpPr>
            <a:spLocks noChangeArrowheads="1"/>
          </p:cNvSpPr>
          <p:nvPr/>
        </p:nvSpPr>
        <p:spPr bwMode="auto">
          <a:xfrm>
            <a:off x="0" y="2828928"/>
            <a:ext cx="12192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154547" y="1306550"/>
            <a:ext cx="9728968" cy="1450437"/>
          </a:xfrm>
        </p:spPr>
        <p:txBody>
          <a:bodyPr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134807" y="3074091"/>
            <a:ext cx="9771695" cy="2397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040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288638"/>
            <a:ext cx="11377423" cy="461819"/>
          </a:xfrm>
        </p:spPr>
        <p:txBody>
          <a:bodyPr/>
          <a:lstStyle>
            <a:lvl1pPr>
              <a:defRPr sz="2200" b="0" i="0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466374" y="968964"/>
            <a:ext cx="11372849" cy="52499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A8DDD-23E5-4B80-BD2C-CFB28B628B0F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60047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464653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Poverty Maps in Croatia – 18 December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89A7-DD7D-46E7-9892-B321C4D47B66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2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/>
          <p:cNvSpPr>
            <a:spLocks/>
          </p:cNvSpPr>
          <p:nvPr/>
        </p:nvSpPr>
        <p:spPr bwMode="auto">
          <a:xfrm flipH="1">
            <a:off x="8506884" y="615953"/>
            <a:ext cx="1352549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" name="Line 1086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" name="Line 1087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" name="Rectangle 1088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9" name="Rectangle 1089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0" name="Freeform 1098"/>
          <p:cNvSpPr>
            <a:spLocks/>
          </p:cNvSpPr>
          <p:nvPr/>
        </p:nvSpPr>
        <p:spPr bwMode="auto">
          <a:xfrm>
            <a:off x="649820" y="617541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" name="Freeform 1115"/>
          <p:cNvSpPr>
            <a:spLocks/>
          </p:cNvSpPr>
          <p:nvPr/>
        </p:nvSpPr>
        <p:spPr bwMode="auto">
          <a:xfrm>
            <a:off x="611720" y="473075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" name="Freeform 1120"/>
          <p:cNvSpPr>
            <a:spLocks/>
          </p:cNvSpPr>
          <p:nvPr/>
        </p:nvSpPr>
        <p:spPr bwMode="auto">
          <a:xfrm>
            <a:off x="611720" y="463553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3" name="Freeform 1134"/>
          <p:cNvSpPr>
            <a:spLocks/>
          </p:cNvSpPr>
          <p:nvPr/>
        </p:nvSpPr>
        <p:spPr bwMode="auto">
          <a:xfrm>
            <a:off x="937686" y="514350"/>
            <a:ext cx="4233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4" name="Freeform 1141"/>
          <p:cNvSpPr>
            <a:spLocks/>
          </p:cNvSpPr>
          <p:nvPr/>
        </p:nvSpPr>
        <p:spPr bwMode="auto">
          <a:xfrm>
            <a:off x="941919" y="479425"/>
            <a:ext cx="2116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5" name="Freeform 1148"/>
          <p:cNvSpPr>
            <a:spLocks/>
          </p:cNvSpPr>
          <p:nvPr/>
        </p:nvSpPr>
        <p:spPr bwMode="auto">
          <a:xfrm>
            <a:off x="924986" y="46037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6" name="Freeform 1150"/>
          <p:cNvSpPr>
            <a:spLocks/>
          </p:cNvSpPr>
          <p:nvPr/>
        </p:nvSpPr>
        <p:spPr bwMode="auto">
          <a:xfrm>
            <a:off x="912286" y="447677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7" name="Freeform 1152"/>
          <p:cNvSpPr>
            <a:spLocks/>
          </p:cNvSpPr>
          <p:nvPr/>
        </p:nvSpPr>
        <p:spPr bwMode="auto">
          <a:xfrm>
            <a:off x="912286" y="447677"/>
            <a:ext cx="4233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8" name="Freeform 1154"/>
          <p:cNvSpPr>
            <a:spLocks/>
          </p:cNvSpPr>
          <p:nvPr/>
        </p:nvSpPr>
        <p:spPr bwMode="auto">
          <a:xfrm>
            <a:off x="886886" y="43497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9" name="Freeform 1156"/>
          <p:cNvSpPr>
            <a:spLocks/>
          </p:cNvSpPr>
          <p:nvPr/>
        </p:nvSpPr>
        <p:spPr bwMode="auto">
          <a:xfrm>
            <a:off x="886886" y="431801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" name="Freeform 1163"/>
          <p:cNvSpPr>
            <a:spLocks/>
          </p:cNvSpPr>
          <p:nvPr/>
        </p:nvSpPr>
        <p:spPr bwMode="auto">
          <a:xfrm>
            <a:off x="814917" y="415928"/>
            <a:ext cx="8467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1" name="Freeform 1172"/>
          <p:cNvSpPr>
            <a:spLocks/>
          </p:cNvSpPr>
          <p:nvPr/>
        </p:nvSpPr>
        <p:spPr bwMode="auto">
          <a:xfrm>
            <a:off x="776820" y="476253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" name="Freeform 1177"/>
          <p:cNvSpPr>
            <a:spLocks/>
          </p:cNvSpPr>
          <p:nvPr/>
        </p:nvSpPr>
        <p:spPr bwMode="auto">
          <a:xfrm>
            <a:off x="742953" y="534991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3" name="Freeform 1180"/>
          <p:cNvSpPr>
            <a:spLocks/>
          </p:cNvSpPr>
          <p:nvPr/>
        </p:nvSpPr>
        <p:spPr bwMode="auto">
          <a:xfrm>
            <a:off x="747186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4" name="Line 1187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5" name="Line 1188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6" name="Freeform 1208"/>
          <p:cNvSpPr>
            <a:spLocks/>
          </p:cNvSpPr>
          <p:nvPr/>
        </p:nvSpPr>
        <p:spPr bwMode="auto">
          <a:xfrm>
            <a:off x="793751" y="55721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7" name="Freeform 1210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8" name="Freeform 1214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9" name="Rectangle 1215"/>
          <p:cNvSpPr>
            <a:spLocks noChangeArrowheads="1"/>
          </p:cNvSpPr>
          <p:nvPr/>
        </p:nvSpPr>
        <p:spPr bwMode="auto">
          <a:xfrm>
            <a:off x="793751" y="627066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30" name="Freeform 1217"/>
          <p:cNvSpPr>
            <a:spLocks/>
          </p:cNvSpPr>
          <p:nvPr/>
        </p:nvSpPr>
        <p:spPr bwMode="auto">
          <a:xfrm>
            <a:off x="793751" y="6270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1" name="Freeform 1219"/>
          <p:cNvSpPr>
            <a:spLocks/>
          </p:cNvSpPr>
          <p:nvPr/>
        </p:nvSpPr>
        <p:spPr bwMode="auto">
          <a:xfrm>
            <a:off x="975786" y="54134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2" name="Freeform 1221"/>
          <p:cNvSpPr>
            <a:spLocks/>
          </p:cNvSpPr>
          <p:nvPr/>
        </p:nvSpPr>
        <p:spPr bwMode="auto">
          <a:xfrm>
            <a:off x="975786" y="541341"/>
            <a:ext cx="4233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3" name="Freeform 1234"/>
          <p:cNvSpPr>
            <a:spLocks/>
          </p:cNvSpPr>
          <p:nvPr/>
        </p:nvSpPr>
        <p:spPr bwMode="auto">
          <a:xfrm>
            <a:off x="9630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4" name="Line 1237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5" name="Line 1238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6" name="Freeform 1240"/>
          <p:cNvSpPr>
            <a:spLocks/>
          </p:cNvSpPr>
          <p:nvPr/>
        </p:nvSpPr>
        <p:spPr bwMode="auto">
          <a:xfrm>
            <a:off x="971551" y="541341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7" name="Freeform 1243"/>
          <p:cNvSpPr>
            <a:spLocks/>
          </p:cNvSpPr>
          <p:nvPr/>
        </p:nvSpPr>
        <p:spPr bwMode="auto">
          <a:xfrm>
            <a:off x="971553" y="53816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8" name="Freeform 1246"/>
          <p:cNvSpPr>
            <a:spLocks/>
          </p:cNvSpPr>
          <p:nvPr/>
        </p:nvSpPr>
        <p:spPr bwMode="auto">
          <a:xfrm>
            <a:off x="967320" y="547691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Freeform 1250"/>
          <p:cNvSpPr>
            <a:spLocks/>
          </p:cNvSpPr>
          <p:nvPr/>
        </p:nvSpPr>
        <p:spPr bwMode="auto">
          <a:xfrm>
            <a:off x="975786" y="53022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0" name="Freeform 1252"/>
          <p:cNvSpPr>
            <a:spLocks/>
          </p:cNvSpPr>
          <p:nvPr/>
        </p:nvSpPr>
        <p:spPr bwMode="auto">
          <a:xfrm>
            <a:off x="975786" y="527050"/>
            <a:ext cx="4233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1" name="Freeform 1255"/>
          <p:cNvSpPr>
            <a:spLocks/>
          </p:cNvSpPr>
          <p:nvPr/>
        </p:nvSpPr>
        <p:spPr bwMode="auto">
          <a:xfrm>
            <a:off x="9503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2" name="Rectangle 1256"/>
          <p:cNvSpPr>
            <a:spLocks noChangeArrowheads="1"/>
          </p:cNvSpPr>
          <p:nvPr/>
        </p:nvSpPr>
        <p:spPr bwMode="auto">
          <a:xfrm>
            <a:off x="963086" y="550866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3" name="Freeform 1258"/>
          <p:cNvSpPr>
            <a:spLocks/>
          </p:cNvSpPr>
          <p:nvPr/>
        </p:nvSpPr>
        <p:spPr bwMode="auto">
          <a:xfrm>
            <a:off x="963086" y="5508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4" name="Freeform 1266"/>
          <p:cNvSpPr>
            <a:spLocks/>
          </p:cNvSpPr>
          <p:nvPr/>
        </p:nvSpPr>
        <p:spPr bwMode="auto">
          <a:xfrm>
            <a:off x="971551" y="53499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5" name="Freeform 1269"/>
          <p:cNvSpPr>
            <a:spLocks/>
          </p:cNvSpPr>
          <p:nvPr/>
        </p:nvSpPr>
        <p:spPr bwMode="auto">
          <a:xfrm>
            <a:off x="971553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6" name="Line 1270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7" name="Line 1271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8" name="Rectangle 1272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9" name="Rectangle 1273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0" name="Line 1274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1" name="Line 1275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2" name="Freeform 1277"/>
          <p:cNvSpPr>
            <a:spLocks/>
          </p:cNvSpPr>
          <p:nvPr/>
        </p:nvSpPr>
        <p:spPr bwMode="auto">
          <a:xfrm>
            <a:off x="971551" y="523878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3" name="Freeform 1287"/>
          <p:cNvSpPr>
            <a:spLocks/>
          </p:cNvSpPr>
          <p:nvPr/>
        </p:nvSpPr>
        <p:spPr bwMode="auto">
          <a:xfrm>
            <a:off x="958853" y="514350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4" name="Freeform 1290"/>
          <p:cNvSpPr>
            <a:spLocks/>
          </p:cNvSpPr>
          <p:nvPr/>
        </p:nvSpPr>
        <p:spPr bwMode="auto">
          <a:xfrm>
            <a:off x="958853" y="517527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5" name="Rectangle 1335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6" name="Rectangle 1336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7" name="Rectangle 1337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8" name="Rectangle 1340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9" name="Rectangle 1341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0" name="Rectangle 1342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1" name="Rectangle 1343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2" name="Rectangle 1344"/>
          <p:cNvSpPr>
            <a:spLocks noChangeArrowheads="1"/>
          </p:cNvSpPr>
          <p:nvPr/>
        </p:nvSpPr>
        <p:spPr bwMode="auto">
          <a:xfrm>
            <a:off x="620186" y="485778"/>
            <a:ext cx="2116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57868" y="301628"/>
            <a:ext cx="11252869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457870" y="1460503"/>
            <a:ext cx="11253740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6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6E8C5-46C5-4065-B7C6-3D8C05D849D9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01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464653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Poverty Maps in Croatia – 18 December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89A7-DD7D-46E7-9892-B321C4D47B66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8753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/>
          <p:cNvSpPr>
            <a:spLocks/>
          </p:cNvSpPr>
          <p:nvPr/>
        </p:nvSpPr>
        <p:spPr bwMode="auto">
          <a:xfrm flipH="1">
            <a:off x="8506884" y="615951"/>
            <a:ext cx="1352549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7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75913" y="301625"/>
            <a:ext cx="11252649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475913" y="1599260"/>
            <a:ext cx="11253740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913" y="1025408"/>
            <a:ext cx="11247297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1337734" y="6356351"/>
            <a:ext cx="7609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South Caucasus Programmatic Poverty Assessment: Armenia Program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476251" y="6350001"/>
            <a:ext cx="736600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7B669-9FFC-4949-B4B6-D4ECF2422F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97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ckground pptx 16x9 tit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MRRFEU pasica logotipi pptx 16x9 new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9" y="5509685"/>
            <a:ext cx="11391900" cy="153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196" y="1744414"/>
            <a:ext cx="10363200" cy="723851"/>
          </a:xfrm>
        </p:spPr>
        <p:txBody>
          <a:bodyPr/>
          <a:lstStyle>
            <a:lvl1pPr>
              <a:defRPr b="0" i="0">
                <a:latin typeface="VladaRHSans Med"/>
              </a:defRPr>
            </a:lvl1pPr>
          </a:lstStyle>
          <a:p>
            <a:r>
              <a:rPr lang="ta-I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196" y="2483691"/>
            <a:ext cx="8534400" cy="506095"/>
          </a:xfrm>
        </p:spPr>
        <p:txBody>
          <a:bodyPr>
            <a:no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  <a:latin typeface="Neo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a-IN" dirty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0BDC0-57FB-4FED-958D-15615EC5AC3E}" type="datetime1">
              <a:rPr lang="en-US" altLang="en-US"/>
              <a:pPr/>
              <a:t>3/12/2024</a:t>
            </a:fld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230784" y="6582835"/>
            <a:ext cx="2844800" cy="2751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532DF9-5820-49A3-B3BA-930B785D246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73185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0" y="3"/>
            <a:ext cx="12192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 dirty="0"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11653"/>
            <a:ext cx="12192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2016832" y="1189792"/>
            <a:ext cx="9295741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2033565" y="3000005"/>
            <a:ext cx="9279009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7576097" y="4699004"/>
            <a:ext cx="3761560" cy="1393637"/>
          </a:xfrm>
        </p:spPr>
        <p:txBody>
          <a:bodyPr anchor="b"/>
          <a:lstStyle>
            <a:lvl1pPr marL="0" marR="0" indent="0" algn="r" defTabSz="6858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05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05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77335" y="4699001"/>
            <a:ext cx="6745111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7922685" y="6107116"/>
            <a:ext cx="3401483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A8E48989-3616-47CC-A4E3-7B8F52EA802B}" type="datetime1">
              <a:rPr lang="en-US" smtClean="0"/>
              <a:t>3/12/2024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4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/>
          <p:cNvSpPr>
            <a:spLocks/>
          </p:cNvSpPr>
          <p:nvPr/>
        </p:nvSpPr>
        <p:spPr bwMode="auto">
          <a:xfrm flipH="1">
            <a:off x="8506884" y="615953"/>
            <a:ext cx="1352549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75914" y="301625"/>
            <a:ext cx="11252649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475914" y="1599260"/>
            <a:ext cx="11253740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914" y="1025408"/>
            <a:ext cx="11247297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3047E-C5BE-4D39-88CB-E812D3D65702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6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912" y="306742"/>
            <a:ext cx="4014520" cy="5616076"/>
          </a:xfrm>
        </p:spPr>
        <p:txBody>
          <a:bodyPr anchor="ctr"/>
          <a:lstStyle>
            <a:lvl1pPr algn="l"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295618"/>
            <a:ext cx="6942667" cy="5592567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A891D-FDB6-4BF6-8EB4-FD33452D64A0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317654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288638"/>
            <a:ext cx="11377423" cy="461819"/>
          </a:xfrm>
        </p:spPr>
        <p:txBody>
          <a:bodyPr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983838"/>
            <a:ext cx="6942667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2CC20-EE16-4553-BD62-6DC7155AF68A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62725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89" y="288638"/>
            <a:ext cx="11425544" cy="461819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0457" y="1443791"/>
            <a:ext cx="7076351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8126" y="1003049"/>
            <a:ext cx="4117137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830235" y="976315"/>
            <a:ext cx="7058749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8E14A-D40A-42EA-8EE3-318D18D3A99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6080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7"/>
            <a:ext cx="11213472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14" y="1788583"/>
            <a:ext cx="5511031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209904" y="1788512"/>
            <a:ext cx="5510784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475914" y="1429563"/>
            <a:ext cx="5511031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6209905" y="1421542"/>
            <a:ext cx="5510784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BF27-3B82-40DF-B499-50ACD7D2C4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46124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346364"/>
            <a:ext cx="4194123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346367"/>
            <a:ext cx="6889193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5AF8D-BCC5-44C2-9636-629BD3C35F7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3693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346364"/>
            <a:ext cx="4194123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346367"/>
            <a:ext cx="6889193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67694-7279-4E72-9B6F-269F92D2D7D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32715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/>
          <p:cNvSpPr>
            <a:spLocks/>
          </p:cNvSpPr>
          <p:nvPr/>
        </p:nvSpPr>
        <p:spPr bwMode="auto">
          <a:xfrm flipH="1">
            <a:off x="10919885" y="6323016"/>
            <a:ext cx="465667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1799012972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51" name="Freeform 85"/>
          <p:cNvSpPr>
            <a:spLocks/>
          </p:cNvSpPr>
          <p:nvPr/>
        </p:nvSpPr>
        <p:spPr bwMode="auto">
          <a:xfrm flipH="1">
            <a:off x="11394017" y="6146800"/>
            <a:ext cx="328083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3" y="301625"/>
            <a:ext cx="11281833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1" y="1697041"/>
            <a:ext cx="1130511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11578169" y="6207125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234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80484" y="6356353"/>
            <a:ext cx="423333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029D61-9D28-4AC7-A4EA-84447D2A121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8486" y="6356353"/>
            <a:ext cx="7886700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pic>
        <p:nvPicPr>
          <p:cNvPr id="2057" name="Picture 1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6311900"/>
            <a:ext cx="2643717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23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33550" y="323851"/>
            <a:ext cx="9277350" cy="2152649"/>
          </a:xfrm>
        </p:spPr>
        <p:txBody>
          <a:bodyPr>
            <a:noAutofit/>
          </a:bodyPr>
          <a:lstStyle/>
          <a:p>
            <a:pPr algn="ctr"/>
            <a:r>
              <a:rPr lang="es-PE" sz="5400" b="0" dirty="0">
                <a:latin typeface="Garamond" panose="02020404030301010803" pitchFamily="18" charset="0"/>
              </a:rPr>
              <a:t>Taller de Estimación en Áreas Pequeñas</a:t>
            </a:r>
            <a:endParaRPr lang="es-PE" sz="4400" b="0" dirty="0">
              <a:latin typeface="Garamond" panose="02020404030301010803" pitchFamily="18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36" y="5086550"/>
            <a:ext cx="4248400" cy="831942"/>
          </a:xfr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F7E048D-B207-4139-AC07-17DB245DCA65}"/>
              </a:ext>
            </a:extLst>
          </p:cNvPr>
          <p:cNvSpPr txBox="1">
            <a:spLocks/>
          </p:cNvSpPr>
          <p:nvPr/>
        </p:nvSpPr>
        <p:spPr>
          <a:xfrm>
            <a:off x="1800225" y="272573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sz="3200" b="1" dirty="0">
                <a:solidFill>
                  <a:schemeClr val="bg1"/>
                </a:solidFill>
                <a:latin typeface="Garamond" panose="02020404030301010803" pitchFamily="18" charset="0"/>
              </a:rPr>
              <a:t>Sesión 1</a:t>
            </a:r>
          </a:p>
          <a:p>
            <a:pPr lvl="0"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aramond" panose="02020404030301010803" pitchFamily="18" charset="0"/>
              </a:rPr>
              <a:t>22 de enero de 2024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47FAE-4F9D-4CD2-87F4-0F80103CE6AB}"/>
              </a:ext>
            </a:extLst>
          </p:cNvPr>
          <p:cNvSpPr txBox="1"/>
          <p:nvPr/>
        </p:nvSpPr>
        <p:spPr>
          <a:xfrm>
            <a:off x="5321508" y="5271688"/>
            <a:ext cx="645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Ramiro Málaga (rmalagaortega@worldbank.org)</a:t>
            </a:r>
          </a:p>
        </p:txBody>
      </p:sp>
    </p:spTree>
    <p:extLst>
      <p:ext uri="{BB962C8B-B14F-4D97-AF65-F5344CB8AC3E}">
        <p14:creationId xmlns:p14="http://schemas.microsoft.com/office/powerpoint/2010/main" val="110602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sz="2800" b="1" dirty="0">
                    <a:latin typeface="Garamond" panose="02020404030301010803" pitchFamily="18" charset="0"/>
                  </a:rPr>
                  <a:t>¿Cómo se estiman los parámetros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𝜂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s-ES" sz="2800" b="1" dirty="0">
                    <a:latin typeface="Garamond" panose="02020404030301010803" pitchFamily="18" charset="0"/>
                  </a:rPr>
                  <a:t> en ELL?</a:t>
                </a:r>
                <a:endParaRPr lang="en-US" sz="2800" b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891" b="-24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5914" y="1312452"/>
                <a:ext cx="11350326" cy="5043901"/>
              </a:xfrm>
            </p:spPr>
            <p:txBody>
              <a:bodyPr>
                <a:noAutofit/>
              </a:bodyPr>
              <a:lstStyle/>
              <a:p>
                <a:pPr marL="0" lvl="2" indent="0">
                  <a:spcBef>
                    <a:spcPts val="1200"/>
                  </a:spcBef>
                  <a:buNone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  <a:sym typeface="Wingdings" panose="05000000000000000000" pitchFamily="2" charset="2"/>
                </a:endParaRPr>
              </a:p>
              <a:p>
                <a:pPr lvl="2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El ELL original estimaba los parámetros a partir de las distribuciones posteriores conjuntas:</a:t>
                </a:r>
              </a:p>
              <a:p>
                <a:pPr lvl="2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  <a:sym typeface="Wingdings" panose="05000000000000000000" pitchFamily="2" charset="2"/>
                </a:endParaRPr>
              </a:p>
              <a:p>
                <a:pPr lvl="3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P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s-P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𝑣𝑐𝑜𝑣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))</m:t>
                    </m:r>
                  </m:oMath>
                </a14:m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lvl="3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s-P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sub>
                          <m:sup>
                            <m:r>
                              <a:rPr lang="es-P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~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s-P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sub>
                          <m:sup>
                            <m:r>
                              <a:rPr lang="es-P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P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/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)/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𝜒</m:t>
                        </m:r>
                      </m:e>
                      <m:sub>
                        <m:sSubSup>
                          <m:sSubSupPr>
                            <m:ctrlPr>
                              <a:rPr lang="es-P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	 se simulan los residuos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s-P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sub>
                          <m:sup>
                            <m:r>
                              <a:rPr lang="es-P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lvl="3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s-P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𝜂</m:t>
                            </m:r>
                          </m:sub>
                          <m:sup>
                            <m:r>
                              <a:rPr lang="es-P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𝐺𝑎𝑚𝑚𝑎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s-P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𝜂</m:t>
                            </m:r>
                          </m:sub>
                          <m:sup>
                            <m:r>
                              <a:rPr lang="es-P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𝑣𝑎𝑟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s-P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𝜂</m:t>
                            </m:r>
                          </m:sub>
                          <m:sup>
                            <m:r>
                              <a:rPr lang="es-P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</m:t>
                    </m:r>
                  </m:oMath>
                </a14:m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    se simulan los residuos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s-P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~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s-P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𝜂</m:t>
                            </m:r>
                          </m:sub>
                          <m:sup>
                            <m:r>
                              <a:rPr lang="es-P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lvl="3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  <a:sym typeface="Wingdings" panose="05000000000000000000" pitchFamily="2" charset="2"/>
                </a:endParaRPr>
              </a:p>
              <a:p>
                <a:pPr marL="0" lvl="2" indent="0">
                  <a:spcBef>
                    <a:spcPts val="1200"/>
                  </a:spcBef>
                  <a:buNone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marL="342900" lvl="2" indent="-342900">
                  <a:spcBef>
                    <a:spcPts val="1200"/>
                  </a:spcBef>
                  <a:buFont typeface="+mj-lt"/>
                  <a:buAutoNum type="arabicPeriod"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lvl="2">
                  <a:spcBef>
                    <a:spcPts val="1200"/>
                  </a:spcBef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lvl="2">
                  <a:spcBef>
                    <a:spcPts val="1200"/>
                  </a:spcBef>
                </a:pPr>
                <a:endParaRPr lang="es-PE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5914" y="1312452"/>
                <a:ext cx="11350326" cy="5043901"/>
              </a:xfrm>
              <a:blipFill>
                <a:blip r:embed="rId4"/>
                <a:stretch>
                  <a:fillRect l="-112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>
                <a:latin typeface="Garamond" panose="02020404030301010803" pitchFamily="18" charset="0"/>
              </a:rPr>
              <a:t>¿Por qué se simulan los residuos en ELL?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5221356" y="1312452"/>
            <a:ext cx="6604883" cy="5043901"/>
          </a:xfrm>
        </p:spPr>
        <p:txBody>
          <a:bodyPr>
            <a:noAutofit/>
          </a:bodyPr>
          <a:lstStyle/>
          <a:p>
            <a:pPr marL="0" lvl="2" indent="0">
              <a:spcBef>
                <a:spcPts val="1200"/>
              </a:spcBef>
              <a:buNone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Lo que se modela es el ingreso.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El ingreso no tiene una distribución normal.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Para “normalizarlo” (y se cumplan los supuestos de normalidad) le aplicamos una transformación monótona creciente como el logaritmo natural, el logaritmo natural con sesgo cero, o la transformación Box-Cox.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Esta variable transformada es aproximadamente normal (en rojo).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¡La predicción del modelo (</a:t>
            </a:r>
            <a:r>
              <a:rPr lang="es-PE" dirty="0" err="1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xb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) no es normal! (línea azul).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La población bajo la línea de la pobreza se encuentra en la cola. izquierda de la distribución.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Usando la predicción (</a:t>
            </a:r>
            <a:r>
              <a:rPr lang="es-PE" dirty="0" err="1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xb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) directamente no podríamos predecir la tasa de pobreza. 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7D018-3688-C6CC-5707-A7460BD26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5" y="1828800"/>
            <a:ext cx="4531561" cy="33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8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>
                <a:latin typeface="Garamond" panose="02020404030301010803" pitchFamily="18" charset="0"/>
              </a:rPr>
              <a:t>¿Por qué se simulan los residuos en ELL?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5221356" y="1312452"/>
            <a:ext cx="6604883" cy="5043901"/>
          </a:xfrm>
        </p:spPr>
        <p:txBody>
          <a:bodyPr>
            <a:noAutofit/>
          </a:bodyPr>
          <a:lstStyle/>
          <a:p>
            <a:pPr marL="0" lvl="2" indent="0">
              <a:spcBef>
                <a:spcPts val="1200"/>
              </a:spcBef>
              <a:buNone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Cuando se simulan los residuos y se le suma a la predicción las distribuciones se alinean más (línea verde)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Inclusive en las colas, mejorando la predicción de la pobreza.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54A38-3B34-E665-EC80-F0BF3C68F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4" y="1866611"/>
            <a:ext cx="4574964" cy="33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3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75914" y="301630"/>
                <a:ext cx="11282705" cy="514640"/>
              </a:xfrm>
            </p:spPr>
            <p:txBody>
              <a:bodyPr/>
              <a:lstStyle/>
              <a:p>
                <a:r>
                  <a:rPr lang="es-PE" sz="2800" b="1" dirty="0">
                    <a:latin typeface="Garamond" panose="02020404030301010803" pitchFamily="18" charset="0"/>
                  </a:rPr>
                  <a:t>¿Por qué se simulan los otros parámetros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𝜂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s-ES" sz="2800" b="1" dirty="0">
                    <a:latin typeface="Garamond" panose="02020404030301010803" pitchFamily="18" charset="0"/>
                  </a:rPr>
                  <a:t> </a:t>
                </a:r>
                <a:r>
                  <a:rPr lang="es-PE" sz="2800" b="1" dirty="0">
                    <a:latin typeface="Garamond" panose="02020404030301010803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5914" y="301630"/>
                <a:ext cx="11282705" cy="514640"/>
              </a:xfrm>
              <a:blipFill>
                <a:blip r:embed="rId3"/>
                <a:stretch>
                  <a:fillRect l="-1891" t="-9412" b="-3529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221356" y="1312452"/>
                <a:ext cx="6604883" cy="5043901"/>
              </a:xfrm>
            </p:spPr>
            <p:txBody>
              <a:bodyPr>
                <a:noAutofit/>
              </a:bodyPr>
              <a:lstStyle/>
              <a:p>
                <a:pPr marL="0" lvl="2" indent="0">
                  <a:spcBef>
                    <a:spcPts val="1200"/>
                  </a:spcBef>
                  <a:buNone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  <a:sym typeface="Wingdings" panose="05000000000000000000" pitchFamily="2" charset="2"/>
                </a:endParaRPr>
              </a:p>
              <a:p>
                <a:pPr lvl="2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No conocemos los parámetros de la población</a:t>
                </a:r>
              </a:p>
              <a:p>
                <a:pPr lvl="2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Si la muestra cambiase un poco, también cambiarían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s-PE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s-PE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s-PE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𝜂</m:t>
                            </m:r>
                          </m:sub>
                          <m:sup>
                            <m:r>
                              <a:rPr lang="es-PE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  <m:r>
                          <a:rPr lang="es-PE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s-PE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sub>
                          <m:sup>
                            <m:r>
                              <a:rPr lang="es-PE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, cambiarían un poco, pero cambiarían</a:t>
                </a:r>
              </a:p>
              <a:p>
                <a:pPr lvl="2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El gráfico de la izquierda es la distribución de </a:t>
                </a:r>
                <a14:m>
                  <m:oMath xmlns:m="http://schemas.openxmlformats.org/officeDocument/2006/math">
                    <m:r>
                      <a:rPr lang="es-PE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  <a:sym typeface="Wingdings" panose="05000000000000000000" pitchFamily="2" charset="2"/>
                </a:endParaRPr>
              </a:p>
              <a:p>
                <a:pPr lvl="3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  <a:sym typeface="Wingdings" panose="05000000000000000000" pitchFamily="2" charset="2"/>
                </a:endParaRPr>
              </a:p>
              <a:p>
                <a:pPr marL="0" lvl="2" indent="0">
                  <a:spcBef>
                    <a:spcPts val="1200"/>
                  </a:spcBef>
                  <a:buNone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marL="342900" lvl="2" indent="-342900">
                  <a:spcBef>
                    <a:spcPts val="1200"/>
                  </a:spcBef>
                  <a:buFont typeface="+mj-lt"/>
                  <a:buAutoNum type="arabicPeriod"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lvl="2">
                  <a:spcBef>
                    <a:spcPts val="1200"/>
                  </a:spcBef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lvl="2">
                  <a:spcBef>
                    <a:spcPts val="1200"/>
                  </a:spcBef>
                </a:pPr>
                <a:endParaRPr lang="es-PE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221356" y="1312452"/>
                <a:ext cx="6604883" cy="5043901"/>
              </a:xfrm>
              <a:blipFill>
                <a:blip r:embed="rId4"/>
                <a:stretch>
                  <a:fillRect l="-20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CDD0F-F61A-4A7C-9C81-BC7C8B07B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87" y="2235199"/>
            <a:ext cx="4565783" cy="33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41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" y="301629"/>
            <a:ext cx="11282705" cy="524423"/>
          </a:xfrm>
        </p:spPr>
        <p:txBody>
          <a:bodyPr/>
          <a:lstStyle/>
          <a:p>
            <a:pPr marL="0" indent="0"/>
            <a:r>
              <a:rPr lang="es-PE" sz="2800" b="1" dirty="0">
                <a:latin typeface="Garamond" panose="02020404030301010803" pitchFamily="18" charset="0"/>
              </a:rPr>
              <a:t>Etapas en 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B1189-539E-CE8E-7B16-EAD0B561DA72}"/>
              </a:ext>
            </a:extLst>
          </p:cNvPr>
          <p:cNvSpPr/>
          <p:nvPr/>
        </p:nvSpPr>
        <p:spPr bwMode="auto">
          <a:xfrm>
            <a:off x="414825" y="2390821"/>
            <a:ext cx="1503185" cy="1913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5888" marR="0" indent="-11588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PE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03D0B0-4970-4048-025A-F9BD8A5B616F}"/>
              </a:ext>
            </a:extLst>
          </p:cNvPr>
          <p:cNvSpPr/>
          <p:nvPr/>
        </p:nvSpPr>
        <p:spPr bwMode="auto">
          <a:xfrm>
            <a:off x="182281" y="1443493"/>
            <a:ext cx="5449892" cy="1985507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s-PE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cs typeface="Times New Roman" pitchFamily="18" charset="0"/>
              </a:rPr>
              <a:t>Armonización de los datos del censo y de la encuesta</a:t>
            </a:r>
            <a:endParaRPr lang="es-PE" sz="1300" dirty="0">
              <a:latin typeface="Trebuchet MS" pitchFamily="34" charset="0"/>
              <a:cs typeface="Times New Roman" pitchFamily="18" charset="0"/>
            </a:endParaRPr>
          </a:p>
          <a:p>
            <a:pPr marL="800100" lvl="1" indent="-3429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PE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cs typeface="Times New Roman" pitchFamily="18" charset="0"/>
              </a:rPr>
              <a:t>Identificar las variables comunes  a nivel de hogar que se correlacionan con la variable de interés y a</a:t>
            </a:r>
            <a:r>
              <a:rPr lang="es-PE" sz="1300" dirty="0">
                <a:latin typeface="Trebuchet MS" pitchFamily="34" charset="0"/>
                <a:cs typeface="Times New Roman" pitchFamily="18" charset="0"/>
              </a:rPr>
              <a:t>segurarse que estén midiendo lo mismo (comparar definiciones, comparar distribuciones, quitar valores extremos)</a:t>
            </a:r>
          </a:p>
          <a:p>
            <a:pPr marL="800100" lvl="1" indent="-3429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sz="1300" dirty="0">
                <a:latin typeface="Trebuchet MS" pitchFamily="34" charset="0"/>
                <a:cs typeface="Times New Roman" pitchFamily="18" charset="0"/>
              </a:rPr>
              <a:t>Agregar </a:t>
            </a:r>
            <a:r>
              <a:rPr kumimoji="0" lang="es-PE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cs typeface="Times New Roman" pitchFamily="18" charset="0"/>
              </a:rPr>
              <a:t>todas variables a nivel de áreas (o superior) que se pueda encontrar en el censo o en otras fuentes</a:t>
            </a:r>
          </a:p>
          <a:p>
            <a:pPr marL="800100" lvl="1" indent="-3429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s-PE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927A633-8750-21C7-73AE-2ADA11A72ADE}"/>
                  </a:ext>
                </a:extLst>
              </p:cNvPr>
              <p:cNvSpPr/>
              <p:nvPr/>
            </p:nvSpPr>
            <p:spPr bwMode="auto">
              <a:xfrm>
                <a:off x="6263861" y="1443493"/>
                <a:ext cx="5791200" cy="1985507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s-PE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rebuchet MS" pitchFamily="34" charset="0"/>
                    <a:cs typeface="Times New Roman" pitchFamily="18" charset="0"/>
                  </a:rPr>
                  <a:t>2.</a:t>
                </a:r>
                <a:r>
                  <a:rPr kumimoji="0" lang="es-PE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rebuchet MS" pitchFamily="34" charset="0"/>
                    <a:cs typeface="Times New Roman" pitchFamily="18" charset="0"/>
                  </a:rPr>
                  <a:t> Encontrar el mejor modelo usando las variables del paso anterior.</a:t>
                </a:r>
              </a:p>
              <a:p>
                <a:pPr marL="285750" marR="0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s-PE" sz="1300" dirty="0">
                    <a:latin typeface="Trebuchet MS" pitchFamily="34" charset="0"/>
                    <a:cs typeface="Times New Roman" pitchFamily="18" charset="0"/>
                  </a:rPr>
                  <a:t>Modelo Beta </a:t>
                </a:r>
                <a:r>
                  <a:rPr lang="es-PE" sz="1300" dirty="0">
                    <a:latin typeface="Trebuchet MS" pitchFamily="34" charset="0"/>
                    <a:cs typeface="Times New Roman" pitchFamily="18" charset="0"/>
                    <a:sym typeface="Wingdings" panose="05000000000000000000" pitchFamily="2" charset="2"/>
                  </a:rPr>
                  <a:t> selección de las variables del lado derecho</a:t>
                </a:r>
                <a:endParaRPr lang="es-PE" sz="1300" dirty="0">
                  <a:latin typeface="Trebuchet MS" pitchFamily="34" charset="0"/>
                  <a:cs typeface="Times New Roman" pitchFamily="18" charset="0"/>
                </a:endParaRPr>
              </a:p>
              <a:p>
                <a:pPr marL="285750" marR="0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s-PE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rebuchet MS" pitchFamily="34" charset="0"/>
                    <a:cs typeface="Times New Roman" pitchFamily="18" charset="0"/>
                  </a:rPr>
                  <a:t>Modelo Alpha</a:t>
                </a:r>
                <a:r>
                  <a:rPr kumimoji="0" lang="es-PE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rebuchet MS" pitchFamily="34" charset="0"/>
                    <a:cs typeface="Times New Roman" pitchFamily="18" charset="0"/>
                    <a:sym typeface="Wingdings" panose="05000000000000000000" pitchFamily="2" charset="2"/>
                  </a:rPr>
                  <a:t> modelar la heterocedasticidad</a:t>
                </a:r>
                <a:endParaRPr lang="es-PE" sz="1300" dirty="0">
                  <a:latin typeface="Trebuchet MS" pitchFamily="34" charset="0"/>
                  <a:cs typeface="Times New Roman" pitchFamily="18" charset="0"/>
                  <a:sym typeface="Wingdings" panose="05000000000000000000" pitchFamily="2" charset="2"/>
                </a:endParaRPr>
              </a:p>
              <a:p>
                <a:pPr marL="285750" indent="-28575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s-PE" sz="1300" dirty="0">
                    <a:latin typeface="Trebuchet MS" pitchFamily="34" charset="0"/>
                    <a:cs typeface="Times New Roman" pitchFamily="18" charset="0"/>
                  </a:rPr>
                  <a:t>Modelo MCG </a:t>
                </a:r>
                <a:r>
                  <a:rPr lang="es-PE" sz="1300" dirty="0">
                    <a:latin typeface="Trebuchet MS" pitchFamily="34" charset="0"/>
                    <a:cs typeface="Times New Roman" pitchFamily="18" charset="0"/>
                    <a:sym typeface="Wingdings" panose="05000000000000000000" pitchFamily="2" charset="2"/>
                  </a:rPr>
                  <a:t> se estiman los parámetros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  <a:cs typeface="Times New Roman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en-US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  <a:sym typeface="Wingdings" panose="05000000000000000000" pitchFamily="2" charset="2"/>
                      </a:rPr>
                      <m:t>,</m:t>
                    </m:r>
                    <m:sSubSup>
                      <m:sSubSupPr>
                        <m:ctrlPr>
                          <a:rPr lang="en-US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sub>
                      <m:sup>
                        <m:r>
                          <a:rPr lang="en-US" sz="1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en-US" sz="1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  <a:sym typeface="Wingdings" panose="05000000000000000000" pitchFamily="2" charset="2"/>
                      </a:rPr>
                      <m:t>,</m:t>
                    </m:r>
                    <m:sSubSup>
                      <m:sSubSupPr>
                        <m:ctrlPr>
                          <a:rPr lang="en-US" sz="1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1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b>
                        <m:r>
                          <a:rPr lang="en-US" sz="1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sub>
                      <m:sup>
                        <m:r>
                          <a:rPr lang="en-US" sz="1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en-US" sz="1300" b="0" i="1" smtClean="0">
                        <a:latin typeface="Cambria Math" panose="02040503050406030204" pitchFamily="18" charset="0"/>
                        <a:cs typeface="Times New Roman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s-PE" dirty="0"/>
              </a:p>
              <a:p>
                <a:pPr marL="285750" marR="0" indent="-28575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s-PE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927A633-8750-21C7-73AE-2ADA11A72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3861" y="1443493"/>
                <a:ext cx="5791200" cy="198550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8D1913A-452E-8796-E9CD-F640856F3359}"/>
                  </a:ext>
                </a:extLst>
              </p:cNvPr>
              <p:cNvSpPr/>
              <p:nvPr/>
            </p:nvSpPr>
            <p:spPr bwMode="auto">
              <a:xfrm>
                <a:off x="289338" y="3945945"/>
                <a:ext cx="5342835" cy="1876177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s-PE" dirty="0">
                    <a:latin typeface="Trebuchet MS" pitchFamily="34" charset="0"/>
                    <a:cs typeface="Times New Roman" pitchFamily="18" charset="0"/>
                  </a:rPr>
                  <a:t>3. </a:t>
                </a:r>
                <a:r>
                  <a:rPr lang="es-PE" sz="1300" dirty="0">
                    <a:latin typeface="Trebuchet MS" pitchFamily="34" charset="0"/>
                    <a:cs typeface="Times New Roman" pitchFamily="18" charset="0"/>
                  </a:rPr>
                  <a:t>Predicción en el censo a nivel de hogares usando la información de los pasos (1) y (2).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s-PE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rebuchet MS" pitchFamily="34" charset="0"/>
                    <a:cs typeface="Times New Roman" pitchFamily="18" charset="0"/>
                  </a:rPr>
                  <a:t>Se simulan múltiples</a:t>
                </a:r>
                <a:r>
                  <a:rPr kumimoji="0" lang="es-PE" sz="13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rebuchet MS" pitchFamily="34" charset="0"/>
                    <a:cs typeface="Times New Roman" pitchFamily="18" charset="0"/>
                  </a:rPr>
                  <a:t> vectores de ingreso </a:t>
                </a:r>
                <a:r>
                  <a:rPr lang="es-PE" sz="1300" dirty="0">
                    <a:latin typeface="Trebuchet MS" pitchFamily="34" charset="0"/>
                    <a:cs typeface="Times New Roman" pitchFamily="18" charset="0"/>
                  </a:rPr>
                  <a:t>usando el método de Monte Carlo con la información del censo:  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s-PE" sz="1300" dirty="0">
                    <a:latin typeface="Trebuchet MS" pitchFamily="34" charset="0"/>
                    <a:cs typeface="Times New Roman" pitchFamily="18" charset="0"/>
                  </a:rPr>
                  <a:t>  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14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ker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 ker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4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𝑒𝑛𝑠𝑢𝑠</m:t>
                          </m:r>
                        </m:sub>
                      </m:sSub>
                      <m:sSup>
                        <m:sSupPr>
                          <m:ctrlPr>
                            <a:rPr lang="es-PE" sz="14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4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4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PE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es-PE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8D1913A-452E-8796-E9CD-F640856F3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338" y="3945945"/>
                <a:ext cx="5342835" cy="187617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6A08891-5957-870B-B37A-29B55B7558AC}"/>
              </a:ext>
            </a:extLst>
          </p:cNvPr>
          <p:cNvSpPr/>
          <p:nvPr/>
        </p:nvSpPr>
        <p:spPr bwMode="auto">
          <a:xfrm>
            <a:off x="6294783" y="3945943"/>
            <a:ext cx="5760277" cy="1876177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Trebuchet MS" pitchFamily="34" charset="0"/>
                <a:cs typeface="Times New Roman" pitchFamily="18" charset="0"/>
              </a:rPr>
              <a:t>4. </a:t>
            </a:r>
            <a:r>
              <a:rPr lang="es-PE" sz="1300" dirty="0">
                <a:latin typeface="Trebuchet MS" pitchFamily="34" charset="0"/>
                <a:cs typeface="Times New Roman" pitchFamily="18" charset="0"/>
              </a:rPr>
              <a:t>Agregan los estimados desde el nivel de hogares a todos los otros niveles de agregación buscados </a:t>
            </a:r>
            <a:endParaRPr kumimoji="0" lang="es-PE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5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10" y="98439"/>
            <a:ext cx="11282705" cy="580986"/>
          </a:xfrm>
        </p:spPr>
        <p:txBody>
          <a:bodyPr/>
          <a:lstStyle/>
          <a:p>
            <a:r>
              <a:rPr lang="es-PE" sz="2800" b="1" dirty="0">
                <a:latin typeface="Garamond" panose="02020404030301010803" pitchFamily="18" charset="0"/>
              </a:rPr>
              <a:t>¿Cuáles son las etapas sugeridas para la estimación 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E77522-5234-41B7-3529-65FEFC9E04F4}"/>
              </a:ext>
            </a:extLst>
          </p:cNvPr>
          <p:cNvGrpSpPr/>
          <p:nvPr/>
        </p:nvGrpSpPr>
        <p:grpSpPr>
          <a:xfrm>
            <a:off x="7901102" y="3733314"/>
            <a:ext cx="546473" cy="639270"/>
            <a:chOff x="8304884" y="3181476"/>
            <a:chExt cx="546473" cy="639270"/>
          </a:xfrm>
        </p:grpSpPr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F5C6AB66-B1BE-138E-B574-3FA24A1D99AC}"/>
                </a:ext>
              </a:extLst>
            </p:cNvPr>
            <p:cNvSpPr/>
            <p:nvPr/>
          </p:nvSpPr>
          <p:spPr>
            <a:xfrm rot="10800000">
              <a:off x="8304884" y="3181476"/>
              <a:ext cx="546473" cy="63927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Arrow: Right 18">
              <a:extLst>
                <a:ext uri="{FF2B5EF4-FFF2-40B4-BE49-F238E27FC236}">
                  <a16:creationId xmlns:a16="http://schemas.microsoft.com/office/drawing/2014/main" id="{CA7D2C78-31CE-48E9-6E0E-25FB461355BD}"/>
                </a:ext>
              </a:extLst>
            </p:cNvPr>
            <p:cNvSpPr txBox="1"/>
            <p:nvPr/>
          </p:nvSpPr>
          <p:spPr>
            <a:xfrm rot="21600000">
              <a:off x="8468826" y="3309330"/>
              <a:ext cx="382531" cy="383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E3599C-826C-6F1C-8EA8-85722E8162D2}"/>
              </a:ext>
            </a:extLst>
          </p:cNvPr>
          <p:cNvGrpSpPr/>
          <p:nvPr/>
        </p:nvGrpSpPr>
        <p:grpSpPr>
          <a:xfrm>
            <a:off x="3626181" y="3685890"/>
            <a:ext cx="546473" cy="639270"/>
            <a:chOff x="4072399" y="3181476"/>
            <a:chExt cx="546473" cy="639270"/>
          </a:xfrm>
        </p:grpSpPr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A5597029-F888-4DAF-F529-382F07FF94C3}"/>
                </a:ext>
              </a:extLst>
            </p:cNvPr>
            <p:cNvSpPr/>
            <p:nvPr/>
          </p:nvSpPr>
          <p:spPr>
            <a:xfrm rot="10800000">
              <a:off x="4072399" y="3181476"/>
              <a:ext cx="546473" cy="63927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Arrow: Right 22">
              <a:extLst>
                <a:ext uri="{FF2B5EF4-FFF2-40B4-BE49-F238E27FC236}">
                  <a16:creationId xmlns:a16="http://schemas.microsoft.com/office/drawing/2014/main" id="{FA91B6C8-D7C8-DC58-C24C-634F76E844C9}"/>
                </a:ext>
              </a:extLst>
            </p:cNvPr>
            <p:cNvSpPr txBox="1"/>
            <p:nvPr/>
          </p:nvSpPr>
          <p:spPr>
            <a:xfrm rot="21600000">
              <a:off x="4236341" y="3309330"/>
              <a:ext cx="382531" cy="383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B3933-DB1D-B253-D52B-A1192F80836B}"/>
              </a:ext>
            </a:extLst>
          </p:cNvPr>
          <p:cNvGrpSpPr/>
          <p:nvPr/>
        </p:nvGrpSpPr>
        <p:grpSpPr>
          <a:xfrm>
            <a:off x="1446516" y="4832626"/>
            <a:ext cx="639270" cy="445522"/>
            <a:chOff x="1656650" y="4481816"/>
            <a:chExt cx="639270" cy="499636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68ECD14D-A29F-57DD-8CBE-DE7865522092}"/>
                </a:ext>
              </a:extLst>
            </p:cNvPr>
            <p:cNvSpPr/>
            <p:nvPr/>
          </p:nvSpPr>
          <p:spPr>
            <a:xfrm rot="5409837">
              <a:off x="1726467" y="4411999"/>
              <a:ext cx="499636" cy="63927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Arrow: Right 26">
              <a:extLst>
                <a:ext uri="{FF2B5EF4-FFF2-40B4-BE49-F238E27FC236}">
                  <a16:creationId xmlns:a16="http://schemas.microsoft.com/office/drawing/2014/main" id="{4F097E50-0DED-D28D-DEC1-947818510000}"/>
                </a:ext>
              </a:extLst>
            </p:cNvPr>
            <p:cNvSpPr txBox="1"/>
            <p:nvPr/>
          </p:nvSpPr>
          <p:spPr>
            <a:xfrm rot="9837">
              <a:off x="1784719" y="4481816"/>
              <a:ext cx="383562" cy="3497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663906-8075-2B84-81FB-ED7CFBBBA967}"/>
              </a:ext>
            </a:extLst>
          </p:cNvPr>
          <p:cNvGrpSpPr/>
          <p:nvPr/>
        </p:nvGrpSpPr>
        <p:grpSpPr>
          <a:xfrm>
            <a:off x="12898" y="5300838"/>
            <a:ext cx="3603113" cy="1549436"/>
            <a:chOff x="171123" y="5217129"/>
            <a:chExt cx="3603113" cy="154943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EA7E95C-4735-FCBC-2E38-92527CC02A89}"/>
                </a:ext>
              </a:extLst>
            </p:cNvPr>
            <p:cNvSpPr/>
            <p:nvPr/>
          </p:nvSpPr>
          <p:spPr>
            <a:xfrm>
              <a:off x="171123" y="5217129"/>
              <a:ext cx="3603113" cy="1549436"/>
            </a:xfrm>
            <a:prstGeom prst="roundRect">
              <a:avLst>
                <a:gd name="adj" fmla="val 10000"/>
              </a:avLst>
            </a:pr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: Rounded Corners 28">
              <a:extLst>
                <a:ext uri="{FF2B5EF4-FFF2-40B4-BE49-F238E27FC236}">
                  <a16:creationId xmlns:a16="http://schemas.microsoft.com/office/drawing/2014/main" id="{D8954BFB-DBE1-BCC5-00D6-88BB21E640AE}"/>
                </a:ext>
              </a:extLst>
            </p:cNvPr>
            <p:cNvSpPr txBox="1"/>
            <p:nvPr/>
          </p:nvSpPr>
          <p:spPr>
            <a:xfrm>
              <a:off x="216504" y="5262510"/>
              <a:ext cx="3512351" cy="1458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8260CA-3F86-D942-879A-90F6098450FC}"/>
              </a:ext>
            </a:extLst>
          </p:cNvPr>
          <p:cNvGrpSpPr/>
          <p:nvPr/>
        </p:nvGrpSpPr>
        <p:grpSpPr>
          <a:xfrm>
            <a:off x="3668593" y="5809696"/>
            <a:ext cx="532645" cy="639270"/>
            <a:chOff x="3995311" y="5649961"/>
            <a:chExt cx="532645" cy="639270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4839E79A-5967-6D43-7755-64C8FB4E5684}"/>
                </a:ext>
              </a:extLst>
            </p:cNvPr>
            <p:cNvSpPr/>
            <p:nvPr/>
          </p:nvSpPr>
          <p:spPr>
            <a:xfrm rot="21566583">
              <a:off x="3995311" y="5649961"/>
              <a:ext cx="532645" cy="63927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Arrow: Right 30">
              <a:extLst>
                <a:ext uri="{FF2B5EF4-FFF2-40B4-BE49-F238E27FC236}">
                  <a16:creationId xmlns:a16="http://schemas.microsoft.com/office/drawing/2014/main" id="{158F6488-6821-F360-69FE-64526DE07807}"/>
                </a:ext>
              </a:extLst>
            </p:cNvPr>
            <p:cNvSpPr txBox="1"/>
            <p:nvPr/>
          </p:nvSpPr>
          <p:spPr>
            <a:xfrm rot="21566583">
              <a:off x="3995315" y="5778592"/>
              <a:ext cx="372852" cy="383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32EEB44-07A0-E3D0-5E69-5B33FF8ECF3F}"/>
              </a:ext>
            </a:extLst>
          </p:cNvPr>
          <p:cNvSpPr/>
          <p:nvPr/>
        </p:nvSpPr>
        <p:spPr>
          <a:xfrm rot="21237">
            <a:off x="7915969" y="5807121"/>
            <a:ext cx="615722" cy="639270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1AEDE8-6A9F-A0CD-4EDF-79DAD3058EC4}"/>
              </a:ext>
            </a:extLst>
          </p:cNvPr>
          <p:cNvGrpSpPr/>
          <p:nvPr/>
        </p:nvGrpSpPr>
        <p:grpSpPr>
          <a:xfrm>
            <a:off x="4266495" y="5308564"/>
            <a:ext cx="3603113" cy="1549436"/>
            <a:chOff x="171123" y="5217129"/>
            <a:chExt cx="3603113" cy="1549436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8990C97F-2D24-ACE4-5F54-612C9FE7765C}"/>
                </a:ext>
              </a:extLst>
            </p:cNvPr>
            <p:cNvSpPr/>
            <p:nvPr/>
          </p:nvSpPr>
          <p:spPr>
            <a:xfrm>
              <a:off x="171123" y="5217129"/>
              <a:ext cx="3603113" cy="1549436"/>
            </a:xfrm>
            <a:prstGeom prst="roundRect">
              <a:avLst>
                <a:gd name="adj" fmla="val 10000"/>
              </a:avLst>
            </a:pr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ectangle: Rounded Corners 28">
              <a:extLst>
                <a:ext uri="{FF2B5EF4-FFF2-40B4-BE49-F238E27FC236}">
                  <a16:creationId xmlns:a16="http://schemas.microsoft.com/office/drawing/2014/main" id="{AA8FE603-708D-DB55-46E4-B73B633F6017}"/>
                </a:ext>
              </a:extLst>
            </p:cNvPr>
            <p:cNvSpPr txBox="1"/>
            <p:nvPr/>
          </p:nvSpPr>
          <p:spPr>
            <a:xfrm>
              <a:off x="216504" y="5262510"/>
              <a:ext cx="3512351" cy="1458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B4F6FF-06DC-CA80-910C-5557B748EE76}"/>
              </a:ext>
            </a:extLst>
          </p:cNvPr>
          <p:cNvGrpSpPr/>
          <p:nvPr/>
        </p:nvGrpSpPr>
        <p:grpSpPr>
          <a:xfrm>
            <a:off x="8575989" y="5308564"/>
            <a:ext cx="3603113" cy="1549436"/>
            <a:chOff x="171123" y="5217129"/>
            <a:chExt cx="3603113" cy="1549436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3C59ABD1-A82D-B4F5-71B2-9F306DFE3750}"/>
                </a:ext>
              </a:extLst>
            </p:cNvPr>
            <p:cNvSpPr/>
            <p:nvPr/>
          </p:nvSpPr>
          <p:spPr>
            <a:xfrm>
              <a:off x="171123" y="5217129"/>
              <a:ext cx="3603113" cy="1549436"/>
            </a:xfrm>
            <a:prstGeom prst="roundRect">
              <a:avLst>
                <a:gd name="adj" fmla="val 10000"/>
              </a:avLst>
            </a:pr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Rectangle: Rounded Corners 28">
              <a:extLst>
                <a:ext uri="{FF2B5EF4-FFF2-40B4-BE49-F238E27FC236}">
                  <a16:creationId xmlns:a16="http://schemas.microsoft.com/office/drawing/2014/main" id="{86AF175B-7A4A-7583-0743-090627704466}"/>
                </a:ext>
              </a:extLst>
            </p:cNvPr>
            <p:cNvSpPr txBox="1"/>
            <p:nvPr/>
          </p:nvSpPr>
          <p:spPr>
            <a:xfrm>
              <a:off x="202617" y="5303588"/>
              <a:ext cx="3512351" cy="1458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PE" sz="2100" dirty="0"/>
                <a:t>9. Hacer mapas y otros análisis</a:t>
              </a:r>
              <a:endParaRPr lang="es-PE" sz="2100" kern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F6044B4-DA06-DB0A-7833-CD186F002C4B}"/>
              </a:ext>
            </a:extLst>
          </p:cNvPr>
          <p:cNvGrpSpPr/>
          <p:nvPr/>
        </p:nvGrpSpPr>
        <p:grpSpPr>
          <a:xfrm>
            <a:off x="7320" y="3323612"/>
            <a:ext cx="3603113" cy="1549436"/>
            <a:chOff x="171123" y="5217129"/>
            <a:chExt cx="3603113" cy="1549436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13629E-E433-255F-4AD3-28A65707F13A}"/>
                </a:ext>
              </a:extLst>
            </p:cNvPr>
            <p:cNvSpPr/>
            <p:nvPr/>
          </p:nvSpPr>
          <p:spPr>
            <a:xfrm>
              <a:off x="171123" y="5217129"/>
              <a:ext cx="3603113" cy="1549436"/>
            </a:xfrm>
            <a:prstGeom prst="roundRect">
              <a:avLst>
                <a:gd name="adj" fmla="val 10000"/>
              </a:avLst>
            </a:pr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Rectangle: Rounded Corners 28">
              <a:extLst>
                <a:ext uri="{FF2B5EF4-FFF2-40B4-BE49-F238E27FC236}">
                  <a16:creationId xmlns:a16="http://schemas.microsoft.com/office/drawing/2014/main" id="{40152648-9C21-2B70-08BB-81D223BA18FC}"/>
                </a:ext>
              </a:extLst>
            </p:cNvPr>
            <p:cNvSpPr txBox="1"/>
            <p:nvPr/>
          </p:nvSpPr>
          <p:spPr>
            <a:xfrm>
              <a:off x="216504" y="5262510"/>
              <a:ext cx="3512351" cy="1458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C28D8CB-3DFF-CCF9-A1A1-3030D0E7A5F6}"/>
              </a:ext>
            </a:extLst>
          </p:cNvPr>
          <p:cNvGrpSpPr/>
          <p:nvPr/>
        </p:nvGrpSpPr>
        <p:grpSpPr>
          <a:xfrm>
            <a:off x="4260568" y="3323612"/>
            <a:ext cx="3603113" cy="1549436"/>
            <a:chOff x="171123" y="5217129"/>
            <a:chExt cx="3603113" cy="1549436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66114E27-288B-F00C-5E64-4C5C14594EB3}"/>
                </a:ext>
              </a:extLst>
            </p:cNvPr>
            <p:cNvSpPr/>
            <p:nvPr/>
          </p:nvSpPr>
          <p:spPr>
            <a:xfrm>
              <a:off x="171123" y="5217129"/>
              <a:ext cx="3603113" cy="1549436"/>
            </a:xfrm>
            <a:prstGeom prst="roundRect">
              <a:avLst>
                <a:gd name="adj" fmla="val 10000"/>
              </a:avLst>
            </a:pr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Rectangle: Rounded Corners 28">
              <a:extLst>
                <a:ext uri="{FF2B5EF4-FFF2-40B4-BE49-F238E27FC236}">
                  <a16:creationId xmlns:a16="http://schemas.microsoft.com/office/drawing/2014/main" id="{B67061CA-E9F9-6FFA-272E-5A6BBE485ED1}"/>
                </a:ext>
              </a:extLst>
            </p:cNvPr>
            <p:cNvSpPr txBox="1"/>
            <p:nvPr/>
          </p:nvSpPr>
          <p:spPr>
            <a:xfrm>
              <a:off x="216504" y="5262510"/>
              <a:ext cx="3512351" cy="1458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B530962-4C5B-2001-3932-A4221854698E}"/>
              </a:ext>
            </a:extLst>
          </p:cNvPr>
          <p:cNvGrpSpPr/>
          <p:nvPr/>
        </p:nvGrpSpPr>
        <p:grpSpPr>
          <a:xfrm>
            <a:off x="23067" y="1280101"/>
            <a:ext cx="3603113" cy="1549436"/>
            <a:chOff x="171123" y="5217129"/>
            <a:chExt cx="3603113" cy="1549436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4144168-C64F-C59E-0888-7AB05460DDC8}"/>
                </a:ext>
              </a:extLst>
            </p:cNvPr>
            <p:cNvSpPr/>
            <p:nvPr/>
          </p:nvSpPr>
          <p:spPr>
            <a:xfrm>
              <a:off x="171123" y="5217129"/>
              <a:ext cx="3603113" cy="1549436"/>
            </a:xfrm>
            <a:prstGeom prst="roundRect">
              <a:avLst>
                <a:gd name="adj" fmla="val 10000"/>
              </a:avLst>
            </a:pr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Rectangle: Rounded Corners 28">
              <a:extLst>
                <a:ext uri="{FF2B5EF4-FFF2-40B4-BE49-F238E27FC236}">
                  <a16:creationId xmlns:a16="http://schemas.microsoft.com/office/drawing/2014/main" id="{CC010D01-BF5A-E917-D0EB-95A6FF5E0EC4}"/>
                </a:ext>
              </a:extLst>
            </p:cNvPr>
            <p:cNvSpPr txBox="1"/>
            <p:nvPr/>
          </p:nvSpPr>
          <p:spPr>
            <a:xfrm>
              <a:off x="216504" y="5262510"/>
              <a:ext cx="3512351" cy="1458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D7A75BD-2CFB-0146-E1D9-C070EFEDAC6A}"/>
              </a:ext>
            </a:extLst>
          </p:cNvPr>
          <p:cNvGrpSpPr/>
          <p:nvPr/>
        </p:nvGrpSpPr>
        <p:grpSpPr>
          <a:xfrm>
            <a:off x="3655695" y="1802610"/>
            <a:ext cx="532645" cy="639270"/>
            <a:chOff x="3995311" y="5649961"/>
            <a:chExt cx="532645" cy="639270"/>
          </a:xfrm>
        </p:grpSpPr>
        <p:sp>
          <p:nvSpPr>
            <p:cNvPr id="96" name="Arrow: Right 95">
              <a:extLst>
                <a:ext uri="{FF2B5EF4-FFF2-40B4-BE49-F238E27FC236}">
                  <a16:creationId xmlns:a16="http://schemas.microsoft.com/office/drawing/2014/main" id="{A7D6D161-33DD-E0FE-04BA-F9B2EFF28549}"/>
                </a:ext>
              </a:extLst>
            </p:cNvPr>
            <p:cNvSpPr/>
            <p:nvPr/>
          </p:nvSpPr>
          <p:spPr>
            <a:xfrm rot="21566583">
              <a:off x="3995311" y="5649961"/>
              <a:ext cx="532645" cy="63927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Arrow: Right 30">
              <a:extLst>
                <a:ext uri="{FF2B5EF4-FFF2-40B4-BE49-F238E27FC236}">
                  <a16:creationId xmlns:a16="http://schemas.microsoft.com/office/drawing/2014/main" id="{134B64AF-C968-27FE-536A-DC75744323A0}"/>
                </a:ext>
              </a:extLst>
            </p:cNvPr>
            <p:cNvSpPr txBox="1"/>
            <p:nvPr/>
          </p:nvSpPr>
          <p:spPr>
            <a:xfrm rot="21566583">
              <a:off x="3995315" y="5778592"/>
              <a:ext cx="372852" cy="383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89E041ED-DBD0-06E9-DDF8-AB9CCE5AF305}"/>
              </a:ext>
            </a:extLst>
          </p:cNvPr>
          <p:cNvSpPr/>
          <p:nvPr/>
        </p:nvSpPr>
        <p:spPr>
          <a:xfrm rot="21237">
            <a:off x="7903071" y="1800035"/>
            <a:ext cx="615722" cy="639270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413A25D-9B94-A9FC-717F-E9C203B44126}"/>
              </a:ext>
            </a:extLst>
          </p:cNvPr>
          <p:cNvGrpSpPr/>
          <p:nvPr/>
        </p:nvGrpSpPr>
        <p:grpSpPr>
          <a:xfrm>
            <a:off x="8585166" y="3313069"/>
            <a:ext cx="3603113" cy="1549436"/>
            <a:chOff x="171123" y="5217129"/>
            <a:chExt cx="3603113" cy="154943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8B0FEBC-F1EB-73E5-BAF4-0BB54D25AE66}"/>
                </a:ext>
              </a:extLst>
            </p:cNvPr>
            <p:cNvSpPr/>
            <p:nvPr/>
          </p:nvSpPr>
          <p:spPr>
            <a:xfrm>
              <a:off x="171123" y="5217129"/>
              <a:ext cx="3603113" cy="1549436"/>
            </a:xfrm>
            <a:prstGeom prst="roundRect">
              <a:avLst>
                <a:gd name="adj" fmla="val 10000"/>
              </a:avLst>
            </a:pr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Rectangle: Rounded Corners 28">
              <a:extLst>
                <a:ext uri="{FF2B5EF4-FFF2-40B4-BE49-F238E27FC236}">
                  <a16:creationId xmlns:a16="http://schemas.microsoft.com/office/drawing/2014/main" id="{3F42818D-0BCA-E49B-38BE-4E42202369DD}"/>
                </a:ext>
              </a:extLst>
            </p:cNvPr>
            <p:cNvSpPr txBox="1"/>
            <p:nvPr/>
          </p:nvSpPr>
          <p:spPr>
            <a:xfrm>
              <a:off x="216504" y="5262510"/>
              <a:ext cx="3512351" cy="1458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00D27EA-2E51-03E2-8D0B-C8D83FC9FFBB}"/>
              </a:ext>
            </a:extLst>
          </p:cNvPr>
          <p:cNvGrpSpPr/>
          <p:nvPr/>
        </p:nvGrpSpPr>
        <p:grpSpPr>
          <a:xfrm>
            <a:off x="8579628" y="1309115"/>
            <a:ext cx="3603113" cy="1520422"/>
            <a:chOff x="171123" y="5217129"/>
            <a:chExt cx="3603113" cy="154943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5A0594A-6FDA-B74F-FB1E-5AA08779B4A1}"/>
                </a:ext>
              </a:extLst>
            </p:cNvPr>
            <p:cNvSpPr/>
            <p:nvPr/>
          </p:nvSpPr>
          <p:spPr>
            <a:xfrm>
              <a:off x="171123" y="5217129"/>
              <a:ext cx="3603113" cy="1549436"/>
            </a:xfrm>
            <a:prstGeom prst="roundRect">
              <a:avLst>
                <a:gd name="adj" fmla="val 10000"/>
              </a:avLst>
            </a:pr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Rectangle: Rounded Corners 28">
              <a:extLst>
                <a:ext uri="{FF2B5EF4-FFF2-40B4-BE49-F238E27FC236}">
                  <a16:creationId xmlns:a16="http://schemas.microsoft.com/office/drawing/2014/main" id="{9E07190F-7375-F78A-8606-CC0192894132}"/>
                </a:ext>
              </a:extLst>
            </p:cNvPr>
            <p:cNvSpPr txBox="1"/>
            <p:nvPr/>
          </p:nvSpPr>
          <p:spPr>
            <a:xfrm>
              <a:off x="216504" y="5262510"/>
              <a:ext cx="3512351" cy="1458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sp>
        <p:nvSpPr>
          <p:cNvPr id="108" name="Rectangle: Rounded Corners 4">
            <a:extLst>
              <a:ext uri="{FF2B5EF4-FFF2-40B4-BE49-F238E27FC236}">
                <a16:creationId xmlns:a16="http://schemas.microsoft.com/office/drawing/2014/main" id="{F14C8714-DE79-2D84-D0A3-EED6CB5C966C}"/>
              </a:ext>
            </a:extLst>
          </p:cNvPr>
          <p:cNvSpPr txBox="1"/>
          <p:nvPr/>
        </p:nvSpPr>
        <p:spPr>
          <a:xfrm>
            <a:off x="-49264" y="5346219"/>
            <a:ext cx="3651388" cy="14560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PE" sz="2100" kern="1200" dirty="0"/>
              <a:t>7. Si se cumplen los supuestos y la pobreza es similar a la de los estimadores directos, pasar a 8, sino regresar a 5</a:t>
            </a:r>
          </a:p>
        </p:txBody>
      </p:sp>
      <p:sp>
        <p:nvSpPr>
          <p:cNvPr id="109" name="Rectangle: Rounded Corners 4">
            <a:extLst>
              <a:ext uri="{FF2B5EF4-FFF2-40B4-BE49-F238E27FC236}">
                <a16:creationId xmlns:a16="http://schemas.microsoft.com/office/drawing/2014/main" id="{3CCFC49D-DD8D-47D0-B7DE-C1EDD807A6A6}"/>
              </a:ext>
            </a:extLst>
          </p:cNvPr>
          <p:cNvSpPr txBox="1"/>
          <p:nvPr/>
        </p:nvSpPr>
        <p:spPr>
          <a:xfrm>
            <a:off x="4660348" y="5417855"/>
            <a:ext cx="2967537" cy="14560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PE" sz="2100" kern="1200" dirty="0"/>
              <a:t>8. Predeci</a:t>
            </a:r>
            <a:r>
              <a:rPr lang="es-PE" sz="2100" dirty="0"/>
              <a:t>r el ingreso y la pobreza monetaria en el censo</a:t>
            </a:r>
            <a:endParaRPr lang="es-PE" sz="2100" kern="1200" dirty="0"/>
          </a:p>
        </p:txBody>
      </p:sp>
      <p:sp>
        <p:nvSpPr>
          <p:cNvPr id="110" name="Rectangle: Rounded Corners 4">
            <a:extLst>
              <a:ext uri="{FF2B5EF4-FFF2-40B4-BE49-F238E27FC236}">
                <a16:creationId xmlns:a16="http://schemas.microsoft.com/office/drawing/2014/main" id="{84182311-9D25-6F68-A202-BC42AE4326B8}"/>
              </a:ext>
            </a:extLst>
          </p:cNvPr>
          <p:cNvSpPr txBox="1"/>
          <p:nvPr/>
        </p:nvSpPr>
        <p:spPr>
          <a:xfrm>
            <a:off x="4218035" y="3348953"/>
            <a:ext cx="3683067" cy="14560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PE" sz="2100" kern="1200" dirty="0"/>
              <a:t>5. Estimar el mejor modelo (o modelos) para predecir el ingreso. Usar lasso, eliminación recursiva y factor de inflación de varianza</a:t>
            </a:r>
          </a:p>
        </p:txBody>
      </p:sp>
      <p:sp>
        <p:nvSpPr>
          <p:cNvPr id="112" name="Rectangle: Rounded Corners 4">
            <a:extLst>
              <a:ext uri="{FF2B5EF4-FFF2-40B4-BE49-F238E27FC236}">
                <a16:creationId xmlns:a16="http://schemas.microsoft.com/office/drawing/2014/main" id="{0C6258BA-BABB-EB16-99B4-FEE7A3FC68F2}"/>
              </a:ext>
            </a:extLst>
          </p:cNvPr>
          <p:cNvSpPr txBox="1"/>
          <p:nvPr/>
        </p:nvSpPr>
        <p:spPr>
          <a:xfrm>
            <a:off x="8565820" y="3242519"/>
            <a:ext cx="3512351" cy="14560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PE" sz="2100" dirty="0"/>
              <a:t>3. Obtener las variables a nivel de área (o superior) del censo y de otras fuentes</a:t>
            </a:r>
            <a:endParaRPr lang="es-PE" sz="2100" kern="1200" dirty="0"/>
          </a:p>
        </p:txBody>
      </p:sp>
      <p:sp>
        <p:nvSpPr>
          <p:cNvPr id="113" name="Rectangle: Rounded Corners 4">
            <a:extLst>
              <a:ext uri="{FF2B5EF4-FFF2-40B4-BE49-F238E27FC236}">
                <a16:creationId xmlns:a16="http://schemas.microsoft.com/office/drawing/2014/main" id="{C5F36198-A64C-AAD1-4288-E71AC42E8293}"/>
              </a:ext>
            </a:extLst>
          </p:cNvPr>
          <p:cNvSpPr txBox="1"/>
          <p:nvPr/>
        </p:nvSpPr>
        <p:spPr>
          <a:xfrm>
            <a:off x="8621370" y="1353943"/>
            <a:ext cx="3488295" cy="136918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PE" sz="2100" kern="1200" dirty="0"/>
              <a:t>3. Seleccionar las variables de hogar que están en la encuesta y el censo, y verificar que sean similares</a:t>
            </a:r>
          </a:p>
        </p:txBody>
      </p:sp>
      <p:sp>
        <p:nvSpPr>
          <p:cNvPr id="114" name="Rectangle: Rounded Corners 4">
            <a:extLst>
              <a:ext uri="{FF2B5EF4-FFF2-40B4-BE49-F238E27FC236}">
                <a16:creationId xmlns:a16="http://schemas.microsoft.com/office/drawing/2014/main" id="{A8ADA20B-E9D4-63C3-B184-A9DF214297C7}"/>
              </a:ext>
            </a:extLst>
          </p:cNvPr>
          <p:cNvSpPr txBox="1"/>
          <p:nvPr/>
        </p:nvSpPr>
        <p:spPr>
          <a:xfrm>
            <a:off x="12898" y="1244718"/>
            <a:ext cx="3574306" cy="158481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PE" sz="2100" kern="1200" dirty="0"/>
              <a:t>1. Obtener los estimadores directos y construir las variables que identifican las áreas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9004CA9-0262-D618-6FCA-EF4451FE7E82}"/>
              </a:ext>
            </a:extLst>
          </p:cNvPr>
          <p:cNvGrpSpPr/>
          <p:nvPr/>
        </p:nvGrpSpPr>
        <p:grpSpPr>
          <a:xfrm>
            <a:off x="4311408" y="1282839"/>
            <a:ext cx="3603113" cy="1549436"/>
            <a:chOff x="-901199" y="6203713"/>
            <a:chExt cx="3603113" cy="1549436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59471A96-1515-DE1F-F5D9-99AD8E5F4F06}"/>
                </a:ext>
              </a:extLst>
            </p:cNvPr>
            <p:cNvSpPr/>
            <p:nvPr/>
          </p:nvSpPr>
          <p:spPr>
            <a:xfrm>
              <a:off x="-901199" y="6203713"/>
              <a:ext cx="3603113" cy="1549436"/>
            </a:xfrm>
            <a:prstGeom prst="roundRect">
              <a:avLst>
                <a:gd name="adj" fmla="val 10000"/>
              </a:avLst>
            </a:prstGeom>
            <a:solidFill>
              <a:schemeClr val="bg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7" name="Rectangle: Rounded Corners 28">
              <a:extLst>
                <a:ext uri="{FF2B5EF4-FFF2-40B4-BE49-F238E27FC236}">
                  <a16:creationId xmlns:a16="http://schemas.microsoft.com/office/drawing/2014/main" id="{EC04D101-F07C-72C9-3719-A4E348E85834}"/>
                </a:ext>
              </a:extLst>
            </p:cNvPr>
            <p:cNvSpPr txBox="1"/>
            <p:nvPr/>
          </p:nvSpPr>
          <p:spPr>
            <a:xfrm>
              <a:off x="-862614" y="6274817"/>
              <a:ext cx="3512351" cy="1458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PE" sz="2100" kern="1200" dirty="0"/>
                <a:t>2. Verificar </a:t>
              </a:r>
              <a:r>
                <a:rPr lang="es-PE" sz="2100" dirty="0"/>
                <a:t>la cobertura de las áreas, los factores de expansión estén bien, que la variable dependiente sea normal, etc.</a:t>
              </a:r>
              <a:endParaRPr lang="es-PE" sz="2100" kern="1200" dirty="0"/>
            </a:p>
          </p:txBody>
        </p:sp>
      </p:grpSp>
      <p:sp>
        <p:nvSpPr>
          <p:cNvPr id="118" name="Rectangle: Rounded Corners 4">
            <a:extLst>
              <a:ext uri="{FF2B5EF4-FFF2-40B4-BE49-F238E27FC236}">
                <a16:creationId xmlns:a16="http://schemas.microsoft.com/office/drawing/2014/main" id="{43EA0A03-6ED1-6B91-B7E5-75C2DDCE114C}"/>
              </a:ext>
            </a:extLst>
          </p:cNvPr>
          <p:cNvSpPr txBox="1"/>
          <p:nvPr/>
        </p:nvSpPr>
        <p:spPr>
          <a:xfrm>
            <a:off x="23067" y="3388121"/>
            <a:ext cx="3547563" cy="14743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PE" sz="2100" kern="1200" dirty="0"/>
              <a:t>6. Predeci</a:t>
            </a:r>
            <a:r>
              <a:rPr lang="es-PE" sz="2100" dirty="0"/>
              <a:t>r el ingreso y la pobreza monetaria en la encuesta</a:t>
            </a:r>
            <a:endParaRPr lang="es-PE" sz="2100" kern="12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BBFE31A-47F8-D02E-37F7-ED02DE0365DE}"/>
              </a:ext>
            </a:extLst>
          </p:cNvPr>
          <p:cNvGrpSpPr/>
          <p:nvPr/>
        </p:nvGrpSpPr>
        <p:grpSpPr>
          <a:xfrm>
            <a:off x="10044023" y="2855795"/>
            <a:ext cx="639270" cy="445522"/>
            <a:chOff x="1656650" y="4481816"/>
            <a:chExt cx="639270" cy="499636"/>
          </a:xfrm>
        </p:grpSpPr>
        <p:sp>
          <p:nvSpPr>
            <p:cNvPr id="120" name="Arrow: Right 119">
              <a:extLst>
                <a:ext uri="{FF2B5EF4-FFF2-40B4-BE49-F238E27FC236}">
                  <a16:creationId xmlns:a16="http://schemas.microsoft.com/office/drawing/2014/main" id="{6A5F8997-06C2-9EAA-A693-6E280B578E99}"/>
                </a:ext>
              </a:extLst>
            </p:cNvPr>
            <p:cNvSpPr/>
            <p:nvPr/>
          </p:nvSpPr>
          <p:spPr>
            <a:xfrm rot="5409837">
              <a:off x="1726467" y="4411999"/>
              <a:ext cx="499636" cy="63927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Arrow: Right 26">
              <a:extLst>
                <a:ext uri="{FF2B5EF4-FFF2-40B4-BE49-F238E27FC236}">
                  <a16:creationId xmlns:a16="http://schemas.microsoft.com/office/drawing/2014/main" id="{F112452C-7D04-3022-4696-28591BBCBA2B}"/>
                </a:ext>
              </a:extLst>
            </p:cNvPr>
            <p:cNvSpPr txBox="1"/>
            <p:nvPr/>
          </p:nvSpPr>
          <p:spPr>
            <a:xfrm rot="9837">
              <a:off x="1784719" y="4481816"/>
              <a:ext cx="383562" cy="3497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53943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b="1" dirty="0">
                <a:latin typeface="Garamond" panose="02020404030301010803" pitchFamily="18" charset="0"/>
              </a:rPr>
              <a:t>¿Cómo son y por qué debemos incluir variables al nivel de área o superior?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5914" y="1312452"/>
                <a:ext cx="11350326" cy="5043901"/>
              </a:xfrm>
            </p:spPr>
            <p:txBody>
              <a:bodyPr>
                <a:noAutofit/>
              </a:bodyPr>
              <a:lstStyle/>
              <a:p>
                <a:pPr marL="0" lvl="2" indent="0">
                  <a:spcBef>
                    <a:spcPts val="1200"/>
                  </a:spcBef>
                  <a:buNone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  <a:sym typeface="Wingdings" panose="05000000000000000000" pitchFamily="2" charset="2"/>
                </a:endParaRPr>
              </a:p>
              <a:p>
                <a:pPr lvl="2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Estas variables suelen ser promedios o proporciones por </a:t>
                </a:r>
                <a:r>
                  <a:rPr lang="es-PE" dirty="0" err="1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area</a:t>
                </a:r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 o a niveles superiores (por ejemplo: corregimiento, distrito, o provincial)</a:t>
                </a:r>
              </a:p>
              <a:p>
                <a:pPr lvl="2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Ayudan a explicar los efectos por </a:t>
                </a:r>
                <a:r>
                  <a:rPr lang="es-PE" dirty="0" err="1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area</a:t>
                </a:r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s-P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𝜂</m:t>
                    </m:r>
                  </m:oMath>
                </a14:m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)</a:t>
                </a:r>
              </a:p>
              <a:p>
                <a:pPr lvl="2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Ayudan a explicar la variabilidad inter </a:t>
                </a:r>
                <a:r>
                  <a:rPr lang="es-PE" dirty="0" err="1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area</a:t>
                </a: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  <a:sym typeface="Wingdings" panose="05000000000000000000" pitchFamily="2" charset="2"/>
                </a:endParaRPr>
              </a:p>
              <a:p>
                <a:pPr lvl="2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No incluirlas puede llevar a la </a:t>
                </a:r>
                <a:r>
                  <a:rPr lang="es-PE" dirty="0" err="1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subestimacion</a:t>
                </a:r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 de los MSE en SAE</a:t>
                </a:r>
              </a:p>
              <a:p>
                <a:pPr lvl="3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  <a:sym typeface="Wingdings" panose="05000000000000000000" pitchFamily="2" charset="2"/>
                </a:endParaRPr>
              </a:p>
              <a:p>
                <a:pPr marL="0" lvl="2" indent="0">
                  <a:spcBef>
                    <a:spcPts val="1200"/>
                  </a:spcBef>
                  <a:buNone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marL="342900" lvl="2" indent="-342900">
                  <a:spcBef>
                    <a:spcPts val="1200"/>
                  </a:spcBef>
                  <a:buFont typeface="+mj-lt"/>
                  <a:buAutoNum type="arabicPeriod"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lvl="2">
                  <a:spcBef>
                    <a:spcPts val="1200"/>
                  </a:spcBef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lvl="2">
                  <a:spcBef>
                    <a:spcPts val="1200"/>
                  </a:spcBef>
                </a:pPr>
                <a:endParaRPr lang="es-PE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5914" y="1312452"/>
                <a:ext cx="11350326" cy="5043901"/>
              </a:xfrm>
              <a:blipFill>
                <a:blip r:embed="rId3"/>
                <a:stretch>
                  <a:fillRect l="-1128" r="-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64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75914" y="301630"/>
                <a:ext cx="11282705" cy="514640"/>
              </a:xfrm>
            </p:spPr>
            <p:txBody>
              <a:bodyPr/>
              <a:lstStyle/>
              <a:p>
                <a:r>
                  <a:rPr lang="es-PE" sz="2800" b="1" dirty="0">
                    <a:latin typeface="Garamond" panose="02020404030301010803" pitchFamily="18" charset="0"/>
                  </a:rPr>
                  <a:t>¿Por qué se simulan los otros parámetros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𝜂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s-ES" sz="2800" b="1" dirty="0">
                    <a:latin typeface="Garamond" panose="02020404030301010803" pitchFamily="18" charset="0"/>
                  </a:rPr>
                  <a:t> </a:t>
                </a:r>
                <a:r>
                  <a:rPr lang="es-PE" sz="2800" b="1" dirty="0">
                    <a:latin typeface="Garamond" panose="02020404030301010803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5914" y="301630"/>
                <a:ext cx="11282705" cy="514640"/>
              </a:xfrm>
              <a:blipFill>
                <a:blip r:embed="rId3"/>
                <a:stretch>
                  <a:fillRect l="-1891" t="-9412" b="-3529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221356" y="1312452"/>
                <a:ext cx="6604883" cy="5043901"/>
              </a:xfrm>
            </p:spPr>
            <p:txBody>
              <a:bodyPr>
                <a:noAutofit/>
              </a:bodyPr>
              <a:lstStyle/>
              <a:p>
                <a:pPr marL="0" lvl="2" indent="0">
                  <a:spcBef>
                    <a:spcPts val="1200"/>
                  </a:spcBef>
                  <a:buNone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  <a:sym typeface="Wingdings" panose="05000000000000000000" pitchFamily="2" charset="2"/>
                </a:endParaRPr>
              </a:p>
              <a:p>
                <a:pPr lvl="2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No conocemos los parámetros de la población</a:t>
                </a:r>
              </a:p>
              <a:p>
                <a:pPr lvl="2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Si la muestra cambiase un poco, también cambiarían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s-PE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s-PE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s-PE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𝜂</m:t>
                            </m:r>
                          </m:sub>
                          <m:sup>
                            <m:r>
                              <a:rPr lang="es-PE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  <m:r>
                          <a:rPr lang="es-PE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s-PE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sub>
                          <m:sup>
                            <m:r>
                              <a:rPr lang="es-PE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, cambiarían un poco, pero cambiarían</a:t>
                </a:r>
              </a:p>
              <a:p>
                <a:pPr lvl="2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El gráfico de la izquierda es la distribución de </a:t>
                </a:r>
                <a14:m>
                  <m:oMath xmlns:m="http://schemas.openxmlformats.org/officeDocument/2006/math">
                    <m:r>
                      <a:rPr lang="es-PE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  <a:sym typeface="Wingdings" panose="05000000000000000000" pitchFamily="2" charset="2"/>
                </a:endParaRPr>
              </a:p>
              <a:p>
                <a:pPr lvl="3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  <a:sym typeface="Wingdings" panose="05000000000000000000" pitchFamily="2" charset="2"/>
                </a:endParaRPr>
              </a:p>
              <a:p>
                <a:pPr marL="0" lvl="2" indent="0">
                  <a:spcBef>
                    <a:spcPts val="1200"/>
                  </a:spcBef>
                  <a:buNone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marL="342900" lvl="2" indent="-342900">
                  <a:spcBef>
                    <a:spcPts val="1200"/>
                  </a:spcBef>
                  <a:buFont typeface="+mj-lt"/>
                  <a:buAutoNum type="arabicPeriod"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lvl="2">
                  <a:spcBef>
                    <a:spcPts val="1200"/>
                  </a:spcBef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lvl="2">
                  <a:spcBef>
                    <a:spcPts val="1200"/>
                  </a:spcBef>
                </a:pPr>
                <a:endParaRPr lang="es-PE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221356" y="1312452"/>
                <a:ext cx="6604883" cy="5043901"/>
              </a:xfrm>
              <a:blipFill>
                <a:blip r:embed="rId4"/>
                <a:stretch>
                  <a:fillRect l="-20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CDD0F-F61A-4A7C-9C81-BC7C8B07B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87" y="2235199"/>
            <a:ext cx="4565783" cy="33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75914" y="301630"/>
                <a:ext cx="11282705" cy="514640"/>
              </a:xfrm>
            </p:spPr>
            <p:txBody>
              <a:bodyPr/>
              <a:lstStyle/>
              <a:p>
                <a:r>
                  <a:rPr lang="es-PE" sz="2800" b="1" dirty="0">
                    <a:latin typeface="Garamond" panose="02020404030301010803" pitchFamily="18" charset="0"/>
                  </a:rPr>
                  <a:t>¿Por qué se simulan los otros parámetros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𝜂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s-ES" sz="2800" b="1" dirty="0">
                    <a:latin typeface="Garamond" panose="02020404030301010803" pitchFamily="18" charset="0"/>
                  </a:rPr>
                  <a:t> </a:t>
                </a:r>
                <a:r>
                  <a:rPr lang="es-PE" sz="2800" b="1" dirty="0">
                    <a:latin typeface="Garamond" panose="02020404030301010803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5914" y="301630"/>
                <a:ext cx="11282705" cy="514640"/>
              </a:xfrm>
              <a:blipFill>
                <a:blip r:embed="rId3"/>
                <a:stretch>
                  <a:fillRect l="-1891" t="-9412" b="-3529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221356" y="1312452"/>
                <a:ext cx="6604883" cy="5043901"/>
              </a:xfrm>
            </p:spPr>
            <p:txBody>
              <a:bodyPr>
                <a:noAutofit/>
              </a:bodyPr>
              <a:lstStyle/>
              <a:p>
                <a:pPr marL="0" lvl="2" indent="0">
                  <a:spcBef>
                    <a:spcPts val="1200"/>
                  </a:spcBef>
                  <a:buNone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  <a:sym typeface="Wingdings" panose="05000000000000000000" pitchFamily="2" charset="2"/>
                </a:endParaRPr>
              </a:p>
              <a:p>
                <a:pPr lvl="2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No conocemos los parámetros de la población</a:t>
                </a:r>
              </a:p>
              <a:p>
                <a:pPr lvl="2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Si la muestra cambiase un poco, también cambiarían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s-PE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s-PE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s-PE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𝜂</m:t>
                            </m:r>
                          </m:sub>
                          <m:sup>
                            <m:r>
                              <a:rPr lang="es-PE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  <m:r>
                          <a:rPr lang="es-PE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s-PE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sub>
                          <m:sup>
                            <m:r>
                              <a:rPr lang="es-PE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, cambiarían un poco, pero cambiarían</a:t>
                </a:r>
              </a:p>
              <a:p>
                <a:pPr lvl="2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s-PE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El gráfico de la izquierda es la distribución de </a:t>
                </a:r>
                <a14:m>
                  <m:oMath xmlns:m="http://schemas.openxmlformats.org/officeDocument/2006/math">
                    <m:r>
                      <a:rPr lang="es-PE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  <a:sym typeface="Wingdings" panose="05000000000000000000" pitchFamily="2" charset="2"/>
                </a:endParaRPr>
              </a:p>
              <a:p>
                <a:pPr lvl="3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  <a:sym typeface="Wingdings" panose="05000000000000000000" pitchFamily="2" charset="2"/>
                </a:endParaRPr>
              </a:p>
              <a:p>
                <a:pPr marL="0" lvl="2" indent="0">
                  <a:spcBef>
                    <a:spcPts val="1200"/>
                  </a:spcBef>
                  <a:buNone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marL="342900" lvl="2" indent="-342900">
                  <a:spcBef>
                    <a:spcPts val="1200"/>
                  </a:spcBef>
                  <a:buFont typeface="+mj-lt"/>
                  <a:buAutoNum type="arabicPeriod"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lvl="2">
                  <a:spcBef>
                    <a:spcPts val="1200"/>
                  </a:spcBef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lvl="2">
                  <a:spcBef>
                    <a:spcPts val="1200"/>
                  </a:spcBef>
                </a:pPr>
                <a:endParaRPr lang="es-PE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221356" y="1312452"/>
                <a:ext cx="6604883" cy="5043901"/>
              </a:xfrm>
              <a:blipFill>
                <a:blip r:embed="rId4"/>
                <a:stretch>
                  <a:fillRect l="-20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CDD0F-F61A-4A7C-9C81-BC7C8B07B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87" y="2235199"/>
            <a:ext cx="4565783" cy="33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66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ES" sz="2800" b="1" dirty="0">
                <a:latin typeface="Garamond" panose="02020404030301010803" pitchFamily="18" charset="0"/>
              </a:rPr>
              <a:t>¿Para qué sirven los métodos de estimación en áreas pequeñas?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75914" y="1312452"/>
            <a:ext cx="11350326" cy="5043901"/>
          </a:xfrm>
        </p:spPr>
        <p:txBody>
          <a:bodyPr>
            <a:noAutofit/>
          </a:bodyPr>
          <a:lstStyle/>
          <a:p>
            <a:pPr marL="0" lvl="2" indent="0">
              <a:spcBef>
                <a:spcPts val="1200"/>
              </a:spcBef>
              <a:buNone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Respuesta: para obtener estimados de las tasas de pobreza monetaria por debajo del nivel de inferencia de las encuestas de hogares.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Formuladores de política 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necesitan estimados de pobreza monetaria para tomar decisiones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Las encuestas de hogares proveen estimados nacionales, provinciales, urbano/rural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¿Por qué no usar encuestas para obtener estimados a niveles distritales o de corregimiento? (pues los estimadores directos no cubrirían todas las áreas con la precisión suficiente) 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Para estimar el consumo/ingreso por hogar se necesitan cuestionarios largos y complejos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Tener cuestionarios largos y complejos es costoso (tiempo y dinero), las muestras tienden a ser pequeñas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Las encuestas con muestras pequeñas resultan en niveles de inferencia altos (nacional, provincial, urbano/rural).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Los métodos de estimación en áreas pequeñas sirven para obtener estimados de pobreza niveles de granularidad por debajo del que proveen las encuestas de hogares: en Panamá serian distritos o corregimientos</a:t>
            </a:r>
          </a:p>
          <a:p>
            <a:pPr marL="0" lvl="2" indent="0">
              <a:spcBef>
                <a:spcPts val="1200"/>
              </a:spcBef>
              <a:buNone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03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ES" sz="2800" b="1" dirty="0">
                <a:latin typeface="Garamond" panose="02020404030301010803" pitchFamily="18" charset="0"/>
              </a:rPr>
              <a:t>Objetivos de la Sesión 1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75914" y="1312452"/>
            <a:ext cx="11350326" cy="5043901"/>
          </a:xfrm>
        </p:spPr>
        <p:txBody>
          <a:bodyPr>
            <a:noAutofit/>
          </a:bodyPr>
          <a:lstStyle/>
          <a:p>
            <a:pPr marL="0" lvl="2" indent="0">
              <a:spcBef>
                <a:spcPts val="1200"/>
              </a:spcBef>
              <a:buNone/>
            </a:pPr>
            <a:r>
              <a:rPr lang="es-PE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Objetivos específicos: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Entender para qué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sirven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 los métodos de estimación en áreas pequeñas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Distinguir los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diferentes métodos 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para estimar en áreas pequeñas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Entender de manera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intuitiva el método 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apropiado para Panamá 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Conocer las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etapas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 sugeridas para aplicarla el método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Revisar la estructura de archivos y declaración de parámetros del modelo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Acceder a los datos de la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EPM 2022</a:t>
            </a: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Acceder a los datos del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Censo de 2023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Obtener los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estimadores directos 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de pobreza a nivel Nacional, Rural/Urbano, y Provincial usando la EPM 2022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>
                <a:solidFill>
                  <a:schemeClr val="tx1"/>
                </a:solidFill>
                <a:latin typeface="Garamond" panose="02020404030301010803" pitchFamily="18" charset="0"/>
              </a:rPr>
              <a:t>Crear la variable que identifica las áreas en el censo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19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33550" y="323851"/>
            <a:ext cx="9277350" cy="2152649"/>
          </a:xfrm>
        </p:spPr>
        <p:txBody>
          <a:bodyPr>
            <a:noAutofit/>
          </a:bodyPr>
          <a:lstStyle/>
          <a:p>
            <a:pPr algn="ctr"/>
            <a:r>
              <a:rPr lang="en-US" sz="5400" b="0" dirty="0">
                <a:latin typeface="Garamond" panose="02020404030301010803" pitchFamily="18" charset="0"/>
              </a:rPr>
              <a:t>Taller de </a:t>
            </a:r>
            <a:r>
              <a:rPr lang="en-US" sz="5400" b="0" dirty="0" err="1">
                <a:latin typeface="Garamond" panose="02020404030301010803" pitchFamily="18" charset="0"/>
              </a:rPr>
              <a:t>Estimación</a:t>
            </a:r>
            <a:r>
              <a:rPr lang="en-US" sz="5400" b="0" dirty="0">
                <a:latin typeface="Garamond" panose="02020404030301010803" pitchFamily="18" charset="0"/>
              </a:rPr>
              <a:t> </a:t>
            </a:r>
            <a:r>
              <a:rPr lang="en-US" sz="5400" b="0" dirty="0" err="1">
                <a:latin typeface="Garamond" panose="02020404030301010803" pitchFamily="18" charset="0"/>
              </a:rPr>
              <a:t>en</a:t>
            </a:r>
            <a:r>
              <a:rPr lang="en-US" sz="5400" b="0" dirty="0">
                <a:latin typeface="Garamond" panose="02020404030301010803" pitchFamily="18" charset="0"/>
              </a:rPr>
              <a:t> </a:t>
            </a:r>
            <a:r>
              <a:rPr lang="en-US" sz="5400" b="0" dirty="0" err="1">
                <a:latin typeface="Garamond" panose="02020404030301010803" pitchFamily="18" charset="0"/>
              </a:rPr>
              <a:t>Áreas</a:t>
            </a:r>
            <a:r>
              <a:rPr lang="en-US" sz="5400" b="0" dirty="0">
                <a:latin typeface="Garamond" panose="02020404030301010803" pitchFamily="18" charset="0"/>
              </a:rPr>
              <a:t> </a:t>
            </a:r>
            <a:r>
              <a:rPr lang="en-US" sz="5400" b="0" dirty="0" err="1">
                <a:latin typeface="Garamond" panose="02020404030301010803" pitchFamily="18" charset="0"/>
              </a:rPr>
              <a:t>Pequeñas</a:t>
            </a:r>
            <a:endParaRPr lang="en-US" sz="4400" b="0" dirty="0">
              <a:latin typeface="Garamond" panose="02020404030301010803" pitchFamily="18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36" y="5086550"/>
            <a:ext cx="4248400" cy="831942"/>
          </a:xfr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F7E048D-B207-4139-AC07-17DB245DCA65}"/>
              </a:ext>
            </a:extLst>
          </p:cNvPr>
          <p:cNvSpPr txBox="1">
            <a:spLocks/>
          </p:cNvSpPr>
          <p:nvPr/>
        </p:nvSpPr>
        <p:spPr>
          <a:xfrm>
            <a:off x="1800225" y="272573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sz="3200" b="1" dirty="0">
                <a:solidFill>
                  <a:schemeClr val="bg1"/>
                </a:solidFill>
                <a:latin typeface="Garamond" panose="02020404030301010803" pitchFamily="18" charset="0"/>
              </a:rPr>
              <a:t>Sesión 2</a:t>
            </a:r>
          </a:p>
          <a:p>
            <a:pPr lvl="0">
              <a:defRPr/>
            </a:pPr>
            <a:r>
              <a:rPr kumimoji="0" lang="es-E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aramond" panose="02020404030301010803" pitchFamily="18" charset="0"/>
              </a:rPr>
              <a:t>23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aramond" panose="02020404030301010803" pitchFamily="18" charset="0"/>
              </a:rPr>
              <a:t>de enero de 2024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47FAE-4F9D-4CD2-87F4-0F80103CE6AB}"/>
              </a:ext>
            </a:extLst>
          </p:cNvPr>
          <p:cNvSpPr txBox="1"/>
          <p:nvPr/>
        </p:nvSpPr>
        <p:spPr>
          <a:xfrm>
            <a:off x="5321508" y="5271688"/>
            <a:ext cx="645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Ramiro Málaga (rmalagaortega@worldbank.org)</a:t>
            </a:r>
          </a:p>
        </p:txBody>
      </p:sp>
    </p:spTree>
    <p:extLst>
      <p:ext uri="{BB962C8B-B14F-4D97-AF65-F5344CB8AC3E}">
        <p14:creationId xmlns:p14="http://schemas.microsoft.com/office/powerpoint/2010/main" val="447963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ES" sz="2800" b="1" dirty="0">
                <a:latin typeface="Garamond" panose="02020404030301010803" pitchFamily="18" charset="0"/>
              </a:rPr>
              <a:t>Objetivos de la Sesión 2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75914" y="1312452"/>
            <a:ext cx="11350326" cy="5043901"/>
          </a:xfrm>
        </p:spPr>
        <p:txBody>
          <a:bodyPr>
            <a:noAutofit/>
          </a:bodyPr>
          <a:lstStyle/>
          <a:p>
            <a:pPr marL="0" lvl="2" indent="0">
              <a:spcBef>
                <a:spcPts val="1200"/>
              </a:spcBef>
              <a:buNone/>
            </a:pPr>
            <a:r>
              <a:rPr lang="es-PE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Objetivos específicos: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Conocer las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ventajas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 de los desarrollos más recientes y la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bibliografía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 relevante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Poder escoger la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estrategia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 de modelación más apropiada para los datos de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Panamá</a:t>
            </a: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Escoger la mejor transformación para la variable dependiente 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Crear la variable que identifica las áreas 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Estimar la proporción de áreas comunes a la encuesta y al censo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Preparar las medias por área</a:t>
            </a:r>
          </a:p>
          <a:p>
            <a:pPr lvl="2">
              <a:spcBef>
                <a:spcPts val="1200"/>
              </a:spcBef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0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sz="2800" b="1" dirty="0">
                    <a:latin typeface="Garamond" panose="02020404030301010803" pitchFamily="18" charset="0"/>
                  </a:rPr>
                  <a:t>¿Cómo se estiman los parámetros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𝜂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s-ES" sz="2800" b="1" dirty="0">
                    <a:latin typeface="Garamond" panose="02020404030301010803" pitchFamily="18" charset="0"/>
                  </a:rPr>
                  <a:t> en ELL?</a:t>
                </a:r>
                <a:endParaRPr lang="en-US" sz="2800" b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891" b="-24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5914" y="1312452"/>
                <a:ext cx="11350326" cy="5043901"/>
              </a:xfrm>
            </p:spPr>
            <p:txBody>
              <a:bodyPr>
                <a:noAutofit/>
              </a:bodyPr>
              <a:lstStyle/>
              <a:p>
                <a:pPr marL="0" lvl="2" indent="0">
                  <a:spcBef>
                    <a:spcPts val="1200"/>
                  </a:spcBef>
                  <a:buNone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  <a:sym typeface="Wingdings" panose="05000000000000000000" pitchFamily="2" charset="2"/>
                </a:endParaRPr>
              </a:p>
              <a:p>
                <a:pPr lvl="2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s-PE" sz="2800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El ELL original estimaba los parámetros a partir de las distribuciones posteriores conjuntas:</a:t>
                </a:r>
              </a:p>
              <a:p>
                <a:pPr lvl="2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s-PE" sz="2800" dirty="0">
                  <a:solidFill>
                    <a:schemeClr val="tx1"/>
                  </a:solidFill>
                  <a:latin typeface="Garamond" panose="02020404030301010803" pitchFamily="18" charset="0"/>
                  <a:sym typeface="Wingdings" panose="05000000000000000000" pitchFamily="2" charset="2"/>
                </a:endParaRPr>
              </a:p>
              <a:p>
                <a:pPr lvl="3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PE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s-PE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~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𝑣𝑐𝑜𝑣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))</m:t>
                    </m:r>
                  </m:oMath>
                </a14:m>
                <a:r>
                  <a:rPr lang="es-PE" sz="2800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lvl="3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s-PE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sub>
                          <m:sup>
                            <m:r>
                              <a:rPr lang="es-PE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~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s-PE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sub>
                          <m:sup>
                            <m:r>
                              <a:rPr lang="es-PE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s-PE" sz="2800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P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  <m:sup/>
                    </m:sSub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)/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𝜒</m:t>
                        </m:r>
                      </m:e>
                      <m:sub>
                        <m:sSubSup>
                          <m:sSubSupPr>
                            <m:ctrlPr>
                              <a:rPr lang="es-PE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</m:t>
                    </m:r>
                  </m:oMath>
                </a14:m>
                <a:r>
                  <a:rPr lang="es-PE" sz="2800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 se simulan los residuos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~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s-PE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sub>
                          <m:sup>
                            <m:r>
                              <a:rPr lang="es-PE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s-PE" sz="2800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lvl="3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s-PE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𝜂</m:t>
                            </m:r>
                          </m:sub>
                          <m:sup>
                            <m:r>
                              <a:rPr lang="es-PE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~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𝐺𝑎𝑚𝑚𝑎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s-PE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𝜂</m:t>
                            </m:r>
                          </m:sub>
                          <m:sup>
                            <m:r>
                              <a:rPr lang="es-PE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𝑣𝑎𝑟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s-PE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𝜂</m:t>
                            </m:r>
                          </m:sub>
                          <m:sup>
                            <m:r>
                              <a:rPr lang="es-PE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</m:t>
                    </m:r>
                  </m:oMath>
                </a14:m>
                <a:r>
                  <a:rPr lang="es-PE" sz="2800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    se simulan los residuos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s-PE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~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s-PE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s-PE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s-PE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𝜂</m:t>
                            </m:r>
                          </m:sub>
                          <m:sup>
                            <m:r>
                              <a:rPr lang="es-PE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s-PE" sz="2800" dirty="0">
                    <a:solidFill>
                      <a:schemeClr val="tx1"/>
                    </a:solidFill>
                    <a:latin typeface="Garamond" panose="02020404030301010803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lvl="3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  <a:sym typeface="Wingdings" panose="05000000000000000000" pitchFamily="2" charset="2"/>
                </a:endParaRPr>
              </a:p>
              <a:p>
                <a:pPr marL="0" lvl="2" indent="0">
                  <a:spcBef>
                    <a:spcPts val="1200"/>
                  </a:spcBef>
                  <a:buNone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marL="342900" lvl="2" indent="-342900">
                  <a:spcBef>
                    <a:spcPts val="1200"/>
                  </a:spcBef>
                  <a:buFont typeface="+mj-lt"/>
                  <a:buAutoNum type="arabicPeriod"/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lvl="2">
                  <a:spcBef>
                    <a:spcPts val="1200"/>
                  </a:spcBef>
                </a:pPr>
                <a:endParaRPr lang="es-PE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lvl="2">
                  <a:spcBef>
                    <a:spcPts val="1200"/>
                  </a:spcBef>
                </a:pPr>
                <a:endParaRPr lang="es-PE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5914" y="1312452"/>
                <a:ext cx="11350326" cy="5043901"/>
              </a:xfrm>
              <a:blipFill>
                <a:blip r:embed="rId4"/>
                <a:stretch>
                  <a:fillRect l="-177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38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" y="330204"/>
            <a:ext cx="11282705" cy="756707"/>
          </a:xfrm>
        </p:spPr>
        <p:txBody>
          <a:bodyPr/>
          <a:lstStyle/>
          <a:p>
            <a:pPr marL="0" indent="0"/>
            <a:r>
              <a:rPr lang="es-ES" sz="4000" b="1" dirty="0" err="1">
                <a:latin typeface="Garamond" panose="02020404030301010803" pitchFamily="18" charset="0"/>
              </a:rPr>
              <a:t>Census</a:t>
            </a:r>
            <a:r>
              <a:rPr lang="es-ES" sz="4000" b="1" dirty="0">
                <a:latin typeface="Garamond" panose="02020404030301010803" pitchFamily="18" charset="0"/>
              </a:rPr>
              <a:t> EB  (1)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46DA5-60AA-F818-74D8-F1147E425EBF}"/>
              </a:ext>
            </a:extLst>
          </p:cNvPr>
          <p:cNvSpPr txBox="1"/>
          <p:nvPr/>
        </p:nvSpPr>
        <p:spPr>
          <a:xfrm>
            <a:off x="147294" y="1457549"/>
            <a:ext cx="11282705" cy="46782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sz="2800" b="0" dirty="0">
                <a:latin typeface="Garamond" panose="02020404030301010803" pitchFamily="18" charset="0"/>
              </a:rPr>
              <a:t>La información de la encuesta se usa para estimar</a:t>
            </a:r>
          </a:p>
          <a:p>
            <a:pPr marL="342900" indent="-342900">
              <a:buFont typeface="+mj-lt"/>
              <a:buAutoNum type="arabicPeriod"/>
            </a:pPr>
            <a:endParaRPr lang="es-PE" sz="2800" dirty="0">
              <a:latin typeface="Garamond" panose="02020404030301010803" pitchFamily="18" charset="0"/>
            </a:endParaRPr>
          </a:p>
          <a:p>
            <a:r>
              <a:rPr lang="es-PE" sz="2800" b="0" dirty="0">
                <a:latin typeface="Garamond" panose="02020404030301010803" pitchFamily="18" charset="0"/>
              </a:rPr>
              <a:t>   </a:t>
            </a:r>
          </a:p>
          <a:p>
            <a:r>
              <a:rPr lang="es-PE" sz="2800" dirty="0">
                <a:latin typeface="Garamond" panose="02020404030301010803" pitchFamily="18" charset="0"/>
              </a:rPr>
              <a:t>   </a:t>
            </a:r>
            <a:r>
              <a:rPr lang="es-PE" sz="2800" b="0" dirty="0">
                <a:latin typeface="Garamond" panose="02020404030301010803" pitchFamily="18" charset="0"/>
              </a:rPr>
              <a:t>usando </a:t>
            </a:r>
            <a:r>
              <a:rPr lang="es-PE" sz="2800" b="0" dirty="0" err="1">
                <a:latin typeface="Garamond" panose="02020404030301010803" pitchFamily="18" charset="0"/>
              </a:rPr>
              <a:t>Henderson’s</a:t>
            </a:r>
            <a:r>
              <a:rPr lang="es-PE" sz="2800" b="0" dirty="0">
                <a:latin typeface="Garamond" panose="02020404030301010803" pitchFamily="18" charset="0"/>
              </a:rPr>
              <a:t> </a:t>
            </a:r>
            <a:r>
              <a:rPr lang="es-PE" sz="2800" b="0" dirty="0" err="1">
                <a:latin typeface="Garamond" panose="02020404030301010803" pitchFamily="18" charset="0"/>
              </a:rPr>
              <a:t>Method</a:t>
            </a:r>
            <a:r>
              <a:rPr lang="es-PE" sz="2800" b="0" dirty="0">
                <a:latin typeface="Garamond" panose="02020404030301010803" pitchFamily="18" charset="0"/>
              </a:rPr>
              <a:t> III </a:t>
            </a:r>
          </a:p>
          <a:p>
            <a:endParaRPr lang="es-PE" sz="28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s-PE" sz="2800" b="0" dirty="0">
                <a:latin typeface="Garamond" panose="02020404030301010803" pitchFamily="18" charset="0"/>
                <a:ea typeface="MS PGothic"/>
                <a:cs typeface="Arial"/>
              </a:rPr>
              <a:t>Utilizamos los parámetros del paso 1 para simular M vectores de bienestar en los datos del censo </a:t>
            </a:r>
            <a:endParaRPr lang="es-PE" sz="2800" b="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endParaRPr lang="es-PE" sz="2800" b="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endParaRPr lang="es-PE" sz="2800" b="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s-PE" sz="2800" b="0" dirty="0">
                <a:latin typeface="Garamond" panose="02020404030301010803" pitchFamily="18" charset="0"/>
              </a:rPr>
              <a:t>Observe como el vector de coeficientes se mantiene fijo en todos los vectores</a:t>
            </a:r>
          </a:p>
          <a:p>
            <a:pPr marL="342900" indent="-342900">
              <a:buFont typeface="+mj-lt"/>
              <a:buAutoNum type="arabicPeriod" startAt="2"/>
            </a:pPr>
            <a:endParaRPr lang="en-US" sz="1800" b="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FEEC2E-FC33-C7EA-FAA6-B893681DB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92" y="2114685"/>
            <a:ext cx="3191864" cy="6521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9DFC84-43FC-0D08-B341-67150A869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614" y="4091133"/>
            <a:ext cx="3684834" cy="65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45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" y="330204"/>
            <a:ext cx="11282705" cy="756707"/>
          </a:xfrm>
        </p:spPr>
        <p:txBody>
          <a:bodyPr/>
          <a:lstStyle/>
          <a:p>
            <a:pPr marL="0" indent="0"/>
            <a:r>
              <a:rPr lang="es-ES" sz="4000" b="1" dirty="0" err="1">
                <a:latin typeface="Garamond" panose="02020404030301010803" pitchFamily="18" charset="0"/>
              </a:rPr>
              <a:t>Census</a:t>
            </a:r>
            <a:r>
              <a:rPr lang="es-ES" sz="4000" b="1" dirty="0">
                <a:latin typeface="Garamond" panose="02020404030301010803" pitchFamily="18" charset="0"/>
              </a:rPr>
              <a:t> EB (2)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46DA5-60AA-F818-74D8-F1147E425EBF}"/>
              </a:ext>
            </a:extLst>
          </p:cNvPr>
          <p:cNvSpPr txBox="1"/>
          <p:nvPr/>
        </p:nvSpPr>
        <p:spPr>
          <a:xfrm>
            <a:off x="381000" y="1457549"/>
            <a:ext cx="11048999" cy="72635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s-PE" sz="3200" b="0" dirty="0">
                <a:latin typeface="Garamond" panose="02020404030301010803" pitchFamily="18" charset="0"/>
              </a:rPr>
              <a:t>Para las áreas que están en la encuesta se estima el efecto</a:t>
            </a:r>
          </a:p>
          <a:p>
            <a:pPr marL="342900" indent="-342900">
              <a:buFont typeface="+mj-lt"/>
              <a:buAutoNum type="arabicPeriod" startAt="4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s-PE" sz="3200" b="0" dirty="0">
                <a:latin typeface="Garamond" panose="02020404030301010803" pitchFamily="18" charset="0"/>
              </a:rPr>
              <a:t>Para las áreas que NO están en el censo se estima como</a:t>
            </a:r>
          </a:p>
          <a:p>
            <a:pPr marL="342900" indent="-342900">
              <a:buFont typeface="+mj-lt"/>
              <a:buAutoNum type="arabicPeriod" startAt="4"/>
            </a:pPr>
            <a:endParaRPr lang="es-PE" sz="320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endParaRPr lang="es-PE" sz="3200" b="0" dirty="0">
              <a:latin typeface="Garamond" panose="02020404030301010803" pitchFamily="18" charset="0"/>
            </a:endParaRPr>
          </a:p>
          <a:p>
            <a:endParaRPr lang="es-PE" sz="3200" b="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PE" sz="3200" b="0" dirty="0">
                <a:latin typeface="Garamond" panose="02020404030301010803" pitchFamily="18" charset="0"/>
              </a:rPr>
              <a:t>Los errores específicos de cada hogar se estiman como: </a:t>
            </a:r>
          </a:p>
          <a:p>
            <a:pPr marL="342900" indent="-342900">
              <a:buFont typeface="+mj-lt"/>
              <a:buAutoNum type="arabicPeriod"/>
            </a:pPr>
            <a:endParaRPr lang="en-US" sz="1800" b="0" dirty="0"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78CE7-D889-E34C-A2FA-9AE2466A7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223" y="2264031"/>
            <a:ext cx="3828986" cy="660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420AF2-A68B-E5B4-8659-9625522E3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223" y="4297023"/>
            <a:ext cx="2665194" cy="7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84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" y="330204"/>
            <a:ext cx="11282705" cy="756707"/>
          </a:xfrm>
        </p:spPr>
        <p:txBody>
          <a:bodyPr/>
          <a:lstStyle/>
          <a:p>
            <a:pPr marL="0" indent="0"/>
            <a:r>
              <a:rPr lang="es-ES" sz="4000" b="1" dirty="0" err="1">
                <a:latin typeface="Garamond" panose="02020404030301010803" pitchFamily="18" charset="0"/>
              </a:rPr>
              <a:t>Census</a:t>
            </a:r>
            <a:r>
              <a:rPr lang="es-ES" sz="4000" b="1" dirty="0">
                <a:latin typeface="Garamond" panose="02020404030301010803" pitchFamily="18" charset="0"/>
              </a:rPr>
              <a:t> EB (3)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46DA5-60AA-F818-74D8-F1147E425EBF}"/>
              </a:ext>
            </a:extLst>
          </p:cNvPr>
          <p:cNvSpPr txBox="1"/>
          <p:nvPr/>
        </p:nvSpPr>
        <p:spPr>
          <a:xfrm>
            <a:off x="381000" y="1457549"/>
            <a:ext cx="11048999" cy="48013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s-PE" sz="3200" dirty="0">
                <a:latin typeface="Garamond" panose="02020404030301010803" pitchFamily="18" charset="0"/>
              </a:rPr>
              <a:t>Luego se estiman todos los demás vectores:</a:t>
            </a:r>
          </a:p>
          <a:p>
            <a:pPr marL="514350" indent="-514350">
              <a:buFont typeface="+mj-lt"/>
              <a:buAutoNum type="arabicPeriod" startAt="6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s-PE" sz="3200" b="0" dirty="0">
                <a:latin typeface="Garamond" panose="02020404030301010803" pitchFamily="18" charset="0"/>
              </a:rPr>
              <a:t>Los errores específicos de cada hogar se estiman como: </a:t>
            </a:r>
          </a:p>
          <a:p>
            <a:pPr marL="342900" indent="-342900">
              <a:buFont typeface="+mj-lt"/>
              <a:buAutoNum type="arabicPeriod" startAt="6"/>
            </a:pPr>
            <a:endParaRPr lang="en-US" sz="1800" b="0" dirty="0">
              <a:latin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C21CF-DDCD-AA0D-5645-E2ED6780A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95" y="2293485"/>
            <a:ext cx="6122832" cy="2840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C4A72-2E63-65ED-3532-D0D0D53EA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206" y="5969911"/>
            <a:ext cx="2796993" cy="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8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" y="330204"/>
            <a:ext cx="11282705" cy="756707"/>
          </a:xfrm>
        </p:spPr>
        <p:txBody>
          <a:bodyPr/>
          <a:lstStyle/>
          <a:p>
            <a:pPr marL="0" indent="0"/>
            <a:r>
              <a:rPr lang="es-ES" sz="4000" b="1" dirty="0" err="1">
                <a:latin typeface="Garamond" panose="02020404030301010803" pitchFamily="18" charset="0"/>
              </a:rPr>
              <a:t>References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46DA5-60AA-F818-74D8-F1147E425EBF}"/>
              </a:ext>
            </a:extLst>
          </p:cNvPr>
          <p:cNvSpPr txBox="1"/>
          <p:nvPr/>
        </p:nvSpPr>
        <p:spPr>
          <a:xfrm>
            <a:off x="381000" y="1457549"/>
            <a:ext cx="11048999" cy="885268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b="0" dirty="0">
                <a:latin typeface="Garamond" panose="02020404030301010803" pitchFamily="18" charset="0"/>
                <a:ea typeface="Calibri" panose="020F0502020204030204" pitchFamily="34" charset="0"/>
              </a:rPr>
              <a:t>Microlevel estimation of poverty and inequality ELL.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b="0" dirty="0">
                <a:latin typeface="Garamond" panose="02020404030301010803" pitchFamily="18" charset="0"/>
                <a:ea typeface="Calibri" panose="020F0502020204030204" pitchFamily="34" charset="0"/>
              </a:rPr>
              <a:t>PovMap2Manual.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b="0" dirty="0">
                <a:latin typeface="Garamond" panose="02020404030301010803" pitchFamily="18" charset="0"/>
                <a:ea typeface="Calibri" panose="020F0502020204030204" pitchFamily="34" charset="0"/>
              </a:rPr>
              <a:t>Small-area-estimation-of-poverty-indicators.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b="0" dirty="0">
                <a:latin typeface="Garamond" panose="02020404030301010803" pitchFamily="18" charset="0"/>
                <a:ea typeface="Calibri" panose="020F0502020204030204" pitchFamily="34" charset="0"/>
              </a:rPr>
              <a:t>WPS7028 GLS Estimation and Empirical Bayes Prediction.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b="0" dirty="0">
                <a:latin typeface="Garamond" panose="02020404030301010803" pitchFamily="18" charset="0"/>
                <a:ea typeface="Calibri" panose="020F0502020204030204" pitchFamily="34" charset="0"/>
              </a:rPr>
              <a:t>WPS8630 A Stata Package for Unit Level Small Area Estimation.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b="0" dirty="0">
                <a:latin typeface="Garamond" panose="02020404030301010803" pitchFamily="18" charset="0"/>
                <a:ea typeface="Calibri" panose="020F0502020204030204" pitchFamily="34" charset="0"/>
              </a:rPr>
              <a:t>WPS9256 Pull-Your-Small-Area-Estimates-up-by-the-Bootstraps.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b="0" dirty="0">
                <a:latin typeface="Garamond" panose="02020404030301010803" pitchFamily="18" charset="0"/>
                <a:ea typeface="Calibri" panose="020F0502020204030204" pitchFamily="34" charset="0"/>
              </a:rPr>
              <a:t>WP9620 A-Map-of-the-Poor-or-a-Poor-Map.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b="0" dirty="0">
                <a:latin typeface="Garamond" panose="02020404030301010803" pitchFamily="18" charset="0"/>
                <a:ea typeface="Calibri" panose="020F0502020204030204" pitchFamily="34" charset="0"/>
              </a:rPr>
              <a:t>Guidelines to Small Area Estimation for Poverty Mapping.</a:t>
            </a:r>
          </a:p>
          <a:p>
            <a:pPr marL="514350" indent="-514350">
              <a:buFont typeface="+mj-lt"/>
              <a:buAutoNum type="arabicPeriod" startAt="6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 startAt="6"/>
            </a:pPr>
            <a:endParaRPr lang="en-US" sz="1800" b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84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" y="330204"/>
            <a:ext cx="11282705" cy="756707"/>
          </a:xfrm>
        </p:spPr>
        <p:txBody>
          <a:bodyPr/>
          <a:lstStyle/>
          <a:p>
            <a:pPr marL="0" indent="0"/>
            <a:r>
              <a:rPr lang="es-PE" sz="4000" b="1" dirty="0">
                <a:latin typeface="Garamond" panose="02020404030301010803" pitchFamily="18" charset="0"/>
              </a:rPr>
              <a:t>Creando las variables que identifican las áreas (1)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46DA5-60AA-F818-74D8-F1147E425EBF}"/>
              </a:ext>
            </a:extLst>
          </p:cNvPr>
          <p:cNvSpPr txBox="1"/>
          <p:nvPr/>
        </p:nvSpPr>
        <p:spPr>
          <a:xfrm>
            <a:off x="276225" y="1492908"/>
            <a:ext cx="11048999" cy="52629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sz="2800" b="0" dirty="0">
                <a:latin typeface="Garamond" panose="02020404030301010803" pitchFamily="18" charset="0"/>
              </a:rPr>
              <a:t>Debe ser numérica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>
                <a:latin typeface="Garamond" panose="02020404030301010803" pitchFamily="18" charset="0"/>
              </a:rPr>
              <a:t>Debe ser igual en el censo como en la encuesta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>
                <a:latin typeface="Garamond" panose="02020404030301010803" pitchFamily="18" charset="0"/>
              </a:rPr>
              <a:t>Debe seguir la estructura explicada en </a:t>
            </a:r>
            <a:r>
              <a:rPr lang="es-PE" sz="2800" b="0" dirty="0">
                <a:latin typeface="Garamond" panose="02020404030301010803" pitchFamily="18" charset="0"/>
                <a:ea typeface="Calibri" panose="020F0502020204030204" pitchFamily="34" charset="0"/>
              </a:rPr>
              <a:t>PovMap2Manual: tener tantos </a:t>
            </a:r>
            <a:r>
              <a:rPr lang="es-PE" sz="2800" b="0" dirty="0" err="1">
                <a:latin typeface="Garamond" panose="02020404030301010803" pitchFamily="18" charset="0"/>
                <a:ea typeface="Calibri" panose="020F0502020204030204" pitchFamily="34" charset="0"/>
              </a:rPr>
              <a:t>digitos</a:t>
            </a:r>
            <a:r>
              <a:rPr lang="es-PE" sz="2800" b="0" dirty="0">
                <a:latin typeface="Garamond" panose="02020404030301010803" pitchFamily="18" charset="0"/>
                <a:ea typeface="Calibri" panose="020F0502020204030204" pitchFamily="34" charset="0"/>
              </a:rPr>
              <a:t> como sea el número de posiciones decimales enteras, por ejemplo: PP, PPDD, PPDDCC, PPDDCCR, PPDDCCRVVVVV, y PPDDCCRVVVVVH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>
                <a:latin typeface="Garamond" panose="02020404030301010803" pitchFamily="18" charset="0"/>
              </a:rPr>
              <a:t>Los principales problemas son: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PE" sz="2800" dirty="0">
                <a:latin typeface="Garamond" panose="02020404030301010803" pitchFamily="18" charset="0"/>
              </a:rPr>
              <a:t>La encuesta suele tener un marco muestral distinto al del censo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PE" sz="2800" dirty="0">
                <a:latin typeface="Garamond" panose="02020404030301010803" pitchFamily="18" charset="0"/>
              </a:rPr>
              <a:t>Las demarcaciones territoriales cambian, aparecen nuevas provincias, distritos, corregimientos. Podría desaparecer o fusionarse.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PE" sz="2800" dirty="0">
                <a:latin typeface="Garamond" panose="02020404030301010803" pitchFamily="18" charset="0"/>
              </a:rPr>
              <a:t>Codificación del lenguaje puede variar según la base de datos, afectando los acentos</a:t>
            </a:r>
            <a:endParaRPr lang="en-US" sz="1800" b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262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" y="330204"/>
            <a:ext cx="11282705" cy="756707"/>
          </a:xfrm>
        </p:spPr>
        <p:txBody>
          <a:bodyPr/>
          <a:lstStyle/>
          <a:p>
            <a:pPr marL="0" indent="0"/>
            <a:r>
              <a:rPr lang="es-PE" sz="4000" b="1" dirty="0">
                <a:latin typeface="Garamond" panose="02020404030301010803" pitchFamily="18" charset="0"/>
              </a:rPr>
              <a:t>Creando las variables que identifican las áreas 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46DA5-60AA-F818-74D8-F1147E425EBF}"/>
              </a:ext>
            </a:extLst>
          </p:cNvPr>
          <p:cNvSpPr txBox="1"/>
          <p:nvPr/>
        </p:nvSpPr>
        <p:spPr>
          <a:xfrm>
            <a:off x="333375" y="1273833"/>
            <a:ext cx="11048999" cy="57246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971550" lvl="1" indent="-514350">
              <a:buFont typeface="+mj-lt"/>
              <a:buAutoNum type="alphaLcParenR"/>
            </a:pPr>
            <a:endParaRPr lang="es-PE" sz="2800" dirty="0">
              <a:latin typeface="Garamond" panose="02020404030301010803" pitchFamily="18" charset="0"/>
            </a:endParaRPr>
          </a:p>
          <a:p>
            <a:pPr marL="971550" lvl="1" indent="-514350">
              <a:buFont typeface="+mj-lt"/>
              <a:buAutoNum type="alphaLcParenR"/>
            </a:pPr>
            <a:endParaRPr lang="es-PE" sz="320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0" dirty="0"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763BC-2949-402E-77C2-47F78F1FEF48}"/>
              </a:ext>
            </a:extLst>
          </p:cNvPr>
          <p:cNvSpPr txBox="1"/>
          <p:nvPr/>
        </p:nvSpPr>
        <p:spPr>
          <a:xfrm>
            <a:off x="-209549" y="1461555"/>
            <a:ext cx="5734050" cy="48320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971550" lvl="1" indent="-514350">
              <a:buFont typeface="+mj-lt"/>
              <a:buAutoNum type="alphaLcParenR"/>
            </a:pPr>
            <a:r>
              <a:rPr lang="en-US" sz="2800" b="0" dirty="0">
                <a:latin typeface="Garamond" panose="02020404030301010803" pitchFamily="18" charset="0"/>
              </a:rPr>
              <a:t>D</a:t>
            </a:r>
            <a:r>
              <a:rPr lang="es-PE" sz="2800" b="0" dirty="0" err="1">
                <a:latin typeface="Garamond" panose="02020404030301010803" pitchFamily="18" charset="0"/>
              </a:rPr>
              <a:t>ebe</a:t>
            </a:r>
            <a:r>
              <a:rPr lang="es-PE" sz="2800" b="0" dirty="0">
                <a:latin typeface="Garamond" panose="02020404030301010803" pitchFamily="18" charset="0"/>
              </a:rPr>
              <a:t> usarse </a:t>
            </a:r>
            <a:r>
              <a:rPr lang="es-PE" sz="2800" dirty="0">
                <a:latin typeface="Garamond" panose="02020404030301010803" pitchFamily="18" charset="0"/>
              </a:rPr>
              <a:t>mayor precisión si hay muchos dígitos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PE" sz="2800" b="0" dirty="0">
                <a:latin typeface="Garamond" panose="02020404030301010803" pitchFamily="18" charset="0"/>
              </a:rPr>
              <a:t>Verificar siempre que los números de </a:t>
            </a:r>
            <a:r>
              <a:rPr lang="es-PE" sz="2800" dirty="0">
                <a:latin typeface="Garamond" panose="02020404030301010803" pitchFamily="18" charset="0"/>
              </a:rPr>
              <a:t>hogares, viviendas, áreas, </a:t>
            </a:r>
            <a:r>
              <a:rPr lang="es-PE" sz="2800" dirty="0" err="1">
                <a:latin typeface="Garamond" panose="02020404030301010803" pitchFamily="18" charset="0"/>
              </a:rPr>
              <a:t>etc</a:t>
            </a:r>
            <a:r>
              <a:rPr lang="es-PE" sz="2800" dirty="0">
                <a:latin typeface="Garamond" panose="02020404030301010803" pitchFamily="18" charset="0"/>
              </a:rPr>
              <a:t> sean los correctos.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PE" sz="2800" b="0" dirty="0">
                <a:latin typeface="Garamond" panose="02020404030301010803" pitchFamily="18" charset="0"/>
              </a:rPr>
              <a:t>Idealmente se debe tener 3  o más hogares por área en la encuesta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PE" sz="2800" dirty="0">
                <a:latin typeface="Garamond" panose="02020404030301010803" pitchFamily="18" charset="0"/>
              </a:rPr>
              <a:t>Se debe seguir el cambio de las demarcaciones administrativas, como en el ejemplo:</a:t>
            </a:r>
            <a:endParaRPr lang="en-US" sz="1800" b="0" dirty="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2BF38-6C21-DEE0-09DA-631F283C4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175" y="1663095"/>
            <a:ext cx="6854825" cy="442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28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" y="330204"/>
            <a:ext cx="11282705" cy="756707"/>
          </a:xfrm>
        </p:spPr>
        <p:txBody>
          <a:bodyPr/>
          <a:lstStyle/>
          <a:p>
            <a:pPr marL="0" indent="0"/>
            <a:r>
              <a:rPr lang="es-PE" sz="4000" b="1" dirty="0">
                <a:latin typeface="Garamond" panose="02020404030301010803" pitchFamily="18" charset="0"/>
              </a:rPr>
              <a:t>Analizar el número de hogares por área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46DA5-60AA-F818-74D8-F1147E425EBF}"/>
              </a:ext>
            </a:extLst>
          </p:cNvPr>
          <p:cNvSpPr txBox="1"/>
          <p:nvPr/>
        </p:nvSpPr>
        <p:spPr>
          <a:xfrm>
            <a:off x="304800" y="1759608"/>
            <a:ext cx="11048999" cy="65864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sz="2800" b="0" dirty="0">
                <a:latin typeface="Garamond" panose="02020404030301010803" pitchFamily="18" charset="0"/>
              </a:rPr>
              <a:t>Para que el método pueda funcionar se necesitan al menos 3 hogares por cada área en la encuesta.</a:t>
            </a:r>
            <a:endParaRPr lang="es-PE" sz="2800" dirty="0">
              <a:latin typeface="Garamond" panose="02020404030301010803" pitchFamily="18" charset="0"/>
            </a:endParaRPr>
          </a:p>
          <a:p>
            <a:pPr marL="971550" lvl="1" indent="-514350">
              <a:buFont typeface="+mj-lt"/>
              <a:buAutoNum type="alphaLcParenR"/>
            </a:pPr>
            <a:endParaRPr lang="es-PE" sz="2800" dirty="0">
              <a:latin typeface="Garamond" panose="02020404030301010803" pitchFamily="18" charset="0"/>
            </a:endParaRPr>
          </a:p>
          <a:p>
            <a:pPr marL="971550" lvl="1" indent="-514350">
              <a:buFont typeface="+mj-lt"/>
              <a:buAutoNum type="alphaLcParenR"/>
            </a:pPr>
            <a:endParaRPr lang="es-PE" sz="320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0" dirty="0">
              <a:latin typeface="Garamond" panose="02020404030301010803" pitchFamily="18" charset="0"/>
            </a:endParaRPr>
          </a:p>
        </p:txBody>
      </p:sp>
      <p:pic>
        <p:nvPicPr>
          <p:cNvPr id="4" name="Picture 3" descr="A graph of a number of hoggars&#10;&#10;Description automatically generated">
            <a:extLst>
              <a:ext uri="{FF2B5EF4-FFF2-40B4-BE49-F238E27FC236}">
                <a16:creationId xmlns:a16="http://schemas.microsoft.com/office/drawing/2014/main" id="{5AF76B0B-0606-09A5-FD4F-3D1430EA4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743200"/>
            <a:ext cx="6858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ES" sz="4000" b="1" dirty="0">
                <a:latin typeface="Garamond" panose="02020404030301010803" pitchFamily="18" charset="0"/>
              </a:rPr>
              <a:t>¿Qué son los estimadores directos?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75914" y="1312452"/>
            <a:ext cx="11350326" cy="5043901"/>
          </a:xfrm>
        </p:spPr>
        <p:txBody>
          <a:bodyPr>
            <a:noAutofit/>
          </a:bodyPr>
          <a:lstStyle/>
          <a:p>
            <a:pPr marL="0" lvl="2" indent="0">
              <a:spcBef>
                <a:spcPts val="1200"/>
              </a:spcBef>
              <a:buNone/>
            </a:pPr>
            <a:r>
              <a:rPr lang="es-PE" sz="2400" dirty="0">
                <a:solidFill>
                  <a:schemeClr val="tx1"/>
                </a:solidFill>
                <a:latin typeface="Garamond" panose="02020404030301010803" pitchFamily="18" charset="0"/>
              </a:rPr>
              <a:t>Un estimador calculado usando solo la información muestral se llama </a:t>
            </a:r>
            <a:r>
              <a:rPr lang="es-PE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estimador directo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Usualmente llamamos estimadores directos a los obtenidos usando muestras con un diseño capaz de proveer suficiente precisión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En la EMP 2022 podemos obtener estimadores directos a nivel de:</a:t>
            </a:r>
          </a:p>
          <a:p>
            <a:pPr lvl="4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Nacional</a:t>
            </a:r>
          </a:p>
          <a:p>
            <a:pPr lvl="4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Provincial</a:t>
            </a:r>
          </a:p>
          <a:p>
            <a:pPr lvl="4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Urbano/rural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Estos estimadores directos nos van a servir para saber qué tan bien predice nuestro modelo en la misma encuesta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Podríamos obtener estimadores directos a nivel de distrito o corregimiento, pero: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No todos los distritos/corregimiento son muestreados en la encuesta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No tendrían precisión adecuada (más adelante veremos cómo se comparan con los de áreas pequeñas) 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64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" y="330204"/>
            <a:ext cx="11282705" cy="756707"/>
          </a:xfrm>
        </p:spPr>
        <p:txBody>
          <a:bodyPr/>
          <a:lstStyle/>
          <a:p>
            <a:pPr marL="0" indent="0"/>
            <a:r>
              <a:rPr lang="en-US" sz="4000" b="1" dirty="0">
                <a:latin typeface="Garamond" panose="02020404030301010803" pitchFamily="18" charset="0"/>
              </a:rPr>
              <a:t>N</a:t>
            </a:r>
            <a:r>
              <a:rPr lang="es-PE" sz="4000" b="1" dirty="0" err="1">
                <a:latin typeface="Garamond" panose="02020404030301010803" pitchFamily="18" charset="0"/>
              </a:rPr>
              <a:t>ormalidad</a:t>
            </a:r>
            <a:r>
              <a:rPr lang="es-PE" sz="4000" b="1" dirty="0">
                <a:latin typeface="Garamond" panose="02020404030301010803" pitchFamily="18" charset="0"/>
              </a:rPr>
              <a:t> de la variable dependiente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46DA5-60AA-F818-74D8-F1147E425EBF}"/>
              </a:ext>
            </a:extLst>
          </p:cNvPr>
          <p:cNvSpPr txBox="1"/>
          <p:nvPr/>
        </p:nvSpPr>
        <p:spPr>
          <a:xfrm>
            <a:off x="333375" y="1273833"/>
            <a:ext cx="11048999" cy="113261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sz="2800" b="0" dirty="0">
                <a:latin typeface="Garamond" panose="02020404030301010803" pitchFamily="18" charset="0"/>
              </a:rPr>
              <a:t>Los supuestos asumen normalidad de las perturbaciones y de los efectos por área. 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b="0" dirty="0">
                <a:latin typeface="Garamond" panose="02020404030301010803" pitchFamily="18" charset="0"/>
              </a:rPr>
              <a:t>La normalidad de la variable dependiente afecta la normalidad de los residuos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>
                <a:latin typeface="Garamond" panose="02020404030301010803" pitchFamily="18" charset="0"/>
              </a:rPr>
              <a:t>El ingreso no es normal, debe normalizarse, hay varias opciones: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PE" sz="2800" dirty="0">
                <a:latin typeface="Garamond" panose="02020404030301010803" pitchFamily="18" charset="0"/>
              </a:rPr>
              <a:t>Transformación logaritmo natural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PE" sz="2800" dirty="0">
                <a:latin typeface="Garamond" panose="02020404030301010803" pitchFamily="18" charset="0"/>
              </a:rPr>
              <a:t>Transformación logaritmo natural de sesgo cero (con y sin pesos) (</a:t>
            </a:r>
            <a:r>
              <a:rPr lang="es-PE" sz="2800" dirty="0" err="1">
                <a:latin typeface="Garamond" panose="02020404030301010803" pitchFamily="18" charset="0"/>
              </a:rPr>
              <a:t>zero-skewness</a:t>
            </a:r>
            <a:r>
              <a:rPr lang="es-PE" sz="2800" dirty="0">
                <a:latin typeface="Garamond" panose="02020404030301010803" pitchFamily="18" charset="0"/>
              </a:rPr>
              <a:t> log </a:t>
            </a:r>
            <a:r>
              <a:rPr lang="es-PE" sz="2800" dirty="0" err="1">
                <a:latin typeface="Garamond" panose="02020404030301010803" pitchFamily="18" charset="0"/>
              </a:rPr>
              <a:t>transformation</a:t>
            </a:r>
            <a:r>
              <a:rPr lang="es-PE" sz="2800" dirty="0">
                <a:latin typeface="Garamond" panose="02020404030301010803" pitchFamily="18" charset="0"/>
              </a:rPr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PE" sz="2800" dirty="0">
                <a:latin typeface="Garamond" panose="02020404030301010803" pitchFamily="18" charset="0"/>
              </a:rPr>
              <a:t>Transformación Box-Cox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PE" sz="2800" dirty="0">
                <a:latin typeface="Garamond" panose="02020404030301010803" pitchFamily="18" charset="0"/>
              </a:rPr>
              <a:t>Transformación Box-Cox luego de logaritmo natural</a:t>
            </a:r>
          </a:p>
          <a:p>
            <a:pPr marL="971550" lvl="1" indent="-514350">
              <a:buFont typeface="+mj-lt"/>
              <a:buAutoNum type="alphaLcParenR"/>
            </a:pPr>
            <a:endParaRPr lang="es-PE" sz="2800" dirty="0">
              <a:latin typeface="Garamond" panose="02020404030301010803" pitchFamily="18" charset="0"/>
            </a:endParaRPr>
          </a:p>
          <a:p>
            <a:pPr lvl="1"/>
            <a:r>
              <a:rPr lang="es-PE" sz="2800" dirty="0">
                <a:latin typeface="Garamond" panose="02020404030301010803" pitchFamily="18" charset="0"/>
              </a:rPr>
              <a:t>Note que las transformaciones de sesgo cero y la Box-Cox dan resultados distintos según se hagan por subgrupos</a:t>
            </a:r>
          </a:p>
          <a:p>
            <a:pPr marL="971550" lvl="1" indent="-514350">
              <a:buFont typeface="+mj-lt"/>
              <a:buAutoNum type="alphaLcParenR"/>
            </a:pPr>
            <a:endParaRPr lang="es-PE" sz="2800" dirty="0">
              <a:latin typeface="Garamond" panose="02020404030301010803" pitchFamily="18" charset="0"/>
            </a:endParaRPr>
          </a:p>
          <a:p>
            <a:pPr marL="971550" lvl="1" indent="-514350">
              <a:buFont typeface="+mj-lt"/>
              <a:buAutoNum type="alphaLcParenR"/>
            </a:pPr>
            <a:endParaRPr lang="es-PE" sz="320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s-PE" sz="3200" b="0" dirty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68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" y="330204"/>
            <a:ext cx="11282705" cy="756707"/>
          </a:xfrm>
        </p:spPr>
        <p:txBody>
          <a:bodyPr/>
          <a:lstStyle/>
          <a:p>
            <a:pPr marL="0" indent="0"/>
            <a:endParaRPr lang="es-PE" sz="4000" b="1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pic>
        <p:nvPicPr>
          <p:cNvPr id="4" name="Picture 3" descr="A graph showing the number of people in panama&#10;&#10;Description automatically generated with medium confidence">
            <a:extLst>
              <a:ext uri="{FF2B5EF4-FFF2-40B4-BE49-F238E27FC236}">
                <a16:creationId xmlns:a16="http://schemas.microsoft.com/office/drawing/2014/main" id="{8E128EA7-F3E4-898F-A0B0-32C20507C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0"/>
            <a:ext cx="5715000" cy="3429000"/>
          </a:xfrm>
          <a:prstGeom prst="rect">
            <a:avLst/>
          </a:prstGeo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9F6830C7-E882-F00D-3AAB-E27BD99C4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0"/>
            <a:ext cx="5905500" cy="3543300"/>
          </a:xfrm>
          <a:prstGeom prst="rect">
            <a:avLst/>
          </a:prstGeom>
        </p:spPr>
      </p:pic>
      <p:pic>
        <p:nvPicPr>
          <p:cNvPr id="10" name="Picture 9" descr="A graph of a graph showing the number of ingreso with Ryugyong Hotel in the background&#10;&#10;Description automatically generated">
            <a:extLst>
              <a:ext uri="{FF2B5EF4-FFF2-40B4-BE49-F238E27FC236}">
                <a16:creationId xmlns:a16="http://schemas.microsoft.com/office/drawing/2014/main" id="{DC28B1D3-5300-B422-9366-D34D358E2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9895"/>
            <a:ext cx="5715000" cy="3429000"/>
          </a:xfrm>
          <a:prstGeom prst="rect">
            <a:avLst/>
          </a:prstGeom>
        </p:spPr>
      </p:pic>
      <p:pic>
        <p:nvPicPr>
          <p:cNvPr id="12" name="Picture 11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94718F27-5F54-1E40-5E4D-351FB1C230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3453922"/>
            <a:ext cx="5505450" cy="33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79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24AE-A39B-CC79-D90D-703A92D9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2333FBB-AA04-4DFC-405B-BDDF6FF383D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9" y="0"/>
            <a:ext cx="6003131" cy="360187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035E1-656F-3651-9228-3A94B178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6E8C5-46C5-4065-B7C6-3D8C05D849D9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9" name="Picture 8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B21B51C-C2C5-5EF3-E60D-3452B1171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604" y="0"/>
            <a:ext cx="6003132" cy="3601879"/>
          </a:xfrm>
          <a:prstGeom prst="rect">
            <a:avLst/>
          </a:prstGeom>
        </p:spPr>
      </p:pic>
      <p:pic>
        <p:nvPicPr>
          <p:cNvPr id="11" name="Picture 10" descr="A graph of 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791CC1C-1B5A-F361-22E4-27B793A02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3594735"/>
            <a:ext cx="5438775" cy="32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ES" sz="4000" b="1" dirty="0">
                <a:latin typeface="Garamond" panose="02020404030301010803" pitchFamily="18" charset="0"/>
              </a:rPr>
              <a:t>¿Qué son las áreas pequeñas? (</a:t>
            </a:r>
            <a:r>
              <a:rPr lang="es-ES" sz="4000" b="1" dirty="0" err="1">
                <a:latin typeface="Garamond" panose="02020404030301010803" pitchFamily="18" charset="0"/>
              </a:rPr>
              <a:t>small</a:t>
            </a:r>
            <a:r>
              <a:rPr lang="es-ES" sz="4000" b="1" dirty="0">
                <a:latin typeface="Garamond" panose="02020404030301010803" pitchFamily="18" charset="0"/>
              </a:rPr>
              <a:t> </a:t>
            </a:r>
            <a:r>
              <a:rPr lang="es-ES" sz="4000" b="1" dirty="0" err="1">
                <a:latin typeface="Garamond" panose="02020404030301010803" pitchFamily="18" charset="0"/>
              </a:rPr>
              <a:t>areas</a:t>
            </a:r>
            <a:r>
              <a:rPr lang="es-ES" sz="4000" b="1" dirty="0">
                <a:latin typeface="Garamond" panose="02020404030301010803" pitchFamily="18" charset="0"/>
              </a:rPr>
              <a:t>)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08293" y="1638068"/>
            <a:ext cx="11350326" cy="5043901"/>
          </a:xfrm>
        </p:spPr>
        <p:txBody>
          <a:bodyPr>
            <a:noAutofit/>
          </a:bodyPr>
          <a:lstStyle/>
          <a:p>
            <a:pPr marL="0" lvl="2" indent="0">
              <a:spcBef>
                <a:spcPts val="1200"/>
              </a:spcBef>
              <a:buNone/>
            </a:pPr>
            <a:r>
              <a:rPr lang="es-PE" sz="2000" dirty="0">
                <a:solidFill>
                  <a:schemeClr val="tx1"/>
                </a:solidFill>
                <a:latin typeface="Garamond" panose="02020404030301010803" pitchFamily="18" charset="0"/>
              </a:rPr>
              <a:t>Un área pequeña se define como “cualquier subpoblación para los cuales los estimadores directos con precisión adecuada no pueden producirse” (Rao, 2003)</a:t>
            </a:r>
            <a:endParaRPr lang="es-PE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Pueden ser geográficos (distritos, corregimientos, barrios, etc. )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Pueden ser una </a:t>
            </a:r>
            <a:r>
              <a:rPr lang="es-PE" sz="2000" dirty="0">
                <a:solidFill>
                  <a:schemeClr val="tx1"/>
                </a:solidFill>
                <a:latin typeface="Garamond" panose="02020404030301010803" pitchFamily="18" charset="0"/>
              </a:rPr>
              <a:t>subpoblación de la población basada en otro criterio (por ejemplo: parte rural de un corregimiento) </a:t>
            </a:r>
            <a:endParaRPr lang="es-PE" sz="2000" dirty="0">
              <a:solidFill>
                <a:schemeClr val="tx1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PE" sz="2000" dirty="0">
              <a:solidFill>
                <a:schemeClr val="tx1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La decisión de hasta a que nivel de área se calculan los estimadores es importante: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Los decisores de política quisieran la máxima desagregación posible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Las restricciones de información guían la decisión de hasta qué nivel se puede llegar</a:t>
            </a:r>
          </a:p>
          <a:p>
            <a:pPr marL="0" lvl="2" indent="0">
              <a:spcBef>
                <a:spcPts val="1200"/>
              </a:spcBef>
              <a:buNone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1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ES" sz="4000" b="1" dirty="0">
                <a:latin typeface="Garamond" panose="02020404030301010803" pitchFamily="18" charset="0"/>
              </a:rPr>
              <a:t>¿Qué información se tiene a nivel de hogares?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5002" y="1312452"/>
            <a:ext cx="6263883" cy="5043901"/>
          </a:xfrm>
        </p:spPr>
        <p:txBody>
          <a:bodyPr>
            <a:noAutofit/>
          </a:bodyPr>
          <a:lstStyle/>
          <a:p>
            <a:pPr lvl="2">
              <a:spcBef>
                <a:spcPts val="1200"/>
              </a:spcBef>
            </a:pPr>
            <a:r>
              <a:rPr lang="es-PE" sz="2400" dirty="0">
                <a:solidFill>
                  <a:schemeClr val="tx1"/>
                </a:solidFill>
                <a:latin typeface="Garamond" panose="02020404030301010803" pitchFamily="18" charset="0"/>
              </a:rPr>
              <a:t>Encuestas de hogares </a:t>
            </a:r>
            <a:endParaRPr lang="es-PE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Provee información detallada de múltiples indicadores de bienestar, incluyendo las variables comunes con el censo (x) a nivel de hogares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Necesitan cuestionarios largos y costosos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Las muestras son demasiado pequeñas para ser representativas en áreas pequeñas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No cubren todas las áreas (en la figura, las en azul oscuro)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chemeClr val="tx1"/>
                </a:solidFill>
                <a:latin typeface="Garamond" panose="02020404030301010803" pitchFamily="18" charset="0"/>
              </a:rPr>
              <a:t>Censos de Población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Cubren el 100% del país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Cubren todas las áreas pequeñas 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Tienen muy poca información sobre consumo o ingreso, pero las x son las variables comunes a nivel de hogares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PE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PE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PE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7E18AF-A1FC-91A8-290D-136BADC8D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563" y="1280629"/>
            <a:ext cx="5448300" cy="2724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31164-DCD7-1227-1A2C-4A4091451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775" y="3834402"/>
            <a:ext cx="52292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9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ES" sz="4000" b="1" dirty="0">
                <a:latin typeface="Garamond" panose="02020404030301010803" pitchFamily="18" charset="0"/>
              </a:rPr>
              <a:t>¿Qué información se puede tener a nivel de áreas?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5002" y="1312452"/>
            <a:ext cx="6263883" cy="5043901"/>
          </a:xfrm>
        </p:spPr>
        <p:txBody>
          <a:bodyPr>
            <a:noAutofit/>
          </a:bodyPr>
          <a:lstStyle/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chemeClr val="tx1"/>
                </a:solidFill>
                <a:latin typeface="Garamond" panose="02020404030301010803" pitchFamily="18" charset="0"/>
              </a:rPr>
              <a:t>Censos de Población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Todas las variables comunes y no comunes del censo, promediadas a nivel de área o superior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chemeClr val="tx1"/>
                </a:solidFill>
                <a:latin typeface="Garamond" panose="02020404030301010803" pitchFamily="18" charset="0"/>
              </a:rPr>
              <a:t>Registros administrativos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Transferencias, salud, educación, transporte, cosechas, crimen, impuestos, empleo, etc.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chemeClr val="tx1"/>
                </a:solidFill>
                <a:latin typeface="Garamond" panose="02020404030301010803" pitchFamily="18" charset="0"/>
              </a:rPr>
              <a:t>Información Geoespacial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Iluminación, caminos, cobertura vegetal, riesgo climático, clima, etc.</a:t>
            </a: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sz="2400" dirty="0">
                <a:solidFill>
                  <a:schemeClr val="tx1"/>
                </a:solidFill>
                <a:latin typeface="Garamond" panose="02020404030301010803" pitchFamily="18" charset="0"/>
              </a:rPr>
              <a:t>Información otras fuentes</a:t>
            </a: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Consumo energía, uso de redes sociales, etc.</a:t>
            </a:r>
          </a:p>
          <a:p>
            <a:pPr marL="546100" lvl="3" indent="0">
              <a:spcBef>
                <a:spcPts val="1200"/>
              </a:spcBef>
              <a:buNone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PE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PE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3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PE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3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647" y="312028"/>
            <a:ext cx="11282705" cy="492338"/>
          </a:xfrm>
        </p:spPr>
        <p:txBody>
          <a:bodyPr/>
          <a:lstStyle/>
          <a:p>
            <a:pPr marL="0" indent="0"/>
            <a:r>
              <a:rPr lang="es-ES" sz="2800" b="1" dirty="0">
                <a:latin typeface="Garamond" panose="02020404030301010803" pitchFamily="18" charset="0"/>
              </a:rPr>
              <a:t>¿Qué es la estimación en áreas pequeñas?* 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5CE5F7-CCEE-AB42-20DB-67522F2871E7}"/>
              </a:ext>
            </a:extLst>
          </p:cNvPr>
          <p:cNvSpPr txBox="1">
            <a:spLocks/>
          </p:cNvSpPr>
          <p:nvPr/>
        </p:nvSpPr>
        <p:spPr bwMode="auto">
          <a:xfrm>
            <a:off x="2100275" y="2350677"/>
            <a:ext cx="8319425" cy="350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404040"/>
              </a:buClr>
              <a:tabLst>
                <a:tab pos="8402638" algn="r"/>
              </a:tabLst>
              <a:defRPr lang="en-US" sz="1600" smtClean="0"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1pPr>
            <a:lvl2pPr marL="2857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2pPr>
            <a:lvl3pPr marL="2857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Arial"/>
                <a:ea typeface="MS PGothic" pitchFamily="34" charset="-128"/>
                <a:cs typeface="Arial"/>
              </a:defRPr>
            </a:lvl3pPr>
            <a:lvl4pPr marL="8318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4pPr>
            <a:lvl5pPr marL="1196975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5pPr>
            <a:lvl6pPr marL="50292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>
                  <a:lumMod val="65000"/>
                  <a:lumOff val="35000"/>
                </a:schemeClr>
              </a:buClr>
              <a:buFont typeface="Arial"/>
              <a:buChar char="•"/>
              <a:defRPr sz="180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algn="just">
              <a:spcBef>
                <a:spcPts val="1200"/>
              </a:spcBef>
              <a:buFont typeface="Arial" charset="0"/>
              <a:buNone/>
            </a:pPr>
            <a:r>
              <a:rPr lang="es-PE" sz="2400" kern="0" dirty="0">
                <a:solidFill>
                  <a:schemeClr val="tx1"/>
                </a:solidFill>
                <a:latin typeface="Garamond" panose="02020404030301010803" pitchFamily="18" charset="0"/>
              </a:rPr>
              <a:t>Son métodos econométricos que combinan el detalle y la precisión de las preguntas de las encuestas de hogares y el nivel de granularidad geográfica del censo para obtener estimados (de pobreza monetaria en nuestro caso) por debajo de los niveles de inferencia de las encuestas.</a:t>
            </a:r>
          </a:p>
          <a:p>
            <a:pPr marL="0" lvl="2" indent="0">
              <a:spcBef>
                <a:spcPts val="1200"/>
              </a:spcBef>
              <a:buFont typeface="Arial" charset="0"/>
              <a:buNone/>
            </a:pPr>
            <a:endParaRPr lang="es-PE" sz="2400" kern="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0" lvl="2" indent="0">
              <a:spcBef>
                <a:spcPts val="1200"/>
              </a:spcBef>
              <a:buFont typeface="Arial" charset="0"/>
              <a:buNone/>
            </a:pPr>
            <a:endParaRPr lang="es-PE" sz="2400" kern="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0" lvl="2" indent="0">
              <a:spcBef>
                <a:spcPts val="1200"/>
              </a:spcBef>
              <a:buNone/>
            </a:pPr>
            <a:r>
              <a:rPr lang="es-ES" sz="2400" dirty="0">
                <a:latin typeface="Garamond" panose="02020404030301010803" pitchFamily="18" charset="0"/>
              </a:rPr>
              <a:t>* En inglés: </a:t>
            </a:r>
            <a:r>
              <a:rPr lang="en-US" sz="2400" dirty="0">
                <a:latin typeface="Garamond" panose="02020404030301010803" pitchFamily="18" charset="0"/>
              </a:rPr>
              <a:t>small area estimation </a:t>
            </a:r>
            <a:r>
              <a:rPr lang="es-ES" sz="2400" dirty="0">
                <a:latin typeface="Garamond" panose="02020404030301010803" pitchFamily="18" charset="0"/>
              </a:rPr>
              <a:t>(SAE)</a:t>
            </a:r>
          </a:p>
          <a:p>
            <a:pPr marL="0" lvl="2" indent="0">
              <a:spcBef>
                <a:spcPts val="1200"/>
              </a:spcBef>
              <a:buFont typeface="Arial" charset="0"/>
              <a:buNone/>
            </a:pPr>
            <a:endParaRPr lang="es-PE" sz="2400" kern="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0" lvl="2" indent="0">
              <a:spcBef>
                <a:spcPts val="1200"/>
              </a:spcBef>
              <a:buFont typeface="Arial" charset="0"/>
              <a:buNone/>
            </a:pPr>
            <a:endParaRPr lang="es-PE" kern="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endParaRPr lang="es-PE" kern="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kern="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kern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2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" y="303313"/>
            <a:ext cx="11282705" cy="481733"/>
          </a:xfrm>
        </p:spPr>
        <p:txBody>
          <a:bodyPr/>
          <a:lstStyle/>
          <a:p>
            <a:pPr lvl="2">
              <a:spcBef>
                <a:spcPts val="1200"/>
              </a:spcBef>
            </a:pPr>
            <a:r>
              <a:rPr lang="es-PE" sz="2800" b="1" dirty="0">
                <a:latin typeface="Garamond" panose="02020404030301010803" pitchFamily="18" charset="0"/>
              </a:rPr>
              <a:t>Tipos de Estimadores de Áreas Pequeñas</a:t>
            </a:r>
            <a:endParaRPr lang="es-PE" sz="2800" b="1" kern="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5CE5F7-CCEE-AB42-20DB-67522F2871E7}"/>
              </a:ext>
            </a:extLst>
          </p:cNvPr>
          <p:cNvSpPr txBox="1">
            <a:spLocks/>
          </p:cNvSpPr>
          <p:nvPr/>
        </p:nvSpPr>
        <p:spPr bwMode="auto">
          <a:xfrm>
            <a:off x="903816" y="1495014"/>
            <a:ext cx="10541795" cy="504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404040"/>
              </a:buClr>
              <a:tabLst>
                <a:tab pos="8402638" algn="r"/>
              </a:tabLst>
              <a:defRPr lang="en-US" sz="1600" smtClean="0"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1pPr>
            <a:lvl2pPr marL="2857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2pPr>
            <a:lvl3pPr marL="2857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Arial"/>
                <a:ea typeface="MS PGothic" pitchFamily="34" charset="-128"/>
                <a:cs typeface="Arial"/>
              </a:defRPr>
            </a:lvl3pPr>
            <a:lvl4pPr marL="831850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4pPr>
            <a:lvl5pPr marL="1196975" indent="-28575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•"/>
              <a:defRPr>
                <a:solidFill>
                  <a:srgbClr val="595959"/>
                </a:solidFill>
                <a:latin typeface="Arial"/>
                <a:ea typeface="MS PGothic" pitchFamily="34" charset="-128"/>
                <a:cs typeface="Arial"/>
              </a:defRPr>
            </a:lvl5pPr>
            <a:lvl6pPr marL="50292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>
                  <a:lumMod val="65000"/>
                  <a:lumOff val="35000"/>
                </a:schemeClr>
              </a:buClr>
              <a:buFont typeface="Arial"/>
              <a:buChar char="•"/>
              <a:defRPr sz="180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>
              <a:spcBef>
                <a:spcPts val="1200"/>
              </a:spcBef>
              <a:buFont typeface="Arial" charset="0"/>
              <a:buNone/>
            </a:pPr>
            <a:r>
              <a:rPr lang="es-PE" b="1" kern="0" dirty="0">
                <a:solidFill>
                  <a:schemeClr val="tx1"/>
                </a:solidFill>
                <a:latin typeface="Garamond" panose="02020404030301010803" pitchFamily="18" charset="0"/>
              </a:rPr>
              <a:t>Estimadores Directos: </a:t>
            </a:r>
            <a:r>
              <a:rPr lang="es-PE" kern="0" dirty="0">
                <a:solidFill>
                  <a:schemeClr val="tx1"/>
                </a:solidFill>
                <a:latin typeface="Garamond" panose="02020404030301010803" pitchFamily="18" charset="0"/>
              </a:rPr>
              <a:t>Son los que usan solo información muestral</a:t>
            </a:r>
          </a:p>
          <a:p>
            <a:pPr marL="0" lvl="2" indent="0">
              <a:spcBef>
                <a:spcPts val="1200"/>
              </a:spcBef>
              <a:buNone/>
            </a:pPr>
            <a:r>
              <a:rPr lang="es-PE" b="1" kern="0" dirty="0">
                <a:solidFill>
                  <a:schemeClr val="tx1"/>
                </a:solidFill>
                <a:latin typeface="Garamond" panose="02020404030301010803" pitchFamily="18" charset="0"/>
              </a:rPr>
              <a:t>Estimadores a nivel de </a:t>
            </a:r>
            <a:r>
              <a:rPr lang="es-PE" b="1" kern="0" dirty="0" err="1">
                <a:solidFill>
                  <a:schemeClr val="tx1"/>
                </a:solidFill>
                <a:latin typeface="Garamond" panose="02020404030301010803" pitchFamily="18" charset="0"/>
              </a:rPr>
              <a:t>area</a:t>
            </a:r>
            <a:r>
              <a:rPr lang="es-PE" b="1" kern="0" dirty="0">
                <a:solidFill>
                  <a:schemeClr val="tx1"/>
                </a:solidFill>
                <a:latin typeface="Garamond" panose="02020404030301010803" pitchFamily="18" charset="0"/>
              </a:rPr>
              <a:t> (</a:t>
            </a:r>
            <a:r>
              <a:rPr lang="es-PE" b="1" kern="0" dirty="0" err="1">
                <a:solidFill>
                  <a:schemeClr val="tx1"/>
                </a:solidFill>
                <a:latin typeface="Garamond" panose="02020404030301010803" pitchFamily="18" charset="0"/>
              </a:rPr>
              <a:t>area-level</a:t>
            </a:r>
            <a:r>
              <a:rPr lang="es-PE" b="1" kern="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s-PE" b="1" kern="0" dirty="0" err="1">
                <a:solidFill>
                  <a:schemeClr val="tx1"/>
                </a:solidFill>
                <a:latin typeface="Garamond" panose="02020404030301010803" pitchFamily="18" charset="0"/>
              </a:rPr>
              <a:t>estimators</a:t>
            </a:r>
            <a:r>
              <a:rPr lang="es-PE" b="1" kern="0" dirty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r>
              <a:rPr lang="es-PE" kern="0" dirty="0">
                <a:solidFill>
                  <a:schemeClr val="tx1"/>
                </a:solidFill>
                <a:latin typeface="Garamond" panose="02020404030301010803" pitchFamily="18" charset="0"/>
              </a:rPr>
              <a:t>: Cuando la información del censo no está disponible, o la información del censo y de la encuesta no están alineados (lejos cronológicamente, preguntas muy distintas, etc.) se puede combinar estimadores directos a nivel de área con información a nivel de área. </a:t>
            </a:r>
          </a:p>
          <a:p>
            <a:pPr lvl="3">
              <a:spcBef>
                <a:spcPts val="1200"/>
              </a:spcBef>
            </a:pPr>
            <a:r>
              <a:rPr lang="es-PE" kern="0" dirty="0">
                <a:solidFill>
                  <a:schemeClr val="tx1"/>
                </a:solidFill>
                <a:latin typeface="Garamond" panose="02020404030301010803" pitchFamily="18" charset="0"/>
              </a:rPr>
              <a:t>Ejemplo: Estimador de Fay-</a:t>
            </a:r>
            <a:r>
              <a:rPr lang="es-PE" kern="0" dirty="0" err="1">
                <a:solidFill>
                  <a:schemeClr val="tx1"/>
                </a:solidFill>
                <a:latin typeface="Garamond" panose="02020404030301010803" pitchFamily="18" charset="0"/>
              </a:rPr>
              <a:t>Herriot</a:t>
            </a:r>
            <a:r>
              <a:rPr lang="es-PE" kern="0" dirty="0">
                <a:solidFill>
                  <a:schemeClr val="tx1"/>
                </a:solidFill>
                <a:latin typeface="Garamond" panose="02020404030301010803" pitchFamily="18" charset="0"/>
              </a:rPr>
              <a:t>.  </a:t>
            </a:r>
          </a:p>
          <a:p>
            <a:pPr marL="0" lvl="2" indent="0">
              <a:spcBef>
                <a:spcPts val="1200"/>
              </a:spcBef>
              <a:buFont typeface="Arial" charset="0"/>
              <a:buNone/>
            </a:pPr>
            <a:r>
              <a:rPr lang="es-PE" b="1" kern="0" dirty="0">
                <a:solidFill>
                  <a:schemeClr val="tx1"/>
                </a:solidFill>
                <a:latin typeface="Garamond" panose="02020404030301010803" pitchFamily="18" charset="0"/>
              </a:rPr>
              <a:t>Estimadores a nivel de unidad (</a:t>
            </a:r>
            <a:r>
              <a:rPr lang="es-PE" b="1" kern="0" dirty="0" err="1">
                <a:solidFill>
                  <a:schemeClr val="tx1"/>
                </a:solidFill>
                <a:latin typeface="Garamond" panose="02020404030301010803" pitchFamily="18" charset="0"/>
              </a:rPr>
              <a:t>unit-level</a:t>
            </a:r>
            <a:r>
              <a:rPr lang="es-PE" b="1" kern="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s-PE" b="1" kern="0" dirty="0" err="1">
                <a:solidFill>
                  <a:schemeClr val="tx1"/>
                </a:solidFill>
                <a:latin typeface="Garamond" panose="02020404030301010803" pitchFamily="18" charset="0"/>
              </a:rPr>
              <a:t>estimators</a:t>
            </a:r>
            <a:r>
              <a:rPr lang="es-PE" b="1" kern="0" dirty="0">
                <a:solidFill>
                  <a:schemeClr val="tx1"/>
                </a:solidFill>
                <a:latin typeface="Garamond" panose="02020404030301010803" pitchFamily="18" charset="0"/>
              </a:rPr>
              <a:t>): </a:t>
            </a:r>
            <a:r>
              <a:rPr lang="es-PE" kern="0" dirty="0">
                <a:solidFill>
                  <a:schemeClr val="tx1"/>
                </a:solidFill>
                <a:latin typeface="Garamond" panose="02020404030301010803" pitchFamily="18" charset="0"/>
              </a:rPr>
              <a:t>Cuando la información del censo esta disponible y esta alineada con la información de la encuestase pueden estimar modelos en los que las observaciones son las unidades (los hogares en nuestro caso). </a:t>
            </a:r>
          </a:p>
          <a:p>
            <a:pPr lvl="3">
              <a:spcBef>
                <a:spcPts val="1200"/>
              </a:spcBef>
            </a:pPr>
            <a:r>
              <a:rPr lang="es-PE" kern="0" dirty="0">
                <a:solidFill>
                  <a:schemeClr val="tx1"/>
                </a:solidFill>
                <a:latin typeface="Garamond" panose="02020404030301010803" pitchFamily="18" charset="0"/>
              </a:rPr>
              <a:t>Ejemplo: </a:t>
            </a:r>
            <a:r>
              <a:rPr lang="es-PE" dirty="0" err="1">
                <a:latin typeface="Garamond" panose="02020404030301010803" pitchFamily="18" charset="0"/>
              </a:rPr>
              <a:t>Elbers</a:t>
            </a:r>
            <a:r>
              <a:rPr lang="es-PE" dirty="0">
                <a:latin typeface="Garamond" panose="02020404030301010803" pitchFamily="18" charset="0"/>
              </a:rPr>
              <a:t>, </a:t>
            </a:r>
            <a:r>
              <a:rPr lang="es-PE" dirty="0" err="1">
                <a:latin typeface="Garamond" panose="02020404030301010803" pitchFamily="18" charset="0"/>
              </a:rPr>
              <a:t>Lanjouw</a:t>
            </a:r>
            <a:r>
              <a:rPr lang="es-PE" dirty="0">
                <a:latin typeface="Garamond" panose="02020404030301010803" pitchFamily="18" charset="0"/>
              </a:rPr>
              <a:t>, and </a:t>
            </a:r>
            <a:r>
              <a:rPr lang="es-PE" dirty="0" err="1">
                <a:latin typeface="Garamond" panose="02020404030301010803" pitchFamily="18" charset="0"/>
              </a:rPr>
              <a:t>Lanjouw</a:t>
            </a:r>
            <a:r>
              <a:rPr lang="es-PE" dirty="0">
                <a:latin typeface="Garamond" panose="02020404030301010803" pitchFamily="18" charset="0"/>
              </a:rPr>
              <a:t> (ELL). Estos son los que explicaremos en este taller pues se pueden aplicar al caso de Panamá.</a:t>
            </a:r>
          </a:p>
          <a:p>
            <a:pPr marL="0" lvl="2" indent="0">
              <a:spcBef>
                <a:spcPts val="1200"/>
              </a:spcBef>
              <a:buFont typeface="Arial" charset="0"/>
              <a:buNone/>
            </a:pPr>
            <a:r>
              <a:rPr lang="es-PE" kern="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  <a:p>
            <a:pPr lvl="2">
              <a:spcBef>
                <a:spcPts val="1200"/>
              </a:spcBef>
            </a:pPr>
            <a:endParaRPr lang="es-PE" kern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8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" y="136523"/>
            <a:ext cx="11282705" cy="921814"/>
          </a:xfrm>
        </p:spPr>
        <p:txBody>
          <a:bodyPr/>
          <a:lstStyle/>
          <a:p>
            <a:pPr lvl="2">
              <a:spcBef>
                <a:spcPts val="1200"/>
              </a:spcBef>
            </a:pPr>
            <a:r>
              <a:rPr lang="es-PE" sz="2800" b="1" dirty="0">
                <a:latin typeface="Garamond" panose="02020404030301010803" pitchFamily="18" charset="0"/>
              </a:rPr>
              <a:t>Método de </a:t>
            </a:r>
            <a:r>
              <a:rPr lang="es-PE" sz="2800" b="1" dirty="0" err="1">
                <a:latin typeface="Garamond" panose="02020404030301010803" pitchFamily="18" charset="0"/>
              </a:rPr>
              <a:t>Elbers</a:t>
            </a:r>
            <a:r>
              <a:rPr lang="es-PE" sz="2800" b="1" dirty="0">
                <a:latin typeface="Garamond" panose="02020404030301010803" pitchFamily="18" charset="0"/>
              </a:rPr>
              <a:t>, </a:t>
            </a:r>
            <a:r>
              <a:rPr lang="es-PE" sz="2800" b="1" dirty="0" err="1">
                <a:latin typeface="Garamond" panose="02020404030301010803" pitchFamily="18" charset="0"/>
              </a:rPr>
              <a:t>Lanjouw</a:t>
            </a:r>
            <a:r>
              <a:rPr lang="es-PE" sz="2800" b="1" dirty="0">
                <a:latin typeface="Garamond" panose="02020404030301010803" pitchFamily="18" charset="0"/>
              </a:rPr>
              <a:t>, and </a:t>
            </a:r>
            <a:r>
              <a:rPr lang="es-PE" sz="2800" b="1" dirty="0" err="1">
                <a:latin typeface="Garamond" panose="02020404030301010803" pitchFamily="18" charset="0"/>
              </a:rPr>
              <a:t>Lanjouw</a:t>
            </a:r>
            <a:r>
              <a:rPr lang="es-PE" sz="2800" b="1" dirty="0">
                <a:latin typeface="Garamond" panose="02020404030301010803" pitchFamily="18" charset="0"/>
              </a:rPr>
              <a:t> (2003) </a:t>
            </a:r>
            <a:br>
              <a:rPr lang="es-PE" sz="2800" b="1" dirty="0">
                <a:latin typeface="Garamond" panose="02020404030301010803" pitchFamily="18" charset="0"/>
              </a:rPr>
            </a:br>
            <a:r>
              <a:rPr lang="es-PE" sz="2800" b="1" dirty="0">
                <a:latin typeface="Garamond" panose="02020404030301010803" pitchFamily="18" charset="0"/>
              </a:rPr>
              <a:t>(de ahora en adelante ELL)</a:t>
            </a:r>
            <a:endParaRPr lang="es-PE" sz="2800" b="1" kern="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75914" y="1312452"/>
            <a:ext cx="11350326" cy="5043901"/>
          </a:xfrm>
        </p:spPr>
        <p:txBody>
          <a:bodyPr>
            <a:noAutofit/>
          </a:bodyPr>
          <a:lstStyle/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lvl="2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05CE5F7-CCEE-AB42-20DB-67522F2871E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28314" y="1464852"/>
                <a:ext cx="11350326" cy="50439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ct val="0"/>
                  </a:spcAft>
                  <a:buClr>
                    <a:srgbClr val="404040"/>
                  </a:buClr>
                  <a:tabLst>
                    <a:tab pos="8402638" algn="r"/>
                  </a:tabLst>
                  <a:defRPr lang="en-US" sz="1600" smtClean="0">
                    <a:solidFill>
                      <a:srgbClr val="595959"/>
                    </a:solidFill>
                    <a:latin typeface="Arial"/>
                    <a:ea typeface="MS PGothic" pitchFamily="34" charset="-128"/>
                    <a:cs typeface="Arial"/>
                  </a:defRPr>
                </a:lvl1pPr>
                <a:lvl2pPr marL="285750" indent="-285750" algn="l" rtl="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595959"/>
                  </a:buClr>
                  <a:buFont typeface="Arial" charset="0"/>
                  <a:buChar char="•"/>
                  <a:defRPr>
                    <a:solidFill>
                      <a:srgbClr val="595959"/>
                    </a:solidFill>
                    <a:latin typeface="Arial"/>
                    <a:ea typeface="MS PGothic" pitchFamily="34" charset="-128"/>
                    <a:cs typeface="Arial"/>
                  </a:defRPr>
                </a:lvl2pPr>
                <a:lvl3pPr marL="285750" indent="-285750" algn="l" rtl="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Arial" charset="0"/>
                  <a:buChar char="•"/>
                  <a:defRPr>
                    <a:solidFill>
                      <a:schemeClr val="tx2"/>
                    </a:solidFill>
                    <a:latin typeface="Arial"/>
                    <a:ea typeface="MS PGothic" pitchFamily="34" charset="-128"/>
                    <a:cs typeface="Arial"/>
                  </a:defRPr>
                </a:lvl3pPr>
                <a:lvl4pPr marL="831850" indent="-285750" algn="l" rtl="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595959"/>
                  </a:buClr>
                  <a:buFont typeface="Arial" charset="0"/>
                  <a:buChar char="•"/>
                  <a:defRPr>
                    <a:solidFill>
                      <a:srgbClr val="595959"/>
                    </a:solidFill>
                    <a:latin typeface="Arial"/>
                    <a:ea typeface="MS PGothic" pitchFamily="34" charset="-128"/>
                    <a:cs typeface="Arial"/>
                  </a:defRPr>
                </a:lvl4pPr>
                <a:lvl5pPr marL="1196975" indent="-285750" algn="l" rtl="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595959"/>
                  </a:buClr>
                  <a:buFont typeface="Arial" charset="0"/>
                  <a:buChar char="•"/>
                  <a:defRPr>
                    <a:solidFill>
                      <a:srgbClr val="595959"/>
                    </a:solidFill>
                    <a:latin typeface="Arial"/>
                    <a:ea typeface="MS PGothic" pitchFamily="34" charset="-128"/>
                    <a:cs typeface="Arial"/>
                  </a:defRPr>
                </a:lvl5pPr>
                <a:lvl6pPr marL="50292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800">
                    <a:solidFill>
                      <a:schemeClr val="tx2">
                        <a:lumMod val="65000"/>
                        <a:lumOff val="35000"/>
                      </a:schemeClr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783C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783C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783C"/>
                  </a:buClr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lvl="2">
                  <a:spcBef>
                    <a:spcPts val="1200"/>
                  </a:spcBef>
                </a:pPr>
                <a:r>
                  <a:rPr lang="es-PE" sz="2400" kern="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En la encuesta tenemos el vector de ingreso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2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PE" sz="2400" kern="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) y las variables comunes (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PE" sz="2400" kern="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) para algunos hogares de algunas áreas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s-PE" sz="2400" kern="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En el censo tenemos las variables  comunes (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PE" sz="2400" kern="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) para todos los hogares de todas las áreas: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s-PE" sz="2400" kern="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Sea </a:t>
                </a:r>
                <a14:m>
                  <m:oMath xmlns:m="http://schemas.openxmlformats.org/officeDocument/2006/math">
                    <m:r>
                      <a:rPr lang="en-US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PE" sz="2400" kern="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 el índice de área y sea </a:t>
                </a:r>
                <a14:m>
                  <m:oMath xmlns:m="http://schemas.openxmlformats.org/officeDocument/2006/math">
                    <m:r>
                      <a:rPr lang="en-US" sz="2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PE" sz="2400" kern="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 el índice de hogar, en la encuesta podemos estimar: </a:t>
                </a:r>
              </a:p>
              <a:p>
                <a:pPr marL="546100" lvl="3" indent="0">
                  <a:spcBef>
                    <a:spcPts val="1200"/>
                  </a:spcBef>
                  <a:buNone/>
                </a:pPr>
                <a:r>
                  <a:rPr lang="es-PE" sz="2400" b="0" kern="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kern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s-PE" sz="2400" kern="0" dirty="0">
                    <a:solidFill>
                      <a:srgbClr val="FF0000"/>
                    </a:solidFill>
                    <a:latin typeface="Garamond" panose="02020404030301010803" pitchFamily="18" charset="0"/>
                  </a:rPr>
                  <a:t> 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es-PE" sz="2400" kern="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En el censo tenemos solo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s-PE" sz="2400" kern="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 , todo lo demás (en rojo) debe obtenerse de la estimación </a:t>
                </a:r>
              </a:p>
              <a:p>
                <a:pPr marL="0" lvl="2" indent="0">
                  <a:spcBef>
                    <a:spcPts val="1200"/>
                  </a:spcBef>
                  <a:buFont typeface="Arial" charset="0"/>
                  <a:buNone/>
                </a:pPr>
                <a:endParaRPr lang="es-PE" kern="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marL="342900" lvl="2" indent="-342900">
                  <a:spcBef>
                    <a:spcPts val="1200"/>
                  </a:spcBef>
                  <a:buFont typeface="+mj-lt"/>
                  <a:buAutoNum type="arabicPeriod"/>
                </a:pPr>
                <a:endParaRPr lang="es-PE" kern="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lvl="2">
                  <a:spcBef>
                    <a:spcPts val="1200"/>
                  </a:spcBef>
                </a:pPr>
                <a:endParaRPr lang="es-PE" kern="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lvl="2">
                  <a:spcBef>
                    <a:spcPts val="1200"/>
                  </a:spcBef>
                </a:pPr>
                <a:endParaRPr lang="es-PE" kern="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05CE5F7-CCEE-AB42-20DB-67522F28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314" y="1464852"/>
                <a:ext cx="11350326" cy="5043901"/>
              </a:xfrm>
              <a:prstGeom prst="rect">
                <a:avLst/>
              </a:prstGeom>
              <a:blipFill>
                <a:blip r:embed="rId3"/>
                <a:stretch>
                  <a:fillRect l="-1504" t="-13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23876"/>
      </p:ext>
    </p:extLst>
  </p:cSld>
  <p:clrMapOvr>
    <a:masterClrMapping/>
  </p:clrMapOvr>
</p:sld>
</file>

<file path=ppt/theme/theme1.xml><?xml version="1.0" encoding="utf-8"?>
<a:theme xmlns:a="http://schemas.openxmlformats.org/drawingml/2006/main" name="Full Page Interior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6014</TotalTime>
  <Words>2511</Words>
  <Application>Microsoft Office PowerPoint</Application>
  <PresentationFormat>Widescreen</PresentationFormat>
  <Paragraphs>378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Andes ExtraLight</vt:lpstr>
      <vt:lpstr>Arial</vt:lpstr>
      <vt:lpstr>Arial Bold</vt:lpstr>
      <vt:lpstr>Calibri</vt:lpstr>
      <vt:lpstr>Cambria Math</vt:lpstr>
      <vt:lpstr>Garamond</vt:lpstr>
      <vt:lpstr>Neo Sans</vt:lpstr>
      <vt:lpstr>Trebuchet MS</vt:lpstr>
      <vt:lpstr>VladaRHSans Med</vt:lpstr>
      <vt:lpstr>Wingdings</vt:lpstr>
      <vt:lpstr>Full Page Interior</vt:lpstr>
      <vt:lpstr>Taller de Estimación en Áreas Pequeñas</vt:lpstr>
      <vt:lpstr>Objetivos de la Sesión 1</vt:lpstr>
      <vt:lpstr>¿Qué son los estimadores directos?</vt:lpstr>
      <vt:lpstr>¿Qué son las áreas pequeñas? (small areas)</vt:lpstr>
      <vt:lpstr>¿Qué información se tiene a nivel de hogares?</vt:lpstr>
      <vt:lpstr>¿Qué información se puede tener a nivel de áreas?</vt:lpstr>
      <vt:lpstr>¿Qué es la estimación en áreas pequeñas?* </vt:lpstr>
      <vt:lpstr>Tipos de Estimadores de Áreas Pequeñas</vt:lpstr>
      <vt:lpstr>Método de Elbers, Lanjouw, and Lanjouw (2003)  (de ahora en adelante ELL)</vt:lpstr>
      <vt:lpstr>¿Cómo se estiman los parámetros (β,σ_η^2,σ_e^2 ) en ELL?</vt:lpstr>
      <vt:lpstr>¿Por qué se simulan los residuos en ELL? (1)</vt:lpstr>
      <vt:lpstr>¿Por qué se simulan los residuos en ELL? (2)</vt:lpstr>
      <vt:lpstr>¿Por qué se simulan los otros parámetros (β,σ_η^2,σ_e^2 ) ?</vt:lpstr>
      <vt:lpstr>Etapas en ELL</vt:lpstr>
      <vt:lpstr>¿Cuáles son las etapas sugeridas para la estimación ?</vt:lpstr>
      <vt:lpstr>¿Cómo son y por qué debemos incluir variables al nivel de área o superior?</vt:lpstr>
      <vt:lpstr>¿Por qué se simulan los otros parámetros (β,σ_η^2,σ_e^2 ) ?</vt:lpstr>
      <vt:lpstr>¿Por qué se simulan los otros parámetros (β,σ_η^2,σ_e^2 ) ?</vt:lpstr>
      <vt:lpstr>¿Para qué sirven los métodos de estimación en áreas pequeñas?</vt:lpstr>
      <vt:lpstr>Taller de Estimación en Áreas Pequeñas</vt:lpstr>
      <vt:lpstr>Objetivos de la Sesión 2</vt:lpstr>
      <vt:lpstr>¿Cómo se estiman los parámetros (β,σ_η^2,σ_e^2 ) en ELL?</vt:lpstr>
      <vt:lpstr>Census EB  (1)</vt:lpstr>
      <vt:lpstr>Census EB (2)</vt:lpstr>
      <vt:lpstr>Census EB (3)</vt:lpstr>
      <vt:lpstr>References</vt:lpstr>
      <vt:lpstr>Creando las variables que identifican las áreas (1)</vt:lpstr>
      <vt:lpstr>Creando las variables que identifican las áreas (2)</vt:lpstr>
      <vt:lpstr>Analizar el número de hogares por área</vt:lpstr>
      <vt:lpstr>Normalidad de la variable dependiente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Area Estimation</dc:title>
  <dc:creator>Paul Andres Corral Rodas</dc:creator>
  <cp:lastModifiedBy>Ramiro Alberto Malaga Ortega</cp:lastModifiedBy>
  <cp:revision>39</cp:revision>
  <dcterms:created xsi:type="dcterms:W3CDTF">2022-07-04T12:10:58Z</dcterms:created>
  <dcterms:modified xsi:type="dcterms:W3CDTF">2024-03-12T23:23:28Z</dcterms:modified>
</cp:coreProperties>
</file>