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6" r:id="rId8"/>
    <p:sldId id="271" r:id="rId9"/>
    <p:sldId id="272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AC3A-B2E2-731E-BBAC-904151B65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13857-255E-FBA5-2F80-F1CC6A769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54802-F168-683E-78D0-F5FB789A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7017-3F1F-41AF-92B5-F5DABD1375C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82E97-2217-4BE9-3660-8718E9AA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D5F1C-0E96-B21D-2F3B-EFC98427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F02C-1F55-4D56-85DE-7B555247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4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10AD-22EC-1C7D-A0F8-03F86856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E30E5-BE3C-3C0D-86B7-1780776B4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BFFE-CCC5-E588-6E0C-7AEE64EE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7017-3F1F-41AF-92B5-F5DABD1375C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BEE4F-DB26-F8FB-CD68-34F9781F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6D306-0CB2-961F-6C20-554B7D77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F02C-1F55-4D56-85DE-7B555247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4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47969B-0EE3-D8A2-634F-AD99F0356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71DF1-5C2B-1064-5529-539686E41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3995F-B2A8-C659-8276-AD10A5BE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7017-3F1F-41AF-92B5-F5DABD1375C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CC071-DF8F-03A1-A9F7-0A81E1C7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98AF-F4E0-068C-D997-05029BD9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F02C-1F55-4D56-85DE-7B555247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4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8B1E-973A-CCA2-681D-7BC1BD58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536A1-D1A9-62D9-5A75-9438F56A5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84CE2-02C3-0B66-CAE5-D42003C0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7017-3F1F-41AF-92B5-F5DABD1375C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E0F6A-69D2-F51E-87A3-880690ED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E3475-165F-4A77-CCF7-3B269D59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F02C-1F55-4D56-85DE-7B555247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C7F4-BC27-EB5D-1CE1-04AFAFDF0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58B58-E859-A03C-C9B9-07DB73F6A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DBB42-3268-7052-72E5-AC4ACE59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7017-3F1F-41AF-92B5-F5DABD1375C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A4B3D-E4E9-BA06-35CA-DA3717A4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6EAFE-D076-1599-E3FE-5940A3F2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F02C-1F55-4D56-85DE-7B555247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7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BE63-0C7B-3BB1-694F-E5AECE88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6D2AE-9248-0EAB-FCBA-AEC82B732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6597E-D324-1650-3A24-CFAED73E7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2958D-A68C-94E3-BEF7-3F3BF265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7017-3F1F-41AF-92B5-F5DABD1375C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1CBAE-AEE9-9A70-1231-565AFCB6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AF563-E83B-B2CB-2722-AB99FCDB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F02C-1F55-4D56-85DE-7B555247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1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FC02-4FFB-9911-B85E-94BF8137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F06B1-696B-1C9D-2FA9-D72A16835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9B29E-DDA2-CF9F-6F82-9A7EE750A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422C2-8C0D-9D7F-64DD-45C8E0EED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40080-F9D3-BBFF-0ED0-60CB07D29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4D11DE-138E-BBBC-6C34-E36D5298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7017-3F1F-41AF-92B5-F5DABD1375C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1C5580-D7AB-38FE-9506-4373E8FB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F2F8B-E91D-9863-43CF-F7F7D03F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F02C-1F55-4D56-85DE-7B555247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7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A467-0584-9B23-0DAD-8D4B853D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4DCEC-9786-6F62-BAF2-C5E18D53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7017-3F1F-41AF-92B5-F5DABD1375C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84DD7-BB05-7DED-E0C7-C4808FC4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441C7-977F-37ED-714F-0C63FD9D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F02C-1F55-4D56-85DE-7B555247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5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C7381-720D-029A-C351-D934F51B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7017-3F1F-41AF-92B5-F5DABD1375C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B4C43-8E2B-17CB-C76A-DEF4BEEE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7FF77-41C6-F6DC-E2B9-3C5DE8F0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F02C-1F55-4D56-85DE-7B555247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6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A5AF-7AC1-A6DB-2993-229EFE65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0CF54-8A1A-600C-D850-4F071EDA2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CA62C-CBF6-7733-180E-7B39318D4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49693-4CF1-6047-B3C0-0B918496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7017-3F1F-41AF-92B5-F5DABD1375C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FC930-1284-393E-4B91-E3BEEDC0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31BA4-6BAC-45B7-25E1-B5E8C32F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F02C-1F55-4D56-85DE-7B555247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2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2509-BF87-3B61-2958-E6A07B4F4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88124-EC0D-996B-7ACA-2E5AD066A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80FE8-47EA-0E02-E21B-90B3D288C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F0C9B-8803-19B9-23D9-F9F9208C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7017-3F1F-41AF-92B5-F5DABD1375C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433B8-6224-73BA-484E-967FEC95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CC612-CCA6-0CA8-AFEE-480E2FB2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F02C-1F55-4D56-85DE-7B555247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9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6D089-B7F4-E140-5782-96FE7127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498FA-24CB-7DC4-FBA2-C4AC9D99F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98F03-9B05-D904-D7D7-DF0F324B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27017-3F1F-41AF-92B5-F5DABD1375C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9182F-2CE8-3845-D073-0E133E64A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1DA37-B027-4FA0-3E6F-D754533AB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8F02C-1F55-4D56-85DE-7B555247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6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888F-546F-B63D-4155-95509ABCF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effects of Wildfire Smoke on Labor Profits for Clovis, New Mexico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E4A1D-8FAB-381E-D255-C649D61A6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Ramiro Steinmann Petrasso</a:t>
            </a:r>
          </a:p>
        </p:txBody>
      </p:sp>
    </p:spTree>
    <p:extLst>
      <p:ext uri="{BB962C8B-B14F-4D97-AF65-F5344CB8AC3E}">
        <p14:creationId xmlns:p14="http://schemas.microsoft.com/office/powerpoint/2010/main" val="80409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ED23-30FC-5E13-332A-4CF236B7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Interpretation and Future Avenues of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5B297-60AA-B435-1230-F0E6DB63E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 between wildfires/smoke does not quite seem linear for all of </a:t>
            </a:r>
            <a:r>
              <a:rPr lang="en-US" dirty="0" err="1"/>
              <a:t>Clovis’s</a:t>
            </a:r>
            <a:r>
              <a:rPr lang="en-US" dirty="0"/>
              <a:t> labor earnings</a:t>
            </a:r>
          </a:p>
          <a:p>
            <a:r>
              <a:rPr lang="en-US" dirty="0"/>
              <a:t>Relationship starts to appear when zeroing in on elderly workers</a:t>
            </a:r>
          </a:p>
          <a:p>
            <a:pPr lvl="1"/>
            <a:r>
              <a:rPr lang="en-US" dirty="0"/>
              <a:t>Effect may be confined to those vulnerable to smoke</a:t>
            </a:r>
          </a:p>
          <a:p>
            <a:r>
              <a:rPr lang="en-US" dirty="0"/>
              <a:t>PM2.5 data for Curry and Clovis is missing; finding a suitable way to incorporate would deepen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04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184F-B7E2-6B17-ABEA-B8329155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D6DE-5FFC-3A24-17CC-772F3C94F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a direct relationship between labor profits/earnings and wildfire smoke were not able to be definitively proven for all of Clovis, there are indications of effects on a subset of population (elderly)</a:t>
            </a:r>
          </a:p>
          <a:p>
            <a:r>
              <a:rPr lang="en-US" dirty="0"/>
              <a:t>Need to test for other vulnerable groups (those with medical conditions)</a:t>
            </a:r>
          </a:p>
          <a:p>
            <a:r>
              <a:rPr lang="en-US" dirty="0"/>
              <a:t>Potential policymaking preparations:</a:t>
            </a:r>
          </a:p>
          <a:p>
            <a:pPr lvl="1"/>
            <a:r>
              <a:rPr lang="en-US" dirty="0"/>
              <a:t>Increase investment in cardiovascular care </a:t>
            </a:r>
          </a:p>
          <a:p>
            <a:pPr lvl="1"/>
            <a:r>
              <a:rPr lang="en-US" dirty="0"/>
              <a:t>Tax incentives for workers sensitive to smoke on years where effects are felt, especially on older workers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5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3302-C0E8-7593-AB57-9602F80D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Wildfires on the Rise (nationally and at home)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80EBB0-C9F1-5718-8848-17E4CE7F9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90937" cy="9825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number of Wildfires, both nationwide and close to Clover, has been rapidly rising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DA4F-5283-D539-AB14-FEAB626E043F}"/>
              </a:ext>
            </a:extLst>
          </p:cNvPr>
          <p:cNvSpPr txBox="1">
            <a:spLocks/>
          </p:cNvSpPr>
          <p:nvPr/>
        </p:nvSpPr>
        <p:spPr>
          <a:xfrm>
            <a:off x="1553252" y="4944522"/>
            <a:ext cx="1302623" cy="1090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 dirty="0"/>
              <a:t>Source: USGS Dataset for Wildfires in the USA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73C060-75D8-7386-0150-1CCC1802C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485" y="3211234"/>
            <a:ext cx="4779945" cy="318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0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105C-F69D-6A97-F8A0-320DA5B0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980"/>
          </a:xfrm>
        </p:spPr>
        <p:txBody>
          <a:bodyPr>
            <a:normAutofit/>
          </a:bodyPr>
          <a:lstStyle/>
          <a:p>
            <a:r>
              <a:rPr lang="en-US" sz="3200" dirty="0"/>
              <a:t>Research into association of wildfire smoke with labor profits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83B78-D8EB-95A6-28AE-AA2A35580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589"/>
            <a:ext cx="10515600" cy="1090980"/>
          </a:xfrm>
        </p:spPr>
        <p:txBody>
          <a:bodyPr>
            <a:normAutofit/>
          </a:bodyPr>
          <a:lstStyle/>
          <a:p>
            <a:r>
              <a:rPr lang="en-US" sz="1350" dirty="0"/>
              <a:t>Several researchers have researched the association of Wildfire Smoke with various socioeconomic factors: one of these are labor profits/total earnings</a:t>
            </a:r>
          </a:p>
          <a:p>
            <a:r>
              <a:rPr lang="en-US" sz="1350" dirty="0"/>
              <a:t>Idea spearheaded by researchers at UIUC, in a study from 2021, looking into how much days of smoke coverage impact overall  earnings</a:t>
            </a:r>
          </a:p>
          <a:p>
            <a:r>
              <a:rPr lang="en-US" sz="1350" dirty="0"/>
              <a:t>I hypothesize a similar association will hold for our town of Clovis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F107D-15E0-316C-6950-5A4D1F6DD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4" r="27282"/>
          <a:stretch/>
        </p:blipFill>
        <p:spPr>
          <a:xfrm>
            <a:off x="2778003" y="4092481"/>
            <a:ext cx="1739591" cy="2538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C1770B-54C7-46E4-BF0D-E1C5066C7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115" y="4092481"/>
            <a:ext cx="1693469" cy="2538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586C27-5546-7600-29D7-10026D117D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2" r="6530"/>
          <a:stretch/>
        </p:blipFill>
        <p:spPr>
          <a:xfrm>
            <a:off x="7368703" y="4092471"/>
            <a:ext cx="1924574" cy="25380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E3827C-B9F4-807F-6FB5-7956574D5C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306" y="2465734"/>
            <a:ext cx="7149012" cy="142188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EBAC747-6D50-A94F-CEE0-F4B2CBC411FE}"/>
              </a:ext>
            </a:extLst>
          </p:cNvPr>
          <p:cNvSpPr txBox="1">
            <a:spLocks/>
          </p:cNvSpPr>
          <p:nvPr/>
        </p:nvSpPr>
        <p:spPr>
          <a:xfrm>
            <a:off x="3036935" y="2684929"/>
            <a:ext cx="6783900" cy="676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Each “smoke day” a county experiences is associated with in a 0.097% decrease in quarterly labor earnings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735AA2-1DC3-9204-A595-D52DB991ECBA}"/>
              </a:ext>
            </a:extLst>
          </p:cNvPr>
          <p:cNvSpPr txBox="1">
            <a:spLocks/>
          </p:cNvSpPr>
          <p:nvPr/>
        </p:nvSpPr>
        <p:spPr>
          <a:xfrm>
            <a:off x="322729" y="4643220"/>
            <a:ext cx="1860194" cy="14079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FrutigerLTPro-Roman"/>
              </a:rPr>
              <a:t>Left to Right:</a:t>
            </a:r>
          </a:p>
          <a:p>
            <a:pPr algn="l"/>
            <a:r>
              <a:rPr lang="en-US" sz="1800" b="0" i="0" u="none" strike="noStrike" baseline="0" dirty="0">
                <a:latin typeface="FrutigerLTPro-Roman"/>
              </a:rPr>
              <a:t>Mark </a:t>
            </a:r>
            <a:r>
              <a:rPr lang="en-US" sz="1800" b="0" i="0" u="none" strike="noStrike" baseline="0" dirty="0" err="1">
                <a:latin typeface="FrutigerLTPro-Roman"/>
              </a:rPr>
              <a:t>Borgschulte</a:t>
            </a:r>
            <a:endParaRPr lang="en-US" sz="1800" b="0" i="0" u="none" strike="noStrike" baseline="0" dirty="0">
              <a:latin typeface="FrutigerLTPro-Roman"/>
            </a:endParaRPr>
          </a:p>
          <a:p>
            <a:pPr algn="l"/>
            <a:r>
              <a:rPr lang="en-US" sz="1800" b="0" i="0" u="none" strike="noStrike" baseline="0" dirty="0">
                <a:latin typeface="FrutigerLTPro-Roman"/>
              </a:rPr>
              <a:t>David Molitor</a:t>
            </a:r>
          </a:p>
          <a:p>
            <a:pPr algn="l"/>
            <a:r>
              <a:rPr lang="en-US" sz="1800" b="0" i="0" u="none" strike="noStrike" baseline="0" dirty="0">
                <a:latin typeface="FrutigerLTPro-Roman"/>
              </a:rPr>
              <a:t>Eric </a:t>
            </a:r>
            <a:r>
              <a:rPr lang="en-US" sz="1800" b="0" i="0" u="none" strike="noStrike" baseline="0" dirty="0" err="1">
                <a:latin typeface="FrutigerLTPro-Roman"/>
              </a:rPr>
              <a:t>Yongchen</a:t>
            </a:r>
            <a:r>
              <a:rPr lang="en-US" sz="1800" b="0" i="0" u="none" strike="noStrike" baseline="0" dirty="0">
                <a:latin typeface="FrutigerLTPro-Roman"/>
              </a:rPr>
              <a:t> Zou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4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DF37-7939-D24D-D7DA-8815236E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QWI estimator labor profit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444B7-2C29-49C8-21E8-F891F194D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5983"/>
          </a:xfrm>
        </p:spPr>
        <p:txBody>
          <a:bodyPr/>
          <a:lstStyle/>
          <a:p>
            <a:r>
              <a:rPr lang="en-US" dirty="0"/>
              <a:t>Offered at the county level rather than city level</a:t>
            </a:r>
          </a:p>
          <a:p>
            <a:r>
              <a:rPr lang="en-US" dirty="0"/>
              <a:t>However, Curry county in New Mexico is mostly just the city of Clovis </a:t>
            </a:r>
          </a:p>
          <a:p>
            <a:pPr lvl="1"/>
            <a:r>
              <a:rPr lang="en-US" dirty="0"/>
              <a:t>It’s the county seat and has 38k of the county’s 48k residents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32124F-65FC-608F-ABEF-F9CB39F0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28" y="3429000"/>
            <a:ext cx="5281838" cy="3347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1CE696-86A3-3035-8B1B-E97115951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493" y="3487231"/>
            <a:ext cx="5281838" cy="325592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38A3E2-7BAA-5DDE-1A4A-1B8061E5231B}"/>
              </a:ext>
            </a:extLst>
          </p:cNvPr>
          <p:cNvSpPr txBox="1">
            <a:spLocks/>
          </p:cNvSpPr>
          <p:nvPr/>
        </p:nvSpPr>
        <p:spPr>
          <a:xfrm>
            <a:off x="214165" y="3166540"/>
            <a:ext cx="1094597" cy="807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 dirty="0"/>
              <a:t>Source: U.S. Census’s Quarterly Workforce Indicators</a:t>
            </a:r>
          </a:p>
        </p:txBody>
      </p:sp>
    </p:spTree>
    <p:extLst>
      <p:ext uri="{BB962C8B-B14F-4D97-AF65-F5344CB8AC3E}">
        <p14:creationId xmlns:p14="http://schemas.microsoft.com/office/powerpoint/2010/main" val="307654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5703-B7EE-B29B-E142-448FB54C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localizing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C820F-A1B5-AFEE-0022-A7B54EC4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effects of wildfire smoke are usually due to the particulate pollution they cause, which the UIUC researchers factored into their analysis</a:t>
            </a:r>
          </a:p>
          <a:p>
            <a:pPr lvl="1"/>
            <a:r>
              <a:rPr lang="en-US" dirty="0"/>
              <a:t>This pollution is usually measured by the EPA’s Air Quality System, which calls it </a:t>
            </a:r>
            <a:r>
              <a:rPr lang="en-US" sz="2400" dirty="0"/>
              <a:t>particulate matter PM2.5 (inhalable particles 2.5 micrometers or smaller)</a:t>
            </a:r>
          </a:p>
          <a:p>
            <a:r>
              <a:rPr lang="en-US" dirty="0"/>
              <a:t>EPA has several sensors nationwide, but none are reliably close to Clovis</a:t>
            </a:r>
          </a:p>
          <a:p>
            <a:pPr lvl="1"/>
            <a:r>
              <a:rPr lang="en-US" dirty="0"/>
              <a:t>Closest are in Roswell, NM and Amarillo, TX, which are roughly 75 mi away</a:t>
            </a:r>
          </a:p>
        </p:txBody>
      </p:sp>
    </p:spTree>
    <p:extLst>
      <p:ext uri="{BB962C8B-B14F-4D97-AF65-F5344CB8AC3E}">
        <p14:creationId xmlns:p14="http://schemas.microsoft.com/office/powerpoint/2010/main" val="103534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E478-BB2C-C55B-06AB-E7CB2FE4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Workarounds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F665-318D-7C21-DC59-A151616A1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National Oceanic and Atmospheric Administration (NOAA) has a Hazard Mapping System that tracks the days that some counties are covered in various amounts of smoke</a:t>
            </a:r>
          </a:p>
          <a:p>
            <a:r>
              <a:rPr lang="en-US" dirty="0"/>
              <a:t>This is what was used for UIUC’s “smoke day” (days of near total coverage)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FBB52-8381-872D-689E-BF1EA3E87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44" y="3429000"/>
            <a:ext cx="5014033" cy="33426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147979-D7CC-5B62-8597-1816453C614A}"/>
              </a:ext>
            </a:extLst>
          </p:cNvPr>
          <p:cNvSpPr txBox="1">
            <a:spLocks/>
          </p:cNvSpPr>
          <p:nvPr/>
        </p:nvSpPr>
        <p:spPr>
          <a:xfrm>
            <a:off x="2649676" y="5597718"/>
            <a:ext cx="1289611" cy="941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/>
              <a:t>Source: National Oceanic and Atmospheric Administration’s Hazard Mapping System (HMS)</a:t>
            </a:r>
          </a:p>
        </p:txBody>
      </p:sp>
    </p:spTree>
    <p:extLst>
      <p:ext uri="{BB962C8B-B14F-4D97-AF65-F5344CB8AC3E}">
        <p14:creationId xmlns:p14="http://schemas.microsoft.com/office/powerpoint/2010/main" val="321356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FBF5-260D-064A-D4E1-BD018165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15" y="288454"/>
            <a:ext cx="1145816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Yearly smoke days vs Rate of Increase of Labor Earnings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4E3D1-8F78-2F09-6A7D-5EECB6092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69" y="2019482"/>
            <a:ext cx="6926782" cy="410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6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78A5213-5BF3-E4BD-E413-DF0E83A4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15" y="288454"/>
            <a:ext cx="1145816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Number of nearby Wildfires vs Rate of Increase of Labor Earnings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5144C9-40C7-1170-1B87-B5EC52A47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744" y="1720612"/>
            <a:ext cx="8518510" cy="431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F4B1-A84C-2CD4-AE7B-A0B26EEB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becomes evident when focusing on Elderly Workers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156A7-F078-6C61-4EED-FFD2A9582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18" y="2813138"/>
            <a:ext cx="5653965" cy="2773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2A3241-B349-2286-96A4-DC5A447E1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878951"/>
            <a:ext cx="5874983" cy="242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0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512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FrutigerLTPro-Roman</vt:lpstr>
      <vt:lpstr>Office Theme</vt:lpstr>
      <vt:lpstr>The effects of Wildfire Smoke on Labor Profits for Clovis, New Mexico</vt:lpstr>
      <vt:lpstr>Wildfires on the Rise (nationally and at home)</vt:lpstr>
      <vt:lpstr>Research into association of wildfire smoke with labor profits</vt:lpstr>
      <vt:lpstr>QWI estimator labor profit data</vt:lpstr>
      <vt:lpstr>Challenges for localizing analysis</vt:lpstr>
      <vt:lpstr>Workarounds</vt:lpstr>
      <vt:lpstr>Yearly smoke days vs Rate of Increase of Labor Earnings</vt:lpstr>
      <vt:lpstr>Number of nearby Wildfires vs Rate of Increase of Labor Earnings</vt:lpstr>
      <vt:lpstr>Effect becomes evident when focusing on Elderly Workers</vt:lpstr>
      <vt:lpstr>Interpretation and Future Avenues of Exploration</vt:lpstr>
      <vt:lpstr>Closing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Wildfire Smoke on Labor Profits for Clovis, New Mexico</dc:title>
  <dc:creator>Ramiro Steinmann Petrasso</dc:creator>
  <cp:lastModifiedBy>Ramiro Steinmann Petrasso</cp:lastModifiedBy>
  <cp:revision>35</cp:revision>
  <dcterms:created xsi:type="dcterms:W3CDTF">2023-11-30T07:04:40Z</dcterms:created>
  <dcterms:modified xsi:type="dcterms:W3CDTF">2023-12-01T09:47:41Z</dcterms:modified>
</cp:coreProperties>
</file>