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7"/>
    <p:restoredTop sz="94590"/>
  </p:normalViewPr>
  <p:slideViewPr>
    <p:cSldViewPr snapToGrid="0">
      <p:cViewPr varScale="1">
        <p:scale>
          <a:sx n="99" d="100"/>
          <a:sy n="99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04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5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DC81E8-7054-4C2B-8B47-45B4A09B32C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379E09-409A-4FA4-BF2E-C23B3CBC14A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6C3453-B013-455B-94A5-2E088ED01990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6C3453-B013-455B-94A5-2E088ED01990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59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A4CD77-1F27-48F8-8A0F-28FE05729C5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Scrum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não é uma metodologia, é um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framework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O que significa que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Scrum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não vai te dizer exatamente o que fazer;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Um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framework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basicamente, é um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template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com diversas funções que podem ser usadas pelo desenvolvedor;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Um 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template 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é um modelo a ser seguido, com uma estrutura predefinida que facilita o desenvolvimento e criação do conteúdo a partir de algo construído a priori.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DE7556-8BDA-42AC-9D6F-E71F2D45A728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Outras pessoas além do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product owner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podem adicionar estórias ao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product backlog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Mas elas não podem associar uma escala de importância. Esse é um papel exclusivo do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product owner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Eles também não podem estimar prazos. Essa é uma tarefa exclusiva da equipe</a:t>
            </a:r>
            <a:r>
              <a:rPr lang="pt-BR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7CFBD1-E5AC-4CAF-9CA4-41A432B9ACA0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8AB6B4-EBCA-401A-BC4B-31A5979D584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 melhor e o pior do </a:t>
            </a:r>
            <a:r>
              <a:rPr lang="pt-BR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Scrum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é que você é forçado a adaptar o processo para sua situação especifica.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22857F-FA83-4C96-97CC-1B6FB209F30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54A2A8-BF16-48DB-BDCE-1930AA1B085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Estimativa inicial pode ser medida por quantidade de homens por dias necessários para realizar uma tarefa;</a:t>
            </a:r>
          </a:p>
          <a:p>
            <a:pPr marL="171360" indent="-171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 importante não é ter estimativas absolutamente precisas mas sim obter estimativas relativas corretas.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6D83CD-6348-4419-9C30-E79344046371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É útil deixar espaços vazios entre as numerações para poder inserir novos itens. Supondo que o item C seja descoberto como mais importante do que A, mas menos importante do que B.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E7278C-0D84-4FF1-81F1-EAC8C2F9D35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19FFB6-BA98-441F-98B4-42EF9D67BB1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D9513A-2475-4EE5-AA42-2BCEEF6750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62FFB9-1E5C-4410-BE50-B2B2EDAFC1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36040E-9CB3-45B7-AA2F-0EC9F45C945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5152EE-2F38-4DDD-8931-115FB4AD45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A40EBD-F211-4234-8292-C23D8F9004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B7CAC5-FEBF-4993-BD16-5C055FF4AE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A13266-E003-4363-9147-5DE0D49B48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33CC38-FD17-420A-9994-45854E6A24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6EEBF8-228E-4757-B5C9-EF08814EF74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3035BC-AD14-48B1-8EAB-6B482FAB8CC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524D73-1491-48FD-A160-D1D4E0827C6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FBD766-73A2-4399-8F95-BEAE95AB59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5FA9A6-35A1-491D-812E-68773CD80B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DE61FD-7258-43D7-AC11-5863F4D317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99DFE6-1F68-4DBE-8038-CF3CB0AC748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746058-991C-4C2D-984A-C56648C080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DD3CFB-0297-47C3-A9C7-5A25FF8486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3F2042-B1FB-4BC9-BF98-7459FFA274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5ED9B-C7D1-4D0E-966E-84275DDCE5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4024A8-73AA-4297-B74B-9AA37C75F4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172F92-A283-4DE3-AFA7-3F2485DCFF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54346B-1F8C-42EC-AB79-4F0F4B01BD9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DB99E6-4E33-4914-BA77-4A857B6CC4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6F08AA-E493-4E0C-9BB0-70C7BAF6F4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AEF8002-17EE-4947-A434-C83D619ADC3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9E989F2-17B8-4A76-9806-56A8D9771F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06F27E8-DA3E-4FCA-B977-EFC403306E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34D99C9-0073-4A7A-A240-4923A2CCC4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5968BEB-3D44-40C1-82A1-D53E05A164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4E97DE-B855-4828-B7D2-19ADCD27A0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130430-B11E-4623-A8F0-39C849EEEA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D174652-3ABC-4A80-85F0-CCD81CC3BD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401F972-4265-46A6-A6AB-99604D5D090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70764F9-1C9B-4F56-913B-7306CD07E5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F4EC664-E272-4C72-987C-3693518F16E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5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Clique para editar o título Mestre</a:t>
            </a:r>
            <a:endParaRPr lang="en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3"/>
          </p:nvPr>
        </p:nvSpPr>
        <p:spPr>
          <a:xfrm>
            <a:off x="9448920" y="6219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590EF9-8785-42B0-B4D4-2705F639237E}" type="slidenum"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BR" sz="2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BR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Clique para editar o título Mestre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Clique para editar os estilos de texto Mestres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Segundo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Terceiro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Quarto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Quinto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9448920" y="6219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87E8E6-FC45-48A9-A1BB-C886794A29C9}" type="slidenum"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32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Clique para editar o título Mestre</a:t>
            </a:r>
            <a:endParaRPr lang="en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145091"/>
                </a:solidFill>
                <a:latin typeface="Arial"/>
                <a:ea typeface="DejaVu Sans"/>
              </a:rPr>
              <a:t>Clique para editar os estilos de texto Mestres</a:t>
            </a:r>
            <a:endParaRPr lang="en-BR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73160" y="446040"/>
            <a:ext cx="3547080" cy="161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145091"/>
                </a:solidFill>
                <a:latin typeface="Times New Roman"/>
                <a:ea typeface="DejaVu Sans"/>
              </a:rPr>
              <a:t>Clique para editar o título Mestre</a:t>
            </a:r>
            <a:endParaRPr lang="en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855680" y="446040"/>
            <a:ext cx="6252120" cy="541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Clique para editar os estilos de texto Mestres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Segundo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Terceiro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Quarto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Quinto nível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073160" y="2260800"/>
            <a:ext cx="35470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Clique para editar os estilos de texto Mestres</a:t>
            </a:r>
            <a:endParaRPr lang="en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lang="pt-B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 idx="9"/>
          </p:nvPr>
        </p:nvSpPr>
        <p:spPr>
          <a:xfrm>
            <a:off x="9448920" y="6219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30AE0C-91C6-4245-885B-EA1FCF4BFF29}" type="slidenum"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359520" y="375120"/>
            <a:ext cx="6685920" cy="153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Universidade Federal Rural do Semi-Árido – UFERSA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i-IN" sz="2000" b="0" strike="noStrike" spc="-1">
                <a:solidFill>
                  <a:srgbClr val="000000"/>
                </a:solidFill>
                <a:latin typeface="Times New Roman"/>
                <a:cs typeface="DejaVu Sans"/>
              </a:rPr>
              <a:t>﻿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Departamento de Ciências Exatas e Tecnologia – DCETI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Campus Angicos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4"/>
          <p:cNvPicPr/>
          <p:nvPr/>
        </p:nvPicPr>
        <p:blipFill>
          <a:blip r:embed="rId3"/>
          <a:stretch/>
        </p:blipFill>
        <p:spPr>
          <a:xfrm>
            <a:off x="2296800" y="332640"/>
            <a:ext cx="979920" cy="1513080"/>
          </a:xfrm>
          <a:prstGeom prst="rect">
            <a:avLst/>
          </a:prstGeom>
          <a:ln w="936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1919520" y="2793240"/>
            <a:ext cx="8414280" cy="6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cap="all" spc="-1">
                <a:solidFill>
                  <a:srgbClr val="000000"/>
                </a:solidFill>
                <a:latin typeface="Times New Roman"/>
                <a:ea typeface="DejaVu Sans"/>
              </a:rPr>
              <a:t>Gerência de projetos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271520" y="4869000"/>
            <a:ext cx="10047600" cy="11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8B8B8B"/>
                </a:solidFill>
                <a:latin typeface="Times New Roman"/>
                <a:ea typeface="DejaVu Sans"/>
              </a:rPr>
              <a:t>Professor: Ramiro de Vasconcelos dos Santos Júnior, </a:t>
            </a:r>
            <a:r>
              <a:rPr lang="pt-BR" sz="1800" b="1" strike="noStrike" spc="-1">
                <a:solidFill>
                  <a:srgbClr val="8B8B8B"/>
                </a:solidFill>
                <a:latin typeface="Times New Roman"/>
                <a:ea typeface="DejaVu Sans"/>
              </a:rPr>
              <a:t>MSc.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8B8B8B"/>
                </a:solidFill>
                <a:latin typeface="Times New Roman"/>
                <a:ea typeface="DejaVu Sans"/>
              </a:rPr>
              <a:t>Angicos/RN, 21 de julho de 2023.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PAUSA para Definições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74800" y="2305080"/>
            <a:ext cx="10442160" cy="361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Owner: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</a:t>
            </a:r>
            <a:r>
              <a:rPr lang="pt-BR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Owner 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 a pessoa que </a:t>
            </a:r>
            <a:r>
              <a:rPr lang="pt-BR" sz="2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define os itens 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que compõem o Product Backlog e os prioriza nas Sprint Planning Meetings.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Backlog: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Product Backlog é uma </a:t>
            </a:r>
            <a:r>
              <a:rPr lang="pt-BR" sz="2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lista contendo todas as funcionalidades 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desejadas para um produto. 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00F152-9D46-44AC-93C8-F0A64925951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PAUSA para Definições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103400" y="2266920"/>
            <a:ext cx="1044216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Sprint Backlog: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Sprint Backlog é uma </a:t>
            </a:r>
            <a:r>
              <a:rPr lang="pt-BR" sz="2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lista de tarefas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que o </a:t>
            </a:r>
            <a:r>
              <a:rPr lang="pt-BR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Scrum Team 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 compromete a fazer em </a:t>
            </a:r>
            <a:r>
              <a:rPr lang="pt-BR" sz="2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um Sprint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Grafico Burndown: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Burndown chart ou gráfico de Burndown é o gráfico utilizado pelas equipes Scrum para </a:t>
            </a:r>
            <a:r>
              <a:rPr lang="pt-BR" sz="2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representar diariamente o progresso do trabalho em desenvolvimento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Ou seja, após cada dia de trabalho, o gráfico apresenta a porção de trabalho finalizada em comparação com o trabalho total planejado.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23E526-EA21-4B19-A2DF-0E9882455F82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SPRINT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270080" y="2334240"/>
            <a:ext cx="10111680" cy="40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 Sprint representa um </a:t>
            </a:r>
            <a:r>
              <a:rPr lang="pt-BR" sz="28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Time Box</a:t>
            </a:r>
            <a:r>
              <a:rPr lang="pt-BR" sz="2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dentro do qual um conjunto de atividades deve ser executado. </a:t>
            </a: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Metodologias ágeis de desenvolvimento de software são iterativas, ou seja, o trabalho é dividido em iterações, que são chamadas de </a:t>
            </a:r>
            <a:r>
              <a:rPr lang="pt-BR" sz="2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Sprints</a:t>
            </a: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no caso do Scrum.</a:t>
            </a:r>
            <a:endParaRPr lang="en-BR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 Scrum, os projetos são divididos em ciclos (</a:t>
            </a:r>
            <a:r>
              <a:rPr lang="pt-BR" sz="2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tipicamente mensais</a:t>
            </a:r>
            <a:r>
              <a:rPr lang="pt-B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 chamados de </a:t>
            </a:r>
            <a:r>
              <a:rPr lang="pt-BR" sz="2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Sprints;</a:t>
            </a:r>
            <a:endParaRPr lang="en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6A36DE-862E-439D-8A28-5A12857B4540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96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Cap. 2</a:t>
            </a:r>
            <a:endParaRPr lang="en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145091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O Product Backlog	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32880" y="2597400"/>
            <a:ext cx="10926360" cy="4088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Segundo o livro, o </a:t>
            </a:r>
            <a:r>
              <a:rPr lang="pt-BR" sz="24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backlog 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 o </a:t>
            </a:r>
            <a:r>
              <a:rPr lang="pt-BR" sz="24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coração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do </a:t>
            </a:r>
            <a:r>
              <a:rPr lang="pt-BR" sz="24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Scrum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lang="pt-BR" sz="24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backlog 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 basicamente uma lista de requisitos, estórias, coisas que o cliente deseja, </a:t>
            </a:r>
            <a:r>
              <a:rPr lang="pt-BR" sz="24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descritas utilizando a terminologia do cliente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Onde esses requisitos são: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Uma identificação única, apenas um número com auto incremento. Isso é para evitar que percamos o controle sobre os requisitos quando nós mudamos seus nomes.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NOME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Um nome curto, e descritivo para o requisito, a fim de que seja suficientemente claro para defini-lo.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IMPORTANCIA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A pontuação de importância dessa estória para o </a:t>
            </a:r>
            <a:r>
              <a:rPr lang="pt-BR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owner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Por exemplo 10. Ou 150. Mais pontos = mais importante.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50343E-2794-407F-8B70-0EA0EDCA1129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O Product Backlog	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33520" y="2413080"/>
            <a:ext cx="10848240" cy="42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ESTIMA INICIAL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Um tempo estimado para implementar o requisito em questão, visando assim um foco mais aguçado da equipe em questão de ganho de tempo com os problemas a serem implementados;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COMO DEMONSTRAR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Uma descrição em alto nível de como a estória será demonstrada na apresentação do sprint;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NOTAS</a:t>
            </a: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quaisquer outras informações, esclarecimentos, referências a outras fontes de informação, etc. Normalmente ágil bem breve.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990789-3997-4E67-B7FD-895855D23E72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73160" y="446040"/>
            <a:ext cx="3547080" cy="161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145091"/>
                </a:solidFill>
                <a:latin typeface="Times New Roman"/>
                <a:ea typeface="DejaVu Sans"/>
              </a:rPr>
              <a:t>Exemplo prático</a:t>
            </a:r>
            <a:endParaRPr lang="en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Espaço Reservado para Conteúdo 3"/>
          <p:cNvPicPr/>
          <p:nvPr/>
        </p:nvPicPr>
        <p:blipFill>
          <a:blip r:embed="rId3"/>
          <a:stretch/>
        </p:blipFill>
        <p:spPr>
          <a:xfrm>
            <a:off x="5590800" y="1826280"/>
            <a:ext cx="4852080" cy="3971520"/>
          </a:xfrm>
          <a:prstGeom prst="rect">
            <a:avLst/>
          </a:prstGeom>
          <a:ln w="38100" cap="sq">
            <a:solidFill>
              <a:srgbClr val="4F81BD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73160" y="2711520"/>
            <a:ext cx="35470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nível de importância só é usado para classificar os itens por importância. Assim, se o item A tem importância de 20 e o item B 100, significa apenas que B é mais importante que A. Não significa que B é cinco vezes mais importante do que A. Se B tivesse com a escala 21, significaria a mesma coisa!</a:t>
            </a:r>
            <a:endParaRPr lang="en-BR" sz="2000" b="0" strike="noStrike" spc="-1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ACEC7E4-2954-49DE-BAED-A42DD3E505B4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Campos adicionais do BackLog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1027980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Track (Trilha)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Categorização básica da estória. Exemplo: </a:t>
            </a:r>
            <a:r>
              <a:rPr lang="pt-BR" sz="24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otimização, refatoração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Componentes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 Geralmente são incluídos campos na forma de “</a:t>
            </a:r>
            <a:r>
              <a:rPr lang="pt-BR" sz="24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checkboxes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” em um documento no Excel, por exemplo “base de dados, servidor, cliente;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Solicitante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Rastro de algum cliente ou stakeholder. Auxilia no retorno de feedback;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ID do bug 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 Auxilia no reparo de erros.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24C2D8-90C5-4462-B92F-944453651B4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Referências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ScrumeXPDiretodasTrincheiras livro de Henrik Kniberg.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u="sng" strike="noStrike" spc="-1">
                <a:solidFill>
                  <a:srgbClr val="0000FF"/>
                </a:solidFill>
                <a:uFillTx/>
                <a:latin typeface="Times New Roman"/>
                <a:ea typeface="DejaVu Sans"/>
                <a:hlinkClick r:id="rId3"/>
              </a:rPr>
              <a:t>http://www.desenvolvimentoagil.com.br/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https://www.culturaagil.com.br/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B461A8-CA9D-493D-BFB3-CC494616D443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endParaRPr lang="en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indent="0" algn="ctr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108000" indent="0" algn="ctr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pt-BR" sz="4400" spc="-1" dirty="0">
                <a:solidFill>
                  <a:srgbClr val="145091"/>
                </a:solidFill>
                <a:latin typeface="Times New Roman"/>
                <a:cs typeface="+mj-cs"/>
              </a:rPr>
              <a:t>Dúvidas?</a:t>
            </a:r>
            <a:endParaRPr lang="en-BR" sz="4400" spc="-1" dirty="0">
              <a:solidFill>
                <a:srgbClr val="145091"/>
              </a:solidFill>
              <a:latin typeface="Times New Roman"/>
              <a:cs typeface="+mj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B461A8-CA9D-493D-BFB3-CC494616D443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49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5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SCRUM e XP direto das trincheiras	</a:t>
            </a:r>
            <a:endParaRPr lang="en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Resumo cap. 1 e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179901-E825-4E4B-BE14-076B1C29AEE7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Sumário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Definição de Scrum e XP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Manifesto Ágil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Definições de Elementos do Scrum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Sprint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Backlog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D54AE6-8B32-4813-9F3A-53B44C4A5432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96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Cap. 1</a:t>
            </a:r>
            <a:endParaRPr lang="en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145091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DEFINIÇÃO XP e SCRUM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21000" y="2215440"/>
            <a:ext cx="1076040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que é?</a:t>
            </a:r>
            <a:endParaRPr lang="en-BR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Scrum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 e </a:t>
            </a: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XP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são metodologias ágeis para </a:t>
            </a:r>
            <a:r>
              <a:rPr lang="pt-BR" sz="24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gestão e planejamento de projetos de software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br>
              <a:rPr sz="2400"/>
            </a:b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Objetivo:</a:t>
            </a:r>
            <a:endParaRPr lang="en-BR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Exemplificar e definir metas e objetivos para implementar sem que haja a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perca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de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tempo e dinheiro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Estes métodos foram criados para resolver vários problemas de planejamento e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guiar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o profissional e sua equipe de forma sistemática e padronizada, seguindo os princípios do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Manifesto Ágil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9B6067-7BDC-4379-9F2D-4BE49DB9ACFA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O Manifesto Ágil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10000" y="1886040"/>
            <a:ext cx="10571760" cy="436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É uma convenção que os programadores e desenvolvedores de software encontraram para </a:t>
            </a:r>
            <a:r>
              <a:rPr lang="pt-BR" sz="24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fundamentar e desenvolver os métodos ágeis de produção e sistematização do software</a:t>
            </a:r>
            <a:r>
              <a:rPr lang="pt-BR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Objetivo: 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pt-BR" sz="2400" i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Criar uma tecnologia que ajude tanto no âmbito individual quanto no âmbito de grupo viabilizando o desenvolvimento.</a:t>
            </a: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D92ECE-33CB-49A4-BF2A-FD37F837BDF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O Manifesto Ágil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10000" y="2419200"/>
            <a:ext cx="10864800" cy="38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marL="419040" indent="-31428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Estamos descobrindo maneiras melhores de desenvolver 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software, fazendo-o nós mesmos e ajudando outros a 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fazerem o mesmo. Através deste trabalho, passamos a valorizar: 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664920" lvl="1" indent="-2214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Indivíduos e interações</a:t>
            </a:r>
            <a:r>
              <a:rPr lang="pt-BR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mais que processos e ferramentas;</a:t>
            </a:r>
            <a:endParaRPr lang="en-BR" sz="2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664920" lvl="1" indent="-2214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Software em funcionamento</a:t>
            </a:r>
            <a:r>
              <a:rPr lang="pt-BR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mais que documentação abrangente;</a:t>
            </a:r>
            <a:endParaRPr lang="en-BR" sz="2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664920" lvl="1" indent="-2214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Colaboração com o cliente</a:t>
            </a:r>
            <a:r>
              <a:rPr lang="pt-BR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mais que negociação de contratos;</a:t>
            </a:r>
            <a:endParaRPr lang="en-BR" sz="2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664920" lvl="1" indent="-2214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Responder a mudanças</a:t>
            </a:r>
            <a:r>
              <a:rPr lang="pt-BR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mais que seguir um plano.</a:t>
            </a:r>
            <a:br>
              <a:rPr sz="2200" dirty="0"/>
            </a:br>
            <a:r>
              <a:rPr lang="pt-BR" sz="2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BR" sz="2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19040" indent="-31428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Ou seja, mesmo havendo valor nos itens à direita,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valorizamos mais os itens à esquerda.</a:t>
            </a: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1A79C-F7DD-4DAD-AF70-64728DB331AC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SCRUM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103400" y="1623600"/>
            <a:ext cx="9757080" cy="462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Scrum é uma maneira ágil de gerenciar um projeto, geralmente desenvolvimento de software. </a:t>
            </a: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 desenvolvimento ágil de software com Scrum é frequentemente percebido como uma </a:t>
            </a:r>
            <a:r>
              <a:rPr lang="pt-BR" sz="24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metodologia</a:t>
            </a: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 mas, em vez de ver o Scrum como metodologia, pense nele como uma </a:t>
            </a:r>
            <a:r>
              <a:rPr lang="pt-BR" sz="24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estrutura para gerenciar um processo </a:t>
            </a: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lang="pt-BR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framework</a:t>
            </a: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).</a:t>
            </a:r>
            <a:endParaRPr lang="en-BR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4" name="Picture 4" descr="Scrum"/>
          <p:cNvPicPr/>
          <p:nvPr/>
        </p:nvPicPr>
        <p:blipFill>
          <a:blip r:embed="rId3"/>
          <a:stretch/>
        </p:blipFill>
        <p:spPr>
          <a:xfrm>
            <a:off x="4116240" y="4068360"/>
            <a:ext cx="3731400" cy="1658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390785-A0D2-4C5A-B045-EBEB79B7127B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145091"/>
                </a:solidFill>
                <a:latin typeface="Times New Roman"/>
                <a:ea typeface="DejaVu Sans"/>
              </a:rPr>
              <a:t>O Manifesto Ágil</a:t>
            </a:r>
            <a:endParaRPr lang="en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103400" y="2190600"/>
            <a:ext cx="10223640" cy="40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Os princípios do manifesto no SCRUM:</a:t>
            </a:r>
            <a:endParaRPr lang="en-BR" sz="2400" b="0" strike="noStrike" spc="-1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1º - Uma equipe de Scrum deve conhecer e ter um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Owner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2º - O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Owner 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deve ter um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product Backlog</a:t>
            </a:r>
            <a:r>
              <a:rPr lang="pt-BR" sz="2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 estimativas  criadas pela equipe;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3º - A equipe deve ter um </a:t>
            </a:r>
            <a:r>
              <a:rPr lang="pt-BR" sz="2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gráfico Burndown</a:t>
            </a:r>
            <a:r>
              <a:rPr lang="pt-BR" sz="2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 conhecer sua velocidade;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4º - Não deve haver nenhuma interferência externa sobre a equipe em um SPRINT.</a:t>
            </a:r>
            <a:endParaRPr lang="en-BR" sz="2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CF24A7-CC3E-4B48-8D8D-60EE6651C460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_model_ufer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_model_ufer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_model_ufer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_model_ufer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ide_model_ufer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slide_model_ufersa</Template>
  <TotalTime>1757</TotalTime>
  <Words>1207</Words>
  <Application>Microsoft Macintosh PowerPoint</Application>
  <PresentationFormat>Widescreen</PresentationFormat>
  <Paragraphs>118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Symbol</vt:lpstr>
      <vt:lpstr>Times New Roman</vt:lpstr>
      <vt:lpstr>Wingdings</vt:lpstr>
      <vt:lpstr>slide_model_ufersa</vt:lpstr>
      <vt:lpstr>slide_model_ufersa</vt:lpstr>
      <vt:lpstr>slide_model_ufersa</vt:lpstr>
      <vt:lpstr>slide_model_ufersa</vt:lpstr>
      <vt:lpstr>slide_model_ufersa</vt:lpstr>
      <vt:lpstr>PowerPoint Presentation</vt:lpstr>
      <vt:lpstr>SCRUM e XP direto das trincheiras </vt:lpstr>
      <vt:lpstr>Sumário</vt:lpstr>
      <vt:lpstr>Cap. 1</vt:lpstr>
      <vt:lpstr>DEFINIÇÃO XP e SCRUM</vt:lpstr>
      <vt:lpstr>O Manifesto Ágil</vt:lpstr>
      <vt:lpstr>O Manifesto Ágil</vt:lpstr>
      <vt:lpstr>SCRUM</vt:lpstr>
      <vt:lpstr>O Manifesto Ágil</vt:lpstr>
      <vt:lpstr>PAUSA para Definições</vt:lpstr>
      <vt:lpstr>PAUSA para Definições</vt:lpstr>
      <vt:lpstr>SPRINT</vt:lpstr>
      <vt:lpstr>Cap. 2</vt:lpstr>
      <vt:lpstr>O Product Backlog </vt:lpstr>
      <vt:lpstr>O Product Backlog </vt:lpstr>
      <vt:lpstr>Exemplo prático</vt:lpstr>
      <vt:lpstr>Campos adicionais do BackLog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e XP direto das trincheiras</dc:title>
  <dc:subject/>
  <dc:creator>Cristóvão Carlos</dc:creator>
  <dc:description/>
  <cp:lastModifiedBy>Ramiro Junior</cp:lastModifiedBy>
  <cp:revision>45</cp:revision>
  <dcterms:created xsi:type="dcterms:W3CDTF">2017-07-11T19:45:25Z</dcterms:created>
  <dcterms:modified xsi:type="dcterms:W3CDTF">2023-07-21T17:42:05Z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