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35"/>
  </p:notesMasterIdLst>
  <p:sldIdLst>
    <p:sldId id="304" r:id="rId2"/>
    <p:sldId id="256" r:id="rId3"/>
    <p:sldId id="285" r:id="rId4"/>
    <p:sldId id="286" r:id="rId5"/>
    <p:sldId id="259" r:id="rId6"/>
    <p:sldId id="260" r:id="rId7"/>
    <p:sldId id="287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272" r:id="rId16"/>
    <p:sldId id="264" r:id="rId17"/>
    <p:sldId id="273" r:id="rId18"/>
    <p:sldId id="274" r:id="rId19"/>
    <p:sldId id="280" r:id="rId20"/>
    <p:sldId id="265" r:id="rId21"/>
    <p:sldId id="275" r:id="rId22"/>
    <p:sldId id="288" r:id="rId23"/>
    <p:sldId id="267" r:id="rId24"/>
    <p:sldId id="276" r:id="rId25"/>
    <p:sldId id="277" r:id="rId26"/>
    <p:sldId id="278" r:id="rId27"/>
    <p:sldId id="281" r:id="rId28"/>
    <p:sldId id="282" r:id="rId29"/>
    <p:sldId id="279" r:id="rId30"/>
    <p:sldId id="283" r:id="rId31"/>
    <p:sldId id="284" r:id="rId32"/>
    <p:sldId id="258" r:id="rId33"/>
    <p:sldId id="257" r:id="rId34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39" autoAdjust="0"/>
    <p:restoredTop sz="84590" autoAdjust="0"/>
  </p:normalViewPr>
  <p:slideViewPr>
    <p:cSldViewPr snapToGrid="0">
      <p:cViewPr varScale="1">
        <p:scale>
          <a:sx n="88" d="100"/>
          <a:sy n="88" d="100"/>
        </p:scale>
        <p:origin x="49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418E9-3191-498D-8158-97785374F640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1BF31C-EB34-4DF3-94D6-AC57BA2787C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6889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960" cy="35899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1" name="CustomShape 2"/>
          <p:cNvSpPr/>
          <p:nvPr/>
        </p:nvSpPr>
        <p:spPr>
          <a:xfrm>
            <a:off x="3884760" y="8685360"/>
            <a:ext cx="2961360" cy="44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Estimativa de tempo em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pontos por estória</a:t>
            </a:r>
            <a:r>
              <a:rPr lang="pt-BR" dirty="0"/>
              <a:t> 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BF31C-EB34-4DF3-94D6-AC57BA2787CA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3462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Fator de Foco é basicamente 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quanto do tempo da equipe é gasto focando na execução da estória em questão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BF31C-EB34-4DF3-94D6-AC57BA2787CA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737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Dessa forma você ganha um descanso natural entre os </a:t>
            </a:r>
            <a:r>
              <a:rPr lang="pt-B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sprints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 ao mesmo tempo, você permite à sua equipe de desenvolvedores manter os conhecimentos em dia.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BF31C-EB34-4DF3-94D6-AC57BA2787C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5359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Dessa forma você ganha um descanso natural entre os </a:t>
            </a:r>
            <a:r>
              <a:rPr lang="pt-B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sprints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 ao mesmo tempo, você permite à sua equipe de desenvolvedores manter os conhecimentos em dia.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BF31C-EB34-4DF3-94D6-AC57BA2787CA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6711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Dessa forma você ganha um descanso natural entre os </a:t>
            </a:r>
            <a:r>
              <a:rPr lang="pt-B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sprints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 ao mesmo tempo, você permite à sua equipe de desenvolvedores manter os conhecimentos em dia.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BF31C-EB34-4DF3-94D6-AC57BA2787CA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4787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Dessa forma você ganha um descanso natural entre os </a:t>
            </a:r>
            <a:r>
              <a:rPr lang="pt-B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sprints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 ao mesmo tempo, você permite à sua equipe de desenvolvedores manter os conhecimentos em dia.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BF31C-EB34-4DF3-94D6-AC57BA2787CA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7785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Dessa forma você ganha um descanso natural entre os </a:t>
            </a:r>
            <a:r>
              <a:rPr lang="pt-B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sprints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 ao mesmo tempo, você permite à sua equipe de desenvolvedores manter os conhecimentos em dia.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BF31C-EB34-4DF3-94D6-AC57BA2787CA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7969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Dessa forma você ganha um descanso natural entre os </a:t>
            </a:r>
            <a:r>
              <a:rPr lang="pt-B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sprints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 ao mesmo tempo, você permite à sua equipe de desenvolvedores manter os conhecimentos em dia.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BF31C-EB34-4DF3-94D6-AC57BA2787CA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135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Dessa forma você ganha um descanso natural entre os </a:t>
            </a:r>
            <a:r>
              <a:rPr lang="pt-B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sprints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 ao mesmo tempo, você permite à sua equipe de desenvolvedores manter os conhecimentos em dia.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BF31C-EB34-4DF3-94D6-AC57BA2787CA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1833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Dessa forma você ganha um descanso natural entre os </a:t>
            </a:r>
            <a:r>
              <a:rPr lang="pt-B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sprints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 ao mesmo tempo, você permite à sua equipe de desenvolvedores manter os conhecimentos em dia.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BF31C-EB34-4DF3-94D6-AC57BA2787CA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8134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0199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600" y="3682080"/>
            <a:ext cx="1097232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1383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600" y="368208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237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2772000" y="1604520"/>
            <a:ext cx="664656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772000" y="1604520"/>
            <a:ext cx="6646560" cy="3977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3923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  <a:noFill/>
          <a:ln>
            <a:noFill/>
          </a:ln>
        </p:spPr>
        <p:txBody>
          <a:bodyPr lIns="90000" tIns="45000" rIns="90000" bIns="45000" anchor="ctr"/>
          <a:lstStyle>
            <a:lvl1pPr>
              <a:defRPr lang="en-US" b="0" strike="noStrike" spc="-1" dirty="0">
                <a:solidFill>
                  <a:srgbClr val="14509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  <a:cs typeface="+mn-cs"/>
              </a:defRPr>
            </a:lvl1pPr>
          </a:lstStyle>
          <a:p>
            <a:pPr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51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noFill/>
          <a:ln>
            <a:noFill/>
          </a:ln>
        </p:spPr>
        <p:txBody>
          <a:bodyPr lIns="90000" tIns="45000" rIns="90000" bIns="45000" anchor="ctr"/>
          <a:lstStyle>
            <a:lvl1pPr>
              <a:defRPr lang="en-US" b="0" strike="noStrike" spc="-1" dirty="0">
                <a:solidFill>
                  <a:srgbClr val="14509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  <a:cs typeface="+mn-cs"/>
              </a:defRPr>
            </a:lvl1pPr>
          </a:lstStyle>
          <a:p>
            <a:pPr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>
            <a:lvl1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308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  <a:noFill/>
          <a:ln>
            <a:noFill/>
          </a:ln>
        </p:spPr>
        <p:txBody>
          <a:bodyPr lIns="90000" tIns="45000" rIns="90000" bIns="45000" anchor="ctr"/>
          <a:lstStyle>
            <a:lvl1pPr>
              <a:defRPr lang="en-US" b="0" strike="noStrike" spc="-1" dirty="0">
                <a:solidFill>
                  <a:srgbClr val="14509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  <a:cs typeface="+mn-cs"/>
              </a:defRPr>
            </a:lvl1pPr>
          </a:lstStyle>
          <a:p>
            <a:pPr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  <a:noFill/>
          <a:ln>
            <a:noFill/>
          </a:ln>
        </p:spPr>
        <p:txBody>
          <a:bodyPr lIns="90000" tIns="45000" rIns="90000" bIns="45000" anchor="ctr"/>
          <a:lstStyle>
            <a:lvl1pPr>
              <a:defRPr lang="pt-BR" sz="4400" b="0" strike="noStrike" spc="-1">
                <a:solidFill>
                  <a:srgbClr val="145091"/>
                </a:solidFill>
                <a:uFill>
                  <a:solidFill>
                    <a:srgbClr val="FFFFFF"/>
                  </a:solidFill>
                </a:uFill>
                <a:latin typeface="Times New Roman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534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>
            <a:lvl1pPr>
              <a:defRPr lang="pt-BR" sz="4400" b="0" strike="noStrike" spc="-1">
                <a:solidFill>
                  <a:srgbClr val="145091"/>
                </a:solidFill>
                <a:uFill>
                  <a:solidFill>
                    <a:srgbClr val="FFFFFF"/>
                  </a:solidFill>
                </a:uFill>
                <a:latin typeface="Times New Roman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subtitle style</a:t>
            </a: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1266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300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>
            <a:lvl1pPr>
              <a:defRPr lang="pt-BR" b="0" strike="noStrike" spc="-1">
                <a:solidFill>
                  <a:srgbClr val="14509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  <a:cs typeface="+mn-cs"/>
              </a:defRPr>
            </a:lvl1pPr>
          </a:lstStyle>
          <a:p>
            <a:pPr lvl="0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3977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>
            <a:lvl1pPr>
              <a:defRPr lang="en-US" sz="4400" b="0" strike="noStrike" spc="-1" dirty="0" smtClean="0">
                <a:solidFill>
                  <a:srgbClr val="145091"/>
                </a:solidFill>
                <a:uFill>
                  <a:solidFill>
                    <a:srgbClr val="FFFFFF"/>
                  </a:solidFill>
                </a:uFill>
                <a:latin typeface="Times New Roman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3977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>
            <a:lvl1pPr>
              <a:defRPr lang="en-US" sz="4400" b="0" strike="noStrike" spc="-1" smtClean="0">
                <a:solidFill>
                  <a:srgbClr val="145091"/>
                </a:solidFill>
                <a:uFill>
                  <a:solidFill>
                    <a:srgbClr val="FFFFFF"/>
                  </a:solidFill>
                </a:uFill>
                <a:latin typeface="Times New Roman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1905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9728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600" y="273600"/>
            <a:ext cx="10972320" cy="5307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>
            <a:lvl1pPr>
              <a:defRPr lang="pt-BR" sz="4400" b="0" strike="noStrike" spc="-1">
                <a:solidFill>
                  <a:srgbClr val="145091"/>
                </a:solidFill>
                <a:uFill>
                  <a:solidFill>
                    <a:srgbClr val="FFFFFF"/>
                  </a:solidFill>
                </a:uFill>
                <a:latin typeface="Times New Roman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subtitle style</a:t>
            </a: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2897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600" y="368208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1561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1263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600" y="3682080"/>
            <a:ext cx="1097232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0425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D4ED0C-D233-806E-4679-0271A7F76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1365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631A1-7539-6A43-8F0C-1A72F2F56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63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00" indent="-324000" algn="l" defTabSz="914400" rtl="0" eaLnBrk="1" latinLnBrk="0" hangingPunct="1">
        <a:lnSpc>
          <a:spcPct val="90000"/>
        </a:lnSpc>
        <a:spcBef>
          <a:spcPts val="1417"/>
        </a:spcBef>
        <a:buClr>
          <a:srgbClr val="000000"/>
        </a:buClr>
        <a:buSzPct val="45000"/>
        <a:buFont typeface="Wingdings" charset="2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359640" y="375120"/>
            <a:ext cx="6686280" cy="153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Universidade Federal Rural do </a:t>
            </a:r>
            <a:r>
              <a:rPr lang="pt-B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Semi-Árido</a:t>
            </a: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– UFERSA</a:t>
            </a:r>
          </a:p>
          <a:p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﻿Departamento de Ciências Exatas e Tecnologia – DCETI</a:t>
            </a:r>
          </a:p>
          <a:p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Campus Angicos</a:t>
            </a:r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Imagem 4"/>
          <p:cNvPicPr/>
          <p:nvPr/>
        </p:nvPicPr>
        <p:blipFill>
          <a:blip r:embed="rId3"/>
          <a:stretch/>
        </p:blipFill>
        <p:spPr>
          <a:xfrm>
            <a:off x="2296920" y="332640"/>
            <a:ext cx="980280" cy="1513440"/>
          </a:xfrm>
          <a:prstGeom prst="rect">
            <a:avLst/>
          </a:prstGeom>
          <a:ln w="9360">
            <a:noFill/>
          </a:ln>
        </p:spPr>
      </p:pic>
      <p:sp>
        <p:nvSpPr>
          <p:cNvPr id="79" name="CustomShape 2"/>
          <p:cNvSpPr/>
          <p:nvPr/>
        </p:nvSpPr>
        <p:spPr>
          <a:xfrm>
            <a:off x="1919640" y="2793240"/>
            <a:ext cx="8414640" cy="69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000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Gerência de projetos</a:t>
            </a:r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271640" y="4869000"/>
            <a:ext cx="10047960" cy="11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000" b="1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Professor: Ramiro de Vasconcelos dos Santos Júnior, </a:t>
            </a:r>
            <a:r>
              <a:rPr lang="pt-BR" b="1" spc="-1" dirty="0" err="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MSc</a:t>
            </a:r>
            <a:r>
              <a:rPr lang="pt-BR" b="1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.</a:t>
            </a:r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000" b="1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Angicos/RN, 30 de junho de 2023.</a:t>
            </a:r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Definir os critérios de aceitação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9AEE3-D9E3-B573-21C0-2901B43FB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1592AB8C-D12C-BE7C-4B51-E92EE7413C09}"/>
              </a:ext>
            </a:extLst>
          </p:cNvPr>
          <p:cNvSpPr txBox="1">
            <a:spLocks/>
          </p:cNvSpPr>
          <p:nvPr/>
        </p:nvSpPr>
        <p:spPr>
          <a:xfrm>
            <a:off x="581732" y="1576968"/>
            <a:ext cx="7049479" cy="4924699"/>
          </a:xfrm>
          <a:prstGeom prst="rect">
            <a:avLst/>
          </a:prstGeom>
        </p:spPr>
        <p:txBody>
          <a:bodyPr lIns="0" tIns="0" rIns="0" bIns="0">
            <a:normAutofit lnSpcReduction="10000"/>
          </a:bodyPr>
          <a:lstStyle>
            <a:lvl1pPr marL="432000" indent="-324000" algn="l" defTabSz="914400" rtl="0" eaLnBrk="1" latinLnBrk="0" hangingPunct="1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defRPr sz="2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E aqui está um exemplo de um </a:t>
            </a:r>
            <a:r>
              <a:rPr lang="pt-BR" i="1" dirty="0" err="1"/>
              <a:t>product</a:t>
            </a:r>
            <a:r>
              <a:rPr lang="pt-BR" i="1" dirty="0"/>
              <a:t> backlog</a:t>
            </a:r>
            <a:r>
              <a:rPr lang="pt-BR" dirty="0"/>
              <a:t>, codificado em cores com base nas regras abaixo:</a:t>
            </a:r>
          </a:p>
          <a:p>
            <a:pPr algn="just"/>
            <a:endParaRPr lang="pt-BR" dirty="0"/>
          </a:p>
          <a:p>
            <a:pPr lvl="1" algn="just"/>
            <a:r>
              <a:rPr lang="pt-BR" dirty="0"/>
              <a:t>Todos os itens com importância &gt;= 100 </a:t>
            </a:r>
            <a:r>
              <a:rPr lang="pt-BR" i="1" dirty="0"/>
              <a:t>devem </a:t>
            </a:r>
            <a:r>
              <a:rPr lang="pt-BR" dirty="0"/>
              <a:t>ser incluídos na versão 1.0, caso contrário seremos mortalmente  penalizados.</a:t>
            </a:r>
          </a:p>
          <a:p>
            <a:pPr lvl="1" algn="just"/>
            <a:r>
              <a:rPr lang="pt-BR" dirty="0"/>
              <a:t>Todos os itens com importância entre 50 e 99 </a:t>
            </a:r>
            <a:r>
              <a:rPr lang="pt-BR" i="1" dirty="0"/>
              <a:t>deveriam </a:t>
            </a:r>
            <a:br>
              <a:rPr lang="pt-BR" i="1" dirty="0"/>
            </a:br>
            <a:r>
              <a:rPr lang="pt-BR" dirty="0"/>
              <a:t>ser incluídos na versão 1.0, mas nós </a:t>
            </a:r>
            <a:r>
              <a:rPr lang="pt-BR" i="1" dirty="0"/>
              <a:t>devemos </a:t>
            </a:r>
            <a:r>
              <a:rPr lang="pt-BR" dirty="0"/>
              <a:t>ser capazes </a:t>
            </a:r>
            <a:br>
              <a:rPr lang="pt-BR" dirty="0"/>
            </a:br>
            <a:r>
              <a:rPr lang="pt-BR" dirty="0"/>
              <a:t>de concluí-los em um release subsequente feito </a:t>
            </a:r>
            <a:br>
              <a:rPr lang="pt-BR" dirty="0"/>
            </a:br>
            <a:r>
              <a:rPr lang="pt-BR" dirty="0"/>
              <a:t>rapidamente.</a:t>
            </a:r>
          </a:p>
          <a:p>
            <a:pPr lvl="1" algn="just"/>
            <a:r>
              <a:rPr lang="pt-BR" dirty="0"/>
              <a:t>Itens com importância entre 25 e 49 são necessários, </a:t>
            </a:r>
            <a:br>
              <a:rPr lang="pt-BR" dirty="0"/>
            </a:br>
            <a:r>
              <a:rPr lang="pt-BR" dirty="0"/>
              <a:t>mas podem ser feitos em release 1.1 subsequente.</a:t>
            </a:r>
          </a:p>
          <a:p>
            <a:pPr lvl="1" algn="just"/>
            <a:r>
              <a:rPr lang="pt-BR" dirty="0"/>
              <a:t>Itens com importância &lt; 25 são especulativos e </a:t>
            </a:r>
            <a:br>
              <a:rPr lang="pt-BR" dirty="0"/>
            </a:br>
            <a:r>
              <a:rPr lang="pt-BR" dirty="0"/>
              <a:t>podem até mesmo nunca vir a ser necessários.</a:t>
            </a:r>
          </a:p>
          <a:p>
            <a:pPr lvl="1"/>
            <a:endParaRPr lang="pt-BR" sz="1800" dirty="0"/>
          </a:p>
        </p:txBody>
      </p:sp>
      <p:pic>
        <p:nvPicPr>
          <p:cNvPr id="8" name="Imagem 5">
            <a:extLst>
              <a:ext uri="{FF2B5EF4-FFF2-40B4-BE49-F238E27FC236}">
                <a16:creationId xmlns:a16="http://schemas.microsoft.com/office/drawing/2014/main" id="{AC480D8E-3867-AD5F-A766-05AC07A27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6227" y="1576968"/>
            <a:ext cx="3275771" cy="425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35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Definir os critérios de aceitação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955775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Como pôde ser visto, o objetivo é entregar todos os requisitos laranjas no prazo previsto e na release 1.0, já se o tempo encurtar todos os requisitos previstos para release 1.0 terão que ser implementadas nas consequentes releases, como foi devidamente estabelecidas no contrato.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9AEE3-D9E3-B573-21C0-2901B43FB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663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Fazer estimativas de tempo para os itens mais importantes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955775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 fim de fazer o planejamento de release, o </a:t>
            </a:r>
            <a:r>
              <a:rPr lang="pt-BR" i="1" dirty="0" err="1"/>
              <a:t>scrum</a:t>
            </a:r>
            <a:r>
              <a:rPr lang="pt-BR" i="1" dirty="0"/>
              <a:t> master </a:t>
            </a:r>
            <a:r>
              <a:rPr lang="pt-BR" dirty="0"/>
              <a:t>precisa de estimativas, ao menos para todas os requisitos que estão inclusos no contrato. Assim como no planejamento do </a:t>
            </a:r>
            <a:r>
              <a:rPr lang="pt-BR" i="1" dirty="0"/>
              <a:t>sprint</a:t>
            </a:r>
            <a:r>
              <a:rPr lang="pt-BR" dirty="0"/>
              <a:t>, este é um esforço cooperativo entre o </a:t>
            </a:r>
            <a:r>
              <a:rPr lang="pt-BR" i="1" dirty="0" err="1"/>
              <a:t>scrum</a:t>
            </a:r>
            <a:r>
              <a:rPr lang="pt-BR" i="1" dirty="0"/>
              <a:t> master </a:t>
            </a:r>
            <a:r>
              <a:rPr lang="pt-BR" dirty="0"/>
              <a:t>e a equipe – a equipe estima, o </a:t>
            </a:r>
            <a:r>
              <a:rPr lang="pt-BR" i="1" dirty="0" err="1"/>
              <a:t>scrum</a:t>
            </a:r>
            <a:r>
              <a:rPr lang="pt-BR" i="1" dirty="0"/>
              <a:t> master </a:t>
            </a:r>
            <a:r>
              <a:rPr lang="pt-BR" dirty="0"/>
              <a:t>descreve os itens e responde questões:</a:t>
            </a:r>
          </a:p>
          <a:p>
            <a:pPr marL="0" indent="0" algn="just">
              <a:buNone/>
            </a:pPr>
            <a:endParaRPr lang="pt-BR" dirty="0"/>
          </a:p>
          <a:p>
            <a:pPr lvl="1" algn="just"/>
            <a:r>
              <a:rPr lang="pt-BR" dirty="0"/>
              <a:t>Deve-se procurar estimar com um critério de acerto de 50 a 100%. </a:t>
            </a:r>
          </a:p>
          <a:p>
            <a:pPr lvl="1" algn="just"/>
            <a:r>
              <a:rPr lang="pt-BR" dirty="0"/>
              <a:t>Acertos de estimativa abaixo de 40% não são bem vindas e põe em risco toda a operação, logo a equipe está nas mãos do </a:t>
            </a:r>
            <a:r>
              <a:rPr lang="pt-BR" dirty="0" err="1"/>
              <a:t>scrum</a:t>
            </a:r>
            <a:r>
              <a:rPr lang="pt-BR" dirty="0"/>
              <a:t> master, e por sua vez o mesmo deve ter muita competência para estimar corretamente, tendo que conhecer muito bem suas equipes de Sprint, sem ter o perigo de comprometer a mesma com um requisito inalcançável.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9AEE3-D9E3-B573-21C0-2901B43FB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143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Fazer estimativas de tempo para os itens mais importantes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955775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Para evitar que o </a:t>
            </a:r>
            <a:r>
              <a:rPr lang="pt-BR" sz="2400" dirty="0" err="1"/>
              <a:t>scrum</a:t>
            </a:r>
            <a:r>
              <a:rPr lang="pt-BR" sz="2400" dirty="0"/>
              <a:t> master comprometa a(</a:t>
            </a:r>
            <a:r>
              <a:rPr lang="pt-BR" sz="2400" dirty="0" err="1"/>
              <a:t>s</a:t>
            </a:r>
            <a:r>
              <a:rPr lang="pt-BR" sz="2400" dirty="0"/>
              <a:t>) equipe(</a:t>
            </a:r>
            <a:r>
              <a:rPr lang="pt-BR" sz="2400" dirty="0" err="1"/>
              <a:t>s</a:t>
            </a:r>
            <a:r>
              <a:rPr lang="pt-BR" sz="2400" dirty="0"/>
              <a:t>) de Sprint, pode-se:</a:t>
            </a:r>
          </a:p>
          <a:p>
            <a:pPr lvl="1" algn="just"/>
            <a:r>
              <a:rPr lang="pt-BR" sz="2400" dirty="0"/>
              <a:t>Deixa a equipe fazer as estimativas;</a:t>
            </a:r>
          </a:p>
          <a:p>
            <a:pPr lvl="1" algn="just"/>
            <a:r>
              <a:rPr lang="pt-BR" sz="2400" dirty="0"/>
              <a:t>Não faça com que eles gastem tempo demais;</a:t>
            </a:r>
          </a:p>
          <a:p>
            <a:pPr lvl="1" algn="just"/>
            <a:r>
              <a:rPr lang="pt-BR" sz="2400" dirty="0"/>
              <a:t>Certifique-se de que eles tenham entendido que as estimativas de tempo são estimativas cruas, não compromissos.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9AEE3-D9E3-B573-21C0-2901B43FB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019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é realmente feito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955775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Normalmente, o </a:t>
            </a:r>
            <a:r>
              <a:rPr lang="pt-BR" sz="2400" i="1" dirty="0" err="1"/>
              <a:t>scrum</a:t>
            </a:r>
            <a:r>
              <a:rPr lang="pt-BR" sz="2400" i="1" dirty="0"/>
              <a:t> master </a:t>
            </a:r>
            <a:r>
              <a:rPr lang="pt-BR" sz="2400" dirty="0"/>
              <a:t>reúne toda a equipe em uma sala, fornece algumas distrações e lhes diz que o objetivo da reunião é fazer uma estimativa de tempo para os 20 requisitos mais importantes no </a:t>
            </a:r>
            <a:r>
              <a:rPr lang="pt-BR" sz="2400" i="1" dirty="0" err="1"/>
              <a:t>product</a:t>
            </a:r>
            <a:r>
              <a:rPr lang="pt-BR" sz="2400" i="1" dirty="0"/>
              <a:t> backlog </a:t>
            </a:r>
            <a:r>
              <a:rPr lang="pt-BR" sz="2400" dirty="0"/>
              <a:t>(ou algo do tipo). </a:t>
            </a:r>
          </a:p>
          <a:p>
            <a:pPr algn="just"/>
            <a:r>
              <a:rPr lang="pt-BR" sz="2400" dirty="0"/>
              <a:t>Ele passa por cada requisito uma vez e então deixa a equipe trabalhar. O </a:t>
            </a:r>
            <a:r>
              <a:rPr lang="pt-BR" sz="2400" i="1" dirty="0" err="1"/>
              <a:t>product</a:t>
            </a:r>
            <a:r>
              <a:rPr lang="pt-BR" sz="2400" i="1" dirty="0"/>
              <a:t> </a:t>
            </a:r>
            <a:r>
              <a:rPr lang="pt-BR" sz="2400" i="1" dirty="0" err="1"/>
              <a:t>owner</a:t>
            </a:r>
            <a:r>
              <a:rPr lang="pt-BR" sz="2400" i="1" dirty="0"/>
              <a:t> </a:t>
            </a:r>
            <a:r>
              <a:rPr lang="pt-BR" sz="2400" dirty="0"/>
              <a:t>permanece na sala para responder perguntas e esclarecer o escopo de cada item conforme necessário. Assim como no planejamento de </a:t>
            </a:r>
            <a:r>
              <a:rPr lang="pt-BR" sz="2400" i="1" dirty="0"/>
              <a:t>sprint</a:t>
            </a:r>
            <a:r>
              <a:rPr lang="pt-BR" sz="2400" dirty="0"/>
              <a:t>, o campo “como apresentar” é uma maneira bastante útil de diminuir o risco de equívocos;</a:t>
            </a:r>
          </a:p>
          <a:p>
            <a:pPr algn="just"/>
            <a:r>
              <a:rPr lang="pt-BR" sz="2400" dirty="0"/>
              <a:t>Esta reunião deve ocorrer dentro de um intervalo de tempo fixo, caso contrário as equipes tendem a gastar tempo demais estimando poucos requisitos.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9AEE3-D9E3-B573-21C0-2901B43FB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824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é realmente feito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8712" y="2222287"/>
            <a:ext cx="6927562" cy="3636511"/>
          </a:xfrm>
        </p:spPr>
        <p:txBody>
          <a:bodyPr/>
          <a:lstStyle/>
          <a:p>
            <a:pPr algn="just"/>
            <a:r>
              <a:rPr lang="pt-BR" dirty="0"/>
              <a:t>Se o </a:t>
            </a:r>
            <a:r>
              <a:rPr lang="pt-BR" i="1" dirty="0" err="1"/>
              <a:t>scrum</a:t>
            </a:r>
            <a:r>
              <a:rPr lang="pt-BR" i="1" dirty="0"/>
              <a:t> </a:t>
            </a:r>
            <a:r>
              <a:rPr lang="pt-BR" i="1" dirty="0" err="1"/>
              <a:t>master</a:t>
            </a:r>
            <a:r>
              <a:rPr lang="pt-BR" i="1" dirty="0"/>
              <a:t> </a:t>
            </a:r>
            <a:r>
              <a:rPr lang="pt-BR" dirty="0"/>
              <a:t>desejar que mais tempo seja gasto nessa tarefa, ele simplesmente agenda outra reunião para mais tarde. A equipe deve se certificar de que o impacto destas reuniões nos seus </a:t>
            </a:r>
            <a:r>
              <a:rPr lang="pt-BR" i="1" dirty="0"/>
              <a:t>sprints </a:t>
            </a:r>
            <a:r>
              <a:rPr lang="pt-BR" dirty="0"/>
              <a:t>seja claramente visível para o </a:t>
            </a:r>
            <a:r>
              <a:rPr lang="pt-BR" i="1" dirty="0"/>
              <a:t>product owner</a:t>
            </a:r>
            <a:r>
              <a:rPr lang="pt-BR" dirty="0"/>
              <a:t>, para que ele possa </a:t>
            </a:r>
            <a:br>
              <a:rPr lang="pt-BR" dirty="0"/>
            </a:br>
            <a:r>
              <a:rPr lang="pt-BR" dirty="0"/>
              <a:t>compreender que o trabalho de estimativas de </a:t>
            </a:r>
            <a:br>
              <a:rPr lang="pt-BR" dirty="0"/>
            </a:br>
            <a:r>
              <a:rPr lang="pt-BR" dirty="0"/>
              <a:t>tempo possui um custo.</a:t>
            </a:r>
          </a:p>
          <a:p>
            <a:pPr marL="0" indent="0" algn="just">
              <a:buNone/>
            </a:pPr>
            <a:endParaRPr lang="pt-BR" dirty="0"/>
          </a:p>
          <a:p>
            <a:pPr lvl="1" algn="just"/>
            <a:r>
              <a:rPr lang="pt-BR" dirty="0"/>
              <a:t>Ao lado temos um exemplo de como deve ser feito</a:t>
            </a:r>
            <a:br>
              <a:rPr lang="pt-BR" dirty="0"/>
            </a:br>
            <a:r>
              <a:rPr lang="pt-BR" dirty="0"/>
              <a:t>as estimativas de tempo para cada requisito.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7005" y="2505562"/>
            <a:ext cx="3667125" cy="390525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ABD6D8-42F9-578F-08F3-9834AE988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047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Estimar a velocidade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Como a estimativa de tempo já foi feita, outro passo é estimar a velocidade da equipe do Sprint. Pois essa vai ser a medida que o product owner vai se basear para verificar se a mesma está dentro do tempo estabelecido para tratar os demais requisitos.</a:t>
            </a:r>
          </a:p>
          <a:p>
            <a:pPr marL="0" indent="0" algn="just">
              <a:buNone/>
            </a:pPr>
            <a:endParaRPr lang="pt-BR" sz="2400" dirty="0"/>
          </a:p>
          <a:p>
            <a:pPr lvl="1" algn="just"/>
            <a:r>
              <a:rPr lang="pt-BR" sz="2000" dirty="0"/>
              <a:t>Outro ponto importante é saber a velocidade para decidir quais requisitos serão impostos no devido Sprint e isso é tarefa para toda equipe e não somente para o product owner.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8E31B8-034C-70A4-5EC3-E3B07DC42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080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Problemas e afins da estimação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/>
              <a:t>O fator de foco é basicamente “quanto do tempo da equipe é gasto focando na execução de um requisito em questão”. Nunca é de 100%, visto que equipes perdem tempo fazendo itens não planejados, trocando o contexto que estão fazendo, ajudando outras equipes, verificando seus e-mails, consertando seus computadores com defeito, discutindo políticas na cozinha, etc.</a:t>
            </a:r>
          </a:p>
          <a:p>
            <a:pPr lvl="1" algn="just"/>
            <a:r>
              <a:rPr lang="pt-BR" dirty="0"/>
              <a:t>Novamente deve ser feito uma estimativa de velocidade em termos de 0 a 100%, onde uma velocidade ideal para equipe é de atingir 70% dos requisitos que foi imposto para o dia do Sprint, abaixo de 50% de aproveitamento a velocidade foi demasiadamente ruim para o dia e a equipe deve tentar demonstrar o motivo do porque o dia não foi tão bem aproveitado. Exemplo: problema com terminal x, imprevisto y. etc. com o objetivo de não denegrir a velocidade da equipe, mas de no próximo dia esse problema não ocorra novamente.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779ABB-7335-7775-DE55-A81CFA85E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55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estimativa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000" y="1824850"/>
            <a:ext cx="6573395" cy="4802371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Vamos dizer que nós determinemos o fator de foco da equipe em 50%. E vamos dizer que o tamanho do nosso sprint será de 3 semanas (15 dias) e nossa equipe é composta por 6 membros;</a:t>
            </a:r>
          </a:p>
          <a:p>
            <a:pPr algn="just"/>
            <a:r>
              <a:rPr lang="pt-BR" dirty="0"/>
              <a:t>Dias x Homes = 15 x 6 = 90;</a:t>
            </a:r>
          </a:p>
          <a:p>
            <a:r>
              <a:rPr lang="pt-BR" dirty="0"/>
              <a:t>Cada </a:t>
            </a:r>
            <a:r>
              <a:rPr lang="pt-BR" i="1" dirty="0"/>
              <a:t>sprint </a:t>
            </a:r>
            <a:r>
              <a:rPr lang="pt-BR" dirty="0"/>
              <a:t>tem 90 dias-homem de duração, mas podemos esperar uma produção completa de 45 dias-homem no valor das estórias (devido o fator de foco ser de 50%).</a:t>
            </a:r>
          </a:p>
          <a:p>
            <a:r>
              <a:rPr lang="pt-BR" dirty="0"/>
              <a:t>Então nossa velocidade estimada é de 45 pontos;</a:t>
            </a:r>
          </a:p>
          <a:p>
            <a:r>
              <a:rPr lang="pt-BR" dirty="0"/>
              <a:t>Inserir estórias no sprint sem ultrapassar a velocidade de 45.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102" y="2446322"/>
            <a:ext cx="3263971" cy="407800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7321C-2180-47F3-D55A-0D1A16278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559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7048FA-3ABF-4E89-8D7C-7EE60DAB1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Estimativa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9754E7-69A6-457D-AD89-5874FF89A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3 sprints = 9 semanas = 2 meses. É essa a deadline que prometemos ao cliente? </a:t>
            </a:r>
          </a:p>
          <a:p>
            <a:pPr algn="just"/>
            <a:r>
              <a:rPr lang="pt-BR" sz="2400" dirty="0"/>
              <a:t>Depende completamente da natureza do contrato; quão fixo é o escopo, etc.</a:t>
            </a:r>
          </a:p>
          <a:p>
            <a:pPr algn="just"/>
            <a:r>
              <a:rPr lang="pt-BR" sz="2400" dirty="0"/>
              <a:t> Muitas vezes adicionamos um buffer significante para nos proteger de más estimativas, problemas inesperados, funcionalidades inesperadas, etc. Neste caso devemos acordar em uma entrega para daqui a 3 meses, nos dando um mês de “reserva”.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88768-F62E-1D62-E83F-DA8C1B94B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011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SCRUM e XP direto das trincheiras	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Resumo dos cap. 11, 12, 13</a:t>
            </a:r>
          </a:p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D554F6-3252-2D30-907D-7D7A59F0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946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Juntar tudo num plano de release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Frase de </a:t>
            </a:r>
            <a:r>
              <a:rPr lang="pt-BR" sz="2400" dirty="0" err="1"/>
              <a:t>Henrik</a:t>
            </a:r>
            <a:r>
              <a:rPr lang="pt-BR" sz="2400" dirty="0"/>
              <a:t> “A realidade não se adaptará ao plano, então o plano deve adaptar-se à realidade.”</a:t>
            </a:r>
          </a:p>
          <a:p>
            <a:pPr lvl="1" algn="just"/>
            <a:r>
              <a:rPr lang="pt-BR" sz="2000" dirty="0"/>
              <a:t>Após cada </a:t>
            </a:r>
            <a:r>
              <a:rPr lang="pt-BR" sz="2000" i="1" dirty="0" err="1"/>
              <a:t>sprint</a:t>
            </a:r>
            <a:r>
              <a:rPr lang="pt-BR" sz="2000" dirty="0"/>
              <a:t>, observamos a velocidade para aquele </a:t>
            </a:r>
            <a:r>
              <a:rPr lang="pt-BR" sz="2000" i="1" dirty="0" err="1"/>
              <a:t>sprint</a:t>
            </a:r>
            <a:r>
              <a:rPr lang="pt-BR" sz="2000" dirty="0"/>
              <a:t>. Se a velocidade atual foi muito diferente da velocidade estimada, revisamos a velocidade estimada para os </a:t>
            </a:r>
            <a:r>
              <a:rPr lang="pt-BR" sz="2000" i="1" dirty="0"/>
              <a:t>sprints </a:t>
            </a:r>
            <a:r>
              <a:rPr lang="pt-BR" sz="2000" dirty="0"/>
              <a:t>futuros e atualizamos o plano de </a:t>
            </a:r>
            <a:r>
              <a:rPr lang="pt-BR" sz="2000" i="1" dirty="0"/>
              <a:t>release</a:t>
            </a:r>
            <a:r>
              <a:rPr lang="pt-BR" sz="2000" dirty="0"/>
              <a:t>. </a:t>
            </a:r>
          </a:p>
          <a:p>
            <a:pPr lvl="1" algn="just"/>
            <a:r>
              <a:rPr lang="pt-BR" sz="2000" dirty="0"/>
              <a:t>Se isso nos deixar em apuros, o </a:t>
            </a:r>
            <a:r>
              <a:rPr lang="pt-BR" sz="2000" i="1" dirty="0"/>
              <a:t>product owner </a:t>
            </a:r>
            <a:r>
              <a:rPr lang="pt-BR" sz="2000" dirty="0"/>
              <a:t>pode então negociar com o cliente ou verificar como reduzir o escopo sem descumprir o contrato. Também pode ser que ele e a equipe descubram alguma maneira de aumentar a velocidade ou o fator de foco, através da remoção de alguns impedimentos graves que foram identificados durante o </a:t>
            </a:r>
            <a:r>
              <a:rPr lang="pt-BR" sz="2000" i="1" dirty="0" err="1"/>
              <a:t>sprint</a:t>
            </a:r>
            <a:r>
              <a:rPr lang="pt-BR" sz="20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BDC6D-EF82-8488-8697-AC2A0EF59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823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Possíveis soluções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dirty="0"/>
              <a:t>O </a:t>
            </a:r>
            <a:r>
              <a:rPr lang="pt-BR" sz="2000" i="1" dirty="0"/>
              <a:t>product owner </a:t>
            </a:r>
            <a:r>
              <a:rPr lang="pt-BR" sz="2000" dirty="0"/>
              <a:t>pode ligar para o cliente e dizer “Olá, nós estamos um pouco atrasados, mas acredito que podemos entregar no prazo simplesmente removendo a funcionalidade “</a:t>
            </a:r>
            <a:r>
              <a:rPr lang="pt-BR" sz="2000" dirty="0" err="1"/>
              <a:t>Pacman</a:t>
            </a:r>
            <a:r>
              <a:rPr lang="pt-BR" sz="2000" dirty="0"/>
              <a:t> embutido” que leva um grande tempo de desenvolvimento. Se você quiser, poderemos adicioná-la em um </a:t>
            </a:r>
            <a:r>
              <a:rPr lang="pt-BR" sz="2000" i="1" dirty="0"/>
              <a:t>release </a:t>
            </a:r>
            <a:r>
              <a:rPr lang="pt-BR" sz="2000" dirty="0"/>
              <a:t>posterior, 3 semanas após o primeiro </a:t>
            </a:r>
            <a:r>
              <a:rPr lang="pt-BR" sz="2000" i="1" dirty="0"/>
              <a:t>release</a:t>
            </a:r>
            <a:r>
              <a:rPr lang="pt-BR" sz="2000" dirty="0"/>
              <a:t>.”</a:t>
            </a:r>
          </a:p>
          <a:p>
            <a:pPr algn="just"/>
            <a:endParaRPr lang="pt-BR" sz="2000" dirty="0"/>
          </a:p>
          <a:p>
            <a:pPr lvl="1" algn="just"/>
            <a:r>
              <a:rPr lang="pt-BR" sz="1800" dirty="0"/>
              <a:t>Talvez não seja uma boa notícia para o cliente, mas pelo menos estaremos sendo honestos e daremos ao cliente a opção de adiantar a entrega – devemos entregar as coisas mais importantes no prazo ou entregar tudo atrasado. Geralmente, esta não é uma decisão difícil.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42B12-2F12-D6EE-ED08-9CD53A258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719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AAD68DF-7A6F-4E1C-9ADB-A2B3DF606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8000" dirty="0"/>
              <a:t>CAP. 13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A96664-1828-4417-B6D5-7D52F72D8C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AC5B3A-F8EB-08FF-4285-F53538954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107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combinamos Scrum e XP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000" y="2259875"/>
            <a:ext cx="10554574" cy="4150938"/>
          </a:xfrm>
        </p:spPr>
        <p:txBody>
          <a:bodyPr>
            <a:normAutofit/>
          </a:bodyPr>
          <a:lstStyle/>
          <a:p>
            <a:pPr algn="just"/>
            <a:r>
              <a:rPr lang="pt-BR" sz="2000" dirty="0" err="1"/>
              <a:t>Henrik</a:t>
            </a:r>
            <a:r>
              <a:rPr lang="pt-BR" sz="2000" dirty="0"/>
              <a:t> fala que “O </a:t>
            </a:r>
            <a:r>
              <a:rPr lang="pt-BR" sz="2000" i="1" dirty="0"/>
              <a:t>Scrum </a:t>
            </a:r>
            <a:r>
              <a:rPr lang="pt-BR" sz="2000" dirty="0"/>
              <a:t>é focado nas práticas de gerenciamento e organização, enquanto o XP dá mais atenção às tarefas de programação mesmo. Aí está o porquê de elas trabalharem bem juntas e elas abrangem áreas diferentes e uma complementa a outra.”</a:t>
            </a:r>
          </a:p>
          <a:p>
            <a:pPr algn="just"/>
            <a:r>
              <a:rPr lang="pt-BR" sz="2000" dirty="0"/>
              <a:t>Existem varias técnicas possíveis para fazer o Scrum trabalhar em paralelo com o XP:</a:t>
            </a:r>
          </a:p>
          <a:p>
            <a:pPr lvl="1" algn="just"/>
            <a:r>
              <a:rPr lang="pt-BR" sz="1800" dirty="0"/>
              <a:t>Programação em par;</a:t>
            </a:r>
          </a:p>
          <a:p>
            <a:pPr lvl="1" algn="just"/>
            <a:r>
              <a:rPr lang="pt-BR" sz="1800" dirty="0"/>
              <a:t>Desenvolvimento Orientado a Testes (TDD);</a:t>
            </a:r>
          </a:p>
          <a:p>
            <a:pPr lvl="1" algn="just"/>
            <a:r>
              <a:rPr lang="pt-BR" sz="1800" dirty="0"/>
              <a:t>Propriedade coletiva do código;</a:t>
            </a:r>
          </a:p>
          <a:p>
            <a:pPr lvl="1" algn="just"/>
            <a:r>
              <a:rPr lang="pt-BR" sz="1800" dirty="0"/>
              <a:t>Ambiente de trabalho informativo;</a:t>
            </a:r>
          </a:p>
          <a:p>
            <a:pPr lvl="1" algn="just"/>
            <a:r>
              <a:rPr lang="pt-BR" sz="1800" dirty="0"/>
              <a:t>Padrão de codificação;</a:t>
            </a:r>
          </a:p>
          <a:p>
            <a:pPr lvl="1" algn="just"/>
            <a:r>
              <a:rPr lang="pt-BR" sz="1800" dirty="0"/>
              <a:t>Ritmo Sustentável / Trabalho energizado.</a:t>
            </a:r>
          </a:p>
          <a:p>
            <a:pPr algn="just"/>
            <a:r>
              <a:rPr lang="pt-BR" sz="2000" dirty="0"/>
              <a:t>Vamos citar algumas delas...</a:t>
            </a:r>
          </a:p>
          <a:p>
            <a:pPr marL="914400" lvl="2" indent="0" algn="just">
              <a:buNone/>
            </a:pPr>
            <a:endParaRPr lang="pt-BR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817E4-D5B1-D2F2-ADE9-12E8CE521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97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em par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8712" y="2444355"/>
            <a:ext cx="10554574" cy="3636511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Algumas conclusões segundo o livro foram observadas:</a:t>
            </a:r>
          </a:p>
          <a:p>
            <a:pPr lvl="1" algn="just"/>
            <a:r>
              <a:rPr lang="pt-BR" sz="1800" dirty="0"/>
              <a:t>Programação em par aumenta a qualidade do código;</a:t>
            </a:r>
          </a:p>
          <a:p>
            <a:pPr lvl="1" algn="just"/>
            <a:r>
              <a:rPr lang="pt-BR" sz="1800" dirty="0"/>
              <a:t>Programação em par aumenta o foco da equipe (por exemplo: quando o par lhe diz: “Ei, estas coisas realmente são necessárias para este sprint?);</a:t>
            </a:r>
          </a:p>
          <a:p>
            <a:pPr lvl="1" algn="just"/>
            <a:r>
              <a:rPr lang="pt-BR" sz="1800" dirty="0"/>
              <a:t>Surpreendentemente muitos desenvolvedores que são fortemente contra programação em par nunca tentaram antes e rapidamente aprendem a gostar uma vez que experimentam;</a:t>
            </a:r>
          </a:p>
          <a:p>
            <a:pPr lvl="1" algn="just"/>
            <a:r>
              <a:rPr lang="pt-BR" sz="1800" dirty="0"/>
              <a:t>Programação em par é cansativa e não deve ser feito todos os dias;</a:t>
            </a:r>
          </a:p>
          <a:p>
            <a:pPr lvl="1" algn="just"/>
            <a:r>
              <a:rPr lang="pt-BR" sz="1800" dirty="0"/>
              <a:t>Trocar os pares frequentemente é bom;</a:t>
            </a:r>
          </a:p>
          <a:p>
            <a:pPr lvl="1" algn="just"/>
            <a:r>
              <a:rPr lang="pt-BR" sz="1800" dirty="0"/>
              <a:t>Revisão de código é uma alternativa válida para a programação em par;</a:t>
            </a:r>
          </a:p>
          <a:p>
            <a:pPr lvl="1" algn="just"/>
            <a:r>
              <a:rPr lang="pt-BR" sz="1800" dirty="0"/>
              <a:t>Não force as pessoas a praticarem a programação em par. Encoraje as pessoas e forneça as ferramentas corretas, mas deixe-as experimentar por si mesmas.</a:t>
            </a:r>
          </a:p>
          <a:p>
            <a:pPr lvl="1" algn="just"/>
            <a:endParaRPr lang="pt-BR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FE3262-43BE-B22E-7D9C-ED2FC74B7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34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 Orientado a Testes (TDD)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/>
              <a:t>O que é segundo </a:t>
            </a:r>
            <a:r>
              <a:rPr lang="pt-BR" dirty="0" err="1"/>
              <a:t>Henrik</a:t>
            </a:r>
            <a:r>
              <a:rPr lang="pt-BR" dirty="0"/>
              <a:t>: “Desenvolvimento orientado a testes significa que você escreve um teste automatizado, então escreve apenas código suficiente para fazê-lo passar, então você </a:t>
            </a:r>
            <a:r>
              <a:rPr lang="pt-BR" dirty="0" err="1"/>
              <a:t>refatora</a:t>
            </a:r>
            <a:r>
              <a:rPr lang="pt-BR" dirty="0"/>
              <a:t> o código primeiramente para melhorar a legibilidade e remover duplicação. Enxague e repita.”</a:t>
            </a:r>
          </a:p>
          <a:p>
            <a:pPr algn="just"/>
            <a:r>
              <a:rPr lang="pt-BR" dirty="0"/>
              <a:t>Sobre o TDD:</a:t>
            </a:r>
          </a:p>
          <a:p>
            <a:pPr lvl="1" algn="just"/>
            <a:r>
              <a:rPr lang="pt-BR" dirty="0"/>
              <a:t>TDD tem um efeito profundamente positivo no design do sistema;</a:t>
            </a:r>
          </a:p>
          <a:p>
            <a:pPr lvl="1" algn="just"/>
            <a:r>
              <a:rPr lang="pt-BR" dirty="0"/>
              <a:t>Leva tempo para deixar o TDD efetivamente pronto e funcionando em um novo produto, especialmente em testes de integração de caixa-preta, mas o retorno de investimento é rápido;</a:t>
            </a:r>
          </a:p>
          <a:p>
            <a:pPr lvl="1" algn="just"/>
            <a:r>
              <a:rPr lang="pt-BR" dirty="0"/>
              <a:t>TDD é difícil. Leva um tempo para o programador pegar o jeito. Na verdade, em muitos casos não importa quanto você ensina, treina e demonstra - em muitos casos a única maneira de um programador "pegar o jeito" é fazendo ele programar em par com alguém que é bom em TDD. Contudo, uma vez que pega o jeito, normalmente é severamente infectado e nunca mais irá querer trabalhar de outra forma.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D0207-E9B7-DBA7-299B-666CC34D0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94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o TDD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Algumas ferramentas(Frameworks) adotadas por </a:t>
            </a:r>
            <a:r>
              <a:rPr lang="pt-BR" dirty="0" err="1"/>
              <a:t>Henrik</a:t>
            </a:r>
            <a:r>
              <a:rPr lang="pt-BR" dirty="0"/>
              <a:t> e suas equipes:</a:t>
            </a:r>
          </a:p>
          <a:p>
            <a:pPr lvl="1" algn="just"/>
            <a:r>
              <a:rPr lang="pt-BR" dirty="0" err="1"/>
              <a:t>JUnit</a:t>
            </a:r>
            <a:r>
              <a:rPr lang="pt-BR" dirty="0"/>
              <a:t> / </a:t>
            </a:r>
            <a:r>
              <a:rPr lang="pt-BR" dirty="0" err="1"/>
              <a:t>httpUnit</a:t>
            </a:r>
            <a:r>
              <a:rPr lang="pt-BR" dirty="0"/>
              <a:t> / </a:t>
            </a:r>
            <a:r>
              <a:rPr lang="pt-BR" dirty="0" err="1"/>
              <a:t>jWebUnit</a:t>
            </a:r>
            <a:r>
              <a:rPr lang="pt-BR" dirty="0"/>
              <a:t>. Estamos considerando </a:t>
            </a:r>
            <a:r>
              <a:rPr lang="pt-BR" dirty="0" err="1"/>
              <a:t>TestNG</a:t>
            </a:r>
            <a:r>
              <a:rPr lang="pt-BR" dirty="0"/>
              <a:t> e </a:t>
            </a:r>
            <a:r>
              <a:rPr lang="pt-BR" dirty="0" err="1"/>
              <a:t>Selenium</a:t>
            </a:r>
            <a:r>
              <a:rPr lang="pt-BR" dirty="0"/>
              <a:t>.</a:t>
            </a:r>
          </a:p>
          <a:p>
            <a:pPr lvl="1" algn="just"/>
            <a:r>
              <a:rPr lang="pt-BR" dirty="0"/>
              <a:t>HSQLDB como BD embutido na memória para fins de teste.</a:t>
            </a:r>
          </a:p>
          <a:p>
            <a:pPr lvl="1" algn="just"/>
            <a:endParaRPr lang="pt-BR" dirty="0"/>
          </a:p>
          <a:p>
            <a:pPr algn="just"/>
            <a:r>
              <a:rPr lang="pt-BR" dirty="0"/>
              <a:t>Além disso o TDD é usado tanto para novos códigos, quanto para códigos já existentes, sempre procurando objetivar os testes afim de otimizar o código, esta forma é bastante trabalhosa e dispendiosa, mais é desta forma que se assegura qualidade.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5A42D-71F3-0B81-2213-141E3A481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307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70B3AC-0F36-45D2-A8B2-DF568A9FB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TDD Em novos Códigos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71A77D-D796-47D8-9102-EBD45379E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“Usamos o TDD para todo novo desenvolvimento, mesmo que o início do projeto demore mais (já que precisamos de mais ferramentas e suporte para os testes);</a:t>
            </a:r>
          </a:p>
          <a:p>
            <a:r>
              <a:rPr lang="pt-BR" dirty="0"/>
              <a:t>Os benefícios são tão grandes que não há nenhuma desculpa para não praticarmos o TDD.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E336E-7028-53C5-BFB0-45F69D26A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575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39EE59-A84E-4714-88C3-817E77B14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Design Incremental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8AE963-813C-4E13-84D6-115833686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Manter o design simples desde o início e melhorá-lo continuamente, ao invés de tentar deixá-lo perfeito desde o início e então congelá-lo.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FCF67-2EDC-BC0E-ECE6-2FF91AD21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2696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 coletiva do código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Usado em conjunto com a programação em pares, foi observado que com uma certa rotatividade de pares o código se torna conhecimento coletivo de toda a equipe, e não fica setorizado o conhecimento do produto x somente a equipe x, esta técnica tem pontos positivos nas reuniões e afins.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667595-02D0-8216-4B48-6D269C3C3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105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0BE10B-8020-488D-AC47-B17D15C8B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846F12-E62A-41C0-B83F-86D57F453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INTERVALO ENTRE SPRINTS;</a:t>
            </a:r>
          </a:p>
          <a:p>
            <a:r>
              <a:rPr lang="pt-BR" dirty="0"/>
              <a:t>COMO FAZER O PLANEJAMENTO DE RELEASE E CONTRATOS COM PREÇO FIXO;</a:t>
            </a:r>
          </a:p>
          <a:p>
            <a:r>
              <a:rPr lang="pt-BR" dirty="0"/>
              <a:t>COMBINANDO SCRUM E XP</a:t>
            </a:r>
          </a:p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29C01-0D32-E232-CA57-5DE740107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4633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0DAB68-EBA0-47A4-BC66-21A657B26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Padrão de Codificação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985A3D-1076-4B7C-8AAB-31E45A647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A maioria dos programadores tem seu estilo próprio de codificação. São pequenos detalhes como, por exemplo, a forma de tratar exceções, como comentar o código, quando retornar valor nulo, etc. Em alguns casos as diferenças não causam problemas, mas em outros casos pode levar ao projeto de um sistema extremamente inconsistente e um código fonte difícil de entender. Um padrão de codificação aqui é muito útil, já que você foca em coisas que realmente importam.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6A6C3-1C82-E584-E0A5-D25747E65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4156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DC0B6F-DF9F-452E-8FCE-AFC9B88C6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Ritmo Sustentável/Trabalho Energizado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0FB2A2-FD38-434C-A239-66D0EBF63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Trabalhar com horas extras excessivas pode tornar a qualidade do software horrível e dispender tempo com correções;</a:t>
            </a:r>
          </a:p>
          <a:p>
            <a:pPr algn="just"/>
            <a:r>
              <a:rPr lang="pt-BR" sz="2400" dirty="0"/>
              <a:t>Pessoas trabalhando cargas horárias normais (exceto durante alguns picos eventuais no projeto) pode melhorar significativamente a produtividade e qualidade do software.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1E2A8-9002-12CF-ECED-088D22BC9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4604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 Finais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Nestes capítulos vimos que os intervalos entre os Sprints são demasiadamente importantes para “tomar aquele folego” e para se organizar para o próximo Sprint afim de fazer a equipe tomar o rumo certo, vimos também que a junção do Scrum com o XP é bastante eficaz e trivial, não é muito complicado de juntar as técnicas e traz ótimos resultados.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A8624-9381-FCDF-A5B1-1D1078A9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0322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ScrumeXPDiretodasTrincheiras</a:t>
            </a:r>
            <a:r>
              <a:rPr lang="pt-BR" dirty="0"/>
              <a:t> livro de </a:t>
            </a:r>
            <a:r>
              <a:rPr lang="pt-BR" dirty="0" err="1"/>
              <a:t>Henrik</a:t>
            </a:r>
            <a:r>
              <a:rPr lang="pt-BR" dirty="0"/>
              <a:t> </a:t>
            </a:r>
            <a:r>
              <a:rPr lang="pt-BR" dirty="0" err="1"/>
              <a:t>Kniberg</a:t>
            </a:r>
            <a:r>
              <a:rPr lang="pt-BR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09C20-3EE9-E901-5206-2FF353B82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747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AAD68DF-7A6F-4E1C-9ADB-A2B3DF606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8000" dirty="0"/>
              <a:t>CAP. 11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A96664-1828-4417-B6D5-7D52F72D8C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A2D8F7-B82F-61D7-E554-1E92B4AD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624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Intervalo entre Sprints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955775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“Na vida real, nem sempre você pode estar em uma corrida (</a:t>
            </a:r>
            <a:r>
              <a:rPr lang="pt-BR" sz="2000" i="1" dirty="0"/>
              <a:t>sprint</a:t>
            </a:r>
            <a:r>
              <a:rPr lang="pt-BR" sz="2000" dirty="0"/>
              <a:t>). Você precisa descansar entre as corridas (</a:t>
            </a:r>
            <a:r>
              <a:rPr lang="pt-BR" sz="2000" i="1" dirty="0" err="1"/>
              <a:t>sprint</a:t>
            </a:r>
            <a:r>
              <a:rPr lang="pt-BR" sz="2000" dirty="0"/>
              <a:t>). Se você está sempre correndo, na verdade você está caminhando.” </a:t>
            </a:r>
          </a:p>
          <a:p>
            <a:pPr lvl="1" algn="just"/>
            <a:r>
              <a:rPr lang="pt-BR" sz="1800" dirty="0"/>
              <a:t>Resume a importância dos intervalos entre os Sprints.</a:t>
            </a:r>
          </a:p>
          <a:p>
            <a:pPr algn="just"/>
            <a:r>
              <a:rPr lang="pt-BR" sz="2000" dirty="0"/>
              <a:t>Após a apresentação do </a:t>
            </a:r>
            <a:r>
              <a:rPr lang="pt-BR" sz="2000" i="1" dirty="0"/>
              <a:t>sprint </a:t>
            </a:r>
            <a:r>
              <a:rPr lang="pt-BR" sz="2000" dirty="0"/>
              <a:t>e a retrospectiva, a equipe e o </a:t>
            </a:r>
            <a:r>
              <a:rPr lang="pt-BR" sz="2000" i="1" dirty="0"/>
              <a:t>product owner </a:t>
            </a:r>
            <a:r>
              <a:rPr lang="pt-BR" sz="2000" dirty="0"/>
              <a:t>estarão ambos cheios de informações e ideias para digerir;</a:t>
            </a:r>
          </a:p>
          <a:p>
            <a:pPr algn="just"/>
            <a:r>
              <a:rPr lang="pt-BR" sz="2000" dirty="0"/>
              <a:t>Se eles imediatamente correrem e começarem a planejar o próximo </a:t>
            </a:r>
            <a:r>
              <a:rPr lang="pt-BR" sz="2000" i="1" dirty="0"/>
              <a:t>sprint</a:t>
            </a:r>
            <a:r>
              <a:rPr lang="pt-BR" sz="2000" dirty="0"/>
              <a:t>, existirá grande possibilidade de ninguém ter tempo de digerir qualquer informação ou lições aprendidas.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DC175-EE86-B2D6-273B-BF7D49B77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30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Intervalo entre Sprints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955775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O objetivo principal do intervalo entre os Sprints é conseguir algum tempo para a equipe aderir às ideias do que foi passado nas reuniões passadas e literalmente descansar para conseguir algum gás, pois as reuniões de planejamento segundo </a:t>
            </a:r>
            <a:r>
              <a:rPr lang="pt-BR" dirty="0" err="1"/>
              <a:t>Henrik</a:t>
            </a:r>
            <a:r>
              <a:rPr lang="pt-BR" dirty="0"/>
              <a:t> “são um tanto desgastantes”.</a:t>
            </a:r>
          </a:p>
          <a:p>
            <a:pPr lvl="1" algn="just"/>
            <a:r>
              <a:rPr lang="pt-BR" dirty="0"/>
              <a:t>Um bom método de fazer isto é introduzir os famosos “</a:t>
            </a:r>
            <a:r>
              <a:rPr lang="pt-BR" dirty="0" err="1"/>
              <a:t>lab-day</a:t>
            </a:r>
            <a:r>
              <a:rPr lang="pt-BR" dirty="0"/>
              <a:t>”, que são aqueles dias que você dá para a equipe de desenvolvedores fazer o que der na telha..</a:t>
            </a:r>
          </a:p>
          <a:p>
            <a:pPr lvl="2" algn="just"/>
            <a:r>
              <a:rPr lang="pt-BR" dirty="0"/>
              <a:t>Estudar para certificações, aprender sobre uma API nova, conhecer novas ferramentas, discutir temas técnicos com os colegas, implementar sobre um projeto pessoal etc.</a:t>
            </a:r>
          </a:p>
          <a:p>
            <a:pPr algn="just"/>
            <a:r>
              <a:rPr lang="pt-BR" dirty="0"/>
              <a:t>O objetivo é ter um “</a:t>
            </a:r>
            <a:r>
              <a:rPr lang="pt-BR" dirty="0" err="1"/>
              <a:t>lab-day</a:t>
            </a:r>
            <a:r>
              <a:rPr lang="pt-BR" dirty="0"/>
              <a:t>” entre cada Sprint, dessa forma ganha-se um descanso natural entre os Sprints, e ao mesmo tempo permite que a equipe mantenha os conhecimentos em dia.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9AEE3-D9E3-B573-21C0-2901B43FB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3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AAD68DF-7A6F-4E1C-9ADB-A2B3DF606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8000" dirty="0"/>
              <a:t>CAP. 12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A96664-1828-4417-B6D5-7D52F72D8C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9B6F50-3422-F0EC-A3C9-B40C61FB4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712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fazer os planejamentos de release e contratos com preço fixo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000" y="1799202"/>
            <a:ext cx="10554574" cy="4166169"/>
          </a:xfrm>
        </p:spPr>
        <p:txBody>
          <a:bodyPr>
            <a:noAutofit/>
          </a:bodyPr>
          <a:lstStyle/>
          <a:p>
            <a:pPr algn="just"/>
            <a:r>
              <a:rPr lang="pt-BR" sz="2400" dirty="0"/>
              <a:t>Segundo Henrik, “o planejamento de </a:t>
            </a:r>
            <a:r>
              <a:rPr lang="pt-BR" sz="2400" i="1" dirty="0"/>
              <a:t>release </a:t>
            </a:r>
            <a:r>
              <a:rPr lang="pt-BR" sz="2400" dirty="0"/>
              <a:t>é para nós uma tentativa de responder à questão: </a:t>
            </a:r>
            <a:r>
              <a:rPr lang="pt-BR" sz="2400" i="1" dirty="0"/>
              <a:t>quando</a:t>
            </a:r>
            <a:r>
              <a:rPr lang="pt-BR" sz="2400" dirty="0"/>
              <a:t>, no </a:t>
            </a:r>
            <a:r>
              <a:rPr lang="pt-BR" sz="2400" i="1" dirty="0"/>
              <a:t>pior </a:t>
            </a:r>
            <a:r>
              <a:rPr lang="pt-BR" sz="2400" dirty="0"/>
              <a:t>caso, nós seremos capazes de entregar a versão 1.0 deste novo sistema?”.</a:t>
            </a:r>
          </a:p>
          <a:p>
            <a:pPr algn="just"/>
            <a:r>
              <a:rPr lang="pt-BR" sz="2400" dirty="0"/>
              <a:t>Como corriqueiramente é necessário planejar antecipadamente mais de um Sprint por vez, objetivo é fixar os contratos de preço fixo a fim de ter que arriscar assinar algo que não poderá ser entregue em tempo.</a:t>
            </a:r>
          </a:p>
          <a:p>
            <a:pPr algn="just"/>
            <a:r>
              <a:rPr lang="pt-BR" sz="2400" dirty="0"/>
              <a:t>Pontos chaves: </a:t>
            </a:r>
          </a:p>
          <a:p>
            <a:pPr lvl="1" algn="just"/>
            <a:r>
              <a:rPr lang="pt-BR" sz="2400" dirty="0"/>
              <a:t>1- Defina seus critérios de aceitação;</a:t>
            </a:r>
          </a:p>
          <a:p>
            <a:pPr lvl="1" algn="just"/>
            <a:r>
              <a:rPr lang="pt-BR" sz="2400" dirty="0"/>
              <a:t>2- Faça estimativas de tempo para os itens mais importantes;</a:t>
            </a:r>
          </a:p>
          <a:p>
            <a:pPr lvl="1" algn="just"/>
            <a:r>
              <a:rPr lang="pt-BR" sz="2400" dirty="0"/>
              <a:t>3- Estime velocidade;</a:t>
            </a:r>
          </a:p>
          <a:p>
            <a:pPr lvl="1" algn="just"/>
            <a:r>
              <a:rPr lang="pt-BR" sz="2400" dirty="0"/>
              <a:t>4- Junte tudo num plano de </a:t>
            </a:r>
            <a:r>
              <a:rPr lang="pt-BR" sz="2400" i="1" dirty="0"/>
              <a:t>release</a:t>
            </a:r>
            <a:r>
              <a:rPr lang="pt-BR" sz="2400" dirty="0"/>
              <a:t>;</a:t>
            </a:r>
          </a:p>
          <a:p>
            <a:pPr lvl="1" algn="just"/>
            <a:r>
              <a:rPr lang="pt-BR" sz="2400" dirty="0"/>
              <a:t>5- Adaptação do plano de </a:t>
            </a:r>
            <a:r>
              <a:rPr lang="pt-BR" sz="2400" i="1" dirty="0"/>
              <a:t>release</a:t>
            </a:r>
            <a:r>
              <a:rPr lang="pt-BR" sz="24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9AEE3-D9E3-B573-21C0-2901B43FB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405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Definir os critérios de aceitação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955775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Além do </a:t>
            </a:r>
            <a:r>
              <a:rPr lang="pt-BR" sz="2400" i="1" dirty="0" err="1"/>
              <a:t>product</a:t>
            </a:r>
            <a:r>
              <a:rPr lang="pt-BR" sz="2400" i="1" dirty="0"/>
              <a:t> backlog</a:t>
            </a:r>
            <a:r>
              <a:rPr lang="pt-BR" sz="2400" dirty="0"/>
              <a:t>, o </a:t>
            </a:r>
            <a:r>
              <a:rPr lang="pt-BR" sz="2400" i="1" dirty="0" err="1"/>
              <a:t>product</a:t>
            </a:r>
            <a:r>
              <a:rPr lang="pt-BR" sz="2400" i="1" dirty="0"/>
              <a:t> </a:t>
            </a:r>
            <a:r>
              <a:rPr lang="pt-BR" sz="2400" i="1" dirty="0" err="1"/>
              <a:t>owner</a:t>
            </a:r>
            <a:r>
              <a:rPr lang="pt-BR" sz="2400" i="1" dirty="0"/>
              <a:t> </a:t>
            </a:r>
            <a:r>
              <a:rPr lang="pt-BR" sz="2400" dirty="0"/>
              <a:t>define uma </a:t>
            </a:r>
            <a:r>
              <a:rPr lang="pt-BR" sz="2400" b="1" dirty="0"/>
              <a:t>lista de </a:t>
            </a:r>
            <a:r>
              <a:rPr lang="pt-BR" sz="2400" b="1" i="1" dirty="0"/>
              <a:t>critérios de aceitação</a:t>
            </a:r>
            <a:r>
              <a:rPr lang="pt-BR" sz="2400" i="1" dirty="0"/>
              <a:t>, </a:t>
            </a:r>
            <a:r>
              <a:rPr lang="pt-BR" sz="2400" dirty="0"/>
              <a:t>que é uma simples classificação do que os níveis de importância no </a:t>
            </a:r>
            <a:r>
              <a:rPr lang="pt-BR" sz="2400" i="1" dirty="0" err="1"/>
              <a:t>product</a:t>
            </a:r>
            <a:r>
              <a:rPr lang="pt-BR" sz="2400" i="1" dirty="0"/>
              <a:t> backlog </a:t>
            </a:r>
            <a:r>
              <a:rPr lang="pt-BR" sz="2400" dirty="0"/>
              <a:t>realmente significam em termos do contrato.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9AEE3-D9E3-B573-21C0-2901B43FB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493263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model_ufers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_model_ufersa" id="{F4908CFF-DA42-B641-9E81-91652535ABB3}" vid="{3D8C3F5A-12C7-8A44-8445-57773E814F4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slide_model_ufersa</Template>
  <TotalTime>1063</TotalTime>
  <Words>2916</Words>
  <Application>Microsoft Macintosh PowerPoint</Application>
  <PresentationFormat>Widescreen</PresentationFormat>
  <Paragraphs>188</Paragraphs>
  <Slides>33</Slides>
  <Notes>11</Notes>
  <HiddenSlides>7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Symbol</vt:lpstr>
      <vt:lpstr>Times New Roman</vt:lpstr>
      <vt:lpstr>Wingdings</vt:lpstr>
      <vt:lpstr>slide_model_ufersa</vt:lpstr>
      <vt:lpstr>PowerPoint Presentation</vt:lpstr>
      <vt:lpstr>SCRUM e XP direto das trincheiras </vt:lpstr>
      <vt:lpstr>SUMÁRIO</vt:lpstr>
      <vt:lpstr>CAP. 11</vt:lpstr>
      <vt:lpstr>Intervalo entre Sprints</vt:lpstr>
      <vt:lpstr>Intervalo entre Sprints</vt:lpstr>
      <vt:lpstr>CAP. 12</vt:lpstr>
      <vt:lpstr>Como fazer os planejamentos de release e contratos com preço fixo</vt:lpstr>
      <vt:lpstr>Definir os critérios de aceitação</vt:lpstr>
      <vt:lpstr>Definir os critérios de aceitação</vt:lpstr>
      <vt:lpstr>Definir os critérios de aceitação</vt:lpstr>
      <vt:lpstr>Fazer estimativas de tempo para os itens mais importantes</vt:lpstr>
      <vt:lpstr>Fazer estimativas de tempo para os itens mais importantes</vt:lpstr>
      <vt:lpstr>Como é realmente feito</vt:lpstr>
      <vt:lpstr>Como é realmente feito</vt:lpstr>
      <vt:lpstr>Estimar a velocidade</vt:lpstr>
      <vt:lpstr>Problemas e afins da estimação</vt:lpstr>
      <vt:lpstr>A estimativa</vt:lpstr>
      <vt:lpstr>A Estimativa</vt:lpstr>
      <vt:lpstr>Juntar tudo num plano de release</vt:lpstr>
      <vt:lpstr>Possíveis soluções</vt:lpstr>
      <vt:lpstr>CAP. 13</vt:lpstr>
      <vt:lpstr>Como combinamos Scrum e XP</vt:lpstr>
      <vt:lpstr>Programação em par</vt:lpstr>
      <vt:lpstr>Desenvolvimento Orientado a Testes (TDD)</vt:lpstr>
      <vt:lpstr>Sobre o TDD</vt:lpstr>
      <vt:lpstr>TDD Em novos Códigos</vt:lpstr>
      <vt:lpstr>Design Incremental</vt:lpstr>
      <vt:lpstr>Propriedade coletiva do código</vt:lpstr>
      <vt:lpstr>Padrão de Codificação</vt:lpstr>
      <vt:lpstr>Ritmo Sustentável/Trabalho Energizado</vt:lpstr>
      <vt:lpstr>Conclusões Finais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 e XP direto das trincheiras</dc:title>
  <dc:creator>Cristóvão Carlos</dc:creator>
  <cp:lastModifiedBy>Ramiro Junior</cp:lastModifiedBy>
  <cp:revision>45</cp:revision>
  <dcterms:created xsi:type="dcterms:W3CDTF">2017-09-18T15:09:40Z</dcterms:created>
  <dcterms:modified xsi:type="dcterms:W3CDTF">2023-08-03T22:07:55Z</dcterms:modified>
</cp:coreProperties>
</file>