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8"/>
  </p:notesMasterIdLst>
  <p:sldIdLst>
    <p:sldId id="304" r:id="rId2"/>
    <p:sldId id="256" r:id="rId3"/>
    <p:sldId id="276" r:id="rId4"/>
    <p:sldId id="305" r:id="rId5"/>
    <p:sldId id="277" r:id="rId6"/>
    <p:sldId id="260" r:id="rId7"/>
    <p:sldId id="261" r:id="rId8"/>
    <p:sldId id="271" r:id="rId9"/>
    <p:sldId id="275" r:id="rId10"/>
    <p:sldId id="263" r:id="rId11"/>
    <p:sldId id="262" r:id="rId12"/>
    <p:sldId id="264" r:id="rId13"/>
    <p:sldId id="278" r:id="rId14"/>
    <p:sldId id="265" r:id="rId15"/>
    <p:sldId id="266" r:id="rId16"/>
    <p:sldId id="267" r:id="rId17"/>
    <p:sldId id="268" r:id="rId18"/>
    <p:sldId id="269" r:id="rId19"/>
    <p:sldId id="272" r:id="rId20"/>
    <p:sldId id="279" r:id="rId21"/>
    <p:sldId id="273" r:id="rId22"/>
    <p:sldId id="280" r:id="rId23"/>
    <p:sldId id="274" r:id="rId24"/>
    <p:sldId id="270" r:id="rId25"/>
    <p:sldId id="258" r:id="rId26"/>
    <p:sldId id="257" r:id="rId27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9" autoAdjust="0"/>
    <p:restoredTop sz="83607" autoAdjust="0"/>
  </p:normalViewPr>
  <p:slideViewPr>
    <p:cSldViewPr snapToGrid="0">
      <p:cViewPr varScale="1">
        <p:scale>
          <a:sx n="87" d="100"/>
          <a:sy n="87" d="100"/>
        </p:scale>
        <p:origin x="5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EB943-A2CF-445A-BB86-B84399D91AC3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7F550-6DD2-49B3-A18E-E28BEA34B8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76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Somente mantenha a equipe junta. Mesmo que você tenha que pessoalmente ameaçar cada um, carregar todo o equipamento deles, e limpar suas velhas manchas de café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7F550-6DD2-49B3-A18E-E28BEA34B8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4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coach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expande as capacidades das pessoas em realizar e atingir seus objetivos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7F550-6DD2-49B3-A18E-E28BEA34B8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2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7F550-6DD2-49B3-A18E-E28BEA34B8B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48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uma pessoa frequentemente te forçar a tomar esse tipo de medidas, você precisa removê-la do grupo e dar um sério treinamento.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7F550-6DD2-49B3-A18E-E28BEA34B8B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34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71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66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15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689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22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43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  <a:noFill/>
          <a:ln>
            <a:noFill/>
          </a:ln>
        </p:spPr>
        <p:txBody>
          <a:bodyPr lIns="90000" tIns="45000" rIns="90000" bIns="45000" anchor="ctr"/>
          <a:lstStyle>
            <a:lvl1pPr>
              <a:defRPr lang="pt-BR" sz="3200" b="0" strike="noStrike" spc="-1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2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67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19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84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13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95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993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77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59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marL="0" lvl="0"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4B628-8D92-3527-0776-7F51DC4DE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219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EE927-C9ED-094E-94F1-C2997525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6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0" strike="noStrike" kern="1200" spc="-1">
          <a:solidFill>
            <a:srgbClr val="145091"/>
          </a:solidFill>
          <a:uFill>
            <a:solidFill>
              <a:srgbClr val="FFFFFF"/>
            </a:solidFill>
          </a:u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senvolvimentoagil.com.br/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359640" y="375120"/>
            <a:ext cx="6686280" cy="153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Universidade Federal Rural do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Semi-Árido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– UFERSA</a:t>
            </a:r>
          </a:p>
          <a:p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﻿Departamento de Ciências Exatas e Tecnologia – DCETI</a:t>
            </a:r>
          </a:p>
          <a:p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Campus Angicos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Imagem 4"/>
          <p:cNvPicPr/>
          <p:nvPr/>
        </p:nvPicPr>
        <p:blipFill>
          <a:blip r:embed="rId3"/>
          <a:stretch/>
        </p:blipFill>
        <p:spPr>
          <a:xfrm>
            <a:off x="2296920" y="332640"/>
            <a:ext cx="980280" cy="1513440"/>
          </a:xfrm>
          <a:prstGeom prst="rect">
            <a:avLst/>
          </a:prstGeom>
          <a:ln w="9360"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1919640" y="2793240"/>
            <a:ext cx="841464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Gerência de projetos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271640" y="4869000"/>
            <a:ext cx="100479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Professor: Ramiro de Vasconcelos dos Santos Júnior, </a:t>
            </a:r>
            <a:r>
              <a:rPr lang="pt-BR" b="1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MSc</a:t>
            </a:r>
            <a:r>
              <a:rPr lang="pt-BR" b="1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Angicos/RN, 04 </a:t>
            </a:r>
            <a:r>
              <a:rPr lang="pt-BR" sz="2000" b="1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 agosto </a:t>
            </a:r>
            <a:r>
              <a:rPr lang="pt-BR" sz="2000" b="1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 2023.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1" y="616521"/>
            <a:ext cx="10571998" cy="970450"/>
          </a:xfrm>
        </p:spPr>
        <p:txBody>
          <a:bodyPr/>
          <a:lstStyle/>
          <a:p>
            <a:r>
              <a:rPr lang="pt-BR" dirty="0"/>
              <a:t>A respeito da Organização das Equipes no Espaço Físico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1288" y="2459717"/>
            <a:ext cx="10554574" cy="1938565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E se equipe for distribuída?</a:t>
            </a:r>
          </a:p>
          <a:p>
            <a:pPr lvl="1" algn="just"/>
            <a:r>
              <a:rPr lang="pt-BR" sz="1800" dirty="0"/>
              <a:t>Use o máximo de recursos técnicos que puder para minimizar o dano da distância. Exemplos: vídeo conferências, webcams, ferramentas,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E3CC6-7500-7039-EBAB-DC13EAE4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Novos membros...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Geralmente, quando a empresa tem empregados recém chegados há uma certa relutância em inserir este(s) membro(s) em equipes já consolidadas, tanto por parte dos membros quanto por parte dos mesmo recém chegados;</a:t>
            </a:r>
          </a:p>
          <a:p>
            <a:pPr algn="just"/>
            <a:r>
              <a:rPr lang="pt-BR" sz="2400" b="1" i="1" dirty="0"/>
              <a:t>Logo, esse problema o gerente tem que atacar de antemão para solucionar o quanto antes.</a:t>
            </a:r>
          </a:p>
          <a:p>
            <a:pPr lvl="1" algn="just"/>
            <a:endParaRPr lang="pt-BR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9F4A1-7547-DB1F-0F73-829E991D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distribuição de responsabilidades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12506"/>
          </a:xfrm>
        </p:spPr>
        <p:txBody>
          <a:bodyPr>
            <a:normAutofit/>
          </a:bodyPr>
          <a:lstStyle/>
          <a:p>
            <a:pPr algn="just"/>
            <a:r>
              <a:rPr lang="pt-BR" sz="2000" b="1" dirty="0"/>
              <a:t>Mantenha o product owner por perto</a:t>
            </a:r>
            <a:r>
              <a:rPr lang="pt-BR" sz="2000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1800" dirty="0"/>
              <a:t>O </a:t>
            </a:r>
            <a:r>
              <a:rPr lang="pt-BR" sz="1800" i="1" dirty="0"/>
              <a:t>product owner </a:t>
            </a:r>
            <a:r>
              <a:rPr lang="pt-BR" sz="1800" dirty="0"/>
              <a:t>deve estar suficientemente perto para permitir que a equipe possa ir onde ele está e perguntar qualquer coisa, e também para que ele possa ir ao </a:t>
            </a:r>
            <a:r>
              <a:rPr lang="pt-BR" sz="1800" i="1" dirty="0"/>
              <a:t>quadro de tarefas</a:t>
            </a:r>
            <a:r>
              <a:rPr lang="pt-BR" sz="1800" dirty="0"/>
              <a:t>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1800" dirty="0"/>
              <a:t>Mas </a:t>
            </a:r>
            <a:r>
              <a:rPr lang="pt-BR" sz="1800" b="1" dirty="0"/>
              <a:t>ele não deve estar junto</a:t>
            </a:r>
            <a:r>
              <a:rPr lang="pt-BR" sz="1800" dirty="0"/>
              <a:t> à equipe. Porque ele provavelmente não será capaz de se controlar e não se meter em detalhes e a equipe não “fluirá” adequadamente (isto é, alcançar um estado focado, </a:t>
            </a:r>
            <a:r>
              <a:rPr lang="pt-BR" sz="1800" dirty="0" err="1"/>
              <a:t>hiperprodutivo</a:t>
            </a:r>
            <a:r>
              <a:rPr lang="pt-BR" sz="1800" dirty="0"/>
              <a:t> e </a:t>
            </a:r>
            <a:r>
              <a:rPr lang="pt-BR" sz="1800" dirty="0" err="1"/>
              <a:t>auto-gerenciado</a:t>
            </a:r>
            <a:r>
              <a:rPr lang="pt-BR" sz="1800" dirty="0"/>
              <a:t>).</a:t>
            </a:r>
          </a:p>
          <a:p>
            <a:pPr algn="just"/>
            <a:r>
              <a:rPr lang="pt-BR" sz="2000" b="1" dirty="0"/>
              <a:t>Mantenha os gerentes e </a:t>
            </a:r>
            <a:r>
              <a:rPr lang="pt-BR" sz="2000" b="1" dirty="0" err="1"/>
              <a:t>coaches</a:t>
            </a:r>
            <a:r>
              <a:rPr lang="pt-BR" sz="2000" b="1" dirty="0"/>
              <a:t> por perto</a:t>
            </a:r>
            <a:r>
              <a:rPr lang="pt-BR" sz="2000" dirty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1800" dirty="0"/>
              <a:t>Se você é um coach Scrum, envolva-se o máximo possível. Mas só por uma período limitado de tempo, então saia e deixe o grupo “fluir” e se </a:t>
            </a:r>
            <a:r>
              <a:rPr lang="pt-BR" sz="1800" dirty="0" err="1"/>
              <a:t>auto-gerenciar</a:t>
            </a:r>
            <a:r>
              <a:rPr lang="pt-BR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8E94E-28C9-231C-BFB0-5C15D17F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5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B3BB0F3-56D8-4D20-B012-6C0421AB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9600" dirty="0"/>
              <a:t>Cap. 8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87DB43-7B8F-4934-AE64-3729A871A3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A669E-0D31-3B5E-9735-EBFB7AB8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reuniões diárias do 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3" y="2288790"/>
            <a:ext cx="10554574" cy="2565844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Segundo o autor do livro, as </a:t>
            </a:r>
            <a:r>
              <a:rPr lang="pt-BR" sz="2400" b="1" dirty="0"/>
              <a:t>reuniões diárias devem ser seguidas a risca</a:t>
            </a:r>
            <a:r>
              <a:rPr lang="pt-BR" sz="2400" dirty="0"/>
              <a:t>, devem começar sempre na mesma hora todo dia no mesmo local, afim de manter um ritmo:</a:t>
            </a:r>
          </a:p>
          <a:p>
            <a:pPr lvl="1" algn="just"/>
            <a:r>
              <a:rPr lang="pt-BR" sz="2000" i="1" dirty="0"/>
              <a:t>Normalmente fazemos as reuniões em pé, uma vez que isso reduz o risco de ultrapassar 15 minutos.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5F7A7-C830-6B2A-4BFE-E6B4AC9E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Passo a Passo da Reunião Diária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Normalmente atualizamos o quadro de tarefas durante a reunião diária;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Conforme cada pessoa descreve o que fez ontem e o que fará hoje, vai colocando </a:t>
            </a:r>
            <a:r>
              <a:rPr lang="pt-BR" sz="2400" b="1" i="1" dirty="0"/>
              <a:t>post-its</a:t>
            </a:r>
            <a:r>
              <a:rPr lang="pt-BR" sz="2400" dirty="0"/>
              <a:t> no quadro de tarefas;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Enquanto essa pessoa descreve um item não planejado, também cria um </a:t>
            </a:r>
            <a:r>
              <a:rPr lang="pt-BR" sz="2400" b="1" i="1" dirty="0"/>
              <a:t>post-it</a:t>
            </a:r>
            <a:r>
              <a:rPr lang="pt-BR" sz="2400" dirty="0"/>
              <a:t> para este item. Quando atualiza uma estimativa de prazo, atualiza a mesma no respectivo </a:t>
            </a:r>
            <a:r>
              <a:rPr lang="pt-BR" sz="2400" b="1" i="1" dirty="0"/>
              <a:t>post-it</a:t>
            </a:r>
            <a:r>
              <a:rPr lang="pt-BR" sz="2400" dirty="0"/>
              <a:t> escrevendo a nova e riscando a estimativa antiga;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Às vezes o Scrum master faz o trabalho com os post-its enquanto as outras pessoas conversam.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B9A5C-6D8A-A307-ECA6-8A95499E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4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B46D3B9-A5FF-48F7-87C1-85D4565F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Passo a Passo da Reunião Diária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11517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Algumas equipes têm a política de que cada pessoa deve atualizar o quadro de tarefas </a:t>
            </a:r>
            <a:r>
              <a:rPr lang="pt-BR" sz="2000" i="1" dirty="0"/>
              <a:t>antes </a:t>
            </a:r>
            <a:r>
              <a:rPr lang="pt-BR" sz="2000" dirty="0"/>
              <a:t>de cada reunião. Isso também funciona bem. Apenas escolha uma política e se atenha a ela;</a:t>
            </a:r>
          </a:p>
          <a:p>
            <a:pPr algn="just"/>
            <a:r>
              <a:rPr lang="pt-BR" sz="2000" dirty="0"/>
              <a:t>Independente do formato em que seu </a:t>
            </a:r>
            <a:r>
              <a:rPr lang="pt-BR" sz="2000" i="1" dirty="0"/>
              <a:t>sprint backlog </a:t>
            </a:r>
            <a:r>
              <a:rPr lang="pt-BR" sz="2000" dirty="0"/>
              <a:t>está, tente fazer com que </a:t>
            </a:r>
            <a:r>
              <a:rPr lang="pt-BR" sz="2000" b="1" i="1" dirty="0"/>
              <a:t>toda a equipe se envolva na tarefa de manter o sprint backlog atualizado</a:t>
            </a:r>
            <a:r>
              <a:rPr lang="pt-BR" sz="2000" dirty="0"/>
              <a:t>;</a:t>
            </a:r>
          </a:p>
          <a:p>
            <a:pPr algn="just"/>
            <a:r>
              <a:rPr lang="pt-BR" sz="2000" dirty="0"/>
              <a:t>Nós tentamos realizar </a:t>
            </a:r>
            <a:r>
              <a:rPr lang="pt-BR" sz="2000" i="1" dirty="0"/>
              <a:t>sprints </a:t>
            </a:r>
            <a:r>
              <a:rPr lang="pt-BR" sz="2000" dirty="0"/>
              <a:t>onde o </a:t>
            </a:r>
            <a:r>
              <a:rPr lang="pt-BR" sz="2000" i="1" dirty="0"/>
              <a:t>scrum master </a:t>
            </a:r>
            <a:r>
              <a:rPr lang="pt-BR" sz="2000" dirty="0"/>
              <a:t>era o único mantenedor do </a:t>
            </a:r>
            <a:r>
              <a:rPr lang="pt-BR" sz="2000" i="1" dirty="0"/>
              <a:t>sprint backlog </a:t>
            </a:r>
            <a:r>
              <a:rPr lang="pt-BR" sz="2000" dirty="0"/>
              <a:t>e todos os dias tinha que sair e perguntar as pessoas sobre suas estimativas de prazo. As desvantagens disso são:</a:t>
            </a:r>
          </a:p>
          <a:p>
            <a:pPr lvl="1" algn="just"/>
            <a:r>
              <a:rPr lang="pt-BR" sz="1800" dirty="0"/>
              <a:t>O </a:t>
            </a:r>
            <a:r>
              <a:rPr lang="pt-BR" sz="1800" i="1" dirty="0"/>
              <a:t>Scrum master </a:t>
            </a:r>
            <a:r>
              <a:rPr lang="pt-BR" sz="1800" dirty="0"/>
              <a:t>gasta tempo demais administrando essas coisas, ao invés de apoiando a equipe e removendo impedimentos.</a:t>
            </a:r>
          </a:p>
          <a:p>
            <a:pPr lvl="1" algn="just"/>
            <a:r>
              <a:rPr lang="pt-BR" sz="1800" dirty="0"/>
              <a:t>Os membros da equipe perdem a noção do status do </a:t>
            </a:r>
            <a:r>
              <a:rPr lang="pt-BR" sz="1800" i="1" dirty="0"/>
              <a:t>sprint</a:t>
            </a:r>
            <a:r>
              <a:rPr lang="pt-BR" sz="1800" dirty="0"/>
              <a:t>, uma vez que o </a:t>
            </a:r>
            <a:r>
              <a:rPr lang="pt-BR" sz="1800" i="1" dirty="0"/>
              <a:t>sprint backlog </a:t>
            </a:r>
            <a:r>
              <a:rPr lang="pt-BR" sz="1800" dirty="0"/>
              <a:t>não é algo com o que eles precisem se preocupar. Essa falta de </a:t>
            </a:r>
            <a:r>
              <a:rPr lang="pt-BR" sz="1800" i="1" dirty="0"/>
              <a:t>feedback </a:t>
            </a:r>
            <a:r>
              <a:rPr lang="pt-BR" sz="1800" dirty="0"/>
              <a:t>reduz a agilidade e o foco da equipe.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99AA4E-A1A7-FA4F-09C0-82D1DDF2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EB22B1A-B223-4F8A-BDB8-C6B1F1AD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Passo a Passo da Reunião Diária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Se o </a:t>
            </a:r>
            <a:r>
              <a:rPr lang="pt-BR" sz="2400" i="1" dirty="0"/>
              <a:t>sprint backlog </a:t>
            </a:r>
            <a:r>
              <a:rPr lang="pt-BR" sz="2400" dirty="0"/>
              <a:t>for bem definido, cada membro da equipe poderá atualizá-lo facilmente;</a:t>
            </a:r>
          </a:p>
          <a:p>
            <a:pPr algn="just"/>
            <a:r>
              <a:rPr lang="pt-BR" sz="2400" dirty="0"/>
              <a:t>Imediatamente após a reunião diária do </a:t>
            </a:r>
            <a:r>
              <a:rPr lang="pt-BR" sz="2400" i="1" dirty="0"/>
              <a:t>Scrum</a:t>
            </a:r>
            <a:r>
              <a:rPr lang="pt-BR" sz="2400" dirty="0"/>
              <a:t>, alguém totaliza  todas as estimativas de prazo (obviamente, excluindo aquelas que estiverem na coluna de “prontos”) e marca um novo ponto no </a:t>
            </a:r>
            <a:r>
              <a:rPr lang="pt-BR" sz="2400" i="1" dirty="0"/>
              <a:t>sprint burndown</a:t>
            </a:r>
            <a:r>
              <a:rPr lang="pt-BR" sz="24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ADFAA-35B2-C5E4-C915-1A3C9716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com a Resposta da Equipe.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Lidando com atrasados:</a:t>
            </a:r>
          </a:p>
          <a:p>
            <a:pPr lvl="1" algn="just"/>
            <a:r>
              <a:rPr lang="pt-BR" sz="2000" dirty="0"/>
              <a:t>Procurar criar um sistema de punição e recompensa normalmente ajuda, mas tudo é uma questão de ponderação. Se o problema persistir, rever as prioridades para com o Scrum master é essencial para dar andamento com o projeto;</a:t>
            </a:r>
          </a:p>
          <a:p>
            <a:pPr lvl="1" algn="just"/>
            <a:r>
              <a:rPr lang="pt-BR" sz="2000" dirty="0"/>
              <a:t>Algumas equipes possuem um pote de moedas e notas. Quando você se atrasa, mesmo que apenas um minuto, você coloca um valor pré-determinado no pote. Sem argumentação. Se você ligar antes da reunião avisando que vai se atrasar, ainda assim tem que pagar.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CE0BA-F2F2-2A5D-247A-7DEF5A51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FDD95-4FB5-423B-8F27-7CB72C91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Lidando com “Não sei o que fazer”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0136BA-9267-4996-92C8-146303B50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</a:t>
            </a:r>
            <a:r>
              <a:rPr lang="pt-BR" sz="2000" dirty="0" err="1"/>
              <a:t>scrum</a:t>
            </a:r>
            <a:r>
              <a:rPr lang="pt-BR" sz="2000" dirty="0"/>
              <a:t> </a:t>
            </a:r>
            <a:r>
              <a:rPr lang="pt-BR" sz="2000" dirty="0" err="1"/>
              <a:t>master</a:t>
            </a:r>
            <a:r>
              <a:rPr lang="pt-BR" sz="2000" dirty="0"/>
              <a:t> deixa a próxima pessoa falar, mas anota a pessoa que não tem nada para fazer;</a:t>
            </a:r>
          </a:p>
          <a:p>
            <a:pPr algn="just"/>
            <a:r>
              <a:rPr lang="pt-BR" sz="2000" dirty="0"/>
              <a:t>Avalia se há oportunidades de programação em par;</a:t>
            </a:r>
          </a:p>
          <a:p>
            <a:pPr algn="just"/>
            <a:r>
              <a:rPr lang="pt-BR" sz="2000" dirty="0"/>
              <a:t>Se não houver solução. As seguintes estratégias podem ser seguidas:</a:t>
            </a:r>
          </a:p>
          <a:p>
            <a:pPr lvl="1"/>
            <a:r>
              <a:rPr lang="pt-BR" sz="1800" dirty="0"/>
              <a:t>Vergonha: Mandar a pessoa ir para casa, ler um livro ou alguma outra coisa. Ou apenas se sentar e ver se alguém precisa de ajuda;</a:t>
            </a:r>
          </a:p>
          <a:p>
            <a:pPr lvl="1"/>
            <a:r>
              <a:rPr lang="pt-BR" sz="1800" dirty="0"/>
              <a:t>Velha-Escolha: Atribua uma tarefa ao membro da equipe;</a:t>
            </a:r>
          </a:p>
          <a:p>
            <a:pPr lvl="1"/>
            <a:r>
              <a:rPr lang="pt-BR" sz="1800" dirty="0"/>
              <a:t>Pressão do Par: Esperar até que os membros possam arrumar algo que ajude a alcançar o objetivo;</a:t>
            </a:r>
          </a:p>
          <a:p>
            <a:pPr lvl="1"/>
            <a:r>
              <a:rPr lang="pt-BR" sz="1800" dirty="0"/>
              <a:t>Servidão: Atribuir tarefas de mordomo, servir café, fazer massagem,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4C243-775B-BA39-DB25-212E4CBA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SCRUM e XP direto das trincheiras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Resumo dos cap. 7, 8 ,9 ,10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6ACDC-82E9-D156-0AF6-74A73A6B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4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B3BB0F3-56D8-4D20-B012-6C0421AB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9600" dirty="0"/>
              <a:t>Cap. 9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87DB43-7B8F-4934-AE64-3729A871A3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4B070-E947-5FA4-8A5D-2A2DCE47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9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F38F1-B534-4003-A309-9883413D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Apresentações de Sprint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F07DB-8486-4CAC-A59A-95AAEDF9A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A apresentação de </a:t>
            </a:r>
            <a:r>
              <a:rPr lang="pt-BR" sz="2000" i="1" dirty="0"/>
              <a:t>sprint </a:t>
            </a:r>
            <a:r>
              <a:rPr lang="pt-BR" sz="2000" dirty="0"/>
              <a:t>(ou </a:t>
            </a:r>
            <a:r>
              <a:rPr lang="pt-BR" sz="2000" i="1" dirty="0"/>
              <a:t>revisão </a:t>
            </a:r>
            <a:r>
              <a:rPr lang="pt-BR" sz="2000" dirty="0"/>
              <a:t>de sprint como algumas pessoas chamam), é uma parte importante do </a:t>
            </a:r>
            <a:r>
              <a:rPr lang="pt-BR" sz="2000" i="1" dirty="0"/>
              <a:t>Scrum </a:t>
            </a:r>
            <a:r>
              <a:rPr lang="pt-BR" sz="2000" dirty="0"/>
              <a:t>que as pessoas tendem a subestimar;</a:t>
            </a:r>
          </a:p>
          <a:p>
            <a:pPr algn="just"/>
            <a:r>
              <a:rPr lang="pt-BR" sz="2000" dirty="0"/>
              <a:t>Uma apresentação de </a:t>
            </a:r>
            <a:r>
              <a:rPr lang="pt-BR" sz="2000" i="1" dirty="0"/>
              <a:t>sprint</a:t>
            </a:r>
            <a:r>
              <a:rPr lang="pt-BR" sz="2000" dirty="0"/>
              <a:t> bem feita, apesar disso poder parecer sprint dramático, tem um efeito profundo:</a:t>
            </a:r>
          </a:p>
          <a:p>
            <a:pPr lvl="1"/>
            <a:r>
              <a:rPr lang="pt-BR" sz="1800" dirty="0"/>
              <a:t>A equipe ganha crédito por suas realizações. </a:t>
            </a:r>
            <a:r>
              <a:rPr lang="pt-BR" sz="1800" i="1" dirty="0"/>
              <a:t>Eles se sentem bem;</a:t>
            </a:r>
          </a:p>
          <a:p>
            <a:pPr lvl="1"/>
            <a:r>
              <a:rPr lang="pt-BR" sz="1800" dirty="0"/>
              <a:t>Outros aprendem o que sua equipe está fazendo;</a:t>
            </a:r>
          </a:p>
          <a:p>
            <a:pPr lvl="1"/>
            <a:r>
              <a:rPr lang="pt-BR" sz="1800" dirty="0"/>
              <a:t>A apresentação atrai </a:t>
            </a:r>
            <a:r>
              <a:rPr lang="pt-BR" sz="1800" i="1" dirty="0"/>
              <a:t>feedback </a:t>
            </a:r>
            <a:r>
              <a:rPr lang="pt-BR" sz="1800" dirty="0"/>
              <a:t>vital dos </a:t>
            </a:r>
            <a:r>
              <a:rPr lang="pt-BR" sz="1800" i="1" dirty="0"/>
              <a:t>stakeholders</a:t>
            </a:r>
            <a:r>
              <a:rPr lang="pt-BR" sz="1800" dirty="0"/>
              <a:t>;</a:t>
            </a:r>
          </a:p>
          <a:p>
            <a:pPr lvl="1"/>
            <a:r>
              <a:rPr lang="pt-BR" sz="1800" dirty="0"/>
              <a:t>Apresentações são (ou deveriam ser) um evento social onde equipes diferentes podem interagir umas com as outras e discutir  seu trabalho. Isso tem muito valor;</a:t>
            </a:r>
          </a:p>
          <a:p>
            <a:pPr lvl="1"/>
            <a:r>
              <a:rPr lang="pt-BR" sz="1800" dirty="0"/>
              <a:t>Fazer uma apresentação força a equipe a realmente </a:t>
            </a:r>
            <a:r>
              <a:rPr lang="pt-BR" sz="1800" i="1" dirty="0"/>
              <a:t>terminar as coisas </a:t>
            </a:r>
            <a:r>
              <a:rPr lang="pt-BR" sz="1800" dirty="0"/>
              <a:t>e liberá-las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60C05-1890-335B-D391-CE06ED6A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3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B3BB0F3-56D8-4D20-B012-6C0421AB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000" dirty="0"/>
              <a:t>Cap. 10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87DB43-7B8F-4934-AE64-3729A871A3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EE8AA-AF71-4E48-14A6-05FDF36D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97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1288" y="646693"/>
            <a:ext cx="10571998" cy="970450"/>
          </a:xfrm>
        </p:spPr>
        <p:txBody>
          <a:bodyPr/>
          <a:lstStyle/>
          <a:p>
            <a:r>
              <a:rPr lang="pt-BR" sz="4400" dirty="0"/>
              <a:t>A retrospectiva do Sprint e sua importância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retrospectiva é o segundo evento mais importante no (o primeiro seria a reunião de planejamento do Scrum sprint), pois essa é a sua melhor chance de melhorar;</a:t>
            </a:r>
          </a:p>
          <a:p>
            <a:pPr algn="just"/>
            <a:r>
              <a:rPr lang="pt-BR" sz="2400" dirty="0"/>
              <a:t>Sem retrospectivas, você descobrirá que a equipe continua a cometer os mesmos erros repetidamente.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942E8-B9B9-C2C6-60E5-5CE3A44D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1288" y="663319"/>
            <a:ext cx="10571998" cy="970450"/>
          </a:xfrm>
        </p:spPr>
        <p:txBody>
          <a:bodyPr/>
          <a:lstStyle/>
          <a:p>
            <a:r>
              <a:rPr lang="pt-BR" sz="4800" dirty="0"/>
              <a:t>A retrospectiva do Sprint e sua importância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Segundo o autor do livro, </a:t>
            </a:r>
            <a:r>
              <a:rPr lang="pt-BR" sz="2400" i="1" dirty="0"/>
              <a:t>a coisa mais importante sobre retrospectivas é assegurar-se de que elas aconteçam.</a:t>
            </a:r>
          </a:p>
          <a:p>
            <a:pPr algn="just"/>
            <a:r>
              <a:rPr lang="pt-BR" sz="2400" i="1" dirty="0"/>
              <a:t>Geralmente as equipes dos Sprints estão propensas a não realizar a retrospectiva e muitos falam que é perca de tempo, e dinheiro, pois esse tempo poderia estar sendo usado para começar a próxima Sprint.</a:t>
            </a:r>
          </a:p>
          <a:p>
            <a:pPr lvl="1" algn="just"/>
            <a:r>
              <a:rPr lang="pt-BR" sz="2000" i="1" dirty="0"/>
              <a:t>Um bom uso da retrospectiva é sentar com a equipe e conversar acerca do que foi feito, e expor os problemas do </a:t>
            </a:r>
            <a:r>
              <a:rPr lang="pt-BR" sz="2000" i="1" dirty="0" err="1"/>
              <a:t>sprint</a:t>
            </a:r>
            <a:r>
              <a:rPr lang="pt-BR" sz="2000" i="1" dirty="0"/>
              <a:t>, para procurar solucionar, para não ocorrer a propagação do erro nos próximos sprints.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9DF05-DD1A-C93D-BBF9-FE0C8DCA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1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Nestes capítulos vimos que a organização da equipe é um ponto importante para o andamento do projeto como um todo, levando em conta os principais aspectos das organizações das equipes e seus problemas administrativos, levando para suas respectivas soluções.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03C4-4B1B-B8DC-624C-3F1F1CA1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93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ScrumeXPDiretodasTrincheiras</a:t>
            </a:r>
            <a:r>
              <a:rPr lang="pt-BR" sz="2400" dirty="0"/>
              <a:t> livro de </a:t>
            </a:r>
            <a:r>
              <a:rPr lang="pt-BR" sz="2400" dirty="0" err="1"/>
              <a:t>Henrik</a:t>
            </a:r>
            <a:r>
              <a:rPr lang="pt-BR" sz="2400" dirty="0"/>
              <a:t> </a:t>
            </a:r>
            <a:r>
              <a:rPr lang="pt-BR" sz="2400" dirty="0" err="1"/>
              <a:t>Kniberg</a:t>
            </a:r>
            <a:r>
              <a:rPr lang="pt-BR" sz="2400" dirty="0"/>
              <a:t>.</a:t>
            </a:r>
          </a:p>
          <a:p>
            <a:r>
              <a:rPr lang="pt-BR" sz="2400" dirty="0">
                <a:hlinkClick r:id="rId2"/>
              </a:rPr>
              <a:t>http://www.desenvolvimentoagil.com.br/</a:t>
            </a:r>
            <a:endParaRPr lang="pt-BR" sz="2400" dirty="0"/>
          </a:p>
          <a:p>
            <a:r>
              <a:rPr lang="pt-BR" sz="2400" dirty="0"/>
              <a:t>https://www.culturaagil.com.br/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5C262-A209-73BA-AF12-397FA3E1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E1DA4-972E-430F-A2EA-2B50B576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6B30B-2639-49CA-9691-BB58CEA3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SALA DA EQUIPE;</a:t>
            </a:r>
          </a:p>
          <a:p>
            <a:r>
              <a:rPr lang="pt-BR" sz="2400" dirty="0"/>
              <a:t>REUNIÕES DIÁRIAS;</a:t>
            </a:r>
          </a:p>
          <a:p>
            <a:r>
              <a:rPr lang="pt-BR" sz="2400" dirty="0"/>
              <a:t>APRESENTAÇÕES DE SPRINT;</a:t>
            </a:r>
          </a:p>
          <a:p>
            <a:r>
              <a:rPr lang="pt-BR" sz="2400" dirty="0"/>
              <a:t>RETROSPECTIVA E SPRINT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254BA-81BC-1912-B41E-5533C85F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0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E1DA4-972E-430F-A2EA-2B50B576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retrospecto sobre os capítulos passados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6B30B-2639-49CA-9691-BB58CEA3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Como vimos nos capítulos anteriores, definimos a metodologia do Scrum a respeito dos Requisitos, Sprints, reuniões, pessoal , etc.</a:t>
            </a:r>
          </a:p>
          <a:p>
            <a:r>
              <a:rPr lang="pt-BR" sz="2400" dirty="0"/>
              <a:t>Agora iremos ver como definir as equipes e o local de trabalho.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254BA-81BC-1912-B41E-5533C85F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6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B3BB0F3-56D8-4D20-B012-6C0421AB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9600" dirty="0"/>
              <a:t>Cap. 7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87DB43-7B8F-4934-AE64-3729A871A3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7EA0EC-5B81-A3BB-D405-615AD415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0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Como arrumamos a sala da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/>
              <a:t>Segundo o autor do livro, muitas das discussões sobre o </a:t>
            </a:r>
            <a:r>
              <a:rPr lang="pt-BR" sz="2400" i="1" dirty="0"/>
              <a:t>design</a:t>
            </a:r>
            <a:r>
              <a:rPr lang="pt-BR" sz="2400" dirty="0"/>
              <a:t> acontecem espontaneamente na frente do quadro de tarefas:</a:t>
            </a:r>
          </a:p>
          <a:p>
            <a:pPr lvl="1" algn="just"/>
            <a:r>
              <a:rPr lang="pt-BR" sz="2000" dirty="0"/>
              <a:t>Por essa razão existe um esforço de arrumar a área de trabalho.</a:t>
            </a:r>
            <a:br>
              <a:rPr lang="pt-BR" sz="2000" dirty="0"/>
            </a:br>
            <a:r>
              <a:rPr lang="pt-BR" sz="2000" dirty="0"/>
              <a:t>Não há forma melhor de ter uma visão geral do sistema do que ficar no </a:t>
            </a:r>
            <a:r>
              <a:rPr lang="pt-BR" sz="2000" b="1" i="1" dirty="0"/>
              <a:t>canto do design</a:t>
            </a:r>
            <a:r>
              <a:rPr lang="pt-BR" sz="2000" b="1" dirty="0"/>
              <a:t> </a:t>
            </a:r>
            <a:r>
              <a:rPr lang="pt-BR" sz="2000" dirty="0"/>
              <a:t>e dar uma olhada em ambas as paredes, e então dar uma olhada no computador e tentar o último </a:t>
            </a:r>
            <a:r>
              <a:rPr lang="pt-BR" sz="2000" b="1" i="1" dirty="0"/>
              <a:t>build do sistema</a:t>
            </a:r>
            <a:r>
              <a:rPr lang="pt-BR" sz="2000" dirty="0"/>
              <a:t>.</a:t>
            </a:r>
          </a:p>
          <a:p>
            <a:pPr algn="just"/>
            <a:r>
              <a:rPr lang="pt-BR" sz="2400" dirty="0"/>
              <a:t>A “parede do </a:t>
            </a:r>
            <a:r>
              <a:rPr lang="pt-BR" sz="2400" i="1" dirty="0"/>
              <a:t>design</a:t>
            </a:r>
            <a:r>
              <a:rPr lang="pt-BR" sz="2400" dirty="0"/>
              <a:t>” é só um grande quadro-branco contendo os rabiscos de </a:t>
            </a:r>
            <a:r>
              <a:rPr lang="pt-BR" sz="2400" i="1" dirty="0"/>
              <a:t>design </a:t>
            </a:r>
            <a:r>
              <a:rPr lang="pt-BR" sz="2400" dirty="0"/>
              <a:t>e esboços (</a:t>
            </a:r>
            <a:r>
              <a:rPr lang="pt-BR" sz="2400" i="1" dirty="0" err="1"/>
              <a:t>printouts</a:t>
            </a:r>
            <a:r>
              <a:rPr lang="pt-BR" sz="2400" dirty="0"/>
              <a:t>) da documentação de </a:t>
            </a:r>
            <a:r>
              <a:rPr lang="pt-BR" sz="2400" i="1" dirty="0"/>
              <a:t>design </a:t>
            </a:r>
            <a:r>
              <a:rPr lang="pt-BR" sz="2400" dirty="0"/>
              <a:t>mais importante (gráficos de sequências, protótipos de GUI, modelos de domínio, </a:t>
            </a:r>
            <a:r>
              <a:rPr lang="pt-BR" sz="2400" dirty="0" err="1"/>
              <a:t>etc</a:t>
            </a:r>
            <a:r>
              <a:rPr lang="pt-BR" sz="24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E79B1-4936-AAA7-B319-A0A4A87D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A respeito da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A organização da equipe vem sendo estudada em empresas de médio e grande porte, e com isso elas obtiveram um fator importante:</a:t>
            </a:r>
          </a:p>
          <a:p>
            <a:pPr lvl="1" algn="just"/>
            <a:r>
              <a:rPr lang="pt-BR" sz="2000" b="1" i="1" dirty="0"/>
              <a:t>O relacionamento da equipe está ligado diretamente com o desempenho da mesma</a:t>
            </a:r>
            <a:r>
              <a:rPr lang="pt-BR" sz="2000" dirty="0"/>
              <a:t>.</a:t>
            </a:r>
          </a:p>
          <a:p>
            <a:pPr lvl="1" algn="just"/>
            <a:r>
              <a:rPr lang="pt-BR" sz="2000" b="1" i="1" dirty="0"/>
              <a:t>Se os membros da equipe não se relacionam muito bem, o mesmo irá ocorrer com o andar do desenvolvimento</a:t>
            </a:r>
            <a:r>
              <a:rPr lang="pt-BR" sz="2000" dirty="0"/>
              <a:t>, pois a interação entre os membros está intimamente ligada com a velocidade de desenvolvimento.</a:t>
            </a:r>
          </a:p>
          <a:p>
            <a:pPr algn="just"/>
            <a:r>
              <a:rPr lang="pt-BR" sz="2400" dirty="0"/>
              <a:t>Pessoas são relutantes em mudar, tanto no espaço físico quanto no relacionamento interpessoal:</a:t>
            </a:r>
          </a:p>
          <a:p>
            <a:pPr lvl="1" algn="just"/>
            <a:r>
              <a:rPr lang="pt-BR" sz="2000" i="1" dirty="0"/>
              <a:t>Por isso, deve-se tentar </a:t>
            </a:r>
            <a:r>
              <a:rPr lang="pt-BR" sz="2000" b="1" i="1" dirty="0"/>
              <a:t>manter a equipe junta!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146A3-F199-355A-4261-6E0420BA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respeito da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rgbClr val="FFFF00"/>
                </a:solidFill>
              </a:rPr>
              <a:t>Mas quando estamos construindo equipes de SCRUM eficientes não há outras alternativas: Junte a Equipe!</a:t>
            </a:r>
          </a:p>
          <a:p>
            <a:pPr algn="just">
              <a:buFont typeface="+mj-lt"/>
              <a:buAutoNum type="arabicPeriod"/>
            </a:pPr>
            <a:r>
              <a:rPr lang="pt-BR" sz="2400" dirty="0"/>
              <a:t>Se não há espaço para a equipe, crie um espaço;</a:t>
            </a:r>
          </a:p>
          <a:p>
            <a:pPr algn="just">
              <a:buFont typeface="+mj-lt"/>
              <a:buAutoNum type="arabicPeriod"/>
            </a:pPr>
            <a:r>
              <a:rPr lang="pt-BR" sz="2400" i="1" dirty="0"/>
              <a:t>Uma vez que você tenha a equipe toda junta, o retorno será imediato;</a:t>
            </a:r>
          </a:p>
          <a:p>
            <a:pPr algn="just">
              <a:buFont typeface="+mj-lt"/>
              <a:buAutoNum type="arabicPeriod"/>
            </a:pPr>
            <a:r>
              <a:rPr lang="pt-BR" sz="2400" dirty="0"/>
              <a:t>Depois de somente um </a:t>
            </a:r>
            <a:r>
              <a:rPr lang="pt-BR" sz="2400" i="1" dirty="0"/>
              <a:t>sprint </a:t>
            </a:r>
            <a:r>
              <a:rPr lang="pt-BR" sz="2400" dirty="0"/>
              <a:t>a equipe irá concordar que foi uma boa ideia sentar junto.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D5C12-8CF2-AC58-8F7C-971FDD50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6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616521"/>
            <a:ext cx="10571998" cy="970450"/>
          </a:xfrm>
        </p:spPr>
        <p:txBody>
          <a:bodyPr/>
          <a:lstStyle/>
          <a:p>
            <a:r>
              <a:rPr lang="pt-BR" dirty="0"/>
              <a:t>A respeito da Organização das Equipes no Espaço Físico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Uma equipe de Sprint deve ter:</a:t>
            </a:r>
          </a:p>
          <a:p>
            <a:pPr lvl="1" algn="just"/>
            <a:r>
              <a:rPr lang="pt-BR" sz="2000" b="1" dirty="0"/>
              <a:t>Audibilidade: </a:t>
            </a:r>
            <a:r>
              <a:rPr lang="pt-BR" sz="2000" dirty="0"/>
              <a:t>Qualquer um da equipe pode conversar com o outro sem gritar ou sair da mesa.</a:t>
            </a:r>
          </a:p>
          <a:p>
            <a:pPr lvl="1" algn="just"/>
            <a:r>
              <a:rPr lang="pt-BR" sz="2000" b="1" dirty="0"/>
              <a:t>Visibilidade: </a:t>
            </a:r>
            <a:r>
              <a:rPr lang="pt-BR" sz="2000" dirty="0"/>
              <a:t>Todos da equipe podem ver todos os demais. Cada um da equipe consegue ver o quadro de tarefas. Não necessariamente perto o suficiente para lê-lo, mas pelo menos para vê-lo.</a:t>
            </a:r>
          </a:p>
          <a:p>
            <a:pPr lvl="1" algn="just"/>
            <a:r>
              <a:rPr lang="pt-BR" sz="2000" b="1" dirty="0"/>
              <a:t>Isolamento: </a:t>
            </a:r>
            <a:r>
              <a:rPr lang="pt-BR" sz="2000" dirty="0"/>
              <a:t>Se toda equipe de repente levantar e se envolver em uma espontânea e animada discussão sobre implementação, não haverá ninguém de fora da equipe perto o suficiente para ser perturbado. E vice-versa.</a:t>
            </a:r>
          </a:p>
          <a:p>
            <a:pPr lvl="2" algn="just"/>
            <a:r>
              <a:rPr lang="pt-BR" sz="1800" dirty="0"/>
              <a:t>"Isolamento" não significa que a equipe tenha que ficar completamente isolada. Em um ambiente de trabalho aberto e repartido em cubículos pode ser suficiente que a equipe tenha seu próprio cubículo com paredes altas o bastante para filtrar o máximo do barulho das outras equipes.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E0137-FFCF-8798-CD54-4EF1DEFB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4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_model_ufers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_model_ufersa" id="{F4908CFF-DA42-B641-9E81-91652535ABB3}" vid="{3D8C3F5A-12C7-8A44-8445-57773E814F4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slide_model_ufersa</Template>
  <TotalTime>616</TotalTime>
  <Words>1863</Words>
  <Application>Microsoft Macintosh PowerPoint</Application>
  <PresentationFormat>Widescreen</PresentationFormat>
  <Paragraphs>136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Wingdings</vt:lpstr>
      <vt:lpstr>slide_model_ufersa</vt:lpstr>
      <vt:lpstr>PowerPoint Presentation</vt:lpstr>
      <vt:lpstr>SCRUM e XP direto das trincheiras </vt:lpstr>
      <vt:lpstr>Sumário</vt:lpstr>
      <vt:lpstr>Um retrospecto sobre os capítulos passados</vt:lpstr>
      <vt:lpstr>Cap. 7</vt:lpstr>
      <vt:lpstr>Como arrumamos a sala da Equipe</vt:lpstr>
      <vt:lpstr>A respeito da Equipe</vt:lpstr>
      <vt:lpstr>A respeito da Equipe</vt:lpstr>
      <vt:lpstr>A respeito da Organização das Equipes no Espaço Físico</vt:lpstr>
      <vt:lpstr>A respeito da Organização das Equipes no Espaço Físico</vt:lpstr>
      <vt:lpstr>Novos membros...</vt:lpstr>
      <vt:lpstr>Sobre a distribuição de responsabilidades</vt:lpstr>
      <vt:lpstr>Cap. 8</vt:lpstr>
      <vt:lpstr>As reuniões diárias do Sprint</vt:lpstr>
      <vt:lpstr>O Passo a Passo da Reunião Diária</vt:lpstr>
      <vt:lpstr>O Passo a Passo da Reunião Diária</vt:lpstr>
      <vt:lpstr>O Passo a Passo da Reunião Diária</vt:lpstr>
      <vt:lpstr>Problemas com a Resposta da Equipe.</vt:lpstr>
      <vt:lpstr>Lidando com “Não sei o que fazer”</vt:lpstr>
      <vt:lpstr>Cap. 9</vt:lpstr>
      <vt:lpstr>Apresentações de Sprint</vt:lpstr>
      <vt:lpstr>Cap. 10</vt:lpstr>
      <vt:lpstr>A retrospectiva do Sprint e sua importância</vt:lpstr>
      <vt:lpstr>A retrospectiva do Sprint e sua importância</vt:lpstr>
      <vt:lpstr>Conclusões Finais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e XP direto das trincheiras </dc:title>
  <dc:creator>Cristóvão Carlos</dc:creator>
  <cp:lastModifiedBy>Ramiro Junior</cp:lastModifiedBy>
  <cp:revision>44</cp:revision>
  <dcterms:created xsi:type="dcterms:W3CDTF">2017-08-11T14:08:24Z</dcterms:created>
  <dcterms:modified xsi:type="dcterms:W3CDTF">2023-08-03T21:52:12Z</dcterms:modified>
</cp:coreProperties>
</file>