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60"/>
  </p:notesMasterIdLst>
  <p:handoutMasterIdLst>
    <p:handoutMasterId r:id="rId61"/>
  </p:handoutMasterIdLst>
  <p:sldIdLst>
    <p:sldId id="340" r:id="rId2"/>
    <p:sldId id="256" r:id="rId3"/>
    <p:sldId id="295" r:id="rId4"/>
    <p:sldId id="267" r:id="rId5"/>
    <p:sldId id="268" r:id="rId6"/>
    <p:sldId id="329" r:id="rId7"/>
    <p:sldId id="328" r:id="rId8"/>
    <p:sldId id="257" r:id="rId9"/>
    <p:sldId id="296" r:id="rId10"/>
    <p:sldId id="297" r:id="rId11"/>
    <p:sldId id="298" r:id="rId12"/>
    <p:sldId id="258" r:id="rId13"/>
    <p:sldId id="299" r:id="rId14"/>
    <p:sldId id="303" r:id="rId15"/>
    <p:sldId id="304" r:id="rId16"/>
    <p:sldId id="305" r:id="rId17"/>
    <p:sldId id="330" r:id="rId18"/>
    <p:sldId id="300" r:id="rId19"/>
    <p:sldId id="306" r:id="rId20"/>
    <p:sldId id="307" r:id="rId21"/>
    <p:sldId id="308" r:id="rId22"/>
    <p:sldId id="309" r:id="rId23"/>
    <p:sldId id="301" r:id="rId24"/>
    <p:sldId id="311" r:id="rId25"/>
    <p:sldId id="310" r:id="rId26"/>
    <p:sldId id="331" r:id="rId27"/>
    <p:sldId id="335" r:id="rId28"/>
    <p:sldId id="284" r:id="rId29"/>
    <p:sldId id="285" r:id="rId30"/>
    <p:sldId id="286" r:id="rId31"/>
    <p:sldId id="287" r:id="rId32"/>
    <p:sldId id="315" r:id="rId33"/>
    <p:sldId id="259" r:id="rId34"/>
    <p:sldId id="316" r:id="rId35"/>
    <p:sldId id="334" r:id="rId36"/>
    <p:sldId id="292" r:id="rId37"/>
    <p:sldId id="302" r:id="rId38"/>
    <p:sldId id="317" r:id="rId39"/>
    <p:sldId id="260" r:id="rId40"/>
    <p:sldId id="261" r:id="rId41"/>
    <p:sldId id="318" r:id="rId42"/>
    <p:sldId id="319" r:id="rId43"/>
    <p:sldId id="320" r:id="rId44"/>
    <p:sldId id="321" r:id="rId45"/>
    <p:sldId id="262" r:id="rId46"/>
    <p:sldId id="323" r:id="rId47"/>
    <p:sldId id="324" r:id="rId48"/>
    <p:sldId id="322" r:id="rId49"/>
    <p:sldId id="263" r:id="rId50"/>
    <p:sldId id="325" r:id="rId51"/>
    <p:sldId id="326" r:id="rId52"/>
    <p:sldId id="327" r:id="rId53"/>
    <p:sldId id="339" r:id="rId54"/>
    <p:sldId id="337" r:id="rId55"/>
    <p:sldId id="336" r:id="rId56"/>
    <p:sldId id="338" r:id="rId57"/>
    <p:sldId id="332" r:id="rId58"/>
    <p:sldId id="333" r:id="rId59"/>
  </p:sldIdLst>
  <p:sldSz cx="9144000" cy="6858000" type="screen4x3"/>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p:restoredTop sz="79180"/>
  </p:normalViewPr>
  <p:slideViewPr>
    <p:cSldViewPr snapToGrid="0" snapToObjects="1">
      <p:cViewPr varScale="1">
        <p:scale>
          <a:sx n="82" d="100"/>
          <a:sy n="82" d="100"/>
        </p:scale>
        <p:origin x="2112" y="1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7/5/23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7/5/23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400640"/>
            <a:ext cx="5475960" cy="3589920"/>
          </a:xfrm>
          <a:prstGeom prst="rect">
            <a:avLst/>
          </a:prstGeom>
        </p:spPr>
        <p:txBody>
          <a:bodyPr lIns="0" tIns="0" rIns="0" bIns="0"/>
          <a:lstStyle/>
          <a:p>
            <a:endParaRPr lang="pt-BR" sz="2000" b="0" strike="noStrike" spc="-1">
              <a:solidFill>
                <a:srgbClr val="000000"/>
              </a:solidFill>
              <a:uFill>
                <a:solidFill>
                  <a:srgbClr val="FFFFFF"/>
                </a:solidFill>
              </a:uFill>
              <a:latin typeface="Arial"/>
            </a:endParaRPr>
          </a:p>
        </p:txBody>
      </p:sp>
      <p:sp>
        <p:nvSpPr>
          <p:cNvPr id="341" name="CustomShape 2"/>
          <p:cNvSpPr/>
          <p:nvPr/>
        </p:nvSpPr>
        <p:spPr>
          <a:xfrm>
            <a:off x="3884760" y="8685360"/>
            <a:ext cx="2961360" cy="448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374151"/>
                </a:solidFill>
                <a:effectLst/>
                <a:latin typeface="Söhne"/>
              </a:rPr>
              <a:t>Isso</a:t>
            </a:r>
            <a:r>
              <a:rPr lang="en-US" b="0" i="0" dirty="0">
                <a:solidFill>
                  <a:srgbClr val="374151"/>
                </a:solidFill>
                <a:effectLst/>
                <a:latin typeface="Söhne"/>
              </a:rPr>
              <a:t> </a:t>
            </a:r>
            <a:r>
              <a:rPr lang="en-US" b="0" i="0" dirty="0" err="1">
                <a:solidFill>
                  <a:srgbClr val="374151"/>
                </a:solidFill>
                <a:effectLst/>
                <a:latin typeface="Söhne"/>
              </a:rPr>
              <a:t>ocorre</a:t>
            </a:r>
            <a:r>
              <a:rPr lang="en-US" b="0" i="0" dirty="0">
                <a:solidFill>
                  <a:srgbClr val="374151"/>
                </a:solidFill>
                <a:effectLst/>
                <a:latin typeface="Söhne"/>
              </a:rPr>
              <a:t> </a:t>
            </a:r>
            <a:r>
              <a:rPr lang="en-US" b="0" i="0" dirty="0" err="1">
                <a:solidFill>
                  <a:srgbClr val="374151"/>
                </a:solidFill>
                <a:effectLst/>
                <a:latin typeface="Söhne"/>
              </a:rPr>
              <a:t>devido</a:t>
            </a:r>
            <a:r>
              <a:rPr lang="en-US" b="0" i="0" dirty="0">
                <a:solidFill>
                  <a:srgbClr val="374151"/>
                </a:solidFill>
                <a:effectLst/>
                <a:latin typeface="Söhne"/>
              </a:rPr>
              <a:t> </a:t>
            </a:r>
            <a:r>
              <a:rPr lang="en-US" b="0" i="0" dirty="0" err="1">
                <a:solidFill>
                  <a:srgbClr val="374151"/>
                </a:solidFill>
                <a:effectLst/>
                <a:latin typeface="Söhne"/>
              </a:rPr>
              <a:t>à</a:t>
            </a:r>
            <a:r>
              <a:rPr lang="en-US" b="0" i="0" dirty="0">
                <a:solidFill>
                  <a:srgbClr val="374151"/>
                </a:solidFill>
                <a:effectLst/>
                <a:latin typeface="Söhne"/>
              </a:rPr>
              <a:t> </a:t>
            </a:r>
            <a:r>
              <a:rPr lang="en-US" b="0" i="0" dirty="0" err="1">
                <a:solidFill>
                  <a:srgbClr val="374151"/>
                </a:solidFill>
                <a:effectLst/>
                <a:latin typeface="Söhne"/>
              </a:rPr>
              <a:t>necessidade</a:t>
            </a:r>
            <a:r>
              <a:rPr lang="en-US" b="0" i="0" dirty="0">
                <a:solidFill>
                  <a:srgbClr val="374151"/>
                </a:solidFill>
                <a:effectLst/>
                <a:latin typeface="Söhne"/>
              </a:rPr>
              <a:t> de se </a:t>
            </a:r>
            <a:r>
              <a:rPr lang="en-US" b="0" i="0" dirty="0" err="1">
                <a:solidFill>
                  <a:srgbClr val="374151"/>
                </a:solidFill>
                <a:effectLst/>
                <a:latin typeface="Söhne"/>
              </a:rPr>
              <a:t>adaptar</a:t>
            </a:r>
            <a:r>
              <a:rPr lang="en-US" b="0" i="0" dirty="0">
                <a:solidFill>
                  <a:srgbClr val="374151"/>
                </a:solidFill>
                <a:effectLst/>
                <a:latin typeface="Söhne"/>
              </a:rPr>
              <a:t> </a:t>
            </a:r>
            <a:r>
              <a:rPr lang="en-US" b="0" i="0" dirty="0" err="1">
                <a:solidFill>
                  <a:srgbClr val="374151"/>
                </a:solidFill>
                <a:effectLst/>
                <a:latin typeface="Söhne"/>
              </a:rPr>
              <a:t>às</a:t>
            </a:r>
            <a:r>
              <a:rPr lang="en-US" b="0" i="0" dirty="0">
                <a:solidFill>
                  <a:srgbClr val="374151"/>
                </a:solidFill>
                <a:effectLst/>
                <a:latin typeface="Söhne"/>
              </a:rPr>
              <a:t> </a:t>
            </a:r>
            <a:r>
              <a:rPr lang="en-US" b="0" i="0" dirty="0" err="1">
                <a:solidFill>
                  <a:srgbClr val="374151"/>
                </a:solidFill>
                <a:effectLst/>
                <a:latin typeface="Söhne"/>
              </a:rPr>
              <a:t>mudanças</a:t>
            </a:r>
            <a:r>
              <a:rPr lang="en-US" b="0" i="0" dirty="0">
                <a:solidFill>
                  <a:srgbClr val="374151"/>
                </a:solidFill>
                <a:effectLst/>
                <a:latin typeface="Söhne"/>
              </a:rPr>
              <a:t> do mercado e </a:t>
            </a:r>
            <a:r>
              <a:rPr lang="en-US" b="0" i="0" dirty="0" err="1">
                <a:solidFill>
                  <a:srgbClr val="374151"/>
                </a:solidFill>
                <a:effectLst/>
                <a:latin typeface="Söhne"/>
              </a:rPr>
              <a:t>às</a:t>
            </a:r>
            <a:r>
              <a:rPr lang="en-US" b="0" i="0" dirty="0">
                <a:solidFill>
                  <a:srgbClr val="374151"/>
                </a:solidFill>
                <a:effectLst/>
                <a:latin typeface="Söhne"/>
              </a:rPr>
              <a:t> </a:t>
            </a:r>
            <a:r>
              <a:rPr lang="en-US" b="0" i="0" dirty="0" err="1">
                <a:solidFill>
                  <a:srgbClr val="374151"/>
                </a:solidFill>
                <a:effectLst/>
                <a:latin typeface="Söhne"/>
              </a:rPr>
              <a:t>demandas</a:t>
            </a:r>
            <a:r>
              <a:rPr lang="en-US" b="0" i="0" dirty="0">
                <a:solidFill>
                  <a:srgbClr val="374151"/>
                </a:solidFill>
                <a:effectLst/>
                <a:latin typeface="Söhne"/>
              </a:rPr>
              <a:t> dos </a:t>
            </a:r>
            <a:r>
              <a:rPr lang="en-US" b="0" i="0" dirty="0" err="1">
                <a:solidFill>
                  <a:srgbClr val="374151"/>
                </a:solidFill>
                <a:effectLst/>
                <a:latin typeface="Söhne"/>
              </a:rPr>
              <a:t>clientes</a:t>
            </a:r>
            <a:r>
              <a:rPr lang="en-US" b="0" i="0" dirty="0">
                <a:solidFill>
                  <a:srgbClr val="374151"/>
                </a:solidFill>
                <a:effectLst/>
                <a:latin typeface="Söhne"/>
              </a:rPr>
              <a:t> </a:t>
            </a:r>
            <a:r>
              <a:rPr lang="en-US" b="0" i="0" dirty="0" err="1">
                <a:solidFill>
                  <a:srgbClr val="374151"/>
                </a:solidFill>
                <a:effectLst/>
                <a:latin typeface="Söhne"/>
              </a:rPr>
              <a:t>em</a:t>
            </a:r>
            <a:r>
              <a:rPr lang="en-US" b="0" i="0" dirty="0">
                <a:solidFill>
                  <a:srgbClr val="374151"/>
                </a:solidFill>
                <a:effectLst/>
                <a:latin typeface="Söhne"/>
              </a:rPr>
              <a:t> um </a:t>
            </a:r>
            <a:r>
              <a:rPr lang="en-US" b="0" i="0" dirty="0" err="1">
                <a:solidFill>
                  <a:srgbClr val="374151"/>
                </a:solidFill>
                <a:effectLst/>
                <a:latin typeface="Söhne"/>
              </a:rPr>
              <a:t>prazo</a:t>
            </a:r>
            <a:r>
              <a:rPr lang="en-US" b="0" i="0" dirty="0">
                <a:solidFill>
                  <a:srgbClr val="374151"/>
                </a:solidFill>
                <a:effectLst/>
                <a:latin typeface="Söhne"/>
              </a:rPr>
              <a:t> </a:t>
            </a:r>
            <a:r>
              <a:rPr lang="en-US" b="0" i="0" dirty="0" err="1">
                <a:solidFill>
                  <a:srgbClr val="374151"/>
                </a:solidFill>
                <a:effectLst/>
                <a:latin typeface="Söhne"/>
              </a:rPr>
              <a:t>menor</a:t>
            </a:r>
            <a:r>
              <a:rPr lang="en-US" b="0" i="0" dirty="0">
                <a:solidFill>
                  <a:srgbClr val="374151"/>
                </a:solidFill>
                <a:effectLst/>
                <a:latin typeface="Söhne"/>
              </a:rPr>
              <a:t>.</a:t>
            </a:r>
          </a:p>
          <a:p>
            <a:r>
              <a:rPr lang="en-US" b="0" i="0" dirty="0" err="1">
                <a:solidFill>
                  <a:srgbClr val="374151"/>
                </a:solidFill>
                <a:effectLst/>
                <a:latin typeface="Söhne"/>
              </a:rPr>
              <a:t>Isso</a:t>
            </a:r>
            <a:r>
              <a:rPr lang="en-US" b="0" i="0" dirty="0">
                <a:solidFill>
                  <a:srgbClr val="374151"/>
                </a:solidFill>
                <a:effectLst/>
                <a:latin typeface="Söhne"/>
              </a:rPr>
              <a:t> se </a:t>
            </a:r>
            <a:r>
              <a:rPr lang="en-US" b="0" i="0" dirty="0" err="1">
                <a:solidFill>
                  <a:srgbClr val="374151"/>
                </a:solidFill>
                <a:effectLst/>
                <a:latin typeface="Söhne"/>
              </a:rPr>
              <a:t>deve</a:t>
            </a:r>
            <a:r>
              <a:rPr lang="en-US" b="0" i="0" dirty="0">
                <a:solidFill>
                  <a:srgbClr val="374151"/>
                </a:solidFill>
                <a:effectLst/>
                <a:latin typeface="Söhne"/>
              </a:rPr>
              <a:t> </a:t>
            </a:r>
            <a:r>
              <a:rPr lang="en-US" b="0" i="0" dirty="0" err="1">
                <a:solidFill>
                  <a:srgbClr val="374151"/>
                </a:solidFill>
                <a:effectLst/>
                <a:latin typeface="Söhne"/>
              </a:rPr>
              <a:t>às</a:t>
            </a:r>
            <a:r>
              <a:rPr lang="en-US" b="0" i="0" dirty="0">
                <a:solidFill>
                  <a:srgbClr val="374151"/>
                </a:solidFill>
                <a:effectLst/>
                <a:latin typeface="Söhne"/>
              </a:rPr>
              <a:t> </a:t>
            </a:r>
            <a:r>
              <a:rPr lang="en-US" b="0" i="0" dirty="0" err="1">
                <a:solidFill>
                  <a:srgbClr val="374151"/>
                </a:solidFill>
                <a:effectLst/>
                <a:latin typeface="Söhne"/>
              </a:rPr>
              <a:t>demandas</a:t>
            </a:r>
            <a:r>
              <a:rPr lang="en-US" b="0" i="0" dirty="0">
                <a:solidFill>
                  <a:srgbClr val="374151"/>
                </a:solidFill>
                <a:effectLst/>
                <a:latin typeface="Söhne"/>
              </a:rPr>
              <a:t> </a:t>
            </a:r>
            <a:r>
              <a:rPr lang="en-US" b="0" i="0" dirty="0" err="1">
                <a:solidFill>
                  <a:srgbClr val="374151"/>
                </a:solidFill>
                <a:effectLst/>
                <a:latin typeface="Söhne"/>
              </a:rPr>
              <a:t>por</a:t>
            </a:r>
            <a:r>
              <a:rPr lang="en-US" b="0" i="0" dirty="0">
                <a:solidFill>
                  <a:srgbClr val="374151"/>
                </a:solidFill>
                <a:effectLst/>
                <a:latin typeface="Söhne"/>
              </a:rPr>
              <a:t> </a:t>
            </a:r>
            <a:r>
              <a:rPr lang="en-US" b="0" i="0" dirty="0" err="1">
                <a:solidFill>
                  <a:srgbClr val="374151"/>
                </a:solidFill>
                <a:effectLst/>
                <a:latin typeface="Söhne"/>
              </a:rPr>
              <a:t>funcionalidades</a:t>
            </a:r>
            <a:r>
              <a:rPr lang="en-US" b="0" i="0" dirty="0">
                <a:solidFill>
                  <a:srgbClr val="374151"/>
                </a:solidFill>
                <a:effectLst/>
                <a:latin typeface="Söhne"/>
              </a:rPr>
              <a:t> </a:t>
            </a:r>
            <a:r>
              <a:rPr lang="en-US" b="0" i="0" dirty="0" err="1">
                <a:solidFill>
                  <a:srgbClr val="374151"/>
                </a:solidFill>
                <a:effectLst/>
                <a:latin typeface="Söhne"/>
              </a:rPr>
              <a:t>avançadas</a:t>
            </a:r>
            <a:r>
              <a:rPr lang="en-US" b="0" i="0" dirty="0">
                <a:solidFill>
                  <a:srgbClr val="374151"/>
                </a:solidFill>
                <a:effectLst/>
                <a:latin typeface="Söhne"/>
              </a:rPr>
              <a:t>, </a:t>
            </a:r>
            <a:r>
              <a:rPr lang="en-US" b="0" i="0" dirty="0" err="1">
                <a:solidFill>
                  <a:srgbClr val="374151"/>
                </a:solidFill>
                <a:effectLst/>
                <a:latin typeface="Söhne"/>
              </a:rPr>
              <a:t>integração</a:t>
            </a:r>
            <a:r>
              <a:rPr lang="en-US" b="0" i="0" dirty="0">
                <a:solidFill>
                  <a:srgbClr val="374151"/>
                </a:solidFill>
                <a:effectLst/>
                <a:latin typeface="Söhne"/>
              </a:rPr>
              <a:t> com outros </a:t>
            </a:r>
            <a:r>
              <a:rPr lang="en-US" b="0" i="0" dirty="0" err="1">
                <a:solidFill>
                  <a:srgbClr val="374151"/>
                </a:solidFill>
                <a:effectLst/>
                <a:latin typeface="Söhne"/>
              </a:rPr>
              <a:t>sistemas</a:t>
            </a:r>
            <a:r>
              <a:rPr lang="en-US" b="0" i="0" dirty="0">
                <a:solidFill>
                  <a:srgbClr val="374151"/>
                </a:solidFill>
                <a:effectLst/>
                <a:latin typeface="Söhne"/>
              </a:rPr>
              <a:t> e </a:t>
            </a:r>
            <a:r>
              <a:rPr lang="en-US" b="0" i="0" dirty="0" err="1">
                <a:solidFill>
                  <a:srgbClr val="374151"/>
                </a:solidFill>
                <a:effectLst/>
                <a:latin typeface="Söhne"/>
              </a:rPr>
              <a:t>suporte</a:t>
            </a:r>
            <a:r>
              <a:rPr lang="en-US" b="0" i="0" dirty="0">
                <a:solidFill>
                  <a:srgbClr val="374151"/>
                </a:solidFill>
                <a:effectLst/>
                <a:latin typeface="Söhne"/>
              </a:rPr>
              <a:t> a </a:t>
            </a:r>
            <a:r>
              <a:rPr lang="en-US" b="0" i="0" dirty="0" err="1">
                <a:solidFill>
                  <a:srgbClr val="374151"/>
                </a:solidFill>
                <a:effectLst/>
                <a:latin typeface="Söhne"/>
              </a:rPr>
              <a:t>grandes</a:t>
            </a:r>
            <a:r>
              <a:rPr lang="en-US" b="0" i="0" dirty="0">
                <a:solidFill>
                  <a:srgbClr val="374151"/>
                </a:solidFill>
                <a:effectLst/>
                <a:latin typeface="Söhne"/>
              </a:rPr>
              <a:t> volumes de dados.</a:t>
            </a:r>
          </a:p>
          <a:p>
            <a:r>
              <a:rPr lang="en-US" b="0" i="0" dirty="0" err="1">
                <a:solidFill>
                  <a:srgbClr val="374151"/>
                </a:solidFill>
                <a:effectLst/>
                <a:latin typeface="Söhne"/>
              </a:rPr>
              <a:t>Isso</a:t>
            </a:r>
            <a:r>
              <a:rPr lang="en-US" b="0" i="0" dirty="0">
                <a:solidFill>
                  <a:srgbClr val="374151"/>
                </a:solidFill>
                <a:effectLst/>
                <a:latin typeface="Söhne"/>
              </a:rPr>
              <a:t> </a:t>
            </a:r>
            <a:r>
              <a:rPr lang="en-US" b="0" i="0" dirty="0" err="1">
                <a:solidFill>
                  <a:srgbClr val="374151"/>
                </a:solidFill>
                <a:effectLst/>
                <a:latin typeface="Söhne"/>
              </a:rPr>
              <a:t>pode</a:t>
            </a:r>
            <a:r>
              <a:rPr lang="en-US" b="0" i="0" dirty="0">
                <a:solidFill>
                  <a:srgbClr val="374151"/>
                </a:solidFill>
                <a:effectLst/>
                <a:latin typeface="Söhne"/>
              </a:rPr>
              <a:t> </a:t>
            </a:r>
            <a:r>
              <a:rPr lang="en-US" b="0" i="0" dirty="0" err="1">
                <a:solidFill>
                  <a:srgbClr val="374151"/>
                </a:solidFill>
                <a:effectLst/>
                <a:latin typeface="Söhne"/>
              </a:rPr>
              <a:t>incluir</a:t>
            </a:r>
            <a:r>
              <a:rPr lang="en-US" b="0" i="0" dirty="0">
                <a:solidFill>
                  <a:srgbClr val="374151"/>
                </a:solidFill>
                <a:effectLst/>
                <a:latin typeface="Söhne"/>
              </a:rPr>
              <a:t> </a:t>
            </a:r>
            <a:r>
              <a:rPr lang="en-US" b="0" i="0" dirty="0" err="1">
                <a:solidFill>
                  <a:srgbClr val="374151"/>
                </a:solidFill>
                <a:effectLst/>
                <a:latin typeface="Söhne"/>
              </a:rPr>
              <a:t>integração</a:t>
            </a:r>
            <a:r>
              <a:rPr lang="en-US" b="0" i="0" dirty="0">
                <a:solidFill>
                  <a:srgbClr val="374151"/>
                </a:solidFill>
                <a:effectLst/>
                <a:latin typeface="Söhne"/>
              </a:rPr>
              <a:t> com </a:t>
            </a:r>
            <a:r>
              <a:rPr lang="en-US" b="0" i="0" dirty="0" err="1">
                <a:solidFill>
                  <a:srgbClr val="374151"/>
                </a:solidFill>
                <a:effectLst/>
                <a:latin typeface="Söhne"/>
              </a:rPr>
              <a:t>tecnologias</a:t>
            </a:r>
            <a:r>
              <a:rPr lang="en-US" b="0" i="0" dirty="0">
                <a:solidFill>
                  <a:srgbClr val="374151"/>
                </a:solidFill>
                <a:effectLst/>
                <a:latin typeface="Söhne"/>
              </a:rPr>
              <a:t> </a:t>
            </a:r>
            <a:r>
              <a:rPr lang="en-US" b="0" i="0" dirty="0" err="1">
                <a:solidFill>
                  <a:srgbClr val="374151"/>
                </a:solidFill>
                <a:effectLst/>
                <a:latin typeface="Söhne"/>
              </a:rPr>
              <a:t>emergentes</a:t>
            </a:r>
            <a:r>
              <a:rPr lang="en-US" b="0" i="0" dirty="0">
                <a:solidFill>
                  <a:srgbClr val="374151"/>
                </a:solidFill>
                <a:effectLst/>
                <a:latin typeface="Söhne"/>
              </a:rPr>
              <a:t>, </a:t>
            </a:r>
            <a:r>
              <a:rPr lang="en-US" b="0" i="0" dirty="0" err="1">
                <a:solidFill>
                  <a:srgbClr val="374151"/>
                </a:solidFill>
                <a:effectLst/>
                <a:latin typeface="Söhne"/>
              </a:rPr>
              <a:t>como</a:t>
            </a:r>
            <a:r>
              <a:rPr lang="en-US" b="0" i="0" dirty="0">
                <a:solidFill>
                  <a:srgbClr val="374151"/>
                </a:solidFill>
                <a:effectLst/>
                <a:latin typeface="Söhne"/>
              </a:rPr>
              <a:t> </a:t>
            </a:r>
            <a:r>
              <a:rPr lang="en-US" b="0" i="0" dirty="0" err="1">
                <a:solidFill>
                  <a:srgbClr val="374151"/>
                </a:solidFill>
                <a:effectLst/>
                <a:latin typeface="Söhne"/>
              </a:rPr>
              <a:t>inteligência</a:t>
            </a:r>
            <a:r>
              <a:rPr lang="en-US" b="0" i="0" dirty="0">
                <a:solidFill>
                  <a:srgbClr val="374151"/>
                </a:solidFill>
                <a:effectLst/>
                <a:latin typeface="Söhne"/>
              </a:rPr>
              <a:t> artificial, </a:t>
            </a:r>
            <a:r>
              <a:rPr lang="en-US" b="0" i="0" dirty="0" err="1">
                <a:solidFill>
                  <a:srgbClr val="374151"/>
                </a:solidFill>
                <a:effectLst/>
                <a:latin typeface="Söhne"/>
              </a:rPr>
              <a:t>aprendizado</a:t>
            </a:r>
            <a:r>
              <a:rPr lang="en-US" b="0" i="0" dirty="0">
                <a:solidFill>
                  <a:srgbClr val="374151"/>
                </a:solidFill>
                <a:effectLst/>
                <a:latin typeface="Söhne"/>
              </a:rPr>
              <a:t> de </a:t>
            </a:r>
            <a:r>
              <a:rPr lang="en-US" b="0" i="0" dirty="0" err="1">
                <a:solidFill>
                  <a:srgbClr val="374151"/>
                </a:solidFill>
                <a:effectLst/>
                <a:latin typeface="Söhne"/>
              </a:rPr>
              <a:t>máquina</a:t>
            </a:r>
            <a:r>
              <a:rPr lang="en-US" b="0" i="0" dirty="0">
                <a:solidFill>
                  <a:srgbClr val="374151"/>
                </a:solidFill>
                <a:effectLst/>
                <a:latin typeface="Söhne"/>
              </a:rPr>
              <a:t>, </a:t>
            </a:r>
            <a:r>
              <a:rPr lang="en-US" b="0" i="0" dirty="0" err="1">
                <a:solidFill>
                  <a:srgbClr val="374151"/>
                </a:solidFill>
                <a:effectLst/>
                <a:latin typeface="Söhne"/>
              </a:rPr>
              <a:t>realidade</a:t>
            </a:r>
            <a:r>
              <a:rPr lang="en-US" b="0" i="0" dirty="0">
                <a:solidFill>
                  <a:srgbClr val="374151"/>
                </a:solidFill>
                <a:effectLst/>
                <a:latin typeface="Söhne"/>
              </a:rPr>
              <a:t> virtual/</a:t>
            </a:r>
            <a:r>
              <a:rPr lang="en-US" b="0" i="0" dirty="0" err="1">
                <a:solidFill>
                  <a:srgbClr val="374151"/>
                </a:solidFill>
                <a:effectLst/>
                <a:latin typeface="Söhne"/>
              </a:rPr>
              <a:t>aumentada</a:t>
            </a:r>
            <a:r>
              <a:rPr lang="en-US" b="0" i="0" dirty="0">
                <a:solidFill>
                  <a:srgbClr val="374151"/>
                </a:solidFill>
                <a:effectLst/>
                <a:latin typeface="Söhne"/>
              </a:rPr>
              <a:t>, entre outros.</a:t>
            </a:r>
          </a:p>
          <a:p>
            <a:endParaRPr lang="en-US" b="0" i="0" dirty="0">
              <a:solidFill>
                <a:srgbClr val="374151"/>
              </a:solidFill>
              <a:effectLst/>
              <a:latin typeface="Söhne"/>
            </a:endParaRPr>
          </a:p>
          <a:p>
            <a:r>
              <a:rPr lang="en-US" b="0" i="0" dirty="0" err="1">
                <a:solidFill>
                  <a:srgbClr val="374151"/>
                </a:solidFill>
                <a:effectLst/>
                <a:latin typeface="Söhne"/>
              </a:rPr>
              <a:t>Em</a:t>
            </a:r>
            <a:r>
              <a:rPr lang="en-US" b="0" i="0" dirty="0">
                <a:solidFill>
                  <a:srgbClr val="374151"/>
                </a:solidFill>
                <a:effectLst/>
                <a:latin typeface="Söhne"/>
              </a:rPr>
              <a:t> </a:t>
            </a:r>
            <a:r>
              <a:rPr lang="en-US" b="0" i="0" dirty="0" err="1">
                <a:solidFill>
                  <a:srgbClr val="374151"/>
                </a:solidFill>
                <a:effectLst/>
                <a:latin typeface="Söhne"/>
              </a:rPr>
              <a:t>resumo</a:t>
            </a:r>
            <a:r>
              <a:rPr lang="en-US" b="0" i="0" dirty="0">
                <a:solidFill>
                  <a:srgbClr val="374151"/>
                </a:solidFill>
                <a:effectLst/>
                <a:latin typeface="Söhne"/>
              </a:rPr>
              <a:t>:</a:t>
            </a:r>
            <a:br>
              <a:rPr lang="en-US" b="0" i="0" dirty="0">
                <a:solidFill>
                  <a:srgbClr val="374151"/>
                </a:solidFill>
                <a:effectLst/>
                <a:latin typeface="Söhne"/>
              </a:rPr>
            </a:br>
            <a:br>
              <a:rPr lang="en-US" b="0" i="0" dirty="0">
                <a:solidFill>
                  <a:srgbClr val="374151"/>
                </a:solidFill>
                <a:effectLst/>
                <a:latin typeface="Söhne"/>
              </a:rPr>
            </a:br>
            <a:r>
              <a:rPr lang="en-US" b="0" i="0" dirty="0" err="1">
                <a:solidFill>
                  <a:srgbClr val="374151"/>
                </a:solidFill>
                <a:effectLst/>
                <a:latin typeface="Söhne"/>
              </a:rPr>
              <a:t>Esses</a:t>
            </a:r>
            <a:r>
              <a:rPr lang="en-US" b="0" i="0" dirty="0">
                <a:solidFill>
                  <a:srgbClr val="374151"/>
                </a:solidFill>
                <a:effectLst/>
                <a:latin typeface="Söhne"/>
              </a:rPr>
              <a:t> </a:t>
            </a:r>
            <a:r>
              <a:rPr lang="en-US" b="0" i="0" dirty="0" err="1">
                <a:solidFill>
                  <a:srgbClr val="374151"/>
                </a:solidFill>
                <a:effectLst/>
                <a:latin typeface="Söhne"/>
              </a:rPr>
              <a:t>desafios</a:t>
            </a:r>
            <a:r>
              <a:rPr lang="en-US" b="0" i="0" dirty="0">
                <a:solidFill>
                  <a:srgbClr val="374151"/>
                </a:solidFill>
                <a:effectLst/>
                <a:latin typeface="Söhne"/>
              </a:rPr>
              <a:t> </a:t>
            </a:r>
            <a:r>
              <a:rPr lang="en-US" b="0" i="0" dirty="0" err="1">
                <a:solidFill>
                  <a:srgbClr val="374151"/>
                </a:solidFill>
                <a:effectLst/>
                <a:latin typeface="Söhne"/>
              </a:rPr>
              <a:t>exigem</a:t>
            </a:r>
            <a:r>
              <a:rPr lang="en-US" b="0" i="0" dirty="0">
                <a:solidFill>
                  <a:srgbClr val="374151"/>
                </a:solidFill>
                <a:effectLst/>
                <a:latin typeface="Söhne"/>
              </a:rPr>
              <a:t> </a:t>
            </a:r>
            <a:r>
              <a:rPr lang="en-US" b="0" i="0" dirty="0" err="1">
                <a:solidFill>
                  <a:srgbClr val="374151"/>
                </a:solidFill>
                <a:effectLst/>
                <a:latin typeface="Söhne"/>
              </a:rPr>
              <a:t>uma</a:t>
            </a:r>
            <a:r>
              <a:rPr lang="en-US" b="0" i="0" dirty="0">
                <a:solidFill>
                  <a:srgbClr val="374151"/>
                </a:solidFill>
                <a:effectLst/>
                <a:latin typeface="Söhne"/>
              </a:rPr>
              <a:t> </a:t>
            </a:r>
            <a:r>
              <a:rPr lang="en-US" b="0" i="0" dirty="0" err="1">
                <a:solidFill>
                  <a:srgbClr val="374151"/>
                </a:solidFill>
                <a:effectLst/>
                <a:latin typeface="Söhne"/>
              </a:rPr>
              <a:t>abordagem</a:t>
            </a:r>
            <a:r>
              <a:rPr lang="en-US" b="0" i="0" dirty="0">
                <a:solidFill>
                  <a:srgbClr val="374151"/>
                </a:solidFill>
                <a:effectLst/>
                <a:latin typeface="Söhne"/>
              </a:rPr>
              <a:t> </a:t>
            </a:r>
            <a:r>
              <a:rPr lang="en-US" b="0" i="0" dirty="0" err="1">
                <a:solidFill>
                  <a:srgbClr val="374151"/>
                </a:solidFill>
                <a:effectLst/>
                <a:latin typeface="Söhne"/>
              </a:rPr>
              <a:t>sólida</a:t>
            </a:r>
            <a:r>
              <a:rPr lang="en-US" b="0" i="0" dirty="0">
                <a:solidFill>
                  <a:srgbClr val="374151"/>
                </a:solidFill>
                <a:effectLst/>
                <a:latin typeface="Söhne"/>
              </a:rPr>
              <a:t> de </a:t>
            </a:r>
            <a:r>
              <a:rPr lang="en-US" b="0" i="0" dirty="0" err="1">
                <a:solidFill>
                  <a:srgbClr val="374151"/>
                </a:solidFill>
                <a:effectLst/>
                <a:latin typeface="Söhne"/>
              </a:rPr>
              <a:t>engenharia</a:t>
            </a:r>
            <a:r>
              <a:rPr lang="en-US" b="0" i="0" dirty="0">
                <a:solidFill>
                  <a:srgbClr val="374151"/>
                </a:solidFill>
                <a:effectLst/>
                <a:latin typeface="Söhne"/>
              </a:rPr>
              <a:t> de software, </a:t>
            </a:r>
            <a:r>
              <a:rPr lang="en-US" b="0" i="0" dirty="0" err="1">
                <a:solidFill>
                  <a:srgbClr val="374151"/>
                </a:solidFill>
                <a:effectLst/>
                <a:latin typeface="Söhne"/>
              </a:rPr>
              <a:t>incluindo</a:t>
            </a:r>
            <a:r>
              <a:rPr lang="en-US" b="0" i="0" dirty="0">
                <a:solidFill>
                  <a:srgbClr val="374151"/>
                </a:solidFill>
                <a:effectLst/>
                <a:latin typeface="Söhne"/>
              </a:rPr>
              <a:t> boas </a:t>
            </a:r>
            <a:r>
              <a:rPr lang="en-US" b="0" i="0" dirty="0" err="1">
                <a:solidFill>
                  <a:srgbClr val="374151"/>
                </a:solidFill>
                <a:effectLst/>
                <a:latin typeface="Söhne"/>
              </a:rPr>
              <a:t>práticas</a:t>
            </a:r>
            <a:r>
              <a:rPr lang="en-US" b="0" i="0" dirty="0">
                <a:solidFill>
                  <a:srgbClr val="374151"/>
                </a:solidFill>
                <a:effectLst/>
                <a:latin typeface="Söhne"/>
              </a:rPr>
              <a:t>, </a:t>
            </a:r>
            <a:r>
              <a:rPr lang="en-US" b="0" i="0" dirty="0" err="1">
                <a:solidFill>
                  <a:srgbClr val="374151"/>
                </a:solidFill>
                <a:effectLst/>
                <a:latin typeface="Söhne"/>
              </a:rPr>
              <a:t>métodos</a:t>
            </a:r>
            <a:r>
              <a:rPr lang="en-US" b="0" i="0" dirty="0">
                <a:solidFill>
                  <a:srgbClr val="374151"/>
                </a:solidFill>
                <a:effectLst/>
                <a:latin typeface="Söhne"/>
              </a:rPr>
              <a:t> </a:t>
            </a:r>
            <a:r>
              <a:rPr lang="en-US" b="0" i="0" dirty="0" err="1">
                <a:solidFill>
                  <a:srgbClr val="374151"/>
                </a:solidFill>
                <a:effectLst/>
                <a:latin typeface="Söhne"/>
              </a:rPr>
              <a:t>adequados</a:t>
            </a:r>
            <a:r>
              <a:rPr lang="en-US" b="0" i="0" dirty="0">
                <a:solidFill>
                  <a:srgbClr val="374151"/>
                </a:solidFill>
                <a:effectLst/>
                <a:latin typeface="Söhne"/>
              </a:rPr>
              <a:t> e </a:t>
            </a:r>
            <a:r>
              <a:rPr lang="en-US" b="0" i="0" dirty="0" err="1">
                <a:solidFill>
                  <a:srgbClr val="374151"/>
                </a:solidFill>
                <a:effectLst/>
                <a:latin typeface="Söhne"/>
              </a:rPr>
              <a:t>uma</a:t>
            </a:r>
            <a:r>
              <a:rPr lang="en-US" b="0" i="0" dirty="0">
                <a:solidFill>
                  <a:srgbClr val="374151"/>
                </a:solidFill>
                <a:effectLst/>
                <a:latin typeface="Söhne"/>
              </a:rPr>
              <a:t> </a:t>
            </a:r>
            <a:r>
              <a:rPr lang="en-US" b="0" i="0" dirty="0" err="1">
                <a:solidFill>
                  <a:srgbClr val="374151"/>
                </a:solidFill>
                <a:effectLst/>
                <a:latin typeface="Söhne"/>
              </a:rPr>
              <a:t>compreensão</a:t>
            </a:r>
            <a:r>
              <a:rPr lang="en-US" b="0" i="0" dirty="0">
                <a:solidFill>
                  <a:srgbClr val="374151"/>
                </a:solidFill>
                <a:effectLst/>
                <a:latin typeface="Söhne"/>
              </a:rPr>
              <a:t> profunda dos </a:t>
            </a:r>
            <a:r>
              <a:rPr lang="en-US" b="0" i="0" dirty="0" err="1">
                <a:solidFill>
                  <a:srgbClr val="374151"/>
                </a:solidFill>
                <a:effectLst/>
                <a:latin typeface="Söhne"/>
              </a:rPr>
              <a:t>princípios</a:t>
            </a:r>
            <a:r>
              <a:rPr lang="en-US" b="0" i="0" dirty="0">
                <a:solidFill>
                  <a:srgbClr val="374151"/>
                </a:solidFill>
                <a:effectLst/>
                <a:latin typeface="Söhne"/>
              </a:rPr>
              <a:t> </a:t>
            </a:r>
            <a:r>
              <a:rPr lang="en-US" b="0" i="0" dirty="0" err="1">
                <a:solidFill>
                  <a:srgbClr val="374151"/>
                </a:solidFill>
                <a:effectLst/>
                <a:latin typeface="Söhne"/>
              </a:rPr>
              <a:t>subjacentes</a:t>
            </a:r>
            <a:r>
              <a:rPr lang="en-US" b="0" i="0" dirty="0">
                <a:solidFill>
                  <a:srgbClr val="374151"/>
                </a:solidFill>
                <a:effectLst/>
                <a:latin typeface="Söhne"/>
              </a:rPr>
              <a:t> </a:t>
            </a:r>
            <a:r>
              <a:rPr lang="en-US" b="0" i="0" dirty="0" err="1">
                <a:solidFill>
                  <a:srgbClr val="374151"/>
                </a:solidFill>
                <a:effectLst/>
                <a:latin typeface="Söhne"/>
              </a:rPr>
              <a:t>à</a:t>
            </a:r>
            <a:r>
              <a:rPr lang="en-US" b="0" i="0" dirty="0">
                <a:solidFill>
                  <a:srgbClr val="374151"/>
                </a:solidFill>
                <a:effectLst/>
                <a:latin typeface="Söhne"/>
              </a:rPr>
              <a:t> </a:t>
            </a:r>
            <a:r>
              <a:rPr lang="en-US" b="0" i="0" dirty="0" err="1">
                <a:solidFill>
                  <a:srgbClr val="374151"/>
                </a:solidFill>
                <a:effectLst/>
                <a:latin typeface="Söhne"/>
              </a:rPr>
              <a:t>disciplina</a:t>
            </a:r>
            <a:r>
              <a:rPr lang="en-US" b="0" i="0">
                <a:solidFill>
                  <a:srgbClr val="374151"/>
                </a:solidFill>
                <a:effectLst/>
                <a:latin typeface="Söhne"/>
              </a:rPr>
              <a:t>.</a:t>
            </a:r>
            <a:endParaRPr lang="en-BR"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297588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07458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29899834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31748901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extLst>
      <p:ext uri="{BB962C8B-B14F-4D97-AF65-F5344CB8AC3E}">
        <p14:creationId xmlns:p14="http://schemas.microsoft.com/office/powerpoint/2010/main" val="35694844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a:ln>
            <a:noFill/>
          </a:ln>
        </p:spPr>
        <p:style>
          <a:lnRef idx="0">
            <a:scrgbClr r="0" g="0" b="0"/>
          </a:lnRef>
          <a:fillRef idx="0">
            <a:scrgbClr r="0" g="0" b="0"/>
          </a:fillRef>
          <a:effectRef idx="0">
            <a:scrgbClr r="0" g="0" b="0"/>
          </a:effectRef>
          <a:fontRef idx="minor"/>
        </p:style>
        <p:txBody>
          <a:bodyPr lIns="90000" tIns="45000" rIns="90000" bIns="45000" anchor="ctr"/>
          <a:lstStyle>
            <a:lvl1pPr>
              <a:defRPr lang="en-US" strike="noStrike" spc="-1">
                <a:solidFill>
                  <a:srgbClr val="145091"/>
                </a:solidFill>
                <a:uFill>
                  <a:solidFill>
                    <a:srgbClr val="FFFFFF"/>
                  </a:solidFill>
                </a:uFill>
                <a:latin typeface="Times New Roman"/>
                <a:ea typeface="+mn-ea"/>
                <a:cs typeface="+mn-cs"/>
              </a:defRPr>
            </a:lvl1pPr>
          </a:lstStyle>
          <a:p>
            <a:pPr marL="0" lvl="0" algn="ctr">
              <a:lnSpc>
                <a:spcPct val="100000"/>
              </a:lnSpc>
            </a:pPr>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656208341"/>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p:style>
        <p:txBody>
          <a:bodyPr lIns="90000" tIns="45000" rIns="90000" bIns="45000" anchor="ctr"/>
          <a:lstStyle>
            <a:lvl1pPr>
              <a:defRPr lang="en-US" sz="3600" strike="noStrike" spc="-1" dirty="0">
                <a:solidFill>
                  <a:srgbClr val="145091"/>
                </a:solidFill>
                <a:uFill>
                  <a:solidFill>
                    <a:srgbClr val="FFFFFF"/>
                  </a:solidFill>
                </a:uFill>
                <a:latin typeface="Times New Roman"/>
                <a:ea typeface="+mn-ea"/>
                <a:cs typeface="+mn-cs"/>
              </a:defRPr>
            </a:lvl1pPr>
          </a:lstStyle>
          <a:p>
            <a:pPr marL="0" lvl="0" algn="ctr">
              <a:lnSpc>
                <a:spcPct val="100000"/>
              </a:lnSpc>
            </a:pPr>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228600" indent="-228600" algn="just">
              <a:spcBef>
                <a:spcPts val="600"/>
              </a:spcBef>
              <a:spcAft>
                <a:spcPts val="600"/>
              </a:spcAft>
              <a:buSzPct val="70000"/>
              <a:buFont typeface="Wingdings" pitchFamily="2" charset="2"/>
              <a:buChar char="Ø"/>
              <a:defRPr sz="2200" b="0" i="0">
                <a:solidFill>
                  <a:srgbClr val="46424D"/>
                </a:solidFill>
                <a:latin typeface="Times New Roman" panose="02020603050405020304" pitchFamily="18" charset="0"/>
                <a:cs typeface="Times New Roman" panose="02020603050405020304" pitchFamily="18" charset="0"/>
              </a:defRPr>
            </a:lvl1pPr>
            <a:lvl2pPr marL="685800" indent="-228600" algn="just">
              <a:spcBef>
                <a:spcPts val="300"/>
              </a:spcBef>
              <a:spcAft>
                <a:spcPts val="300"/>
              </a:spcAft>
              <a:buSzPct val="50000"/>
              <a:buFont typeface="Wingdings" pitchFamily="2" charset="2"/>
              <a:buChar char="Ø"/>
              <a:defRPr sz="2200" b="0" i="0">
                <a:solidFill>
                  <a:srgbClr val="46424D"/>
                </a:solidFill>
                <a:latin typeface="Times New Roman" panose="02020603050405020304" pitchFamily="18" charset="0"/>
                <a:cs typeface="Times New Roman" panose="02020603050405020304" pitchFamily="18" charset="0"/>
              </a:defRPr>
            </a:lvl2pPr>
            <a:lvl3pPr marL="1143000" indent="-228600" algn="just">
              <a:buSzPct val="50000"/>
              <a:buFont typeface="Wingdings" pitchFamily="2" charset="2"/>
              <a:buChar char="Ø"/>
              <a:defRPr sz="2200" b="0" i="0">
                <a:solidFill>
                  <a:srgbClr val="46424D"/>
                </a:solidFill>
                <a:latin typeface="Times New Roman" panose="02020603050405020304" pitchFamily="18" charset="0"/>
                <a:cs typeface="Times New Roman" panose="02020603050405020304" pitchFamily="18" charset="0"/>
              </a:defRPr>
            </a:lvl3pPr>
            <a:lvl4pPr marL="1600200" indent="-228600" algn="just">
              <a:buSzPct val="50000"/>
              <a:buFont typeface="Wingdings" pitchFamily="2" charset="2"/>
              <a:buChar char="Ø"/>
              <a:defRPr sz="2200" b="0" i="0">
                <a:solidFill>
                  <a:srgbClr val="46424D"/>
                </a:solidFill>
                <a:latin typeface="Times New Roman" panose="02020603050405020304" pitchFamily="18" charset="0"/>
                <a:cs typeface="Times New Roman" panose="02020603050405020304" pitchFamily="18" charset="0"/>
              </a:defRPr>
            </a:lvl4pPr>
            <a:lvl5pPr marL="2057400" indent="-228600" algn="just">
              <a:buSzPct val="50000"/>
              <a:buFont typeface="Wingdings" pitchFamily="2" charset="2"/>
              <a:buChar char="Ø"/>
              <a:defRPr sz="2200" b="0" i="0">
                <a:solidFill>
                  <a:srgbClr val="46424D"/>
                </a:solidFill>
                <a:latin typeface="Times New Roman" panose="02020603050405020304" pitchFamily="18" charset="0"/>
                <a:cs typeface="Times New Roman" panose="02020603050405020304"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64713165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lvl1pPr>
              <a:defRPr b="0" i="0">
                <a:latin typeface="Times New Roman" panose="02020603050405020304" pitchFamily="18" charset="0"/>
              </a:defRPr>
            </a:lvl1pPr>
          </a:lstStyle>
          <a:p>
            <a:pPr algn="ctr"/>
            <a:r>
              <a:rPr lang="en-US" sz="3200" b="0" strike="noStrike" spc="-1" dirty="0">
                <a:solidFill>
                  <a:srgbClr val="000000"/>
                </a:solidFill>
                <a:uFill>
                  <a:solidFill>
                    <a:srgbClr val="FFFFFF"/>
                  </a:solidFill>
                </a:uFill>
                <a:latin typeface="Arial"/>
              </a:rPr>
              <a:t>Click to edit Master subtitle style</a:t>
            </a:r>
            <a:endParaRPr lang="pt-BR"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5351566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26227170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38322574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130212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lvl1pPr>
              <a:defRPr b="0" i="0">
                <a:latin typeface="Times New Roman" panose="02020603050405020304" pitchFamily="18" charset="0"/>
              </a:defRPr>
            </a:lvl1pPr>
          </a:lstStyle>
          <a:p>
            <a:pPr algn="ctr"/>
            <a:r>
              <a:rPr lang="en-US" sz="3200" b="0" strike="noStrike" spc="-1" dirty="0">
                <a:solidFill>
                  <a:srgbClr val="000000"/>
                </a:solidFill>
                <a:uFill>
                  <a:solidFill>
                    <a:srgbClr val="FFFFFF"/>
                  </a:solidFill>
                </a:uFill>
                <a:latin typeface="Arial"/>
              </a:rPr>
              <a:t>Click to edit Master subtitle style</a:t>
            </a:r>
            <a:endParaRPr lang="pt-BR"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095426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9316195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23324256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lvl1pPr>
              <a:defRPr b="0" i="0">
                <a:latin typeface="Times New Roman" panose="02020603050405020304" pitchFamily="18" charset="0"/>
              </a:defRPr>
            </a:lvl1pPr>
          </a:lstStyle>
          <a:p>
            <a:pPr algn="ctr"/>
            <a:r>
              <a:rPr lang="en-US" sz="4400" b="0" strike="noStrike" spc="-1" dirty="0">
                <a:solidFill>
                  <a:srgbClr val="000000"/>
                </a:solidFill>
                <a:uFill>
                  <a:solidFill>
                    <a:srgbClr val="FFFFFF"/>
                  </a:solidFill>
                </a:uFill>
                <a:latin typeface="Arial"/>
              </a:rPr>
              <a:t>Click to edit Master title style</a:t>
            </a:r>
            <a:endParaRPr lang="pt-BR" sz="4400" b="0" strike="noStrike" spc="-1" dirty="0">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lvl1pPr>
              <a:defRPr b="0" i="0">
                <a:latin typeface="Times New Roman" panose="02020603050405020304" pitchFamily="18" charset="0"/>
              </a:defRPr>
            </a:lvl1pPr>
          </a:lstStyle>
          <a:p>
            <a:pPr lvl="0"/>
            <a:r>
              <a:rPr lang="en-US" sz="3200" b="0" strike="noStrike" spc="-1" dirty="0">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18839327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pt-BR" sz="4400" b="0" strike="noStrike" spc="-1" dirty="0">
                <a:solidFill>
                  <a:srgbClr val="000000"/>
                </a:solidFill>
                <a:uFill>
                  <a:solidFill>
                    <a:srgbClr val="FFFFFF"/>
                  </a:solidFill>
                </a:uFill>
                <a:latin typeface="Arial"/>
              </a:rPr>
              <a:t>Clique para editar o formato do texto do título</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pt-BR" sz="3200" b="0" strike="noStrike" spc="-1" dirty="0">
                <a:solidFill>
                  <a:srgbClr val="000000"/>
                </a:solidFill>
                <a:uFill>
                  <a:solidFill>
                    <a:srgbClr val="FFFFFF"/>
                  </a:solidFill>
                </a:u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dirty="0">
                <a:solidFill>
                  <a:srgbClr val="000000"/>
                </a:solidFill>
                <a:uFill>
                  <a:solidFill>
                    <a:srgbClr val="FFFFFF"/>
                  </a:solidFill>
                </a:uFill>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dirty="0">
                <a:solidFill>
                  <a:srgbClr val="000000"/>
                </a:solidFill>
                <a:uFill>
                  <a:solidFill>
                    <a:srgbClr val="FFFFFF"/>
                  </a:solidFill>
                </a:uFill>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dirty="0">
                <a:solidFill>
                  <a:srgbClr val="000000"/>
                </a:solidFill>
                <a:uFill>
                  <a:solidFill>
                    <a:srgbClr val="FFFFFF"/>
                  </a:solidFill>
                </a:u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dirty="0">
                <a:solidFill>
                  <a:srgbClr val="000000"/>
                </a:solidFill>
                <a:uFill>
                  <a:solidFill>
                    <a:srgbClr val="FFFFFF"/>
                  </a:solidFill>
                </a:u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dirty="0">
                <a:solidFill>
                  <a:srgbClr val="000000"/>
                </a:solidFill>
                <a:uFill>
                  <a:solidFill>
                    <a:srgbClr val="FFFFFF"/>
                  </a:solidFill>
                </a:u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dirty="0">
                <a:solidFill>
                  <a:srgbClr val="000000"/>
                </a:solidFill>
                <a:uFill>
                  <a:solidFill>
                    <a:srgbClr val="FFFFFF"/>
                  </a:solidFill>
                </a:uFill>
                <a:latin typeface="Arial"/>
              </a:rPr>
              <a:t>7.º nível da estrutura de tópicos</a:t>
            </a:r>
          </a:p>
        </p:txBody>
      </p:sp>
      <p:sp>
        <p:nvSpPr>
          <p:cNvPr id="3" name="Slide Number Placeholder 2">
            <a:extLst>
              <a:ext uri="{FF2B5EF4-FFF2-40B4-BE49-F238E27FC236}">
                <a16:creationId xmlns:a16="http://schemas.microsoft.com/office/drawing/2014/main" id="{DB4AFC09-FC11-E83D-7C81-A75394368B2E}"/>
              </a:ext>
            </a:extLst>
          </p:cNvPr>
          <p:cNvSpPr>
            <a:spLocks noGrp="1"/>
          </p:cNvSpPr>
          <p:nvPr>
            <p:ph type="sldNum" sz="quarter" idx="4"/>
          </p:nvPr>
        </p:nvSpPr>
        <p:spPr>
          <a:xfrm>
            <a:off x="7086600" y="62192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8883F-1370-6C49-B724-3C05CF174ED7}" type="slidenum">
              <a:rPr lang="en-US" smtClean="0"/>
              <a:t>‹#›</a:t>
            </a:fld>
            <a:endParaRPr lang="en-US"/>
          </a:p>
        </p:txBody>
      </p:sp>
    </p:spTree>
    <p:extLst>
      <p:ext uri="{BB962C8B-B14F-4D97-AF65-F5344CB8AC3E}">
        <p14:creationId xmlns:p14="http://schemas.microsoft.com/office/powerpoint/2010/main" val="88319825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transition spd="med">
    <p:wipe dir="r"/>
  </p:transition>
  <p:hf hdr="0" ftr="0" dt="0"/>
  <p:txStyles>
    <p:titleStyle>
      <a:lvl1pPr algn="l" defTabSz="914400" rtl="0" eaLnBrk="1" latinLnBrk="0" hangingPunct="1">
        <a:lnSpc>
          <a:spcPct val="90000"/>
        </a:lnSpc>
        <a:spcBef>
          <a:spcPct val="0"/>
        </a:spcBef>
        <a:buNone/>
        <a:defRPr sz="4400" b="0" i="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835640" y="375120"/>
            <a:ext cx="6686280" cy="153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pt-BR" sz="2000" b="0" strike="noStrike" spc="-1" dirty="0">
                <a:solidFill>
                  <a:srgbClr val="000000"/>
                </a:solidFill>
                <a:uFill>
                  <a:solidFill>
                    <a:srgbClr val="FFFFFF"/>
                  </a:solidFill>
                </a:uFill>
                <a:latin typeface="Times New Roman"/>
                <a:ea typeface="DejaVu Sans"/>
              </a:rPr>
              <a:t>Universidade Federal Rural do </a:t>
            </a:r>
            <a:r>
              <a:rPr lang="pt-BR" sz="2000" b="0" strike="noStrike" spc="-1" dirty="0" err="1">
                <a:solidFill>
                  <a:srgbClr val="000000"/>
                </a:solidFill>
                <a:uFill>
                  <a:solidFill>
                    <a:srgbClr val="FFFFFF"/>
                  </a:solidFill>
                </a:uFill>
                <a:latin typeface="Times New Roman"/>
                <a:ea typeface="DejaVu Sans"/>
              </a:rPr>
              <a:t>Semi-Árido</a:t>
            </a:r>
            <a:r>
              <a:rPr lang="pt-BR" sz="2000" b="0" strike="noStrike" spc="-1" dirty="0">
                <a:solidFill>
                  <a:srgbClr val="000000"/>
                </a:solidFill>
                <a:uFill>
                  <a:solidFill>
                    <a:srgbClr val="FFFFFF"/>
                  </a:solidFill>
                </a:uFill>
                <a:latin typeface="Times New Roman"/>
                <a:ea typeface="DejaVu Sans"/>
              </a:rPr>
              <a:t> – UFERSA</a:t>
            </a:r>
          </a:p>
          <a:p>
            <a:r>
              <a:rPr lang="pt-BR" sz="2000" spc="-1" dirty="0">
                <a:solidFill>
                  <a:srgbClr val="000000"/>
                </a:solidFill>
                <a:uFill>
                  <a:solidFill>
                    <a:srgbClr val="FFFFFF"/>
                  </a:solidFill>
                </a:uFill>
                <a:latin typeface="Times New Roman"/>
              </a:rPr>
              <a:t>﻿Departamento de Ciências Exatas e Tecnologia – DCETI</a:t>
            </a:r>
          </a:p>
          <a:p>
            <a:r>
              <a:rPr lang="pt-BR" sz="2000" spc="-1" dirty="0">
                <a:solidFill>
                  <a:srgbClr val="000000"/>
                </a:solidFill>
                <a:uFill>
                  <a:solidFill>
                    <a:srgbClr val="FFFFFF"/>
                  </a:solidFill>
                </a:uFill>
                <a:latin typeface="Times New Roman"/>
              </a:rPr>
              <a:t>Campus Angicos</a:t>
            </a:r>
            <a:endParaRPr lang="pt-BR" b="0" strike="noStrike" spc="-1" dirty="0">
              <a:solidFill>
                <a:srgbClr val="000000"/>
              </a:solidFill>
              <a:uFill>
                <a:solidFill>
                  <a:srgbClr val="FFFFFF"/>
                </a:solidFill>
              </a:uFill>
              <a:latin typeface="Arial"/>
            </a:endParaRPr>
          </a:p>
        </p:txBody>
      </p:sp>
      <p:pic>
        <p:nvPicPr>
          <p:cNvPr id="78" name="Imagem 4"/>
          <p:cNvPicPr/>
          <p:nvPr/>
        </p:nvPicPr>
        <p:blipFill>
          <a:blip r:embed="rId3"/>
          <a:stretch/>
        </p:blipFill>
        <p:spPr>
          <a:xfrm>
            <a:off x="772920" y="332640"/>
            <a:ext cx="980280" cy="1513440"/>
          </a:xfrm>
          <a:prstGeom prst="rect">
            <a:avLst/>
          </a:prstGeom>
          <a:ln w="9360">
            <a:noFill/>
          </a:ln>
        </p:spPr>
      </p:pic>
      <p:sp>
        <p:nvSpPr>
          <p:cNvPr id="79" name="CustomShape 2"/>
          <p:cNvSpPr/>
          <p:nvPr/>
        </p:nvSpPr>
        <p:spPr>
          <a:xfrm>
            <a:off x="395640" y="2793240"/>
            <a:ext cx="8414640" cy="6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0" strike="noStrike" cap="all" spc="-1" dirty="0">
                <a:solidFill>
                  <a:srgbClr val="000000"/>
                </a:solidFill>
                <a:uFill>
                  <a:solidFill>
                    <a:srgbClr val="FFFFFF"/>
                  </a:solidFill>
                </a:uFill>
                <a:latin typeface="Times New Roman"/>
                <a:ea typeface="DejaVu Sans"/>
              </a:rPr>
              <a:t>Princípios de Engenharia de software</a:t>
            </a:r>
            <a:endParaRPr lang="pt-BR" sz="1800" b="0" strike="noStrike" spc="-1" dirty="0">
              <a:solidFill>
                <a:srgbClr val="000000"/>
              </a:solidFill>
              <a:uFill>
                <a:solidFill>
                  <a:srgbClr val="FFFFFF"/>
                </a:solidFill>
              </a:uFill>
              <a:latin typeface="Arial"/>
            </a:endParaRPr>
          </a:p>
        </p:txBody>
      </p:sp>
      <p:sp>
        <p:nvSpPr>
          <p:cNvPr id="80" name="CustomShape 3"/>
          <p:cNvSpPr/>
          <p:nvPr/>
        </p:nvSpPr>
        <p:spPr>
          <a:xfrm>
            <a:off x="-252360" y="4869000"/>
            <a:ext cx="10047960" cy="113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1" spc="-1" dirty="0">
                <a:solidFill>
                  <a:srgbClr val="8B8B8B"/>
                </a:solidFill>
                <a:uFill>
                  <a:solidFill>
                    <a:srgbClr val="FFFFFF"/>
                  </a:solidFill>
                </a:uFill>
                <a:latin typeface="Times New Roman"/>
                <a:ea typeface="DejaVu Sans"/>
              </a:rPr>
              <a:t>Professor</a:t>
            </a:r>
            <a:r>
              <a:rPr lang="pt-BR" sz="2000" b="1" strike="noStrike" spc="-1" dirty="0">
                <a:solidFill>
                  <a:srgbClr val="8B8B8B"/>
                </a:solidFill>
                <a:uFill>
                  <a:solidFill>
                    <a:srgbClr val="FFFFFF"/>
                  </a:solidFill>
                </a:uFill>
                <a:latin typeface="Times New Roman"/>
                <a:ea typeface="DejaVu Sans"/>
              </a:rPr>
              <a:t>: Ramiro de Vasconcelos dos Santos Júnior, </a:t>
            </a:r>
            <a:r>
              <a:rPr lang="pt-BR" sz="1800" b="1" spc="-1" dirty="0" err="1">
                <a:solidFill>
                  <a:srgbClr val="8B8B8B"/>
                </a:solidFill>
                <a:uFill>
                  <a:solidFill>
                    <a:srgbClr val="FFFFFF"/>
                  </a:solidFill>
                </a:uFill>
                <a:latin typeface="Times New Roman"/>
                <a:ea typeface="DejaVu Sans"/>
              </a:rPr>
              <a:t>MSc</a:t>
            </a:r>
            <a:r>
              <a:rPr lang="pt-BR" sz="1800" b="1" spc="-1" dirty="0">
                <a:solidFill>
                  <a:srgbClr val="8B8B8B"/>
                </a:solidFill>
                <a:uFill>
                  <a:solidFill>
                    <a:srgbClr val="FFFFFF"/>
                  </a:solidFill>
                </a:uFill>
                <a:latin typeface="Times New Roman"/>
                <a:ea typeface="DejaVu Sans"/>
              </a:rPr>
              <a:t>.</a:t>
            </a:r>
            <a:endParaRPr lang="pt-BR" sz="1800" b="0" strike="noStrike" spc="-1" dirty="0">
              <a:solidFill>
                <a:srgbClr val="000000"/>
              </a:solidFill>
              <a:uFill>
                <a:solidFill>
                  <a:srgbClr val="FFFFFF"/>
                </a:solidFill>
              </a:uFill>
              <a:latin typeface="Arial"/>
            </a:endParaRPr>
          </a:p>
          <a:p>
            <a:pPr algn="ctr">
              <a:lnSpc>
                <a:spcPct val="100000"/>
              </a:lnSpc>
            </a:pPr>
            <a:endParaRPr lang="pt-BR" sz="1800" b="0" strike="noStrike" spc="-1" dirty="0">
              <a:solidFill>
                <a:srgbClr val="000000"/>
              </a:solidFill>
              <a:uFill>
                <a:solidFill>
                  <a:srgbClr val="FFFFFF"/>
                </a:solidFill>
              </a:uFill>
              <a:latin typeface="Arial"/>
            </a:endParaRPr>
          </a:p>
          <a:p>
            <a:pPr algn="ctr">
              <a:lnSpc>
                <a:spcPct val="100000"/>
              </a:lnSpc>
            </a:pPr>
            <a:r>
              <a:rPr lang="pt-BR" sz="2000" b="1" strike="noStrike" spc="-1" dirty="0">
                <a:solidFill>
                  <a:srgbClr val="8B8B8B"/>
                </a:solidFill>
                <a:uFill>
                  <a:solidFill>
                    <a:srgbClr val="FFFFFF"/>
                  </a:solidFill>
                </a:uFill>
                <a:latin typeface="Times New Roman"/>
                <a:ea typeface="DejaVu Sans"/>
              </a:rPr>
              <a:t>Angicos/RN, 05 </a:t>
            </a:r>
            <a:r>
              <a:rPr lang="pt-BR" sz="2000" b="1" strike="noStrike" spc="-1">
                <a:solidFill>
                  <a:srgbClr val="8B8B8B"/>
                </a:solidFill>
                <a:uFill>
                  <a:solidFill>
                    <a:srgbClr val="FFFFFF"/>
                  </a:solidFill>
                </a:uFill>
                <a:latin typeface="Times New Roman"/>
                <a:ea typeface="DejaVu Sans"/>
              </a:rPr>
              <a:t>de julho </a:t>
            </a:r>
            <a:r>
              <a:rPr lang="pt-BR" sz="2000" b="1" strike="noStrike" spc="-1" dirty="0">
                <a:solidFill>
                  <a:srgbClr val="8B8B8B"/>
                </a:solidFill>
                <a:uFill>
                  <a:solidFill>
                    <a:srgbClr val="FFFFFF"/>
                  </a:solidFill>
                </a:uFill>
                <a:latin typeface="Times New Roman"/>
                <a:ea typeface="DejaVu Sans"/>
              </a:rPr>
              <a:t>de 2023.</a:t>
            </a:r>
            <a:endParaRPr lang="pt-BR" sz="1800" b="0" strike="noStrike" spc="-1" dirty="0">
              <a:solidFill>
                <a:srgbClr val="000000"/>
              </a:solidFill>
              <a:uFill>
                <a:solidFill>
                  <a:srgbClr val="FFFFFF"/>
                </a:solidFill>
              </a:uFill>
              <a:latin typeface="Arial"/>
            </a:endParaRPr>
          </a:p>
          <a:p>
            <a:pPr algn="ctr">
              <a:lnSpc>
                <a:spcPct val="100000"/>
              </a:lnSpc>
            </a:pPr>
            <a:endParaRPr lang="pt-BR" sz="1800" b="0" strike="noStrike" spc="-1" dirty="0">
              <a:solidFill>
                <a:srgbClr val="000000"/>
              </a:solidFill>
              <a:uFill>
                <a:solidFill>
                  <a:srgbClr val="FFFFFF"/>
                </a:solidFill>
              </a:uFill>
              <a:latin typeface="Arial"/>
            </a:endParaRPr>
          </a:p>
          <a:p>
            <a:pPr algn="ctr">
              <a:lnSpc>
                <a:spcPct val="100000"/>
              </a:lnSpc>
            </a:pPr>
            <a:endParaRPr lang="pt-B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produtos de software</a:t>
            </a:r>
            <a:endParaRPr lang="en-US" dirty="0"/>
          </a:p>
        </p:txBody>
      </p:sp>
      <p:sp>
        <p:nvSpPr>
          <p:cNvPr id="3" name="Content Placeholder 2"/>
          <p:cNvSpPr>
            <a:spLocks noGrp="1"/>
          </p:cNvSpPr>
          <p:nvPr>
            <p:ph idx="1"/>
          </p:nvPr>
        </p:nvSpPr>
        <p:spPr/>
        <p:txBody>
          <a:bodyPr/>
          <a:lstStyle/>
          <a:p>
            <a:r>
              <a:rPr lang="pt" dirty="0"/>
              <a:t>produtos genéricos</a:t>
            </a:r>
          </a:p>
          <a:p>
            <a:pPr lvl="1"/>
            <a:r>
              <a:rPr lang="pt" dirty="0"/>
              <a:t>Sistemas autónomos que são comercializados e vendidos a qualquer cliente que os pretenda adquirir.</a:t>
            </a:r>
          </a:p>
          <a:p>
            <a:pPr lvl="1"/>
            <a:r>
              <a:rPr lang="pt" dirty="0"/>
              <a:t>Exemplos – software para PC, como programas gráficos, ferramentas de gerenciamento de projetos; Software CAD; software para mercados específicos como sistemas de marcação de consultas para dentistas.</a:t>
            </a:r>
          </a:p>
          <a:p>
            <a:r>
              <a:rPr lang="pt" dirty="0"/>
              <a:t>Produtos customizados</a:t>
            </a:r>
          </a:p>
          <a:p>
            <a:pPr lvl="1"/>
            <a:r>
              <a:rPr lang="pt" dirty="0"/>
              <a:t>Software encomendado por um cliente específico para atender às suas próprias necessidades.</a:t>
            </a:r>
          </a:p>
          <a:p>
            <a:pPr lvl="1"/>
            <a:r>
              <a:rPr lang="pt" dirty="0"/>
              <a:t>Exemplos – sistemas de controle embarcados, software de controle de tráfego aéreo, sistemas de monitoramento de tráfego.</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Especificação do produto</a:t>
            </a:r>
            <a:endParaRPr lang="en-US" dirty="0"/>
          </a:p>
        </p:txBody>
      </p:sp>
      <p:sp>
        <p:nvSpPr>
          <p:cNvPr id="3" name="Content Placeholder 2"/>
          <p:cNvSpPr>
            <a:spLocks noGrp="1"/>
          </p:cNvSpPr>
          <p:nvPr>
            <p:ph idx="1"/>
          </p:nvPr>
        </p:nvSpPr>
        <p:spPr/>
        <p:txBody>
          <a:bodyPr/>
          <a:lstStyle/>
          <a:p>
            <a:r>
              <a:rPr lang="pt" dirty="0"/>
              <a:t>produtos genéricos</a:t>
            </a:r>
          </a:p>
          <a:p>
            <a:pPr lvl="1"/>
            <a:r>
              <a:rPr lang="pt" dirty="0"/>
              <a:t>A especificação do que o software deve fazer é de propriedade do desenvolvedor de software e as decisões sobre alterações de software são feitas pelo desenvolvedor.</a:t>
            </a:r>
          </a:p>
          <a:p>
            <a:r>
              <a:rPr lang="pt" dirty="0"/>
              <a:t>Produtos customizados</a:t>
            </a:r>
          </a:p>
          <a:p>
            <a:pPr lvl="1"/>
            <a:r>
              <a:rPr lang="pt" dirty="0"/>
              <a:t>A especificação do que o software deve fazer é de propriedade do cliente do software e ele toma as decisões sobre as alterações de software necessárias.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pt" dirty="0"/>
              <a:t>Atributos essenciais de um bom software</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12</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Característica do produto</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91440" marB="9144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Descrição</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Manutenibilidade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O software deve ser escrito de tal forma que possa evoluir para atender às necessidades em constante mudança dos clientes. Este é um atributo crítico porque a mudança de software é um requisito inevitável de um ambiente de negócios em mudança.</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pt" sz="1400" b="0" i="0" dirty="0">
                          <a:latin typeface="Times New Roman" panose="02020603050405020304" pitchFamily="18" charset="0"/>
                          <a:cs typeface="Times New Roman" panose="02020603050405020304" pitchFamily="18" charset="0"/>
                        </a:rPr>
                        <a:t>Confiabilidade e segurança</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Confiabilidade de software inclui uma variedade de características, incluindo confiabilidade, segurança e proteção. Software confiável não deve causar danos físicos ou econômicos em caso de falha do sistema. Usuários mal-intencionados não devem conseguir acessar ou danificar o sistema.</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Eficiência</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O software não deve desperdiçar recursos do sistema, como memória e ciclos do processador. Eficiência, portanto, inclui capacidade de resposta, tempo de processamento, utilização de memória, etc.</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Aceitabilidade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O software deve ser aceitável para o tipo de usuário para o qual foi projetado. Isso significa que deve ser compreensível, utilizável e compatível com outros sistemas que eles usam.</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de software</a:t>
            </a:r>
            <a:endParaRPr lang="en-US" dirty="0"/>
          </a:p>
        </p:txBody>
      </p:sp>
      <p:sp>
        <p:nvSpPr>
          <p:cNvPr id="3" name="Content Placeholder 2"/>
          <p:cNvSpPr>
            <a:spLocks noGrp="1"/>
          </p:cNvSpPr>
          <p:nvPr>
            <p:ph idx="1"/>
          </p:nvPr>
        </p:nvSpPr>
        <p:spPr/>
        <p:txBody>
          <a:bodyPr/>
          <a:lstStyle/>
          <a:p>
            <a:r>
              <a:rPr lang="pt" dirty="0"/>
              <a:t>A engenharia de software é uma disciplina de engenharia que se preocupa com todos os aspectos da produção de software, desde os estágios iniciais da especificação do sistema até a manutenção do sistema após sua entrada em uso.</a:t>
            </a:r>
          </a:p>
          <a:p>
            <a:r>
              <a:rPr lang="pt" dirty="0"/>
              <a:t>Disciplina de engenharia</a:t>
            </a:r>
          </a:p>
          <a:p>
            <a:pPr lvl="1"/>
            <a:r>
              <a:rPr lang="pt" dirty="0"/>
              <a:t>Utilizar teorias e métodos adequados para a resolução de problemas tendo em conta os condicionalismos organizacionais e financeiros.</a:t>
            </a:r>
          </a:p>
          <a:p>
            <a:r>
              <a:rPr lang="pt" dirty="0"/>
              <a:t>Todos os aspectos da produção de software</a:t>
            </a:r>
          </a:p>
          <a:p>
            <a:pPr lvl="1"/>
            <a:r>
              <a:rPr lang="pt" dirty="0"/>
              <a:t>Não apenas processo técnico de desenvolvimento. Também gerenciamento de projetos e desenvolvimento de ferramentas, métodos etc. para apoiar a produção de software.</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Importância da engenharia de software</a:t>
            </a:r>
            <a:endParaRPr lang="en-US" dirty="0"/>
          </a:p>
        </p:txBody>
      </p:sp>
      <p:sp>
        <p:nvSpPr>
          <p:cNvPr id="3" name="Content Placeholder 2"/>
          <p:cNvSpPr>
            <a:spLocks noGrp="1"/>
          </p:cNvSpPr>
          <p:nvPr>
            <p:ph idx="1"/>
          </p:nvPr>
        </p:nvSpPr>
        <p:spPr/>
        <p:txBody>
          <a:bodyPr/>
          <a:lstStyle/>
          <a:p>
            <a:r>
              <a:rPr lang="pt" dirty="0"/>
              <a:t>Cada vez mais, os indivíduos e a sociedade dependem de sistemas de software avançados. Precisamos ser capazes de produzir sistemas confiáveis e confiáveis de forma econômica e rápida.</a:t>
            </a:r>
          </a:p>
          <a:p>
            <a:r>
              <a:rPr lang="pt" dirty="0"/>
              <a:t>Geralmente é mais barato, a longo prazo, usar métodos e técnicas de engenharia de software para sistemas de software em vez de apenas escrever os programas como se fosse um projeto de programação pessoal. Para a maioria dos tipos de sistema, a maioria dos custos são os custos de mudança do software depois que ele entra em uso.</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Atividades de processo de software</a:t>
            </a:r>
            <a:endParaRPr lang="en-US" dirty="0"/>
          </a:p>
        </p:txBody>
      </p:sp>
      <p:sp>
        <p:nvSpPr>
          <p:cNvPr id="3" name="Content Placeholder 2"/>
          <p:cNvSpPr>
            <a:spLocks noGrp="1"/>
          </p:cNvSpPr>
          <p:nvPr>
            <p:ph idx="1"/>
          </p:nvPr>
        </p:nvSpPr>
        <p:spPr/>
        <p:txBody>
          <a:bodyPr/>
          <a:lstStyle/>
          <a:p>
            <a:r>
              <a:rPr lang="pt" dirty="0"/>
              <a:t>Especificação de software, onde clientes e engenheiros definem o software a ser produzido e as restrições de operação.</a:t>
            </a:r>
          </a:p>
          <a:p>
            <a:r>
              <a:rPr lang="pt" dirty="0"/>
              <a:t>Desenvolvimento de software, onde o software é projetado e programado.</a:t>
            </a:r>
          </a:p>
          <a:p>
            <a:r>
              <a:rPr lang="pt" dirty="0"/>
              <a:t>Validação de software, onde o software é verificado para garantir que é o que o cliente exige.</a:t>
            </a:r>
          </a:p>
          <a:p>
            <a:r>
              <a:rPr lang="pt" dirty="0"/>
              <a:t>Evolução do software, onde o software é modificado para refletir as mudanças nos requisitos do cliente e do mercado.</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gerais que afetam o software</a:t>
            </a:r>
            <a:endParaRPr lang="en-US" dirty="0"/>
          </a:p>
        </p:txBody>
      </p:sp>
      <p:sp>
        <p:nvSpPr>
          <p:cNvPr id="3" name="Content Placeholder 2"/>
          <p:cNvSpPr>
            <a:spLocks noGrp="1"/>
          </p:cNvSpPr>
          <p:nvPr>
            <p:ph idx="1"/>
          </p:nvPr>
        </p:nvSpPr>
        <p:spPr/>
        <p:txBody>
          <a:bodyPr/>
          <a:lstStyle/>
          <a:p>
            <a:r>
              <a:rPr lang="pt" dirty="0"/>
              <a:t>Heterogeneidade</a:t>
            </a:r>
          </a:p>
          <a:p>
            <a:pPr lvl="1"/>
            <a:r>
              <a:rPr lang="pt" dirty="0"/>
              <a:t>Cada vez mais, os sistemas são obrigados a operar como sistemas distribuídos em redes que incluem diferentes tipos de computadores e dispositivos móveis.</a:t>
            </a:r>
          </a:p>
          <a:p>
            <a:r>
              <a:rPr lang="pt" dirty="0"/>
              <a:t>Negócios e mudanças sociais</a:t>
            </a:r>
          </a:p>
          <a:p>
            <a:pPr lvl="1"/>
            <a:r>
              <a:rPr lang="pt" dirty="0"/>
              <a:t>Os negócios e a sociedade estão mudando incrivelmente rápido à medida que as economias emergentes se desenvolvem e novas tecnologias se tornam disponíveis. Eles precisam ser capazes de mudar seu software existente e desenvolver rapidamente um novo software.</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gerais que afetam o software</a:t>
            </a:r>
            <a:endParaRPr lang="en-US" dirty="0"/>
          </a:p>
        </p:txBody>
      </p:sp>
      <p:sp>
        <p:nvSpPr>
          <p:cNvPr id="3" name="Content Placeholder 2"/>
          <p:cNvSpPr>
            <a:spLocks noGrp="1"/>
          </p:cNvSpPr>
          <p:nvPr>
            <p:ph idx="1"/>
          </p:nvPr>
        </p:nvSpPr>
        <p:spPr/>
        <p:txBody>
          <a:bodyPr/>
          <a:lstStyle/>
          <a:p>
            <a:r>
              <a:rPr lang="pt" dirty="0"/>
              <a:t>Segurança e confiança</a:t>
            </a:r>
          </a:p>
          <a:p>
            <a:pPr lvl="1"/>
            <a:r>
              <a:rPr lang="pt" dirty="0"/>
              <a:t>Como o software está interligado com todos os aspectos de nossas vidas, é essencial que possamos confiar nesse software.</a:t>
            </a:r>
          </a:p>
          <a:p>
            <a:r>
              <a:rPr lang="pt" dirty="0"/>
              <a:t>Escala</a:t>
            </a:r>
          </a:p>
          <a:p>
            <a:pPr lvl="1"/>
            <a:r>
              <a:rPr lang="pt" dirty="0"/>
              <a:t>O software deve ser desenvolvido em uma ampla gama de escalas, desde sistemas incorporados muito pequenos em dispositivos portáteis ou vestíveis até sistemas baseados em nuvem em escala de Internet que atendem a uma comunidade global.</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Diversidade de engenharia de software</a:t>
            </a:r>
            <a:endParaRPr lang="en-US" dirty="0"/>
          </a:p>
        </p:txBody>
      </p:sp>
      <p:sp>
        <p:nvSpPr>
          <p:cNvPr id="3" name="Content Placeholder 2"/>
          <p:cNvSpPr>
            <a:spLocks noGrp="1"/>
          </p:cNvSpPr>
          <p:nvPr>
            <p:ph idx="1"/>
          </p:nvPr>
        </p:nvSpPr>
        <p:spPr/>
        <p:txBody>
          <a:bodyPr/>
          <a:lstStyle/>
          <a:p>
            <a:r>
              <a:rPr lang="pt" dirty="0"/>
              <a:t>Existem muitos tipos diferentes de sistemas de software e não existe um conjunto universal de técnicas de software que seja aplicável a todos eles.</a:t>
            </a:r>
          </a:p>
          <a:p>
            <a:r>
              <a:rPr lang="pt" dirty="0"/>
              <a:t>Os métodos e ferramentas de engenharia de software usados dependem do tipo de aplicativo que está sendo desenvolvido, dos requisitos do cliente e do histórico da equipe de desenvolvimento.</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aplicativos</a:t>
            </a:r>
            <a:endParaRPr lang="en-US" dirty="0"/>
          </a:p>
        </p:txBody>
      </p:sp>
      <p:sp>
        <p:nvSpPr>
          <p:cNvPr id="3" name="Content Placeholder 2"/>
          <p:cNvSpPr>
            <a:spLocks noGrp="1"/>
          </p:cNvSpPr>
          <p:nvPr>
            <p:ph idx="1"/>
          </p:nvPr>
        </p:nvSpPr>
        <p:spPr/>
        <p:txBody>
          <a:bodyPr/>
          <a:lstStyle/>
          <a:p>
            <a:r>
              <a:rPr lang="pt" dirty="0"/>
              <a:t>Aplicativos autônomos</a:t>
            </a:r>
          </a:p>
          <a:p>
            <a:pPr lvl="1"/>
            <a:r>
              <a:rPr lang="pt" dirty="0"/>
              <a:t>São sistemas de aplicativos executados em um computador local, como um PC. Eles incluem todas as funcionalidades necessárias e não precisam estar conectados a uma rede.</a:t>
            </a:r>
          </a:p>
          <a:p>
            <a:r>
              <a:rPr lang="pt" dirty="0"/>
              <a:t>Aplicativos interativos baseados em transações</a:t>
            </a:r>
            <a:r>
              <a:rPr lang="pt" i="1" dirty="0"/>
              <a:t> </a:t>
            </a:r>
          </a:p>
          <a:p>
            <a:pPr lvl="1"/>
            <a:r>
              <a:rPr lang="pt" dirty="0"/>
              <a:t>Aplicativos executados em um computador remoto e acessados pelos usuários a partir de seus próprios PCs ou terminais. Isso inclui aplicativos da Web, como aplicativos de </a:t>
            </a:r>
            <a:r>
              <a:rPr lang="pt" dirty="0" err="1"/>
              <a:t>comércio eletrônico </a:t>
            </a:r>
            <a:r>
              <a:rPr lang="pt" dirty="0"/>
              <a:t>.</a:t>
            </a:r>
          </a:p>
          <a:p>
            <a:r>
              <a:rPr lang="pt" dirty="0"/>
              <a:t>Sistemas de controle embutidos</a:t>
            </a:r>
          </a:p>
          <a:p>
            <a:pPr lvl="1"/>
            <a:r>
              <a:rPr lang="pt" dirty="0"/>
              <a:t>Estes são sistemas de controle de software que controlam e gerenciam dispositivos de hardware. Numericamente, provavelmente existem mais sistemas embarcados do que qualquer outro tipo de sistema.</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pt" dirty="0"/>
              <a:t>Capítulo 1 - Introdução</a:t>
            </a:r>
          </a:p>
        </p:txBody>
      </p:sp>
      <p:sp>
        <p:nvSpPr>
          <p:cNvPr id="8" name="Subtitle 7">
            <a:extLst>
              <a:ext uri="{FF2B5EF4-FFF2-40B4-BE49-F238E27FC236}">
                <a16:creationId xmlns:a16="http://schemas.microsoft.com/office/drawing/2014/main" id="{A25FF415-56D6-2940-1A67-0E0503DA6C52}"/>
              </a:ext>
            </a:extLst>
          </p:cNvPr>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fld id="{1D5CD492-2BC6-F348-9965-EC1D86DF57A8}" type="slidenum">
              <a:rPr lang="en-US" smtClean="0">
                <a:latin typeface="Times New Roman" panose="02020603050405020304" pitchFamily="18" charset="0"/>
              </a:rPr>
              <a:t>2</a:t>
            </a:fld>
            <a:endParaRPr lang="en-US" dirty="0">
              <a:latin typeface="Times New Roman" panose="02020603050405020304" pitchFamily="18"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aplicativos</a:t>
            </a:r>
            <a:endParaRPr lang="en-US" dirty="0"/>
          </a:p>
        </p:txBody>
      </p:sp>
      <p:sp>
        <p:nvSpPr>
          <p:cNvPr id="3" name="Content Placeholder 2"/>
          <p:cNvSpPr>
            <a:spLocks noGrp="1"/>
          </p:cNvSpPr>
          <p:nvPr>
            <p:ph idx="1"/>
          </p:nvPr>
        </p:nvSpPr>
        <p:spPr/>
        <p:txBody>
          <a:bodyPr/>
          <a:lstStyle/>
          <a:p>
            <a:r>
              <a:rPr lang="pt" dirty="0"/>
              <a:t>Sistemas de processamento em lote</a:t>
            </a:r>
          </a:p>
          <a:p>
            <a:pPr lvl="1"/>
            <a:r>
              <a:rPr lang="pt" dirty="0"/>
              <a:t>Esses são sistemas de negócios projetados para processar dados em grandes lotes. Eles processam um grande número de entradas individuais para criar saídas correspondentes.</a:t>
            </a:r>
          </a:p>
          <a:p>
            <a:r>
              <a:rPr lang="pt" dirty="0"/>
              <a:t>Sistemas de entretenimento</a:t>
            </a:r>
          </a:p>
          <a:p>
            <a:pPr lvl="1"/>
            <a:r>
              <a:rPr lang="pt" dirty="0"/>
              <a:t>Estes são sistemas que são principalmente para uso pessoal e que se destinam a entreter o usuário.</a:t>
            </a:r>
          </a:p>
          <a:p>
            <a:r>
              <a:rPr lang="pt" dirty="0"/>
              <a:t>Sistemas de </a:t>
            </a:r>
            <a:r>
              <a:rPr lang="pt" dirty="0" err="1"/>
              <a:t>modelagem </a:t>
            </a:r>
            <a:r>
              <a:rPr lang="pt" dirty="0"/>
              <a:t>e simulação</a:t>
            </a:r>
          </a:p>
          <a:p>
            <a:pPr lvl="1"/>
            <a:r>
              <a:rPr lang="pt" dirty="0"/>
              <a:t>Esses são sistemas desenvolvidos por cientistas e engenheiros para modelar processos ou situações físicas, que incluem muitos objetos separados e interativos.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aplicativos</a:t>
            </a:r>
            <a:endParaRPr lang="en-US" dirty="0"/>
          </a:p>
        </p:txBody>
      </p:sp>
      <p:sp>
        <p:nvSpPr>
          <p:cNvPr id="3" name="Content Placeholder 2"/>
          <p:cNvSpPr>
            <a:spLocks noGrp="1"/>
          </p:cNvSpPr>
          <p:nvPr>
            <p:ph idx="1"/>
          </p:nvPr>
        </p:nvSpPr>
        <p:spPr/>
        <p:txBody>
          <a:bodyPr/>
          <a:lstStyle/>
          <a:p>
            <a:r>
              <a:rPr lang="pt" dirty="0"/>
              <a:t>Sistemas de coleta de dados</a:t>
            </a:r>
            <a:r>
              <a:rPr lang="pt" i="1" dirty="0"/>
              <a:t> </a:t>
            </a:r>
          </a:p>
          <a:p>
            <a:pPr lvl="1"/>
            <a:r>
              <a:rPr lang="pt" dirty="0"/>
              <a:t>São sistemas que coletam dados de seu ambiente por meio de um conjunto de sensores e enviam esses dados para outros sistemas para processamento.</a:t>
            </a:r>
          </a:p>
          <a:p>
            <a:r>
              <a:rPr lang="pt" dirty="0"/>
              <a:t>sistemas de sistemas</a:t>
            </a:r>
          </a:p>
          <a:p>
            <a:pPr lvl="1"/>
            <a:r>
              <a:rPr lang="pt" dirty="0"/>
              <a:t>Estes são sistemas compostos por vários outros sistemas de software.</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Fundamentos da engenharia de software</a:t>
            </a:r>
            <a:endParaRPr lang="en-US" dirty="0"/>
          </a:p>
        </p:txBody>
      </p:sp>
      <p:sp>
        <p:nvSpPr>
          <p:cNvPr id="3" name="Content Placeholder 2"/>
          <p:cNvSpPr>
            <a:spLocks noGrp="1"/>
          </p:cNvSpPr>
          <p:nvPr>
            <p:ph idx="1"/>
          </p:nvPr>
        </p:nvSpPr>
        <p:spPr/>
        <p:txBody>
          <a:bodyPr/>
          <a:lstStyle/>
          <a:p>
            <a:r>
              <a:rPr lang="pt" dirty="0"/>
              <a:t>Alguns princípios fundamentais se aplicam a todos os tipos de sistema de software, independentemente das técnicas de desenvolvimento utilizadas:</a:t>
            </a:r>
          </a:p>
          <a:p>
            <a:pPr lvl="1"/>
            <a:r>
              <a:rPr lang="pt" dirty="0"/>
              <a:t>Os sistemas devem ser desenvolvidos usando um processo de desenvolvimento gerenciado e compreendido. Claro, diferentes processos são usados para diferentes tipos de software.</a:t>
            </a:r>
          </a:p>
          <a:p>
            <a:pPr lvl="1"/>
            <a:r>
              <a:rPr lang="pt" dirty="0"/>
              <a:t>Confiabilidade e desempenho são importantes para todos os tipos de sistema.</a:t>
            </a:r>
          </a:p>
          <a:p>
            <a:pPr lvl="1"/>
            <a:r>
              <a:rPr lang="pt" dirty="0"/>
              <a:t>É importante entender e gerenciar a especificação e os requisitos do software (o que o software deve fazer).</a:t>
            </a:r>
          </a:p>
          <a:p>
            <a:pPr lvl="1"/>
            <a:r>
              <a:rPr lang="pt" dirty="0"/>
              <a:t>Quando apropriado, você deve reutilizar o software que já foi desenvolvido em vez de escrever um novo software.</a:t>
            </a:r>
          </a:p>
          <a:p>
            <a:pPr lvl="1"/>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de software internet</a:t>
            </a:r>
            <a:endParaRPr lang="en-US" dirty="0"/>
          </a:p>
        </p:txBody>
      </p:sp>
      <p:sp>
        <p:nvSpPr>
          <p:cNvPr id="3" name="Content Placeholder 2"/>
          <p:cNvSpPr>
            <a:spLocks noGrp="1"/>
          </p:cNvSpPr>
          <p:nvPr>
            <p:ph idx="1"/>
          </p:nvPr>
        </p:nvSpPr>
        <p:spPr/>
        <p:txBody>
          <a:bodyPr/>
          <a:lstStyle/>
          <a:p>
            <a:r>
              <a:rPr lang="pt" dirty="0"/>
              <a:t>A Web é agora uma plataforma para execução de aplicativos e as organizações estão cada vez mais desenvolvendo sistemas baseados na Web em vez de sistemas locais.</a:t>
            </a:r>
          </a:p>
          <a:p>
            <a:r>
              <a:rPr lang="pt" dirty="0"/>
              <a:t>Os serviços da Web (discutidos no Capítulo 19) permitem que a funcionalidade do aplicativo seja acessada pela Web.</a:t>
            </a:r>
          </a:p>
          <a:p>
            <a:r>
              <a:rPr lang="pt" dirty="0"/>
              <a:t>A computação em nuvem é uma abordagem para o fornecimento de serviços de computador onde os aplicativos são executados remotamente na 'nuvem'.</a:t>
            </a:r>
          </a:p>
          <a:p>
            <a:pPr lvl="1"/>
            <a:r>
              <a:rPr lang="pt" dirty="0"/>
              <a:t>Os usuários não compram software, compram e pagam de acordo com o uso.</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de software baseada na web</a:t>
            </a:r>
            <a:endParaRPr lang="en-US" dirty="0"/>
          </a:p>
        </p:txBody>
      </p:sp>
      <p:sp>
        <p:nvSpPr>
          <p:cNvPr id="3" name="Content Placeholder 2"/>
          <p:cNvSpPr>
            <a:spLocks noGrp="1"/>
          </p:cNvSpPr>
          <p:nvPr>
            <p:ph idx="1"/>
          </p:nvPr>
        </p:nvSpPr>
        <p:spPr/>
        <p:txBody>
          <a:bodyPr/>
          <a:lstStyle/>
          <a:p>
            <a:r>
              <a:rPr lang="pt" dirty="0"/>
              <a:t>Os sistemas baseados na Web são sistemas distribuídos complexos, mas os princípios fundamentais da engenharia de software discutidos anteriormente são tão aplicáveis a eles quanto a qualquer outro tipo de sistema.</a:t>
            </a:r>
          </a:p>
          <a:p>
            <a:r>
              <a:rPr lang="pt" dirty="0"/>
              <a:t>As ideias fundamentais da engenharia de software aplicam-se a software baseado na web da mesma forma que se aplicam a outros tipos de sistema de software.</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de software web</a:t>
            </a:r>
            <a:endParaRPr lang="en-US" dirty="0"/>
          </a:p>
        </p:txBody>
      </p:sp>
      <p:sp>
        <p:nvSpPr>
          <p:cNvPr id="3" name="Content Placeholder 2"/>
          <p:cNvSpPr>
            <a:spLocks noGrp="1"/>
          </p:cNvSpPr>
          <p:nvPr>
            <p:ph idx="1"/>
          </p:nvPr>
        </p:nvSpPr>
        <p:spPr>
          <a:xfrm>
            <a:off x="256721" y="1559670"/>
            <a:ext cx="8660959" cy="4525963"/>
          </a:xfrm>
        </p:spPr>
        <p:txBody>
          <a:bodyPr/>
          <a:lstStyle/>
          <a:p>
            <a:r>
              <a:rPr lang="pt" dirty="0"/>
              <a:t>reutilização de software</a:t>
            </a:r>
          </a:p>
          <a:p>
            <a:pPr lvl="1"/>
            <a:r>
              <a:rPr lang="pt" dirty="0"/>
              <a:t>A reutilização de software é a abordagem dominante para a construção de sistemas baseados na web. Ao construir esses sistemas, você pensa em como pode montá-los a partir de componentes e sistemas de software pré-existentes.</a:t>
            </a:r>
          </a:p>
          <a:p>
            <a:r>
              <a:rPr lang="pt" dirty="0"/>
              <a:t>Desenvolvimento incremental e ágil</a:t>
            </a:r>
          </a:p>
          <a:p>
            <a:pPr lvl="1"/>
            <a:r>
              <a:rPr lang="pt" dirty="0"/>
              <a:t>Os sistemas baseados na Web devem ser desenvolvidos e entregues de forma incremental. Agora é geralmente reconhecido que é impraticável especificar todos os requisitos para tais sistemas com antecedência.</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de software web</a:t>
            </a:r>
            <a:endParaRPr lang="en-US" dirty="0"/>
          </a:p>
        </p:txBody>
      </p:sp>
      <p:sp>
        <p:nvSpPr>
          <p:cNvPr id="3" name="Content Placeholder 2"/>
          <p:cNvSpPr>
            <a:spLocks noGrp="1"/>
          </p:cNvSpPr>
          <p:nvPr>
            <p:ph idx="1"/>
          </p:nvPr>
        </p:nvSpPr>
        <p:spPr/>
        <p:txBody>
          <a:bodyPr/>
          <a:lstStyle/>
          <a:p>
            <a:r>
              <a:rPr lang="pt" dirty="0"/>
              <a:t>Sistemas orientados a serviços</a:t>
            </a:r>
          </a:p>
          <a:p>
            <a:pPr lvl="1"/>
            <a:r>
              <a:rPr lang="pt" dirty="0"/>
              <a:t>O software pode ser implementado usando engenharia de software orientada a serviços, em que os componentes de software são serviços da Web independentes. </a:t>
            </a:r>
            <a:endParaRPr lang="en-GB" dirty="0"/>
          </a:p>
          <a:p>
            <a:r>
              <a:rPr lang="pt" dirty="0"/>
              <a:t>Interfaces ricas</a:t>
            </a:r>
          </a:p>
          <a:p>
            <a:pPr lvl="1"/>
            <a:r>
              <a:rPr lang="pt" dirty="0"/>
              <a:t>Surgiram tecnologias de desenvolvimento de interface , como AJAX e HTML5 , que suportam a criação de interfaces avançadas em um navegador da web.</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pt" dirty="0"/>
              <a:t>Ética da engenharia de software</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pt" dirty="0"/>
              <a:t>Ética da engenharia de software</a:t>
            </a:r>
            <a:endParaRPr lang="en-GB" dirty="0"/>
          </a:p>
        </p:txBody>
      </p:sp>
      <p:sp>
        <p:nvSpPr>
          <p:cNvPr id="80901" name="Rectangle 5"/>
          <p:cNvSpPr>
            <a:spLocks noGrp="1" noChangeArrowheads="1"/>
          </p:cNvSpPr>
          <p:nvPr>
            <p:ph idx="1"/>
          </p:nvPr>
        </p:nvSpPr>
        <p:spPr/>
        <p:txBody>
          <a:bodyPr/>
          <a:lstStyle/>
          <a:p>
            <a:r>
              <a:rPr lang="pt" dirty="0"/>
              <a:t>A engenharia de software envolve responsabilidades mais amplas do que simplesmente a aplicação de habilidades técnicas.</a:t>
            </a:r>
          </a:p>
          <a:p>
            <a:r>
              <a:rPr lang="pt" dirty="0"/>
              <a:t>Os engenheiros de software devem se comportar de maneira honesta e eticamente responsável se quiserem ser respeitados como profissionais.</a:t>
            </a:r>
          </a:p>
          <a:p>
            <a:r>
              <a:rPr lang="pt" dirty="0"/>
              <a:t>O comportamento ético é mais do que simplesmente cumprir a lei, mas envolve seguir um conjunto de princípios que são moralmente corretos.</a:t>
            </a:r>
            <a:endParaRPr lang="en-GB" dirty="0"/>
          </a:p>
        </p:txBody>
      </p:sp>
      <p:sp>
        <p:nvSpPr>
          <p:cNvPr id="7" name="Slide Number Placeholder 6"/>
          <p:cNvSpPr>
            <a:spLocks noGrp="1"/>
          </p:cNvSpPr>
          <p:nvPr>
            <p:ph type="sldNum" sz="quarter" idx="4294967295"/>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pt"/>
              <a:t>Questões de responsabilidade profissional</a:t>
            </a:r>
          </a:p>
        </p:txBody>
      </p:sp>
      <p:sp>
        <p:nvSpPr>
          <p:cNvPr id="81925" name="Rectangle 5"/>
          <p:cNvSpPr>
            <a:spLocks noGrp="1" noChangeArrowheads="1"/>
          </p:cNvSpPr>
          <p:nvPr>
            <p:ph idx="1"/>
          </p:nvPr>
        </p:nvSpPr>
        <p:spPr/>
        <p:txBody>
          <a:bodyPr/>
          <a:lstStyle/>
          <a:p>
            <a:pPr>
              <a:lnSpc>
                <a:spcPct val="90000"/>
              </a:lnSpc>
            </a:pPr>
            <a:r>
              <a:rPr lang="pt"/>
              <a:t>Confidencialidade</a:t>
            </a:r>
          </a:p>
          <a:p>
            <a:pPr lvl="1">
              <a:lnSpc>
                <a:spcPct val="90000"/>
              </a:lnSpc>
            </a:pPr>
            <a:r>
              <a:rPr lang="pt"/>
              <a:t>Os engenheiros normalmente devem respeitar a confidencialidade de seus empregadores ou clientes, independentemente de um acordo formal de confidencialidade ter sido assinado ou não.</a:t>
            </a:r>
          </a:p>
          <a:p>
            <a:pPr>
              <a:lnSpc>
                <a:spcPct val="90000"/>
              </a:lnSpc>
            </a:pPr>
            <a:r>
              <a:rPr lang="pt"/>
              <a:t>Competência</a:t>
            </a:r>
          </a:p>
          <a:p>
            <a:pPr lvl="1">
              <a:lnSpc>
                <a:spcPct val="90000"/>
              </a:lnSpc>
            </a:pPr>
            <a:r>
              <a:rPr lang="pt"/>
              <a:t>Os engenheiros não devem deturpar seu nível de competência. Eles não devem aceitar conscientemente trabalho que esteja fora de sua competência.</a:t>
            </a:r>
          </a:p>
          <a:p>
            <a:pPr>
              <a:lnSpc>
                <a:spcPct val="90000"/>
              </a:lnSpc>
            </a:pPr>
            <a:endParaRPr lang="en-GB"/>
          </a:p>
        </p:txBody>
      </p:sp>
      <p:sp>
        <p:nvSpPr>
          <p:cNvPr id="7" name="Slide Number Placeholder 6"/>
          <p:cNvSpPr>
            <a:spLocks noGrp="1"/>
          </p:cNvSpPr>
          <p:nvPr>
            <p:ph type="sldNum" sz="quarter" idx="4294967295"/>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 spc="-1" dirty="0">
                <a:solidFill>
                  <a:srgbClr val="145091"/>
                </a:solidFill>
                <a:uFill>
                  <a:solidFill>
                    <a:srgbClr val="FFFFFF"/>
                  </a:solidFill>
                </a:uFill>
                <a:latin typeface="Times New Roman"/>
                <a:ea typeface="+mn-ea"/>
                <a:cs typeface="+mn-cs"/>
              </a:rPr>
              <a:t>Assuntos abordados</a:t>
            </a:r>
            <a:endParaRPr lang="en-US" spc="-1" dirty="0">
              <a:solidFill>
                <a:srgbClr val="145091"/>
              </a:solidFill>
              <a:uFill>
                <a:solidFill>
                  <a:srgbClr val="FFFFFF"/>
                </a:solidFill>
              </a:uFill>
              <a:latin typeface="Times New Roman"/>
              <a:ea typeface="+mn-ea"/>
              <a:cs typeface="+mn-cs"/>
            </a:endParaRPr>
          </a:p>
        </p:txBody>
      </p:sp>
      <p:sp>
        <p:nvSpPr>
          <p:cNvPr id="3" name="Content Placeholder 2"/>
          <p:cNvSpPr>
            <a:spLocks noGrp="1"/>
          </p:cNvSpPr>
          <p:nvPr>
            <p:ph idx="1"/>
          </p:nvPr>
        </p:nvSpPr>
        <p:spPr/>
        <p:txBody>
          <a:bodyPr/>
          <a:lstStyle/>
          <a:p>
            <a:r>
              <a:rPr lang="pt" dirty="0"/>
              <a:t>Desenvolvimento de software profissional</a:t>
            </a:r>
          </a:p>
          <a:p>
            <a:pPr lvl="1"/>
            <a:r>
              <a:rPr lang="pt" dirty="0"/>
              <a:t>O que se entende por engenharia de software.</a:t>
            </a:r>
          </a:p>
          <a:p>
            <a:r>
              <a:rPr lang="pt" dirty="0"/>
              <a:t>Ética da engenharia de software</a:t>
            </a:r>
          </a:p>
          <a:p>
            <a:pPr lvl="1"/>
            <a:r>
              <a:rPr lang="pt" dirty="0"/>
              <a:t>Uma breve introdução às questões éticas que afetam a engenharia de software.</a:t>
            </a:r>
          </a:p>
          <a:p>
            <a:r>
              <a:rPr lang="pt" dirty="0"/>
              <a:t>Estudos de caso</a:t>
            </a:r>
          </a:p>
          <a:p>
            <a:pPr lvl="1"/>
            <a:r>
              <a:rPr lang="pt" dirty="0"/>
              <a:t>Uma introdução a três exemplos que são usados em capítulos posteriores </a:t>
            </a:r>
            <a:r>
              <a:rPr lang="pt"/>
              <a:t>do livro:</a:t>
            </a:r>
            <a:endParaRPr lang="pt" dirty="0"/>
          </a:p>
          <a:p>
            <a:pPr lvl="2"/>
            <a:r>
              <a:rPr lang="pt" dirty="0"/>
              <a:t>(</a:t>
            </a:r>
            <a:r>
              <a:rPr lang="pt-BR" dirty="0"/>
              <a:t>SOMMERVILLE, Ian. Engenharia de Software. 10ª ed. São Paulo: Pearson </a:t>
            </a:r>
            <a:r>
              <a:rPr lang="pt-BR" dirty="0" err="1"/>
              <a:t>Education</a:t>
            </a:r>
            <a:r>
              <a:rPr lang="pt-BR" dirty="0"/>
              <a:t> do Brasil, 2018</a:t>
            </a:r>
            <a:r>
              <a:rPr lang="pt-BR" b="0" i="0" dirty="0">
                <a:solidFill>
                  <a:srgbClr val="374151"/>
                </a:solidFill>
                <a:effectLst/>
                <a:latin typeface="Söhne"/>
              </a:rPr>
              <a:t>.</a:t>
            </a:r>
            <a:r>
              <a:rPr lang="pt" dirty="0"/>
              <a:t>)</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pt"/>
              <a:t>Questões de responsabilidade profissional</a:t>
            </a:r>
          </a:p>
        </p:txBody>
      </p:sp>
      <p:sp>
        <p:nvSpPr>
          <p:cNvPr id="83973" name="Rectangle 5"/>
          <p:cNvSpPr>
            <a:spLocks noGrp="1" noChangeArrowheads="1"/>
          </p:cNvSpPr>
          <p:nvPr>
            <p:ph idx="1"/>
          </p:nvPr>
        </p:nvSpPr>
        <p:spPr/>
        <p:txBody>
          <a:bodyPr/>
          <a:lstStyle/>
          <a:p>
            <a:r>
              <a:rPr lang="pt" sz="2400"/>
              <a:t>Direito de propriedade intelectual</a:t>
            </a:r>
          </a:p>
          <a:p>
            <a:pPr lvl="1"/>
            <a:r>
              <a:rPr lang="pt" sz="2000"/>
              <a:t>Os engenheiros devem estar cientes das leis locais que regem o uso de propriedade intelectual, como patentes, direitos autorais, etc. Eles devem ter cuidado para garantir que a propriedade intelectual de empregadores e clientes seja protegida.</a:t>
            </a:r>
          </a:p>
          <a:p>
            <a:r>
              <a:rPr lang="pt" sz="2400"/>
              <a:t>uso indevido do computador</a:t>
            </a:r>
          </a:p>
          <a:p>
            <a:pPr lvl="1"/>
            <a:r>
              <a:rPr lang="pt" sz="2000"/>
              <a:t>Os engenheiros de software não devem usar suas habilidades técnicas para fazer mau uso dos computadores de outras pessoas. O uso indevido do computador varia de relativamente trivial (jogo na máquina de um empregador, digamos) a extremamente grave (disseminação de vírus).</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pt" dirty="0"/>
              <a:t>Código de Ética ACM/IEEE</a:t>
            </a:r>
          </a:p>
        </p:txBody>
      </p:sp>
      <p:sp>
        <p:nvSpPr>
          <p:cNvPr id="82949" name="Rectangle 5"/>
          <p:cNvSpPr>
            <a:spLocks noGrp="1" noChangeArrowheads="1"/>
          </p:cNvSpPr>
          <p:nvPr>
            <p:ph idx="1"/>
          </p:nvPr>
        </p:nvSpPr>
        <p:spPr/>
        <p:txBody>
          <a:bodyPr/>
          <a:lstStyle/>
          <a:p>
            <a:pPr>
              <a:lnSpc>
                <a:spcPct val="90000"/>
              </a:lnSpc>
            </a:pPr>
            <a:r>
              <a:rPr lang="pt" dirty="0"/>
              <a:t>As sociedades profissionais nos Estados Unidos cooperaram para produzir um código de prática ética.</a:t>
            </a:r>
          </a:p>
          <a:p>
            <a:pPr>
              <a:lnSpc>
                <a:spcPct val="90000"/>
              </a:lnSpc>
            </a:pPr>
            <a:r>
              <a:rPr lang="pt" dirty="0"/>
              <a:t>Os membros dessas organizações se inscrevem no código de prática quando se associam.</a:t>
            </a:r>
          </a:p>
          <a:p>
            <a:pPr>
              <a:lnSpc>
                <a:spcPct val="90000"/>
              </a:lnSpc>
            </a:pPr>
            <a:r>
              <a:rPr lang="pt" dirty="0"/>
              <a:t>O Código contém oito Princípios relacionados ao comportamento e às decisões tomadas por engenheiros de software profissionais, incluindo profissionais, educadores, gerentes, supervisores e formuladores de políticas, bem como estagiários e estudantes da profissão.</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Justificativa do código de ética</a:t>
            </a:r>
            <a:endParaRPr lang="en-US" dirty="0"/>
          </a:p>
        </p:txBody>
      </p:sp>
      <p:sp>
        <p:nvSpPr>
          <p:cNvPr id="3" name="Content Placeholder 2"/>
          <p:cNvSpPr>
            <a:spLocks noGrp="1"/>
          </p:cNvSpPr>
          <p:nvPr>
            <p:ph idx="1"/>
          </p:nvPr>
        </p:nvSpPr>
        <p:spPr/>
        <p:txBody>
          <a:bodyPr/>
          <a:lstStyle/>
          <a:p>
            <a:pPr lvl="1"/>
            <a:r>
              <a:rPr lang="pt" i="1" dirty="0"/>
              <a:t>Os computadores têm um papel central e crescente no comércio, na indústria, no governo, na medicina, na educação, no entretenimento e na sociedade em geral. Os engenheiros de software são aqueles que contribuem, por participação direta ou por ensino, para a análise, especificação, projeto, desenvolvimento, certificação, manutenção e teste de sistemas de software.</a:t>
            </a:r>
          </a:p>
          <a:p>
            <a:pPr lvl="1"/>
            <a:r>
              <a:rPr lang="pt" i="1" dirty="0"/>
              <a:t>Por causa de suas funções no desenvolvimento de sistemas de software, os engenheiros de software têm</a:t>
            </a:r>
            <a:r>
              <a:rPr lang="pt" dirty="0"/>
              <a:t> </a:t>
            </a:r>
            <a:r>
              <a:rPr lang="pt" i="1" dirty="0"/>
              <a:t>oportunidades de fazer o bem ou causar dano, permitir que outros façam o bem ou causem dano, ou influenciar outros a fazerem o bem ou causarem dano. Para garantir, tanto quanto possível, que seus esforços sejam usados para o bem, os engenheiros de software devem se comprometer a tornar a engenharia de software uma profissão benéfica e respeitada.</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pt" dirty="0"/>
              <a:t>O Código de Ética da ACM/IEEE</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33</a:t>
            </a:fld>
            <a:endParaRPr lang="en-US"/>
          </a:p>
        </p:txBody>
      </p:sp>
      <p:sp>
        <p:nvSpPr>
          <p:cNvPr id="6" name="TextBox 5"/>
          <p:cNvSpPr txBox="1"/>
          <p:nvPr/>
        </p:nvSpPr>
        <p:spPr>
          <a:xfrm>
            <a:off x="457200" y="1616194"/>
            <a:ext cx="8461312" cy="4231928"/>
          </a:xfrm>
          <a:prstGeom prst="rect">
            <a:avLst/>
          </a:prstGeom>
          <a:solidFill>
            <a:srgbClr val="FFFF00">
              <a:alpha val="34000"/>
            </a:srgbClr>
          </a:solidFill>
        </p:spPr>
        <p:txBody>
          <a:bodyPr wrap="square" rtlCol="0">
            <a:spAutoFit/>
          </a:bodyPr>
          <a:lstStyle/>
          <a:p>
            <a:r>
              <a:rPr lang="pt" sz="1600" dirty="0">
                <a:latin typeface="Times New Roman" panose="02020603050405020304" pitchFamily="18" charset="0"/>
              </a:rPr>
              <a:t>Código de Ética e Prática Profissional da Engenharia de Software</a:t>
            </a:r>
          </a:p>
          <a:p>
            <a:endParaRPr lang="en-GB" sz="1600" dirty="0">
              <a:latin typeface="Times New Roman" panose="02020603050405020304" pitchFamily="18" charset="0"/>
            </a:endParaRPr>
          </a:p>
          <a:p>
            <a:r>
              <a:rPr lang="pt" sz="1600" dirty="0">
                <a:latin typeface="Times New Roman" panose="02020603050405020304" pitchFamily="18" charset="0"/>
              </a:rPr>
              <a:t>Força-Tarefa Conjunta ACM/IEEE-CS sobre Ética em Engenharia de Software e Práticas Profissionais</a:t>
            </a:r>
          </a:p>
          <a:p>
            <a:r>
              <a:rPr lang="pt" sz="1600" dirty="0">
                <a:latin typeface="Times New Roman" panose="02020603050405020304" pitchFamily="18" charset="0"/>
              </a:rPr>
              <a:t> </a:t>
            </a:r>
            <a:endParaRPr lang="en-GB" sz="1600" dirty="0">
              <a:latin typeface="Times New Roman" panose="02020603050405020304" pitchFamily="18" charset="0"/>
            </a:endParaRPr>
          </a:p>
          <a:p>
            <a:r>
              <a:rPr lang="pt" sz="1600" dirty="0">
                <a:latin typeface="Times New Roman" panose="02020603050405020304" pitchFamily="18" charset="0"/>
              </a:rPr>
              <a:t>PREÂMBULO</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A versão curta do código resume as aspirações em um alto nível de abstração; as cláusulas incluídas na versão completa dão exemplos e detalhes de como essas aspirações mudam a forma como agimos como profissionais de engenharia de software. Sem as aspirações, os detalhes podem se tornar legalistas e tediosos; sem os detalhes, as aspirações podem tornar-se sonoras mas vazias; juntos, as aspirações e os detalhes formam um código coeso.</a:t>
            </a:r>
            <a:endParaRPr lang="en-GB" sz="1600" dirty="0">
              <a:latin typeface="Times New Roman" panose="02020603050405020304" pitchFamily="18" charset="0"/>
            </a:endParaRPr>
          </a:p>
          <a:p>
            <a:r>
              <a:rPr lang="pt" sz="1600" dirty="0">
                <a:latin typeface="Times New Roman" panose="02020603050405020304" pitchFamily="18" charset="0"/>
              </a:rPr>
              <a:t>Os engenheiros de software devem se comprometer a fazer da análise, especificação, projeto, desenvolvimento, teste e manutenção de software uma profissão benéfica e respeitada. De acordo com seu compromisso com a saúde, segurança e bem-estar do público, os engenheiros de software devem aderir aos seguintes Oito Princípios:</a:t>
            </a:r>
            <a:endParaRPr lang="en-GB" sz="1600" dirty="0">
              <a:latin typeface="Times New Roman" panose="02020603050405020304" pitchFamily="18" charset="0"/>
            </a:endParaRPr>
          </a:p>
          <a:p>
            <a:r>
              <a:rPr lang="pt" sz="1200" dirty="0">
                <a:latin typeface="Times New Roman" panose="02020603050405020304" pitchFamily="18" charset="0"/>
              </a:rPr>
              <a:t> </a:t>
            </a:r>
            <a:endParaRPr lang="en-GB" sz="1200" dirty="0">
              <a:latin typeface="Times New Roman" panose="02020603050405020304" pitchFamily="18" charset="0"/>
            </a:endParaRPr>
          </a:p>
          <a:p>
            <a:endParaRPr lang="en-US" sz="1200" dirty="0">
              <a:latin typeface="Times New Roman" panose="02020603050405020304" pitchFamily="18" charset="0"/>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pt" dirty="0"/>
              <a:t>Princípios éticos</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34</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pt" sz="1200" dirty="0">
                <a:latin typeface="Times New Roman" panose="02020603050405020304" pitchFamily="18" charset="0"/>
              </a:rPr>
              <a:t> </a:t>
            </a:r>
            <a:endParaRPr lang="en-GB" sz="1200" dirty="0">
              <a:latin typeface="Times New Roman" panose="02020603050405020304" pitchFamily="18" charset="0"/>
            </a:endParaRPr>
          </a:p>
          <a:p>
            <a:pPr>
              <a:spcAft>
                <a:spcPts val="600"/>
              </a:spcAft>
            </a:pPr>
            <a:r>
              <a:rPr lang="pt" sz="1600" dirty="0">
                <a:latin typeface="Times New Roman" panose="02020603050405020304" pitchFamily="18" charset="0"/>
              </a:rPr>
              <a:t>1. PÚBLICO - Os engenheiros de software devem agir de forma consistente com o interesse público.</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2. CLIENTE E EMPREGADOR - Os engenheiros de software devem agir de maneira que atenda aos melhores interesses de seus clientes e empregadores, consistente com o interesse público.</a:t>
            </a:r>
          </a:p>
          <a:p>
            <a:pPr>
              <a:spcAft>
                <a:spcPts val="600"/>
              </a:spcAft>
            </a:pPr>
            <a:r>
              <a:rPr lang="pt" sz="1600" dirty="0">
                <a:latin typeface="Times New Roman" panose="02020603050405020304" pitchFamily="18" charset="0"/>
              </a:rPr>
              <a:t>3. PRODUTO - Os engenheiros de software devem garantir que seus produtos e modificações relacionadas atendam aos mais altos padrões profissionais possíveis.</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4. JULGAMENTO - Os engenheiros de software devem manter integridade e independência em seu julgamento profissional.</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5. GERENCIAMENTO - Os gerentes e líderes de engenharia de software devem subscrever e promover uma abordagem ética para o gerenciamento de desenvolvimento e manutenção de software.</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6. PROFISSÃO - Os engenheiros de software devem promover a integridade e a reputação da profissão de forma consistente com o interesse público.</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7. COLEGAS - Os engenheiros de software devem ser justos e solidários com seus colegas.</a:t>
            </a:r>
            <a:endParaRPr lang="en-GB" sz="1600" dirty="0">
              <a:latin typeface="Times New Roman" panose="02020603050405020304" pitchFamily="18" charset="0"/>
            </a:endParaRPr>
          </a:p>
          <a:p>
            <a:pPr>
              <a:spcAft>
                <a:spcPts val="600"/>
              </a:spcAft>
            </a:pPr>
            <a:r>
              <a:rPr lang="pt" sz="1600" dirty="0">
                <a:latin typeface="Times New Roman" panose="02020603050405020304" pitchFamily="18" charset="0"/>
              </a:rPr>
              <a:t>8. AUTO - Os engenheiros de software devem participar na aprendizagem ao longo da vida no exercício da sua profissão e devem promover uma abordagem ética no exercício da profissão.</a:t>
            </a:r>
          </a:p>
          <a:p>
            <a:endParaRPr lang="en-US" sz="1200" dirty="0">
              <a:latin typeface="Times New Roman" panose="02020603050405020304" pitchFamily="18" charset="0"/>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pt" dirty="0"/>
              <a:t>Estudos de caso</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pt"/>
              <a:t>Dilemas éticos</a:t>
            </a:r>
          </a:p>
        </p:txBody>
      </p:sp>
      <p:sp>
        <p:nvSpPr>
          <p:cNvPr id="89093" name="Rectangle 5"/>
          <p:cNvSpPr>
            <a:spLocks noGrp="1" noChangeArrowheads="1"/>
          </p:cNvSpPr>
          <p:nvPr>
            <p:ph idx="1"/>
          </p:nvPr>
        </p:nvSpPr>
        <p:spPr/>
        <p:txBody>
          <a:bodyPr/>
          <a:lstStyle/>
          <a:p>
            <a:r>
              <a:rPr lang="pt" dirty="0"/>
              <a:t>Desacordo de princípio com as políticas da alta administração .</a:t>
            </a:r>
          </a:p>
          <a:p>
            <a:r>
              <a:rPr lang="pt" dirty="0"/>
              <a:t>Seu empregador age de maneira antiética e libera um sistema crítico de segurança sem concluir o teste do sistema.</a:t>
            </a:r>
          </a:p>
          <a:p>
            <a:r>
              <a:rPr lang="pt" dirty="0"/>
              <a:t>Participação no desenvolvimento de sistemas de armas militares ou sistemas nucleares.</a:t>
            </a:r>
          </a:p>
          <a:p>
            <a:endParaRPr lang="en-GB" dirty="0"/>
          </a:p>
        </p:txBody>
      </p:sp>
      <p:sp>
        <p:nvSpPr>
          <p:cNvPr id="7" name="Slide Number Placeholder 6"/>
          <p:cNvSpPr>
            <a:spLocks noGrp="1"/>
          </p:cNvSpPr>
          <p:nvPr>
            <p:ph type="sldNum" sz="quarter" idx="4294967295"/>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Estudos de caso</a:t>
            </a:r>
            <a:endParaRPr lang="en-US" dirty="0"/>
          </a:p>
        </p:txBody>
      </p:sp>
      <p:sp>
        <p:nvSpPr>
          <p:cNvPr id="3" name="Content Placeholder 2"/>
          <p:cNvSpPr>
            <a:spLocks noGrp="1"/>
          </p:cNvSpPr>
          <p:nvPr>
            <p:ph idx="1"/>
          </p:nvPr>
        </p:nvSpPr>
        <p:spPr/>
        <p:txBody>
          <a:bodyPr/>
          <a:lstStyle/>
          <a:p>
            <a:r>
              <a:rPr lang="pt" dirty="0"/>
              <a:t>Uma bomba de insulina pessoal</a:t>
            </a:r>
          </a:p>
          <a:p>
            <a:pPr lvl="1"/>
            <a:r>
              <a:rPr lang="pt" dirty="0"/>
              <a:t>Um sistema embutido em uma bomba de insulina usada por diabéticos para manter o controle da glicemia.</a:t>
            </a:r>
          </a:p>
          <a:p>
            <a:r>
              <a:rPr lang="pt" dirty="0"/>
              <a:t>Um sistema de gerenciamento de casos de saúde mental</a:t>
            </a:r>
          </a:p>
          <a:p>
            <a:pPr lvl="1"/>
            <a:r>
              <a:rPr lang="pt" dirty="0"/>
              <a:t>Mentcare. Um sistema usado para manter registros de pessoas que recebem cuidados para problemas de saúde mental.</a:t>
            </a:r>
          </a:p>
          <a:p>
            <a:r>
              <a:rPr lang="pt" dirty="0"/>
              <a:t>Uma estação meteorológica selvagem</a:t>
            </a:r>
          </a:p>
          <a:p>
            <a:pPr lvl="1"/>
            <a:r>
              <a:rPr lang="pt" dirty="0"/>
              <a:t>Um sistema de coleta de dados que coleta dados sobre as condições climáticas em áreas remotas.</a:t>
            </a:r>
          </a:p>
          <a:p>
            <a:r>
              <a:rPr lang="pt" dirty="0" err="1"/>
              <a:t>iLearn </a:t>
            </a:r>
            <a:r>
              <a:rPr lang="pt" dirty="0"/>
              <a:t>: um ambiente digital de aprendizagem</a:t>
            </a:r>
          </a:p>
          <a:p>
            <a:pPr lvl="1"/>
            <a:r>
              <a:rPr lang="pt" dirty="0"/>
              <a:t>Um sistema para apoiar a aprendizagem nas escolas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Sistema de controle da bomba de insulina</a:t>
            </a:r>
            <a:endParaRPr lang="en-US" dirty="0"/>
          </a:p>
        </p:txBody>
      </p:sp>
      <p:sp>
        <p:nvSpPr>
          <p:cNvPr id="3" name="Content Placeholder 2"/>
          <p:cNvSpPr>
            <a:spLocks noGrp="1"/>
          </p:cNvSpPr>
          <p:nvPr>
            <p:ph idx="1"/>
          </p:nvPr>
        </p:nvSpPr>
        <p:spPr/>
        <p:txBody>
          <a:bodyPr/>
          <a:lstStyle/>
          <a:p>
            <a:r>
              <a:rPr lang="pt" dirty="0"/>
              <a:t>Coleta dados de um sensor de açúcar no sangue e calcula a quantidade de insulina necessária para ser injetada.</a:t>
            </a:r>
          </a:p>
          <a:p>
            <a:r>
              <a:rPr lang="pt" dirty="0"/>
              <a:t>Cálculo baseado na taxa de variação dos níveis de açúcar no sangue.</a:t>
            </a:r>
          </a:p>
          <a:p>
            <a:r>
              <a:rPr lang="pt" dirty="0"/>
              <a:t>Envia sinais para uma microbomba para fornecer a dose correta de insulina.</a:t>
            </a:r>
          </a:p>
          <a:p>
            <a:r>
              <a:rPr lang="pt" dirty="0"/>
              <a:t>Sistema crítico de segurança, pois o baixo nível de açúcar no sangue pode levar ao mau funcionamento do cérebro, coma e morte; níveis elevados de açúcar no sangue têm consequências a longo prazo, como danos nos olhos e nos rins.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pt" dirty="0"/>
              <a:t>Arquitetura de hardware da bomba de insulina</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39</a:t>
            </a:fld>
            <a:endParaRPr lang="en-US"/>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pt" dirty="0"/>
              <a:t>Engenharia de software</a:t>
            </a:r>
            <a:endParaRPr lang="en-GB" dirty="0"/>
          </a:p>
        </p:txBody>
      </p:sp>
      <p:sp>
        <p:nvSpPr>
          <p:cNvPr id="64517" name="Rectangle 5"/>
          <p:cNvSpPr>
            <a:spLocks noGrp="1" noChangeArrowheads="1"/>
          </p:cNvSpPr>
          <p:nvPr>
            <p:ph idx="1"/>
          </p:nvPr>
        </p:nvSpPr>
        <p:spPr/>
        <p:txBody>
          <a:bodyPr/>
          <a:lstStyle/>
          <a:p>
            <a:r>
              <a:rPr lang="pt" dirty="0"/>
              <a:t>As economias de TODAS as nações desenvolvidas </a:t>
            </a:r>
            <a:br>
              <a:rPr lang="en-GB" dirty="0"/>
            </a:br>
            <a:r>
              <a:rPr lang="pt" dirty="0"/>
              <a:t>dependem de software.</a:t>
            </a:r>
          </a:p>
          <a:p>
            <a:r>
              <a:rPr lang="pt" dirty="0"/>
              <a:t>Mais e mais sistemas são controlados por software</a:t>
            </a:r>
          </a:p>
          <a:p>
            <a:r>
              <a:rPr lang="pt" dirty="0"/>
              <a:t>A engenharia de software está preocupada com teorias, métodos e ferramentas para o desenvolvimento profissional de software.</a:t>
            </a:r>
          </a:p>
          <a:p>
            <a:r>
              <a:rPr lang="pt" dirty="0"/>
              <a:t>Os gastos com software representam uma </a:t>
            </a:r>
            <a:br>
              <a:rPr lang="en-GB" dirty="0"/>
            </a:br>
            <a:r>
              <a:rPr lang="pt" dirty="0"/>
              <a:t>fração significativa do PIB em todos os países desenvolvidos.</a:t>
            </a:r>
            <a:endParaRPr lang="en-GB" dirty="0"/>
          </a:p>
        </p:txBody>
      </p:sp>
      <p:sp>
        <p:nvSpPr>
          <p:cNvPr id="7" name="Slide Number Placeholder 6"/>
          <p:cNvSpPr>
            <a:spLocks noGrp="1"/>
          </p:cNvSpPr>
          <p:nvPr>
            <p:ph type="sldNum" sz="quarter" idx="4294967295"/>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pt" dirty="0"/>
              <a:t>Modelo de atividade da bomba de insulina</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40</a:t>
            </a:fld>
            <a:endParaRPr lang="en-US"/>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Requisitos essenciais de alto nível</a:t>
            </a:r>
            <a:endParaRPr lang="en-US" dirty="0"/>
          </a:p>
        </p:txBody>
      </p:sp>
      <p:sp>
        <p:nvSpPr>
          <p:cNvPr id="3" name="Content Placeholder 2"/>
          <p:cNvSpPr>
            <a:spLocks noGrp="1"/>
          </p:cNvSpPr>
          <p:nvPr>
            <p:ph idx="1"/>
          </p:nvPr>
        </p:nvSpPr>
        <p:spPr/>
        <p:txBody>
          <a:bodyPr/>
          <a:lstStyle/>
          <a:p>
            <a:r>
              <a:rPr lang="pt" dirty="0"/>
              <a:t>O sistema deve estar disponível para fornecer insulina quando necessário.</a:t>
            </a:r>
          </a:p>
          <a:p>
            <a:r>
              <a:rPr lang="pt" dirty="0"/>
              <a:t>O sistema deve funcionar de forma confiável e fornecer a quantidade correta de insulina para neutralizar o nível atual de açúcar no sangue.</a:t>
            </a:r>
          </a:p>
          <a:p>
            <a:r>
              <a:rPr lang="pt" dirty="0"/>
              <a:t>O sistema deve, portanto, ser projetado e implementado para garantir que o sistema sempre atenda a esses requisitos.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Mentcare: um sistema de informação do paciente para cuidados de saúde mental</a:t>
            </a:r>
            <a:endParaRPr lang="en-US" dirty="0"/>
          </a:p>
        </p:txBody>
      </p:sp>
      <p:sp>
        <p:nvSpPr>
          <p:cNvPr id="3" name="Content Placeholder 2"/>
          <p:cNvSpPr>
            <a:spLocks noGrp="1"/>
          </p:cNvSpPr>
          <p:nvPr>
            <p:ph idx="1"/>
          </p:nvPr>
        </p:nvSpPr>
        <p:spPr/>
        <p:txBody>
          <a:bodyPr/>
          <a:lstStyle/>
          <a:p>
            <a:r>
              <a:rPr lang="pt" dirty="0"/>
              <a:t>Um sistema de informação do paciente para apoiar os cuidados de saúde mental é um sistema de informação médica que mantém informações sobre pacientes que sofrem de problemas de saúde mental e os tratamentos que receberam.</a:t>
            </a:r>
          </a:p>
          <a:p>
            <a:r>
              <a:rPr lang="pt" dirty="0"/>
              <a:t>A maioria dos pacientes de saúde mental não requer tratamento hospitalar dedicado, mas precisa frequentar clínicas especializadas regularmente, onde podem encontrar um médico que tenha conhecimento detalhado de seus problemas.</a:t>
            </a:r>
          </a:p>
          <a:p>
            <a:r>
              <a:rPr lang="pt" dirty="0"/>
              <a:t>Para facilitar o atendimento dos pacientes, essas clínicas não funcionam apenas em hospitais. Eles também podem ser realizados em práticas médicas locais ou centros comunitários.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Mentcare</a:t>
            </a:r>
            <a:endParaRPr lang="en-US" dirty="0"/>
          </a:p>
        </p:txBody>
      </p:sp>
      <p:sp>
        <p:nvSpPr>
          <p:cNvPr id="3" name="Content Placeholder 2"/>
          <p:cNvSpPr>
            <a:spLocks noGrp="1"/>
          </p:cNvSpPr>
          <p:nvPr>
            <p:ph idx="1"/>
          </p:nvPr>
        </p:nvSpPr>
        <p:spPr/>
        <p:txBody>
          <a:bodyPr/>
          <a:lstStyle/>
          <a:p>
            <a:r>
              <a:rPr lang="pt" dirty="0"/>
              <a:t>Mentcare é um sistema de informação que se destina a ser utilizado em clínicas.</a:t>
            </a:r>
          </a:p>
          <a:p>
            <a:r>
              <a:rPr lang="pt" dirty="0"/>
              <a:t>Ele faz uso de um banco de dados centralizado de informações do paciente, mas também foi projetado para ser executado em um PC, para que possa ser acessado e usado em sites que não possuem conectividade de rede segura.</a:t>
            </a:r>
          </a:p>
          <a:p>
            <a:r>
              <a:rPr lang="pt" dirty="0"/>
              <a:t>Quando os sistemas locais têm acesso seguro à rede, eles usam as informações do paciente no banco de dados, mas podem baixar e usar cópias locais dos registros do paciente quando estão desconectados.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Objetivos de cuidado mental</a:t>
            </a:r>
            <a:endParaRPr lang="en-US" dirty="0"/>
          </a:p>
        </p:txBody>
      </p:sp>
      <p:sp>
        <p:nvSpPr>
          <p:cNvPr id="3" name="Content Placeholder 2"/>
          <p:cNvSpPr>
            <a:spLocks noGrp="1"/>
          </p:cNvSpPr>
          <p:nvPr>
            <p:ph idx="1"/>
          </p:nvPr>
        </p:nvSpPr>
        <p:spPr/>
        <p:txBody>
          <a:bodyPr/>
          <a:lstStyle/>
          <a:p>
            <a:r>
              <a:rPr lang="pt" dirty="0"/>
              <a:t>Gerar informações gerenciais que permitam aos gestores dos serviços de saúde avaliar o desempenho em relação às metas locais e governamentais.</a:t>
            </a:r>
          </a:p>
          <a:p>
            <a:r>
              <a:rPr lang="pt" dirty="0"/>
              <a:t>Fornecer à equipe médica informações oportunas para apoiar o tratamento dos pacientes.</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pt" dirty="0"/>
              <a:t>A organização do sistema Mentcare</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45</a:t>
            </a:fld>
            <a:endParaRPr lang="en-US"/>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Principais características do sistema Mentcare</a:t>
            </a:r>
            <a:endParaRPr lang="en-US" dirty="0"/>
          </a:p>
        </p:txBody>
      </p:sp>
      <p:sp>
        <p:nvSpPr>
          <p:cNvPr id="3" name="Content Placeholder 2"/>
          <p:cNvSpPr>
            <a:spLocks noGrp="1"/>
          </p:cNvSpPr>
          <p:nvPr>
            <p:ph idx="1"/>
          </p:nvPr>
        </p:nvSpPr>
        <p:spPr>
          <a:xfrm>
            <a:off x="457200" y="1600200"/>
            <a:ext cx="8473992" cy="4525963"/>
          </a:xfrm>
        </p:spPr>
        <p:txBody>
          <a:bodyPr/>
          <a:lstStyle/>
          <a:p>
            <a:r>
              <a:rPr lang="pt" dirty="0"/>
              <a:t>Gerenciamento de cuidados individuais</a:t>
            </a:r>
          </a:p>
          <a:p>
            <a:pPr lvl="1"/>
            <a:r>
              <a:rPr lang="pt" dirty="0"/>
              <a:t>Os médicos podem criar registros para os pacientes, editar as informações no sistema, visualizar o histórico do paciente, etc. O sistema suporta resumos de dados para que os médicos possam aprender rapidamente sobre os principais problemas e tratamentos prescritos.</a:t>
            </a:r>
          </a:p>
          <a:p>
            <a:r>
              <a:rPr lang="pt" dirty="0"/>
              <a:t>Monitoramento do paciente</a:t>
            </a:r>
          </a:p>
          <a:p>
            <a:pPr lvl="1"/>
            <a:r>
              <a:rPr lang="pt" dirty="0"/>
              <a:t>O sistema monitora os registros dos pacientes envolvidos no tratamento e emite alertas caso sejam detectados possíveis problemas.</a:t>
            </a:r>
          </a:p>
          <a:p>
            <a:r>
              <a:rPr lang="pt" dirty="0"/>
              <a:t>Relatórios administrativos</a:t>
            </a:r>
          </a:p>
          <a:p>
            <a:pPr lvl="1"/>
            <a:r>
              <a:rPr lang="pt" dirty="0"/>
              <a:t>O sistema gera relatórios gerenciais mensais mostrando o número de pacientes atendidos em cada clínica, o número de pacientes que entraram e saíram do sistema de atendimento, o número de pacientes internados, os medicamentos prescritos e seus custos, etc.</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Preocupações com o sistema Mentcare</a:t>
            </a:r>
            <a:endParaRPr lang="en-US" dirty="0"/>
          </a:p>
        </p:txBody>
      </p:sp>
      <p:sp>
        <p:nvSpPr>
          <p:cNvPr id="3" name="Content Placeholder 2"/>
          <p:cNvSpPr>
            <a:spLocks noGrp="1"/>
          </p:cNvSpPr>
          <p:nvPr>
            <p:ph idx="1"/>
          </p:nvPr>
        </p:nvSpPr>
        <p:spPr/>
        <p:txBody>
          <a:bodyPr/>
          <a:lstStyle/>
          <a:p>
            <a:r>
              <a:rPr lang="pt" dirty="0"/>
              <a:t>Privacidade</a:t>
            </a:r>
          </a:p>
          <a:p>
            <a:pPr lvl="1"/>
            <a:r>
              <a:rPr lang="pt" dirty="0"/>
              <a:t>É essencial que as informações do paciente sejam confidenciais e nunca sejam divulgadas a ninguém além da equipe médica autorizada e do próprio paciente.</a:t>
            </a:r>
            <a:endParaRPr lang="en-US" dirty="0"/>
          </a:p>
          <a:p>
            <a:r>
              <a:rPr lang="pt" dirty="0"/>
              <a:t>Segurança</a:t>
            </a:r>
          </a:p>
          <a:p>
            <a:pPr lvl="1"/>
            <a:r>
              <a:rPr lang="pt" dirty="0"/>
              <a:t>Algumas doenças mentais fazem com que os pacientes se tornem suicidas ou um perigo para outras pessoas. Sempre que possível, o sistema deve alertar a equipe médica sobre pacientes potencialmente suicidas ou perigosos.</a:t>
            </a:r>
          </a:p>
          <a:p>
            <a:pPr lvl="1"/>
            <a:r>
              <a:rPr lang="pt" dirty="0"/>
              <a:t>O sistema deve estar disponível quando necessário, caso contrário, a segurança pode ser comprometida e pode ser impossível prescrever a medicação correta para os pacientes.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estação meteorológica selvagem</a:t>
            </a:r>
            <a:endParaRPr lang="en-US" dirty="0"/>
          </a:p>
        </p:txBody>
      </p:sp>
      <p:sp>
        <p:nvSpPr>
          <p:cNvPr id="3" name="Content Placeholder 2"/>
          <p:cNvSpPr>
            <a:spLocks noGrp="1"/>
          </p:cNvSpPr>
          <p:nvPr>
            <p:ph idx="1"/>
          </p:nvPr>
        </p:nvSpPr>
        <p:spPr/>
        <p:txBody>
          <a:bodyPr/>
          <a:lstStyle/>
          <a:p>
            <a:r>
              <a:rPr lang="pt" dirty="0"/>
              <a:t>O governo de um país com grandes áreas selvagens decide implantar várias centenas de estações meteorológicas em áreas remotas.</a:t>
            </a:r>
          </a:p>
          <a:p>
            <a:r>
              <a:rPr lang="pt" dirty="0"/>
              <a:t>As estações meteorológicas coletam dados de um conjunto de instrumentos que medem temperatura e pressão, sol, chuva, velocidade e direção do vento.</a:t>
            </a:r>
          </a:p>
          <a:p>
            <a:pPr lvl="1"/>
            <a:r>
              <a:rPr lang="pt" dirty="0"/>
              <a:t>A estação meteorológica inclui vários instrumentos que medem parâmetros climáticos, como velocidade e direção do vento, temperatura do solo e do ar, pressão barométrica e precipitação pluviométrica durante um período de 24 horas. Cada um desses instrumentos é controlado por um sistema de software que faz leituras de parâmetros periodicamente e gerencia os dados coletados dos instrumentos.</a:t>
            </a:r>
          </a:p>
          <a:p>
            <a:r>
              <a:rPr lang="pt" dirty="0"/>
              <a:t> </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pt" dirty="0"/>
              <a:t>Ambiente da estação meteorológica</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49</a:t>
            </a:fld>
            <a:endParaRPr lang="en-US"/>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pt" dirty="0"/>
              <a:t>custos de software</a:t>
            </a:r>
          </a:p>
        </p:txBody>
      </p:sp>
      <p:sp>
        <p:nvSpPr>
          <p:cNvPr id="66565" name="Rectangle 5"/>
          <p:cNvSpPr>
            <a:spLocks noGrp="1" noChangeArrowheads="1"/>
          </p:cNvSpPr>
          <p:nvPr>
            <p:ph idx="1"/>
          </p:nvPr>
        </p:nvSpPr>
        <p:spPr/>
        <p:txBody>
          <a:bodyPr/>
          <a:lstStyle/>
          <a:p>
            <a:r>
              <a:rPr lang="pt"/>
              <a:t>Os custos de software geralmente dominam os custos do sistema de computador. Os custos do software em um PC geralmente são maiores do que o custo do hardware.</a:t>
            </a:r>
          </a:p>
          <a:p>
            <a:r>
              <a:rPr lang="pt"/>
              <a:t>Software custa mais para manter do que para desenvolver. Para sistemas com vida útil longa, os custos de manutenção podem ser várias vezes os custos de desenvolvimento.</a:t>
            </a:r>
          </a:p>
          <a:p>
            <a:r>
              <a:rPr lang="pt"/>
              <a:t>A engenharia de software está preocupada com o desenvolvimento de software econômico.</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Sistema de informações meteorológicas</a:t>
            </a:r>
            <a:endParaRPr lang="en-US" dirty="0"/>
          </a:p>
        </p:txBody>
      </p:sp>
      <p:sp>
        <p:nvSpPr>
          <p:cNvPr id="3" name="Content Placeholder 2"/>
          <p:cNvSpPr>
            <a:spLocks noGrp="1"/>
          </p:cNvSpPr>
          <p:nvPr>
            <p:ph idx="1"/>
          </p:nvPr>
        </p:nvSpPr>
        <p:spPr>
          <a:xfrm>
            <a:off x="283745" y="1600200"/>
            <a:ext cx="8606912" cy="4525963"/>
          </a:xfrm>
        </p:spPr>
        <p:txBody>
          <a:bodyPr/>
          <a:lstStyle/>
          <a:p>
            <a:r>
              <a:rPr lang="pt" dirty="0"/>
              <a:t>O sistema da estação meteorológica</a:t>
            </a:r>
          </a:p>
          <a:p>
            <a:pPr lvl="1"/>
            <a:r>
              <a:rPr lang="pt" dirty="0"/>
              <a:t>Este é responsável por coletar dados meteorológicos, realizar algum processamento inicial de dados e transmiti-los ao sistema de gerenciamento de dados.</a:t>
            </a:r>
          </a:p>
          <a:p>
            <a:r>
              <a:rPr lang="pt" dirty="0"/>
              <a:t>O sistema de gerenciamento e arquivamento de dados</a:t>
            </a:r>
          </a:p>
          <a:p>
            <a:pPr lvl="1"/>
            <a:r>
              <a:rPr lang="pt" dirty="0"/>
              <a:t>Este sistema coleta os dados de todas as estações meteorológicas selvagens, realiza processamento e análise de dados e arquiva os dados.</a:t>
            </a:r>
          </a:p>
          <a:p>
            <a:r>
              <a:rPr lang="pt" dirty="0"/>
              <a:t>O sistema de manutenção da estação</a:t>
            </a:r>
          </a:p>
          <a:p>
            <a:pPr lvl="1"/>
            <a:r>
              <a:rPr lang="pt" dirty="0"/>
              <a:t>Este sistema pode se comunicar por satélite com todas as estações meteorológicas selvagens para monitorar a saúde desses sistemas e fornecer relatórios de problemas.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Funcionalidade de software adicional</a:t>
            </a:r>
            <a:endParaRPr lang="en-US" dirty="0"/>
          </a:p>
        </p:txBody>
      </p:sp>
      <p:sp>
        <p:nvSpPr>
          <p:cNvPr id="3" name="Content Placeholder 2"/>
          <p:cNvSpPr>
            <a:spLocks noGrp="1"/>
          </p:cNvSpPr>
          <p:nvPr>
            <p:ph idx="1"/>
          </p:nvPr>
        </p:nvSpPr>
        <p:spPr/>
        <p:txBody>
          <a:bodyPr/>
          <a:lstStyle/>
          <a:p>
            <a:r>
              <a:rPr lang="pt" dirty="0"/>
              <a:t>Monitore os instrumentos, energia e hardware de comunicação e relate falhas ao sistema de gerenciamento.</a:t>
            </a:r>
          </a:p>
          <a:p>
            <a:r>
              <a:rPr lang="pt" dirty="0"/>
              <a:t>Gerenciar a energia do sistema, garantindo que as baterias sejam carregadas sempre que as condições ambientais permitirem, mas também que os geradores sejam desligados em condições climáticas potencialmente prejudiciais, como vento forte.</a:t>
            </a:r>
          </a:p>
          <a:p>
            <a:r>
              <a:rPr lang="pt" dirty="0"/>
              <a:t>Suporta reconfiguração dinâmica onde partes do software são substituídas por novas versões e onde os instrumentos de backup são trocados no sistema em caso de falha do sistema.</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err="1"/>
              <a:t>iLearn </a:t>
            </a:r>
            <a:r>
              <a:rPr lang="pt" dirty="0"/>
              <a:t>: um ambiente de aprendizagem digital</a:t>
            </a:r>
            <a:endParaRPr lang="en-US" dirty="0"/>
          </a:p>
        </p:txBody>
      </p:sp>
      <p:sp>
        <p:nvSpPr>
          <p:cNvPr id="3" name="Content Placeholder 2"/>
          <p:cNvSpPr>
            <a:spLocks noGrp="1"/>
          </p:cNvSpPr>
          <p:nvPr>
            <p:ph idx="1"/>
          </p:nvPr>
        </p:nvSpPr>
        <p:spPr/>
        <p:txBody>
          <a:bodyPr/>
          <a:lstStyle/>
          <a:p>
            <a:r>
              <a:rPr lang="pt" dirty="0"/>
              <a:t>Um ambiente digital de aprendizagem é uma estrutura na qual um conjunto de ferramentas de uso geral e especialmente projetadas para o aprendizado pode ser incorporado, além de um conjunto de aplicativos voltados para as necessidades dos alunos que usam o sistema.</a:t>
            </a:r>
            <a:endParaRPr lang="en-GB" dirty="0"/>
          </a:p>
          <a:p>
            <a:r>
              <a:rPr lang="pt" dirty="0"/>
              <a:t>As ferramentas incluídas em cada versão do ambiente são escolhidas por professores e alunos para atender às suas necessidades específicas.</a:t>
            </a:r>
            <a:endParaRPr lang="en-GB" dirty="0"/>
          </a:p>
          <a:p>
            <a:pPr lvl="1"/>
            <a:r>
              <a:rPr lang="pt" dirty="0"/>
              <a:t>Podem ser aplicativos gerais, como </a:t>
            </a:r>
            <a:r>
              <a:rPr lang="pt" dirty="0" err="1"/>
              <a:t>planilhas </a:t>
            </a:r>
            <a:r>
              <a:rPr lang="pt" dirty="0"/>
              <a:t>, aplicativos de gerenciamento de aprendizado, como um Ambiente Virtual de Aprendizagem (AVA) para gerenciar o envio e avaliação de tarefas de casa, jogos e simulações.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Sistemas orientados a serviços</a:t>
            </a:r>
            <a:endParaRPr lang="en-US" dirty="0"/>
          </a:p>
        </p:txBody>
      </p:sp>
      <p:sp>
        <p:nvSpPr>
          <p:cNvPr id="3" name="Content Placeholder 2"/>
          <p:cNvSpPr>
            <a:spLocks noGrp="1"/>
          </p:cNvSpPr>
          <p:nvPr>
            <p:ph idx="1"/>
          </p:nvPr>
        </p:nvSpPr>
        <p:spPr/>
        <p:txBody>
          <a:bodyPr/>
          <a:lstStyle/>
          <a:p>
            <a:r>
              <a:rPr lang="pt" dirty="0"/>
              <a:t>O sistema é um sistema orientado a serviços com todos os componentes do sistema considerados um serviço substituível .</a:t>
            </a:r>
          </a:p>
          <a:p>
            <a:r>
              <a:rPr lang="pt" dirty="0"/>
              <a:t>Isso permite que o sistema seja atualizado gradualmente à medida que novos serviços se tornam disponíveis.</a:t>
            </a:r>
          </a:p>
          <a:p>
            <a:r>
              <a:rPr lang="pt" dirty="0"/>
              <a:t>Também permite configurar rapidamente o sistema para criar versões do ambiente para diferentes grupos, como crianças muito pequenas que não sabem ler, alunos do último ano, etc.</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serviços </a:t>
            </a:r>
            <a:endParaRPr lang="en-US" dirty="0"/>
          </a:p>
        </p:txBody>
      </p:sp>
      <p:sp>
        <p:nvSpPr>
          <p:cNvPr id="3" name="Content Placeholder 2"/>
          <p:cNvSpPr>
            <a:spLocks noGrp="1"/>
          </p:cNvSpPr>
          <p:nvPr>
            <p:ph idx="1"/>
          </p:nvPr>
        </p:nvSpPr>
        <p:spPr/>
        <p:txBody>
          <a:bodyPr/>
          <a:lstStyle/>
          <a:p>
            <a:r>
              <a:rPr lang="pt" i="1" dirty="0"/>
              <a:t>Serviços utilitários </a:t>
            </a:r>
            <a:r>
              <a:rPr lang="pt" dirty="0"/>
              <a:t>que fornecem funcionalidade básica independente de aplicativo e que podem ser usados por outros serviços no sistema.</a:t>
            </a:r>
            <a:endParaRPr lang="en-GB" dirty="0"/>
          </a:p>
          <a:p>
            <a:r>
              <a:rPr lang="pt" i="1" dirty="0"/>
              <a:t>Serviços de aplicativos </a:t>
            </a:r>
            <a:r>
              <a:rPr lang="pt" dirty="0"/>
              <a:t>que fornecem aplicativos específicos, como e-mail, conferência, compartilhamento de fotos etc. e acesso a conteúdo educacional específico, como filmes científicos ou recursos históricos.</a:t>
            </a:r>
            <a:endParaRPr lang="en-GB" dirty="0"/>
          </a:p>
          <a:p>
            <a:r>
              <a:rPr lang="pt" i="1" dirty="0"/>
              <a:t>Serviços de configuração </a:t>
            </a:r>
            <a:r>
              <a:rPr lang="pt" dirty="0"/>
              <a:t>que são usados para adaptar o ambiente com um conjunto específico de serviços de aplicativos e definem como os serviços são compartilhados entre alunos, professores e seus pais.</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arquitetura </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55</a:t>
            </a:fld>
            <a:endParaRPr lang="en-US"/>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Tree>
    <p:extLst>
      <p:ext uri="{BB962C8B-B14F-4D97-AF65-F5344CB8AC3E}">
        <p14:creationId xmlns:p14="http://schemas.microsoft.com/office/powerpoint/2010/main" val="200485914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Integração do serviço </a:t>
            </a:r>
            <a:endParaRPr lang="en-US" dirty="0"/>
          </a:p>
        </p:txBody>
      </p:sp>
      <p:sp>
        <p:nvSpPr>
          <p:cNvPr id="3" name="Content Placeholder 2"/>
          <p:cNvSpPr>
            <a:spLocks noGrp="1"/>
          </p:cNvSpPr>
          <p:nvPr>
            <p:ph idx="1"/>
          </p:nvPr>
        </p:nvSpPr>
        <p:spPr/>
        <p:txBody>
          <a:bodyPr/>
          <a:lstStyle/>
          <a:p>
            <a:r>
              <a:rPr lang="pt" i="1" dirty="0"/>
              <a:t>Serviços integrados </a:t>
            </a:r>
            <a:r>
              <a:rPr lang="pt" dirty="0"/>
              <a:t>são serviços que oferecem uma API (interface de programação de aplicativos) e que podem ser acessados por outros serviços por meio dessa API. A comunicação direta serviço a serviço é, portanto, possível.</a:t>
            </a:r>
            <a:endParaRPr lang="en-US" dirty="0"/>
          </a:p>
          <a:p>
            <a:r>
              <a:rPr lang="pt" i="1" dirty="0"/>
              <a:t>Serviços independentes </a:t>
            </a:r>
            <a:r>
              <a:rPr lang="pt" dirty="0"/>
              <a:t>são serviços que são simplesmente acessados por meio de uma interface de navegador e que operam independentemente de outros serviços. As informações só podem ser compartilhadas com outros serviços por meio de ações explícitas do usuário, como copiar e colar; a reautenticação pode ser necessária para cada serviço independente. </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dirty="0"/>
              <a:t>A engenharia de software é uma disciplina de engenharia que se preocupa com todos os aspectos da produção de software.</a:t>
            </a:r>
          </a:p>
          <a:p>
            <a:r>
              <a:rPr lang="pt" dirty="0"/>
              <a:t>Os atributos essenciais do produto de software são manutenibilidade, confiabilidade e segurança, eficiência e aceitabilidade.</a:t>
            </a:r>
          </a:p>
          <a:p>
            <a:r>
              <a:rPr lang="pt" dirty="0"/>
              <a:t>As atividades de alto nível de especificação, desenvolvimento, validação e evolução fazem parte de todos os processos de software.</a:t>
            </a:r>
          </a:p>
          <a:p>
            <a:r>
              <a:rPr lang="pt" dirty="0"/>
              <a:t>As noções fundamentais da engenharia de software são universalmente aplicáveis a todos os tipos de desenvolvimento de sistemas.</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dirty="0"/>
              <a:t>Existem muitos tipos diferentes de sistema e cada um requer ferramentas e técnicas de engenharia de software apropriadas para seu desenvolvimento.</a:t>
            </a:r>
          </a:p>
          <a:p>
            <a:r>
              <a:rPr lang="pt" dirty="0"/>
              <a:t>As ideias fundamentais da engenharia de software são aplicáveis a todos os tipos de sistemas de software.</a:t>
            </a:r>
          </a:p>
          <a:p>
            <a:r>
              <a:rPr lang="pt" dirty="0"/>
              <a:t>Os engenheiros de software têm responsabilidades com a profissão de engenharia e com a sociedade. Eles não devem se preocupar apenas com questões técnicas.</a:t>
            </a:r>
          </a:p>
          <a:p>
            <a:r>
              <a:rPr lang="pt" dirty="0"/>
              <a:t>As sociedades profissionais publicam códigos de conduta que estabelecem os padrões de comportamento esperados de seus membros.</a:t>
            </a:r>
          </a:p>
          <a:p>
            <a:endParaRPr lang="en-US" dirty="0"/>
          </a:p>
          <a:p>
            <a:pPr>
              <a:buNone/>
            </a:pP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58</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Falha no projeto de software</a:t>
            </a:r>
            <a:endParaRPr lang="en-US" dirty="0"/>
          </a:p>
        </p:txBody>
      </p:sp>
      <p:sp>
        <p:nvSpPr>
          <p:cNvPr id="3" name="Content Placeholder 2"/>
          <p:cNvSpPr>
            <a:spLocks noGrp="1"/>
          </p:cNvSpPr>
          <p:nvPr>
            <p:ph idx="1"/>
          </p:nvPr>
        </p:nvSpPr>
        <p:spPr/>
        <p:txBody>
          <a:bodyPr/>
          <a:lstStyle/>
          <a:p>
            <a:r>
              <a:rPr lang="pt" i="1" dirty="0"/>
              <a:t>Aumentando a complexidade do sistema</a:t>
            </a:r>
            <a:r>
              <a:rPr lang="pt" dirty="0"/>
              <a:t> </a:t>
            </a:r>
            <a:endParaRPr lang="en-GB" dirty="0"/>
          </a:p>
          <a:p>
            <a:pPr lvl="1"/>
            <a:r>
              <a:rPr lang="pt" dirty="0"/>
              <a:t>À medida que novas técnicas de engenharia de software nos ajudam a construir sistemas maiores e mais complexos, as demandas mudam. Os sistemas precisam ser construídos e entregues mais rapidamente; sistemas maiores e ainda mais complexos são necessários; os sistemas precisam ter novos recursos que antes eram considerados impossíveis.</a:t>
            </a:r>
          </a:p>
          <a:p>
            <a:r>
              <a:rPr lang="pt" i="1" dirty="0"/>
              <a:t>Falha ao usar métodos de engenharia de software</a:t>
            </a:r>
            <a:r>
              <a:rPr lang="pt" dirty="0"/>
              <a:t> </a:t>
            </a:r>
            <a:endParaRPr lang="en-GB" dirty="0"/>
          </a:p>
          <a:p>
            <a:pPr lvl="1"/>
            <a:r>
              <a:rPr lang="pt" dirty="0"/>
              <a:t>É bastante fácil escrever programas de computador sem usar métodos e técnicas de engenharia de software. Muitas empresas se dedicaram ao desenvolvimento de software à medida que seus produtos e serviços evoluíram. Eles não usam métodos de engenharia de software em seu trabalho diário. Consequentemente, seu software costuma ser mais caro e menos confiável do que deveria ser.</a:t>
            </a: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pt" dirty="0"/>
              <a:t>Desenvolvimento de software profissional</a:t>
            </a: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pt" dirty="0"/>
              <a:t>Perguntas frequentes sobre engenharia de software</a:t>
            </a:r>
            <a:br>
              <a:rPr lang="en-GB" dirty="0"/>
            </a:br>
            <a:endParaRPr lang="en-US"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21403864"/>
              </p:ext>
            </p:extLst>
          </p:nvPr>
        </p:nvGraphicFramePr>
        <p:xfrm>
          <a:off x="457199" y="1214855"/>
          <a:ext cx="8364072" cy="4641430"/>
        </p:xfrm>
        <a:graphic>
          <a:graphicData uri="http://schemas.openxmlformats.org/drawingml/2006/table">
            <a:tbl>
              <a:tblPr firstRow="1" bandRow="1">
                <a:tableStyleId>{B301B821-A1FF-4177-AEE7-76D212191A09}</a:tableStyleId>
              </a:tblPr>
              <a:tblGrid>
                <a:gridCol w="3581662">
                  <a:extLst>
                    <a:ext uri="{9D8B030D-6E8A-4147-A177-3AD203B41FA5}">
                      <a16:colId xmlns:a16="http://schemas.microsoft.com/office/drawing/2014/main" val="20000"/>
                    </a:ext>
                  </a:extLst>
                </a:gridCol>
                <a:gridCol w="4782410">
                  <a:extLst>
                    <a:ext uri="{9D8B030D-6E8A-4147-A177-3AD203B41FA5}">
                      <a16:colId xmlns:a16="http://schemas.microsoft.com/office/drawing/2014/main" val="20001"/>
                    </a:ext>
                  </a:extLst>
                </a:gridCol>
              </a:tblGrid>
              <a:tr h="344860">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Pergunta</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73025" marB="73025"/>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Responder</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73025" marB="73025"/>
                </a:tc>
                <a:extLst>
                  <a:ext uri="{0D108BD9-81ED-4DB2-BD59-A6C34878D82A}">
                    <a16:rowId xmlns:a16="http://schemas.microsoft.com/office/drawing/2014/main" val="10000"/>
                  </a:ext>
                </a:extLst>
              </a:tr>
              <a:tr h="679971">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O que é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Programas de computador e documentação associada. Os produtos de software podem ser desenvolvidos para um cliente específico ou para um mercado geral.</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1"/>
                  </a:ext>
                </a:extLst>
              </a:tr>
              <a:tr h="679971">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Quais são os atributos de um bom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Um bom software deve entregar a funcionalidade e o desempenho necessários ao usuário e deve ser sustentável, confiável e utilizável.</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2"/>
                  </a:ext>
                </a:extLst>
              </a:tr>
              <a:tr h="607036">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O que é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 engenharia de software é uma disciplina de engenharia que se preocupa com todos os aspectos da produção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3"/>
                  </a:ext>
                </a:extLst>
              </a:tr>
              <a:tr h="475249">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Quais são as atividades fundamentais da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Especificação de software, desenvolvimento de software, validação de software e evolução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4"/>
                  </a:ext>
                </a:extLst>
              </a:tr>
              <a:tr h="789800">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Qual é a diferença entre engenharia de software e ciência da computação?</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 ciência da computação se concentra na teoria e nos fundamentos; A engenharia de software preocupa-se com os aspectos práticos do desenvolvimento e entrega de software útil.</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5"/>
                  </a:ext>
                </a:extLst>
              </a:tr>
              <a:tr h="972564">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Qual é a diferença entre engenharia de software e engenharia de sistemas?</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 engenharia de sistemas está preocupada com todos os aspectos do desenvolvimento de sistemas baseados em computador, incluindo hardware, software e engenharia de processos. A engenharia de software faz parte desse processo mais geral.</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Perguntas frequentes sobre engenharia de software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1055857"/>
              </p:ext>
            </p:extLst>
          </p:nvPr>
        </p:nvGraphicFramePr>
        <p:xfrm>
          <a:off x="456839" y="1469337"/>
          <a:ext cx="8543725" cy="4632960"/>
        </p:xfrm>
        <a:graphic>
          <a:graphicData uri="http://schemas.openxmlformats.org/drawingml/2006/table">
            <a:tbl>
              <a:tblPr firstRow="1" bandRow="1">
                <a:tableStyleId>{5C22544A-7EE6-4342-B048-85BDC9FD1C3A}</a:tableStyleId>
              </a:tblPr>
              <a:tblGrid>
                <a:gridCol w="3621343">
                  <a:extLst>
                    <a:ext uri="{9D8B030D-6E8A-4147-A177-3AD203B41FA5}">
                      <a16:colId xmlns:a16="http://schemas.microsoft.com/office/drawing/2014/main" val="20000"/>
                    </a:ext>
                  </a:extLst>
                </a:gridCol>
                <a:gridCol w="4922382">
                  <a:extLst>
                    <a:ext uri="{9D8B030D-6E8A-4147-A177-3AD203B41FA5}">
                      <a16:colId xmlns:a16="http://schemas.microsoft.com/office/drawing/2014/main" val="20001"/>
                    </a:ext>
                  </a:extLst>
                </a:gridCol>
              </a:tblGrid>
              <a:tr h="285513">
                <a:tc>
                  <a:txBody>
                    <a:bodyPr/>
                    <a:lstStyle/>
                    <a:p>
                      <a:r>
                        <a:rPr lang="pt" sz="1400" b="0" i="0" dirty="0">
                          <a:latin typeface="Times New Roman" panose="02020603050405020304" pitchFamily="18" charset="0"/>
                          <a:cs typeface="Times New Roman" panose="02020603050405020304" pitchFamily="18" charset="0"/>
                        </a:rPr>
                        <a:t>Pergunta</a:t>
                      </a:r>
                      <a:endParaRPr lang="en-US" sz="1400" b="0" i="0" dirty="0">
                        <a:latin typeface="Times New Roman" panose="02020603050405020304" pitchFamily="18" charset="0"/>
                        <a:cs typeface="Times New Roman" panose="02020603050405020304" pitchFamily="18" charset="0"/>
                      </a:endParaRPr>
                    </a:p>
                  </a:txBody>
                  <a:tcPr/>
                </a:tc>
                <a:tc>
                  <a:txBody>
                    <a:bodyPr/>
                    <a:lstStyle/>
                    <a:p>
                      <a:r>
                        <a:rPr lang="pt" sz="1400" b="0" i="0" dirty="0">
                          <a:latin typeface="Times New Roman" panose="02020603050405020304" pitchFamily="18" charset="0"/>
                          <a:cs typeface="Times New Roman" panose="02020603050405020304" pitchFamily="18" charset="0"/>
                        </a:rPr>
                        <a:t>Responder</a:t>
                      </a:r>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3958">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Quais são os principais desafios enfrentados pela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Lidando com o aumento da diversidade, demandas por prazos de entrega reduzidos e desenvolvimento de software confiável.</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1"/>
                  </a:ext>
                </a:extLst>
              </a:tr>
              <a:tr h="863676">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Quais são os custos da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Aproximadamente 60% dos custos de software são custos de desenvolvimento, 40% são custos de teste. Para software personalizado, os custos de evolução geralmente excedem os custos de desenvolvimento.</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2"/>
                  </a:ext>
                </a:extLst>
              </a:tr>
              <a:tr h="1663111">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Quais são as melhores técnicas e métodos de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Embora todos os projetos de software devam ser gerenciados e desenvolvidos profissionalmente, diferentes técnicas são apropriadas para diferentes tipos de sistema. Por exemplo, os jogos devem sempre ser desenvolvidos usando uma série de protótipos, enquanto os sistemas de controle críticos de segurança requerem uma especificação completa e analisável para serem desenvolvidos. Você não pode, portanto, dizer que um método é melhor que outro.</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3"/>
                  </a:ext>
                </a:extLst>
              </a:tr>
              <a:tr h="1063535">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Que diferenças a web trouxe para a engenharia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tc>
                  <a:txBody>
                    <a:bodyPr/>
                    <a:lstStyle/>
                    <a:p>
                      <a:pPr algn="just">
                        <a:spcAft>
                          <a:spcPts val="0"/>
                        </a:spcAft>
                      </a:pPr>
                      <a:r>
                        <a:rPr lang="pt" sz="1400" b="0" i="0" dirty="0">
                          <a:latin typeface="Times New Roman" panose="02020603050405020304" pitchFamily="18" charset="0"/>
                          <a:cs typeface="Times New Roman" panose="02020603050405020304" pitchFamily="18" charset="0"/>
                        </a:rPr>
                        <a:t>A web levou à disponibilidade de serviços de software e à possibilidade de desenvolver sistemas baseados em serviços altamente distribuídos. O desenvolvimento de sistemas baseados na Web levou a avanços importantes em linguagens de programação e reuso de software.</a:t>
                      </a:r>
                      <a:endParaRPr lang="en-GB" sz="1400" b="0" i="0" dirty="0">
                        <a:solidFill>
                          <a:srgbClr val="000000"/>
                        </a:solidFill>
                        <a:latin typeface="Times New Roman" panose="02020603050405020304" pitchFamily="18" charset="0"/>
                        <a:ea typeface="Times New Roman"/>
                        <a:cs typeface="Times New Roman" panose="02020603050405020304" pitchFamily="18" charset="0"/>
                      </a:endParaRPr>
                    </a:p>
                  </a:txBody>
                  <a:tcPr marL="73025" marR="73025" marT="0" marB="68580"/>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294967295"/>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lide_model_ufers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_model_ufersa" id="{F4908CFF-DA42-B641-9E81-91652535ABB3}" vid="{3D8C3F5A-12C7-8A44-8445-57773E814F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slide_model_ufersa</Template>
  <TotalTime>2051</TotalTime>
  <Words>4842</Words>
  <Application>Microsoft Macintosh PowerPoint</Application>
  <PresentationFormat>On-screen Show (4:3)</PresentationFormat>
  <Paragraphs>347</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Söhne</vt:lpstr>
      <vt:lpstr>Symbol</vt:lpstr>
      <vt:lpstr>Times New Roman</vt:lpstr>
      <vt:lpstr>Wingdings</vt:lpstr>
      <vt:lpstr>slide_model_ufersa</vt:lpstr>
      <vt:lpstr>PowerPoint Presentation</vt:lpstr>
      <vt:lpstr>Capítulo 1 - Introdução</vt:lpstr>
      <vt:lpstr>Assuntos abordados</vt:lpstr>
      <vt:lpstr>Engenharia de software</vt:lpstr>
      <vt:lpstr>custos de software</vt:lpstr>
      <vt:lpstr>Falha no projeto de software</vt:lpstr>
      <vt:lpstr>Desenvolvimento de software profissional</vt:lpstr>
      <vt:lpstr>Perguntas frequentes sobre engenharia de software </vt:lpstr>
      <vt:lpstr>Perguntas frequentes sobre engenharia de software</vt:lpstr>
      <vt:lpstr>produtos de software</vt:lpstr>
      <vt:lpstr>Especificação do produto</vt:lpstr>
      <vt:lpstr>Atributos essenciais de um bom software</vt:lpstr>
      <vt:lpstr>Engenharia de software</vt:lpstr>
      <vt:lpstr>Importância da engenharia de software</vt:lpstr>
      <vt:lpstr>Atividades de processo de software</vt:lpstr>
      <vt:lpstr>Problemas gerais que afetam o software</vt:lpstr>
      <vt:lpstr>Problemas gerais que afetam o software</vt:lpstr>
      <vt:lpstr>Diversidade de engenharia de software</vt:lpstr>
      <vt:lpstr>Tipos de aplicativos</vt:lpstr>
      <vt:lpstr>Tipos de aplicativos</vt:lpstr>
      <vt:lpstr>Tipos de aplicativos</vt:lpstr>
      <vt:lpstr>Fundamentos da engenharia de software</vt:lpstr>
      <vt:lpstr>engenharia de software internet</vt:lpstr>
      <vt:lpstr>Engenharia de software baseada na web</vt:lpstr>
      <vt:lpstr>engenharia de software web</vt:lpstr>
      <vt:lpstr>engenharia de software web</vt:lpstr>
      <vt:lpstr>Ética da engenharia de software</vt:lpstr>
      <vt:lpstr>Ética da engenharia de software</vt:lpstr>
      <vt:lpstr>Questões de responsabilidade profissional</vt:lpstr>
      <vt:lpstr>Questões de responsabilidade profissional</vt:lpstr>
      <vt:lpstr>Código de Ética ACM/IEEE</vt:lpstr>
      <vt:lpstr>Justificativa do código de ética</vt:lpstr>
      <vt:lpstr>O Código de Ética da ACM/IEEE</vt:lpstr>
      <vt:lpstr>Princípios éticos</vt:lpstr>
      <vt:lpstr>Estudos de caso</vt:lpstr>
      <vt:lpstr>Dilemas éticos</vt:lpstr>
      <vt:lpstr>Estudos de caso</vt:lpstr>
      <vt:lpstr>Sistema de controle da bomba de insulina</vt:lpstr>
      <vt:lpstr>Arquitetura de hardware da bomba de insulina</vt:lpstr>
      <vt:lpstr>Modelo de atividade da bomba de insulina</vt:lpstr>
      <vt:lpstr>Requisitos essenciais de alto nível</vt:lpstr>
      <vt:lpstr>Mentcare: um sistema de informação do paciente para cuidados de saúde mental</vt:lpstr>
      <vt:lpstr>Mentcare</vt:lpstr>
      <vt:lpstr>Objetivos de cuidado mental</vt:lpstr>
      <vt:lpstr>A organização do sistema Mentcare</vt:lpstr>
      <vt:lpstr>Principais características do sistema Mentcare</vt:lpstr>
      <vt:lpstr>Preocupações com o sistema Mentcare</vt:lpstr>
      <vt:lpstr>estação meteorológica selvagem</vt:lpstr>
      <vt:lpstr>Ambiente da estação meteorológica</vt:lpstr>
      <vt:lpstr>Sistema de informações meteorológicas</vt:lpstr>
      <vt:lpstr>Funcionalidade de software adicional</vt:lpstr>
      <vt:lpstr>iLearn : um ambiente de aprendizagem digital</vt:lpstr>
      <vt:lpstr>Sistemas orientados a serviços</vt:lpstr>
      <vt:lpstr>serviços </vt:lpstr>
      <vt:lpstr>arquitetura </vt:lpstr>
      <vt:lpstr>Integração do serviço </vt:lpstr>
      <vt:lpstr>Pontos chave</vt:lpstr>
      <vt:lpstr>Pontos chave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Ramiro Junior</cp:lastModifiedBy>
  <cp:revision>40</cp:revision>
  <dcterms:created xsi:type="dcterms:W3CDTF">2009-12-29T10:39:27Z</dcterms:created>
  <dcterms:modified xsi:type="dcterms:W3CDTF">2023-07-05T18:58:54Z</dcterms:modified>
</cp:coreProperties>
</file>