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9"/>
  </p:notesMasterIdLst>
  <p:handoutMasterIdLst>
    <p:handoutMasterId r:id="rId70"/>
  </p:handoutMasterIdLst>
  <p:sldIdLst>
    <p:sldId id="256" r:id="rId2"/>
    <p:sldId id="266" r:id="rId3"/>
    <p:sldId id="296" r:id="rId4"/>
    <p:sldId id="323" r:id="rId5"/>
    <p:sldId id="258" r:id="rId6"/>
    <p:sldId id="324" r:id="rId7"/>
    <p:sldId id="322" r:id="rId8"/>
    <p:sldId id="268" r:id="rId9"/>
    <p:sldId id="297" r:id="rId10"/>
    <p:sldId id="257" r:id="rId11"/>
    <p:sldId id="298" r:id="rId12"/>
    <p:sldId id="320" r:id="rId13"/>
    <p:sldId id="271" r:id="rId14"/>
    <p:sldId id="259" r:id="rId15"/>
    <p:sldId id="260" r:id="rId16"/>
    <p:sldId id="265" r:id="rId17"/>
    <p:sldId id="275" r:id="rId18"/>
    <p:sldId id="330" r:id="rId19"/>
    <p:sldId id="276" r:id="rId20"/>
    <p:sldId id="261" r:id="rId21"/>
    <p:sldId id="262" r:id="rId22"/>
    <p:sldId id="278" r:id="rId23"/>
    <p:sldId id="301" r:id="rId24"/>
    <p:sldId id="303" r:id="rId25"/>
    <p:sldId id="279" r:id="rId26"/>
    <p:sldId id="282" r:id="rId27"/>
    <p:sldId id="305" r:id="rId28"/>
    <p:sldId id="263" r:id="rId29"/>
    <p:sldId id="306" r:id="rId30"/>
    <p:sldId id="307" r:id="rId31"/>
    <p:sldId id="283" r:id="rId32"/>
    <p:sldId id="295" r:id="rId33"/>
    <p:sldId id="318" r:id="rId34"/>
    <p:sldId id="287" r:id="rId35"/>
    <p:sldId id="309" r:id="rId36"/>
    <p:sldId id="331" r:id="rId37"/>
    <p:sldId id="332" r:id="rId38"/>
    <p:sldId id="313" r:id="rId39"/>
    <p:sldId id="293" r:id="rId40"/>
    <p:sldId id="294" r:id="rId41"/>
    <p:sldId id="310" r:id="rId42"/>
    <p:sldId id="311" r:id="rId43"/>
    <p:sldId id="314" r:id="rId44"/>
    <p:sldId id="339" r:id="rId45"/>
    <p:sldId id="288" r:id="rId46"/>
    <p:sldId id="312" r:id="rId47"/>
    <p:sldId id="325" r:id="rId48"/>
    <p:sldId id="333" r:id="rId49"/>
    <p:sldId id="326" r:id="rId50"/>
    <p:sldId id="334" r:id="rId51"/>
    <p:sldId id="327" r:id="rId52"/>
    <p:sldId id="335" r:id="rId53"/>
    <p:sldId id="336" r:id="rId54"/>
    <p:sldId id="315" r:id="rId55"/>
    <p:sldId id="328" r:id="rId56"/>
    <p:sldId id="329" r:id="rId57"/>
    <p:sldId id="337" r:id="rId58"/>
    <p:sldId id="289" r:id="rId59"/>
    <p:sldId id="292" r:id="rId60"/>
    <p:sldId id="316" r:id="rId61"/>
    <p:sldId id="317" r:id="rId62"/>
    <p:sldId id="291" r:id="rId63"/>
    <p:sldId id="338" r:id="rId64"/>
    <p:sldId id="290" r:id="rId65"/>
    <p:sldId id="319" r:id="rId66"/>
    <p:sldId id="267" r:id="rId67"/>
    <p:sldId id="340" r:id="rId68"/>
  </p:sldIdLst>
  <p:sldSz cx="9144000" cy="6858000" type="screen4x3"/>
  <p:notesSz cx="6858000" cy="9144000"/>
  <p:defaultTextStyle>
    <a:defPPr>
      <a:defRPr lang="p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590"/>
  </p:normalViewPr>
  <p:slideViewPr>
    <p:cSldViewPr snapToGrid="0" snapToObjects="1">
      <p:cViewPr varScale="1">
        <p:scale>
          <a:sx n="99" d="100"/>
          <a:sy n="99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just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AF0E-3369-414F-9836-1C8B157321F7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48C91-70C1-3741-AAD2-5EF1FC0F5794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A179-9DD7-5C41-9328-9828990FFEA8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 algn="just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 algn="just"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 algn="just"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 algn="just"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9F59-FFE5-3848-BA51-8D26819F01F4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6753-3AFE-D844-BC6A-0C4CB4836E4F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836BB-74A5-7D4D-8B35-8ADE7E7D0683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1DFD-4E5C-DB4A-96C1-024E016D7704}" type="datetime1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F373C-6A21-E449-A6F2-48724B1D1766}" type="datetime1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7204F-0845-3A4C-B83D-883C01D77296}" type="datetime1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F58B5-8594-874D-8459-B1F237FEED9A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63C3-988B-C745-9608-01DED4A0674E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8BE936-BFA0-AA4B-A9F5-AB49C50FA34D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miro.junior@ufersa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799" y="2067059"/>
            <a:ext cx="7772400" cy="1470025"/>
          </a:xfrm>
        </p:spPr>
        <p:txBody>
          <a:bodyPr/>
          <a:lstStyle/>
          <a:p>
            <a:pPr algn="ctr"/>
            <a:r>
              <a:rPr lang="pt" dirty="0"/>
              <a:t>Princípios de Engenharia de Software</a:t>
            </a:r>
            <a:br>
              <a:rPr lang="pt" dirty="0"/>
            </a:br>
            <a:br>
              <a:rPr lang="pt" dirty="0"/>
            </a:br>
            <a:r>
              <a:rPr lang="pt" dirty="0"/>
              <a:t>	</a:t>
            </a:r>
            <a:r>
              <a:rPr lang="pt" sz="2000" dirty="0"/>
              <a:t>Desenvolvimento Ágil de Software</a:t>
            </a:r>
            <a:br>
              <a:rPr lang="en-US" dirty="0">
                <a:ea typeface="+mn-ea"/>
                <a:cs typeface="+mn-cs"/>
              </a:rPr>
            </a:br>
            <a:endParaRPr lang="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46" y="3863662"/>
            <a:ext cx="7463307" cy="1839532"/>
          </a:xfrm>
        </p:spPr>
        <p:txBody>
          <a:bodyPr/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pt" sz="2400" dirty="0">
                <a:ea typeface="+mn-ea"/>
                <a:cs typeface="+mn-cs"/>
              </a:rPr>
              <a:t>Professor Ramiro de Vasconcelos dos Santos Júnior, </a:t>
            </a:r>
            <a:r>
              <a:rPr lang="pt" sz="2400" dirty="0" err="1">
                <a:ea typeface="+mn-ea"/>
                <a:cs typeface="+mn-cs"/>
              </a:rPr>
              <a:t>MSc</a:t>
            </a:r>
            <a:r>
              <a:rPr lang="pt" sz="2400" dirty="0">
                <a:ea typeface="+mn-ea"/>
                <a:cs typeface="+mn-cs"/>
              </a:rPr>
              <a:t>.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>
                <a:ea typeface="+mn-ea"/>
                <a:cs typeface="+mn-cs"/>
                <a:hlinkClick r:id="rId2"/>
              </a:rPr>
              <a:t>r</a:t>
            </a:r>
            <a:r>
              <a:rPr lang="pt" sz="2400" dirty="0">
                <a:ea typeface="+mn-ea"/>
                <a:cs typeface="+mn-cs"/>
                <a:hlinkClick r:id="rId2"/>
              </a:rPr>
              <a:t>amiro.junior@ufersa.edu.br</a:t>
            </a:r>
            <a:r>
              <a:rPr lang="pt" sz="2400" dirty="0">
                <a:ea typeface="+mn-ea"/>
                <a:cs typeface="+mn-cs"/>
              </a:rPr>
              <a:t>	</a:t>
            </a:r>
            <a:endParaRPr lang="en-US" sz="2400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098D6-3E35-4C42-911D-0F802F4F764C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Os princípios dos métodos ágeis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61727"/>
          <a:ext cx="8271317" cy="5147186"/>
        </p:xfrm>
        <a:graphic>
          <a:graphicData uri="http://schemas.openxmlformats.org/drawingml/2006/table">
            <a:tbl>
              <a:tblPr/>
              <a:tblGrid>
                <a:gridCol w="230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15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Princípio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Descrição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Envolvimento do cliente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Os clientes devem estar intimamente envolvidos em todo o processo de desenvolvimento. Sua função é fornecer e priorizar novos requisitos do sistema e avaliar as iterações do sistema.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entrega incremental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O software é desenvolvido em incrementos com o cliente especificando os requisitos a serem incluídos em cada incremento.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Pessoas não processam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As habilidades da equipe de desenvolvimento devem ser reconhecidas e exploradas. Os membros da equipe devem desenvolver suas próprias formas de trabalhar sem processos prescritivos.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Abrace a mudança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Espere que os requisitos do sistema mudem e então projete o sistema para acomodar essas mudanças.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Mantenha a simplicidade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Concentre-se na simplicidade tanto no software que está sendo desenvolvido quanto no processo de desenvolvimento. Sempre que possível, trabalhe ativamente para eliminar a complexidade do sistema 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68418-B547-564B-A1B1-25BF5E048B3A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Aplicabilidade do método 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Desenvolvimento de produto em que uma empresa de software está desenvolvendo um produto de pequeno ou médio porte para venda.</a:t>
            </a:r>
          </a:p>
          <a:p>
            <a:pPr lvl="1"/>
            <a:r>
              <a:rPr lang="pt" dirty="0"/>
              <a:t>Praticamente todos os produtos de software e aplicativos agora são desenvolvidos usando uma abordagem ágil</a:t>
            </a:r>
          </a:p>
          <a:p>
            <a:r>
              <a:rPr lang="pt" dirty="0"/>
              <a:t>Desenvolvimento de sistema personalizado dentro de uma organização, onde há um claro compromisso do cliente em se envolver no processo de desenvolvimento e onde existem poucas regras e regulamentos externos que afetam o software.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C78F76-A7A5-4547-91A8-DDE6E47CBE35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4238"/>
            <a:ext cx="8229600" cy="1143000"/>
          </a:xfrm>
        </p:spPr>
        <p:txBody>
          <a:bodyPr/>
          <a:lstStyle/>
          <a:p>
            <a:pPr algn="ctr"/>
            <a:r>
              <a:rPr lang="pt" dirty="0"/>
              <a:t>Técnicas de desenvolvimento 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2D5FF-C9A6-2146-B8B9-9B02F9DA5278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86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/>
              <a:t>Programação extrema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" dirty="0"/>
              <a:t>Um método ágil muito influente, desenvolvido no final da década de 1990, que introduziu uma variedade de técnicas de desenvolvimento ágil.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pt" dirty="0"/>
              <a:t>Extreme Programming (XP) adota uma abordagem 'extrema' para o desenvolvimento iterativo.</a:t>
            </a:r>
          </a:p>
          <a:p>
            <a:pPr lvl="1">
              <a:lnSpc>
                <a:spcPct val="90000"/>
              </a:lnSpc>
            </a:pPr>
            <a:r>
              <a:rPr lang="pt" dirty="0"/>
              <a:t>Novas versões podem ser construídas várias vezes ao dia;</a:t>
            </a:r>
          </a:p>
          <a:p>
            <a:pPr lvl="1">
              <a:lnSpc>
                <a:spcPct val="90000"/>
              </a:lnSpc>
            </a:pPr>
            <a:r>
              <a:rPr lang="pt" dirty="0"/>
              <a:t>Os incrementos são entregues aos clientes a cada 2 semanas;</a:t>
            </a:r>
          </a:p>
          <a:p>
            <a:pPr lvl="1">
              <a:lnSpc>
                <a:spcPct val="90000"/>
              </a:lnSpc>
            </a:pPr>
            <a:r>
              <a:rPr lang="pt" dirty="0"/>
              <a:t>Todos os testes devem ser executados para cada compilação e a compilação só é aceita se os testes forem executados com sucesso 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B64F14-F1EA-4F4A-BFF2-0D0602FC10C0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O ciclo de liberação de programação extrema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 descr="3.3-XP-ReleaseCyc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7" y="2372086"/>
            <a:ext cx="6558005" cy="2856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B001A-E75A-3243-9A95-F7293E1B144B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Práticas de programação extremas (a)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80272"/>
          <a:ext cx="8325364" cy="5074152"/>
        </p:xfrm>
        <a:graphic>
          <a:graphicData uri="http://schemas.openxmlformats.org/drawingml/2006/table">
            <a:tbl>
              <a:tblPr/>
              <a:tblGrid>
                <a:gridCol w="235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Princípio ou prática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Descrição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Planejamento incremental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Os requisitos são registrados em story cards e as histórias a serem incluídas em um release são determinadas pelo tempo disponível e sua prioridade relativa. Os desenvolvedores dividem essas histórias em 'Tarefas' de desenvolvimento. Ver Figuras 3.5 e 3.6.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Pequenos lançamentos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O conjunto útil mínimo de funcionalidade que fornece valor comercial é desenvolvido primeiro. As versões do sistema são frequentes e adicionam funcionalidades de forma incremental à primeira versão.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Design simples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Projeto suficiente é realizado para atender aos requisitos atuais e nada mais.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Testar primeiro o desenvolvimento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Uma estrutura de teste de unidade automatizada é usada para escrever testes para uma nova funcionalidade antes que a própria funcionalidade seja implementada.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Reestruturação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Espera-se que todos os desenvolvedores </a:t>
                      </a:r>
                      <a:r>
                        <a:rPr kumimoji="0" lang="p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refatorem </a:t>
                      </a:r>
                      <a:r>
                        <a:rPr kumimoji="0" lang="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o código continuamente assim que possíveis melhorias de código forem encontradas. Isso mantém o código simples e fácil de manter.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F8C70C-5825-D544-8195-1E192D17A65E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Práticas extremas de programação ( </a:t>
            </a:r>
            <a:r>
              <a:rPr lang="pt" dirty="0" err="1"/>
              <a:t>b </a:t>
            </a:r>
            <a:r>
              <a:rPr lang="pt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78445"/>
              </p:ext>
            </p:extLst>
          </p:nvPr>
        </p:nvGraphicFramePr>
        <p:xfrm>
          <a:off x="408903" y="1510030"/>
          <a:ext cx="8326193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1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b="0" dirty="0">
                          <a:latin typeface="Arial"/>
                          <a:cs typeface="Arial"/>
                        </a:rPr>
                        <a:t>Programação em par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b="0" dirty="0">
                          <a:latin typeface="Arial"/>
                          <a:cs typeface="Arial"/>
                        </a:rPr>
                        <a:t>Os desenvolvedores trabalham em duplas, verificando o trabalho uns dos outros e dando suporte para sempre fazer um bom trabalho.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dirty="0">
                          <a:latin typeface="Arial"/>
                          <a:cs typeface="Arial"/>
                        </a:rPr>
                        <a:t>Propriedade coletiva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dirty="0">
                          <a:latin typeface="Arial"/>
                          <a:cs typeface="Arial"/>
                        </a:rPr>
                        <a:t>As duplas de desenvolvedores trabalham em todas as áreas do sistema, para que não se desenvolvam ilhas de especialização e todos os desenvolvedores assumam a responsabilidade por todo o código. Qualquer um pode mudar qualquer coisa.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dirty="0">
                          <a:latin typeface="Arial"/>
                          <a:cs typeface="Arial"/>
                        </a:rPr>
                        <a:t>Integração contínua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>
                          <a:latin typeface="Arial"/>
                          <a:cs typeface="Arial"/>
                        </a:rPr>
                        <a:t>Assim que o trabalho em uma tarefa é concluído, ele é integrado a todo o sistema. Após tal integração, todos os testes de unidade no sistema devem passar.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dirty="0">
                          <a:latin typeface="Arial"/>
                          <a:cs typeface="Arial"/>
                        </a:rPr>
                        <a:t>ritmo sustentável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dirty="0">
                          <a:latin typeface="Arial"/>
                          <a:cs typeface="Arial"/>
                        </a:rPr>
                        <a:t>Grandes quantidades de horas extras não são consideradas aceitáveis, pois o efeito líquido geralmente é reduzir a qualidade do código e a produtividade a médio prazo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>
                          <a:latin typeface="Arial"/>
                          <a:cs typeface="Arial"/>
                        </a:rPr>
                        <a:t>Cliente no local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" sz="1600" dirty="0">
                          <a:latin typeface="Arial"/>
                          <a:cs typeface="Arial"/>
                        </a:rPr>
                        <a:t>Um representante do usuário final do sistema (o cliente) deve estar disponível em tempo integral para uso da equipe XP. Em um processo de programação extrema, o cliente é um membro da equipe de desenvolvimento e é responsável por trazer os requisitos do sistema para a equipe de implementação 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09A64-CAF9-3044-A397-41C7360827C7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/>
              <a:t>XP e princípios ágeis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" sz="2400"/>
              <a:t>O desenvolvimento incremental é suportado por meio de lançamentos de sistema pequenos e frequentes.</a:t>
            </a:r>
          </a:p>
          <a:p>
            <a:r>
              <a:rPr lang="pt" sz="2400"/>
              <a:t>Envolvimento do cliente significa envolvimento do cliente em tempo integral com a equipe.</a:t>
            </a:r>
          </a:p>
          <a:p>
            <a:r>
              <a:rPr lang="pt" sz="2400"/>
              <a:t>As pessoas não processam por meio de programação em par, propriedade coletiva e um processo que evita longas jornadas de trabalho.</a:t>
            </a:r>
          </a:p>
          <a:p>
            <a:r>
              <a:rPr lang="pt" sz="2400"/>
              <a:t>Mudança suportada por meio de versões regulares do sistema.</a:t>
            </a:r>
          </a:p>
          <a:p>
            <a:r>
              <a:rPr lang="pt" sz="2400"/>
              <a:t>Manter a simplicidade por meio da refatoração constante do código.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DD3AFE-9F1B-E94F-A7EA-A3EA937A9497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Práticas XP influentes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A programação extrema tem um foco técnico e não é fácil de integrar com a prática de gerenciamento na maioria das organizações.</a:t>
            </a:r>
          </a:p>
          <a:p>
            <a:r>
              <a:rPr lang="pt" dirty="0"/>
              <a:t>Consequentemente, enquanto o desenvolvimento ágil usa práticas do XP, o método originalmente definido não é amplamente utilizado.</a:t>
            </a:r>
          </a:p>
          <a:p>
            <a:r>
              <a:rPr lang="pt" dirty="0"/>
              <a:t>Principais práticas</a:t>
            </a:r>
          </a:p>
          <a:p>
            <a:pPr lvl="1"/>
            <a:r>
              <a:rPr lang="pt" dirty="0"/>
              <a:t>Histórias de usuários para especificação</a:t>
            </a:r>
          </a:p>
          <a:p>
            <a:pPr lvl="1"/>
            <a:r>
              <a:rPr lang="pt" dirty="0"/>
              <a:t>Reestruturação</a:t>
            </a:r>
          </a:p>
          <a:p>
            <a:pPr lvl="1"/>
            <a:r>
              <a:rPr lang="pt" dirty="0"/>
              <a:t>Testar primeiro o desenvolvimento</a:t>
            </a:r>
          </a:p>
          <a:p>
            <a:pPr lvl="1"/>
            <a:r>
              <a:rPr lang="pt" dirty="0"/>
              <a:t>Programação em par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D1D132-9789-DD4D-B743-16F00DF1145A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539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Histórias de usuário para requisitos</a:t>
            </a:r>
            <a:endParaRPr lang="en-US" dirty="0"/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No XP, um cliente ou usuário faz parte da equipe XP e é responsável por tomar decisões sobre os requisitos.</a:t>
            </a:r>
          </a:p>
          <a:p>
            <a:r>
              <a:rPr lang="pt" dirty="0"/>
              <a:t>do usuário são expressos como histórias ou cenários do usuário.</a:t>
            </a:r>
            <a:endParaRPr lang="en-US" dirty="0"/>
          </a:p>
          <a:p>
            <a:r>
              <a:rPr lang="pt" dirty="0"/>
              <a:t>Estes são escritos em cartões e a equipe de desenvolvimento os divide em tarefas de implementação. Essas tarefas são a base do cronograma e das estimativas de custo.</a:t>
            </a:r>
          </a:p>
          <a:p>
            <a:r>
              <a:rPr lang="pt" dirty="0"/>
              <a:t>O cliente escolhe as histórias para inclusão no próximo lançamento com base em suas prioridades e estimativas de cronograma.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40446-FDBC-2946-916B-75C77BF62DF3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Assuntos abordados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métodos ágeis</a:t>
            </a:r>
          </a:p>
          <a:p>
            <a:r>
              <a:rPr lang="pt" dirty="0"/>
              <a:t>Técnicas de desenvolvimento ágil</a:t>
            </a:r>
          </a:p>
          <a:p>
            <a:r>
              <a:rPr lang="pt" dirty="0"/>
              <a:t>Gerenciamento ágil de projetos</a:t>
            </a:r>
          </a:p>
          <a:p>
            <a:r>
              <a:rPr lang="pt" dirty="0"/>
              <a:t>Escalar métodos ágeis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AC195-256E-AD49-8494-89EF6284B7D8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Uma história de 'prescrição de medicamentos'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Picture 3" descr="3.5 StoryCar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14" y="1579626"/>
            <a:ext cx="5968294" cy="47896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3C9B0-7741-5040-A971-2EA56CC0D459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Exemplos de cartões de tarefas para prescrição de medicamentos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" name="Picture 3" descr="3.6 TaskCard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82" y="1760870"/>
            <a:ext cx="6417050" cy="451867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78CAA-9D06-D245-AF4C-1EC1B3A4D61A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Reestruturação</a:t>
            </a:r>
            <a:endParaRPr lang="en-US" dirty="0"/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pt" dirty="0"/>
              <a:t>A sabedoria convencional em engenharia de software é projetar para a mudança. Vale a pena gastar tempo e esforço antecipando as mudanças, pois isso reduz os custos mais tarde no ciclo de vida.</a:t>
            </a:r>
          </a:p>
          <a:p>
            <a:pPr algn="just">
              <a:lnSpc>
                <a:spcPct val="90000"/>
              </a:lnSpc>
            </a:pPr>
            <a:r>
              <a:rPr lang="pt" dirty="0"/>
              <a:t>XP, no entanto, afirma que isso não vale a pena, pois as mudanças não podem ser antecipadas com segurança.</a:t>
            </a:r>
          </a:p>
          <a:p>
            <a:pPr algn="just">
              <a:lnSpc>
                <a:spcPct val="90000"/>
              </a:lnSpc>
            </a:pPr>
            <a:r>
              <a:rPr lang="pt" dirty="0"/>
              <a:t>Em vez disso, propõe a melhoria constante do código (</a:t>
            </a:r>
            <a:r>
              <a:rPr lang="pt" dirty="0" err="1"/>
              <a:t>refatoração</a:t>
            </a:r>
            <a:r>
              <a:rPr lang="pt" dirty="0"/>
              <a:t>) para facilitar as alterações quando precisam ser implementadas.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96C00-4AB8-0140-9346-391C089C6BE1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Reestruturação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A equipe de programação procura possíveis melhorias no software e faz essas melhorias mesmo quando não há necessidade imediata delas.</a:t>
            </a:r>
          </a:p>
          <a:p>
            <a:r>
              <a:rPr lang="pt" dirty="0"/>
              <a:t>Isso melhora a compreensão do software e reduz a necessidade de documentação.</a:t>
            </a:r>
          </a:p>
          <a:p>
            <a:r>
              <a:rPr lang="pt" dirty="0"/>
              <a:t>As alterações são mais fáceis de fazer porque o código é bem estruturado e claro.</a:t>
            </a:r>
          </a:p>
          <a:p>
            <a:r>
              <a:rPr lang="pt" dirty="0"/>
              <a:t>No entanto, algumas mudanças requerem refatoração de arquitetura e isso é muito mais caro.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75072-E657-EF40-A47D-14B3C5AA0D98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Exemplos de refatoração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Reorganização de uma hierarquia de classes para remover código duplicado.</a:t>
            </a:r>
          </a:p>
          <a:p>
            <a:r>
              <a:rPr lang="pt" dirty="0"/>
              <a:t>Organizar e renomear atributos e métodos para torná-los mais fáceis de entender.</a:t>
            </a:r>
          </a:p>
          <a:p>
            <a:r>
              <a:rPr lang="pt" dirty="0"/>
              <a:t>A substituição de código embutido por chamadas para métodos que foram incluídos em uma biblioteca de programa.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34563-4A7E-2045-9DC6-8162E9ACCA46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Testar primeiro o desenvolvimento</a:t>
            </a:r>
            <a:endParaRPr lang="en-US" dirty="0"/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O teste é fundamental para o XP e o XP desenvolveu uma abordagem em que o programa é testado depois que cada alteração é feita.</a:t>
            </a:r>
          </a:p>
          <a:p>
            <a:r>
              <a:rPr lang="pt" dirty="0"/>
              <a:t>Recursos de teste do XP:</a:t>
            </a:r>
          </a:p>
          <a:p>
            <a:pPr lvl="1"/>
            <a:r>
              <a:rPr lang="pt" dirty="0"/>
              <a:t>Teste - primeiro desenvolvimento.</a:t>
            </a:r>
          </a:p>
          <a:p>
            <a:pPr lvl="1"/>
            <a:r>
              <a:rPr lang="pt" dirty="0"/>
              <a:t>Desenvolvimento de testes incrementais a partir de cenários.</a:t>
            </a:r>
          </a:p>
          <a:p>
            <a:pPr lvl="1"/>
            <a:r>
              <a:rPr lang="pt" dirty="0"/>
              <a:t>Envolvimento do usuário no desenvolvimento e validação do teste.</a:t>
            </a:r>
          </a:p>
          <a:p>
            <a:pPr lvl="1"/>
            <a:r>
              <a:rPr lang="pt" dirty="0"/>
              <a:t>Os chicotes de teste automatizados são usados para executar todos os testes de componentes sempre que um novo lançamento é construído.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DD953-87E1-2844-977D-6E534B28B3E5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Desenvolvimento orientado a testes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" dirty="0"/>
              <a:t>Escrever testes antes do código esclarece os requisitos a serem implementados.</a:t>
            </a:r>
          </a:p>
          <a:p>
            <a:pPr>
              <a:lnSpc>
                <a:spcPct val="90000"/>
              </a:lnSpc>
            </a:pPr>
            <a:r>
              <a:rPr lang="pt" dirty="0"/>
              <a:t>Os testes são escritos como programas em vez de dados para que possam ser executados automaticamente. O teste inclui uma verificação de que foi executado corretamente .</a:t>
            </a:r>
          </a:p>
          <a:p>
            <a:pPr lvl="1">
              <a:lnSpc>
                <a:spcPct val="90000"/>
              </a:lnSpc>
            </a:pPr>
            <a:r>
              <a:rPr lang="pt" dirty="0"/>
              <a:t>Geralmente depende de uma estrutura de teste como </a:t>
            </a:r>
            <a:r>
              <a:rPr lang="pt" dirty="0" err="1"/>
              <a:t>Junit </a:t>
            </a:r>
            <a:r>
              <a:rPr lang="pt" dirty="0"/>
              <a:t>.</a:t>
            </a:r>
          </a:p>
          <a:p>
            <a:pPr>
              <a:lnSpc>
                <a:spcPct val="90000"/>
              </a:lnSpc>
            </a:pPr>
            <a:r>
              <a:rPr lang="pt" dirty="0"/>
              <a:t>Todos os testes anteriores e novos são executados automaticamente quando uma nova funcionalidade é adicionada, verificando assim se a nova funcionalidade não introduziu erros.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8B437-D9EC-1043-8884-750AE6D8ABB2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Envolvimento do 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200" dirty="0"/>
              <a:t>O papel do cliente no processo de teste é ajudar a desenvolver testes de aceitação para as histórias que serão implementadas no próximo lançamento do sistema.</a:t>
            </a:r>
          </a:p>
          <a:p>
            <a:r>
              <a:rPr lang="pt" sz="2200" dirty="0"/>
              <a:t>O cliente que faz parte da equipe escreve testes à medida que o desenvolvimento avança. Todo novo código é, portanto, validado para garantir que é o que o cliente precisa.</a:t>
            </a:r>
          </a:p>
          <a:p>
            <a:r>
              <a:rPr lang="pt" sz="2200" dirty="0"/>
              <a:t>No entanto, as pessoas que adotam a função de cliente têm tempo disponível limitado e, portanto, não podem trabalhar em tempo integral com a equipe de desenvolvimento. Eles podem sentir que fornecer os requisitos foi uma contribuição suficiente e, portanto, podem relutar em se envolver no processo de teste.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1747E9-AA3E-7041-BB0F-4C1F92CA86DE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Descrição do caso de teste para verificação de dose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3.7 DoseCheckin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5" y="1950230"/>
            <a:ext cx="7436363" cy="404925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651530-32F1-944E-9A7D-C671879BA473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Automação de 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100" dirty="0"/>
              <a:t>Automação de teste significa que os testes são escritos como componentes executáveis antes que a tarefa seja implementada</a:t>
            </a:r>
          </a:p>
          <a:p>
            <a:pPr lvl="1"/>
            <a:r>
              <a:rPr lang="pt" sz="2100" dirty="0"/>
              <a:t>Esses componentes de teste devem ser autônomos, devem simular o envio da entrada a ser testada e devem verificar se o resultado atende à especificação de saída. Uma estrutura de teste automatizada (por exemplo, </a:t>
            </a:r>
            <a:r>
              <a:rPr lang="pt" sz="2100" dirty="0" err="1"/>
              <a:t>Junit </a:t>
            </a:r>
            <a:r>
              <a:rPr lang="pt" sz="2100" dirty="0"/>
              <a:t>) é um sistema que torna fácil escrever testes executáveis e enviar um conjunto de testes para execução.</a:t>
            </a:r>
          </a:p>
          <a:p>
            <a:r>
              <a:rPr lang="pt" sz="2100" dirty="0"/>
              <a:t>Como o teste é automatizado, sempre há um conjunto de testes que podem ser executados de forma rápida e fácil</a:t>
            </a:r>
          </a:p>
          <a:p>
            <a:pPr lvl="1"/>
            <a:r>
              <a:rPr lang="pt" sz="2100" dirty="0"/>
              <a:t>Sempre que alguma funcionalidade é adicionada ao sistema, os testes podem ser executados e os problemas que o novo código introduziu podem ser detectados imediatamente.</a:t>
            </a:r>
          </a:p>
          <a:p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BDE9E-BDF8-F747-A860-88DF525286BF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Desenvolvimento rápido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/>
          <a:lstStyle/>
          <a:p>
            <a:r>
              <a:rPr lang="pt" sz="2000" dirty="0"/>
              <a:t>Desenvolvimento e entrega rápidos agora são frequentemente o requisito mais importante para sistemas de software</a:t>
            </a:r>
          </a:p>
          <a:p>
            <a:pPr lvl="1"/>
            <a:r>
              <a:rPr lang="pt" dirty="0"/>
              <a:t>As empresas operam em requisitos que mudam rapidamente e é praticamente impossível produzir um conjunto de requisitos de software estáveis</a:t>
            </a:r>
          </a:p>
          <a:p>
            <a:pPr lvl="1"/>
            <a:r>
              <a:rPr lang="pt" dirty="0"/>
              <a:t>O software precisa evoluir rapidamente para refletir as mudanças nas necessidades dos negócios.</a:t>
            </a:r>
          </a:p>
          <a:p>
            <a:r>
              <a:rPr lang="pt" sz="2000" dirty="0"/>
              <a:t>O desenvolvimento orientado a planos é essencial para alguns tipos de sistema, mas não atende a essas necessidades de negócios.</a:t>
            </a:r>
          </a:p>
          <a:p>
            <a:r>
              <a:rPr lang="pt" sz="2000" dirty="0"/>
              <a:t>Os métodos de desenvolvimento ágil surgiram no final dos anos 1990, com o objetivo de reduzir radicalmente o tempo de entrega de sistemas de software em funcionamento.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87C93-B861-B34D-AC68-605A754D315B}" type="datetime1">
              <a:rPr lang="en-US" smtClean="0"/>
              <a:t>8/8/23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Problemas com desenvolvimento test-first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200" dirty="0"/>
              <a:t>Os programadores preferem programar a testar e, às vezes, usam atalhos ao escrever testes. Por exemplo, eles podem escrever testes incompletos que não verificam todas as possíveis exceções que podem ocorrer.</a:t>
            </a:r>
          </a:p>
          <a:p>
            <a:r>
              <a:rPr lang="pt" sz="2200" dirty="0"/>
              <a:t>Alguns testes podem ser muito difíceis de escrever de forma incremental. Por exemplo, em uma interface de usuário complexa, geralmente é difícil escrever testes de unidade para o código que implementa a 'lógica de exibição' e o fluxo de trabalho entre as telas.</a:t>
            </a:r>
          </a:p>
          <a:p>
            <a:r>
              <a:rPr lang="pt" sz="2200" dirty="0"/>
              <a:t>É difícil julgar a integridade de um conjunto de testes. Embora você possa ter muitos testes de sistema, seu conjunto de testes pode não fornecer cobertura completa.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3E0223-98E6-0341-BF07-D2B5225EC2C9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/>
              <a:t>Programação em par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" sz="2400" dirty="0"/>
              <a:t>em pares </a:t>
            </a:r>
            <a:r>
              <a:rPr lang="pt" dirty="0"/>
              <a:t>envolve </a:t>
            </a:r>
            <a:r>
              <a:rPr lang="pt" sz="2400" dirty="0"/>
              <a:t>programadores que trabalham em pares, desenvolvendo códigos juntos.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pt" sz="2400" dirty="0"/>
              <a:t>Isso ajuda a desenvolver propriedade comum de código e espalha conhecimento por toda a equipe.</a:t>
            </a:r>
          </a:p>
          <a:p>
            <a:pPr>
              <a:lnSpc>
                <a:spcPct val="90000"/>
              </a:lnSpc>
            </a:pPr>
            <a:r>
              <a:rPr lang="pt" sz="2400" dirty="0"/>
              <a:t>Ele serve como um processo de revisão informal, pois cada linha de código é examinada por mais de uma pessoa.</a:t>
            </a:r>
          </a:p>
          <a:p>
            <a:pPr>
              <a:lnSpc>
                <a:spcPct val="90000"/>
              </a:lnSpc>
            </a:pPr>
            <a:r>
              <a:rPr lang="pt" sz="2400" dirty="0"/>
              <a:t>Ele incentiva a refatoração, pois toda a equipe pode se beneficiar da </a:t>
            </a:r>
            <a:r>
              <a:rPr lang="pt" dirty="0"/>
              <a:t>melhoria do código do sistema.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FAE0B2-B946-194B-AD62-7CA3C0769E40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Programação em par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100" dirty="0"/>
              <a:t>Na programação em pares, os programadores sentam-se juntos no mesmo computador para desenvolver o software.</a:t>
            </a:r>
          </a:p>
          <a:p>
            <a:r>
              <a:rPr lang="pt" sz="2100" dirty="0"/>
              <a:t>Os pares são criados dinamicamente para que todos os membros da equipe trabalhem entre si durante o processo de desenvolvimento.</a:t>
            </a:r>
          </a:p>
          <a:p>
            <a:r>
              <a:rPr lang="pt" sz="2100" dirty="0"/>
              <a:t>O compartilhamento de conhecimento que acontece durante a programação em par é muito importante, pois reduz os riscos gerais de um projeto quando os membros da equipe saem.</a:t>
            </a:r>
          </a:p>
          <a:p>
            <a:r>
              <a:rPr lang="pt" sz="2100" dirty="0"/>
              <a:t>A programação em par não é necessariamente ineficiente e há algumas evidências que sugerem que um par trabalhando junto é mais eficiente do que 2 programadores trabalhando separadamente.</a:t>
            </a:r>
            <a:endParaRPr lang="en-US" sz="2100" dirty="0"/>
          </a:p>
          <a:p>
            <a:endParaRPr lang="en-GB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6F0FE-C169-B742-B22A-648CC23DC0E3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2338"/>
            <a:ext cx="8229600" cy="1143000"/>
          </a:xfrm>
        </p:spPr>
        <p:txBody>
          <a:bodyPr/>
          <a:lstStyle/>
          <a:p>
            <a:pPr algn="ctr"/>
            <a:r>
              <a:rPr lang="pt" dirty="0"/>
              <a:t>Gerenciamento ágil de projetos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3FCCC-CCE6-FA47-B0C4-E86E5DFF4C3E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6760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Gerenciamento ágil de projetos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A principal responsabilidade dos gerentes de projeto de software é gerenciar o projeto para que o software seja entregue no prazo e dentro do orçamento planejado para o projeto.</a:t>
            </a:r>
          </a:p>
          <a:p>
            <a:r>
              <a:rPr lang="pt" dirty="0"/>
              <a:t>A abordagem padrão para o gerenciamento de projetos é orientada a planos. Os gerentes elaboram um plano para o projeto mostrando o que deve ser entregue, quando deve ser entregue e quem trabalhará no desenvolvimento das entregas do projeto.</a:t>
            </a:r>
          </a:p>
          <a:p>
            <a:r>
              <a:rPr lang="pt" dirty="0"/>
              <a:t>O gerenciamento ágil de projetos requer uma abordagem diferenciada, adaptada ao desenvolvimento incremental e às práticas utilizadas nos métodos ágeis.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F8051-EE18-6848-9851-9019BBBFC598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Scrum é um método ágil que se concentra no gerenciamento do desenvolvimento iterativo, em vez de práticas ágeis específicas.</a:t>
            </a:r>
          </a:p>
          <a:p>
            <a:r>
              <a:rPr lang="pt" dirty="0"/>
              <a:t>Existem três fases no Scrum.</a:t>
            </a:r>
          </a:p>
          <a:p>
            <a:pPr lvl="1"/>
            <a:r>
              <a:rPr lang="pt" dirty="0"/>
              <a:t>A fase inicial é uma fase de planejamento onde você estabelece os objetivos gerais do projeto e projeta a arquitetura do software.</a:t>
            </a:r>
          </a:p>
          <a:p>
            <a:pPr lvl="1"/>
            <a:r>
              <a:rPr lang="pt" dirty="0"/>
              <a:t>Isso é seguido por uma série de ciclos de sprint, onde cada ciclo desenvolve um incremento do sistema.</a:t>
            </a:r>
          </a:p>
          <a:p>
            <a:pPr lvl="1"/>
            <a:r>
              <a:rPr lang="pt" dirty="0"/>
              <a:t>A fase de encerramento do projeto encerra o projeto, completa a documentação necessária, como quadros de ajuda do sistema e manuais do usuário, e avalia as lições aprendidas com o projeto.</a:t>
            </a:r>
          </a:p>
          <a:p>
            <a:r>
              <a:rPr lang="pt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30219B-E2C0-C949-9E15-E1F327FB5402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Terminologia Scrum (a)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369511"/>
              </p:ext>
            </p:extLst>
          </p:nvPr>
        </p:nvGraphicFramePr>
        <p:xfrm>
          <a:off x="457200" y="1809750"/>
          <a:ext cx="8229600" cy="473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pt" dirty="0"/>
                        <a:t>termo Scrum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" dirty="0"/>
                        <a:t>Definição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86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Equipe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Um grupo auto-organizado de desenvolvedores de software, que não deve ter mais de 7 pessoas. Eles são responsáveis pelo desenvolvimento do software e outros documentos essenciais do projeto.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60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Incremento de produto potencialmente entregável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 incremento de software que é entregue a partir de um sprint. A ideia é que isso seja 'potencialmente utilizável', o que significa que está em estado finalizado e nenhum trabalho adicional, como testes, é necessário para incorporá-lo ao produto final. Na prática, isso nem sempre é possível 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60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Lista de pendências do produto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Esta é uma lista de itens 'a fazer' que a equipe Scrum deve resolver. Podem ser definições de recursos para o software, requisitos de software, histórias de usuários ou descrições de tarefas suplementares necessárias, como definição de arquitetura ou documentação do usuário 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46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170305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Proprietário do produto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Um indivíduo (ou possivelmente um pequeno grupo) cujo trabalho é identificar os recursos ou requisitos do produto, priorizá-los para desenvolvimento e revisar continuamente o backlog do produto para garantir que o projeto continue atendendo às necessidades críticas de negócios. O Product Owner pode ser um cliente, mas também pode ser um gerente de produto em uma empresa de software ou outro representante das partes interessadas.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91F01B-1F01-EB45-9643-3A6EC9F45917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5486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Terminologia Scrum (b)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0699"/>
              </p:ext>
            </p:extLst>
          </p:nvPr>
        </p:nvGraphicFramePr>
        <p:xfrm>
          <a:off x="342900" y="1778000"/>
          <a:ext cx="82296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" dirty="0"/>
                        <a:t>termo Scrum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" dirty="0"/>
                        <a:t>Definição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Uma reunião diária da equipe Scrum que analisa o progresso e prioriza o trabalho a ser feito naquele dia. Idealmente, esta deve ser uma reunião cara a cara curta que inclua toda a equipe .</a:t>
                      </a:r>
                    </a:p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 Master</a:t>
                      </a: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 </a:t>
                      </a:r>
                      <a:r>
                        <a:rPr lang="pt" sz="1400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ScrumMaster </a:t>
                      </a: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é responsável por garantir que o processo Scrum seja seguido e orientar a equipe no uso eficaz do Scrum. Ele ou ela é responsável pela interface com o restante da empresa e por garantir que a equipe Scrum não seja desviada por interferência externa. Os desenvolvedores do Scrum insistem que o </a:t>
                      </a:r>
                      <a:r>
                        <a:rPr lang="pt" sz="1400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ScrumMaster </a:t>
                      </a: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não deve ser considerado um gerente de projeto. Outros, no entanto, nem sempre acham fácil ver a diferença 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Corrida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Uma iteração de desenvolvimento. Sprints geralmente duram de 2 a 4 semanas.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Velocidade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Uma estimativa de quanto esforço do backlog do produto uma equipe pode cobrir em um único sprint. Entender a velocidade de uma equipe ajuda a estimar o que pode ser coberto em um sprint e fornece uma base para medir a melhoria do desempenho 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025A7-278B-C341-B283-59918D3A0166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1261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Ciclo de Sprint do Scrum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F423FA-DCEE-6749-9B19-54569D9BCFC2}" type="datetime1">
              <a:rPr lang="en-US" smtClean="0"/>
              <a:t>8/8/23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ACE06-8CA4-1BB9-B4F1-BFA610E7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3" y="2124476"/>
            <a:ext cx="8573693" cy="35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4033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O ciclo de sprint do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Sprints são de duração fixa, normalmente de 2 a 4 semanas.</a:t>
            </a:r>
          </a:p>
          <a:p>
            <a:r>
              <a:rPr lang="pt" dirty="0"/>
              <a:t>O ponto de partida para o planejamento é o product backlog, que é a lista de trabalho a ser feito no projeto.</a:t>
            </a:r>
          </a:p>
          <a:p>
            <a:r>
              <a:rPr lang="pt" dirty="0"/>
              <a:t>A fase de seleção envolve toda a equipe do projeto que trabalha com o cliente para selecionar os recursos e funcionalidades do backlog do produto a serem desenvolvidos durante o sprint.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315861-83D5-AB41-9EDD-B195E6AA7BF7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Desenvolvimento 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A especificação , o design e a implementação do programa são intercalados</a:t>
            </a:r>
          </a:p>
          <a:p>
            <a:r>
              <a:rPr lang="pt" dirty="0"/>
              <a:t>O sistema é desenvolvido como uma série de versões ou incrementos com as partes interessadas envolvidas na especificação e avaliação da versão</a:t>
            </a:r>
          </a:p>
          <a:p>
            <a:r>
              <a:rPr lang="pt" dirty="0"/>
              <a:t>Entrega frequente de novas versões para avaliação</a:t>
            </a:r>
            <a:endParaRPr lang="en-US" dirty="0"/>
          </a:p>
          <a:p>
            <a:r>
              <a:rPr lang="pt" dirty="0"/>
              <a:t>Extenso suporte de ferramentas (por exemplo, ferramentas de teste automatizadas) usado para dar suporte ao desenvolvimento.</a:t>
            </a:r>
          </a:p>
          <a:p>
            <a:r>
              <a:rPr lang="pt" dirty="0"/>
              <a:t>Documentação mínima – foco no código de trabalho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58F05C-79B8-BE4D-B71E-EB4E6D4DF32D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43685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O ciclo de corrida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Uma vez acordados, a equipe se organiza para desenvolver o software.</a:t>
            </a:r>
          </a:p>
          <a:p>
            <a:r>
              <a:rPr lang="pt" dirty="0"/>
              <a:t>Nesta fase a equipa fica isolada do cliente e da organização, sendo todas as comunicações canalizadas através do chamado 'Scrum master'.</a:t>
            </a:r>
          </a:p>
          <a:p>
            <a:r>
              <a:rPr lang="pt" dirty="0"/>
              <a:t>O papel do Scrum master é proteger a equipe de desenvolvimento de distrações externas.</a:t>
            </a:r>
          </a:p>
          <a:p>
            <a:r>
              <a:rPr lang="pt" dirty="0"/>
              <a:t>No final do sprint, o trabalho realizado é revisado e apresentado às partes interessadas. O próximo ciclo de sprint então começa.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88F2F-6B32-4A4E-91B0-8663184B24D0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Trabalho em equipe no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O 'Scrum master' é um facilitador que organiza reuniões diárias, rastreia o backlog do trabalho a ser feito, registra decisões, mede o progresso em relação ao backlog e se comunica com clientes e gerenciamento fora da equipe.</a:t>
            </a:r>
          </a:p>
          <a:p>
            <a:r>
              <a:rPr lang="pt" dirty="0"/>
              <a:t>Toda a equipe participa de pequenas reuniões diárias (Scrums) onde todos os membros da equipe compartilham informações, descrevem seu progresso desde a última reunião, problemas que surgiram e o que está planejado para o dia seguinte.</a:t>
            </a:r>
          </a:p>
          <a:p>
            <a:pPr lvl="1"/>
            <a:r>
              <a:rPr lang="pt" dirty="0"/>
              <a:t>Isso significa que todos na equipe sabem o que está acontecendo e, se surgirem problemas, podem replanejar o trabalho de curto prazo para lidar com eles.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51FC8-ACE8-AF49-9A5A-34D6261EB1FD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Benefícios do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O produto é dividido em um conjunto de partes gerenciáveis e compreensíveis.</a:t>
            </a:r>
          </a:p>
          <a:p>
            <a:r>
              <a:rPr lang="pt" dirty="0"/>
              <a:t>Requisitos instáveis não impedem o progresso.</a:t>
            </a:r>
          </a:p>
          <a:p>
            <a:r>
              <a:rPr lang="pt" dirty="0"/>
              <a:t>Toda a equipa tem visibilidade de tudo e consequentemente a comunicação da equipa é melhorada.</a:t>
            </a:r>
          </a:p>
          <a:p>
            <a:r>
              <a:rPr lang="pt" dirty="0"/>
              <a:t>Os clientes veem a entrega pontual de incrementos e obtêm feedback sobre como o produto funciona.</a:t>
            </a:r>
          </a:p>
          <a:p>
            <a:r>
              <a:rPr lang="pt" dirty="0"/>
              <a:t>A confiança entre clientes e desenvolvedores é estabelecida e uma cultura positiva é criada na qual todos esperam que o projeto seja bem-sucedido.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3BEFB-16CC-7F47-AC68-945974303917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Scrum distribuído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F1C98-A5BE-F94E-8006-6BA41CFA46F7}" type="datetime1">
              <a:rPr lang="en-US" smtClean="0"/>
              <a:t>8/8/23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B82993-0B5C-8C8A-D482-5FA68DE3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417638"/>
            <a:ext cx="6972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2794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pt" dirty="0"/>
              <a:t>Escalar métodos ágeis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ACD80-FE01-B24F-8AA4-F9E192ED570F}" type="datetime1">
              <a:rPr lang="en-US" smtClean="0"/>
              <a:t>8/9/23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3551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Escalar métodos ágeis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Os métodos ágeis provaram ser bem-sucedidos para projetos de pequeno e médio porte que podem ser desenvolvidos por uma pequena equipe co-localizada.</a:t>
            </a:r>
          </a:p>
          <a:p>
            <a:r>
              <a:rPr lang="pt" dirty="0"/>
              <a:t>Às vezes, argumenta-se que o sucesso desses métodos ocorre devido a comunicações aprimoradas que são possíveis quando todos estão trabalhando juntos.</a:t>
            </a:r>
          </a:p>
          <a:p>
            <a:r>
              <a:rPr lang="pt" dirty="0"/>
              <a:t>Ampliar os métodos ágeis envolve alterá-los para lidar com projetos maiores e mais longos, onde há várias equipes de desenvolvimento, talvez trabalhando em locais diferentes.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9E72C-CFEE-B345-B8AB-2A3A6DD6B21F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Escalar e escalar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200" dirty="0"/>
              <a:t>'Scaling up' está preocupado com o uso de métodos ágeis para o desenvolvimento de grandes sistemas de software que não podem ser desenvolvidos por uma equipe pequena.</a:t>
            </a:r>
          </a:p>
          <a:p>
            <a:r>
              <a:rPr lang="pt" sz="2200" dirty="0"/>
              <a:t>'Scaling out' está preocupado com a forma como os métodos ágeis podem ser introduzidos em uma grande organização com muitos anos de experiência em desenvolvimento de software.</a:t>
            </a:r>
          </a:p>
          <a:p>
            <a:r>
              <a:rPr lang="pt" sz="2200" dirty="0"/>
              <a:t>Ao escalar métodos ágeis, é importante manter os fundamentos ágeis:</a:t>
            </a:r>
          </a:p>
          <a:p>
            <a:pPr lvl="1"/>
            <a:r>
              <a:rPr lang="pt" sz="2200" dirty="0"/>
              <a:t>Planejamento flexível, lançamentos frequentes do sistema, integração contínua, desenvolvimento orientado a testes e boa comunicação em equipe.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4A446-A785-184E-B430-12EC1527377E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Problemas práticos com métodos ágeis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A informalidade do desenvolvimento ágil é incompatível com a abordagem jurídica de definição de contratos comumente utilizada em grandes empresas.</a:t>
            </a:r>
          </a:p>
          <a:p>
            <a:r>
              <a:rPr lang="pt" dirty="0"/>
              <a:t>ágeis são mais apropriados para o desenvolvimento de novos softwares do que para a manutenção de software. No entanto, a maioria dos custos de software em grandes empresas vem da manutenção de seus sistemas de software existentes.</a:t>
            </a:r>
          </a:p>
          <a:p>
            <a:r>
              <a:rPr lang="pt" dirty="0"/>
              <a:t>ágeis são projetados para pequenas equipes co-localizadas, mas muito do desenvolvimento de software agora envolve equipes distribuídas em todo o mundo.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43CC96-C25C-0E4F-92F2-61D59FFDE733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7956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questões contratuais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A maioria dos contratos de software para sistemas personalizados é baseada em uma especificação, que define o que deve ser implementado pelo desenvolvedor do sistema para o cliente do sistema.</a:t>
            </a:r>
          </a:p>
          <a:p>
            <a:r>
              <a:rPr lang="pt" dirty="0"/>
              <a:t>No entanto, isso impede a especificação e o desenvolvimento intercalados, como é a norma no desenvolvimento ágil.</a:t>
            </a:r>
          </a:p>
          <a:p>
            <a:r>
              <a:rPr lang="pt" dirty="0"/>
              <a:t>É necessário um contrato que pague pelo tempo do desenvolvedor em vez da funcionalidade.</a:t>
            </a:r>
          </a:p>
          <a:p>
            <a:pPr lvl="1"/>
            <a:r>
              <a:rPr lang="pt" dirty="0"/>
              <a:t>No entanto, isso é visto como um alto risco por muitos departamentos jurídicos, porque o que deve ser entregue não pode ser garantido.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2A77E-7DE3-2841-8B1B-EC6D82BCD594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01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Métodos ágeis e manutenção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1950" dirty="0"/>
              <a:t>A maioria das organizações gasta mais na manutenção do software existente do que no desenvolvimento de novos softwares. Portanto, para que os métodos ágeis sejam bem-sucedidos, eles devem oferecer suporte à manutenção e ao desenvolvimento original.</a:t>
            </a:r>
          </a:p>
          <a:p>
            <a:r>
              <a:rPr lang="pt" sz="1950" dirty="0"/>
              <a:t>Duas questões fundamentais:</a:t>
            </a:r>
          </a:p>
          <a:p>
            <a:pPr lvl="1"/>
            <a:r>
              <a:rPr lang="pt" sz="1950" dirty="0"/>
              <a:t>Os sistemas que são desenvolvidos usando uma abordagem ágil são sustentáveis, dada a ênfase no processo de desenvolvimento de minimizar a documentação formal?</a:t>
            </a:r>
          </a:p>
          <a:p>
            <a:pPr lvl="1"/>
            <a:r>
              <a:rPr lang="pt" sz="1950" dirty="0"/>
              <a:t>Os métodos ágeis podem ser usados efetivamente para evoluir um sistema em resposta às solicitações de mudança do cliente?</a:t>
            </a:r>
          </a:p>
          <a:p>
            <a:r>
              <a:rPr lang="pt" sz="1950" dirty="0"/>
              <a:t>Podem surgir problemas se a equipe de desenvolvimento original não puder ser mantida.</a:t>
            </a:r>
          </a:p>
          <a:p>
            <a:pPr lvl="1"/>
            <a:endParaRPr lang="en-US" sz="19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4BC64E-60D8-6F4F-9C76-9CF6618FFB5B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8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Desenvolvimento ágil e orientado a planos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0" y="1785249"/>
            <a:ext cx="5731937" cy="4357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1354BB-233E-364B-839F-DE157BE97DD6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manutenção 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Os principais problemas são:</a:t>
            </a:r>
          </a:p>
          <a:p>
            <a:pPr lvl="1"/>
            <a:r>
              <a:rPr lang="pt" dirty="0"/>
              <a:t>Falta de documentação do produto</a:t>
            </a:r>
          </a:p>
          <a:p>
            <a:pPr lvl="1"/>
            <a:r>
              <a:rPr lang="pt" dirty="0"/>
              <a:t>Manter os clientes envolvidos no processo de desenvolvimento</a:t>
            </a:r>
          </a:p>
          <a:p>
            <a:pPr lvl="1"/>
            <a:r>
              <a:rPr lang="pt" dirty="0"/>
              <a:t>Manter a continuidade da equipe de desenvolvimento</a:t>
            </a:r>
          </a:p>
          <a:p>
            <a:r>
              <a:rPr lang="pt" dirty="0"/>
              <a:t>O desenvolvimento ágil depende da equipe de desenvolvimento saber e entender o que deve ser feito.</a:t>
            </a:r>
            <a:endParaRPr lang="en-US" dirty="0"/>
          </a:p>
          <a:p>
            <a:r>
              <a:rPr lang="pt" dirty="0"/>
              <a:t>Para sistemas de vida longa, este é um problema real, pois os desenvolvedores originais nem sempre trabalharão no sistema.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D5159A-4F1A-BD4A-9FDA-8610A2C2A455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2709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Métodos ágeis e orientados a planos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321"/>
            <a:ext cx="8420100" cy="4756150"/>
          </a:xfrm>
        </p:spPr>
        <p:txBody>
          <a:bodyPr/>
          <a:lstStyle/>
          <a:p>
            <a:r>
              <a:rPr lang="pt" sz="1950" dirty="0"/>
              <a:t>A maioria dos projetos inclui elementos de processos ágeis e orientados a planos. A decisão sobre o equilíbrio depende de:</a:t>
            </a:r>
          </a:p>
          <a:p>
            <a:pPr lvl="1"/>
            <a:r>
              <a:rPr lang="pt" sz="1950" dirty="0"/>
              <a:t>É importante ter uma especificação e um projeto bem detalhados antes de passar para a implementação? Nesse caso, você provavelmente precisará usar uma abordagem orientada a planos.</a:t>
            </a:r>
          </a:p>
          <a:p>
            <a:pPr lvl="1"/>
            <a:r>
              <a:rPr lang="pt" sz="1950" dirty="0"/>
              <a:t>Uma estratégia de entrega incremental, na qual você entrega o software aos clientes e obtém feedback rápido deles, é realista? Nesse caso, considere o uso de métodos ágeis.</a:t>
            </a:r>
          </a:p>
          <a:p>
            <a:pPr lvl="1"/>
            <a:r>
              <a:rPr lang="pt" sz="1950" dirty="0"/>
              <a:t>Qual é o tamanho do sistema que está sendo desenvolvido? Os métodos ágeis são mais eficazes quando o sistema pode ser desenvolvido com uma pequena equipe co-localizada que pode se comunicar informalmente. Isso pode não ser possível para grandes sistemas que requerem equipes de desenvolvimento maiores, portanto, uma abordagem orientada a planos pode ter que ser usada.</a:t>
            </a:r>
          </a:p>
          <a:p>
            <a:pPr lvl="1"/>
            <a:endParaRPr lang="en-US" sz="19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2D776-0838-0047-9078-CAAD76D859DD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397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Princípios ágeis e prática organizacional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079289"/>
              </p:ext>
            </p:extLst>
          </p:nvPr>
        </p:nvGraphicFramePr>
        <p:xfrm>
          <a:off x="457200" y="1600200"/>
          <a:ext cx="82296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" dirty="0"/>
                        <a:t>Princípio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" dirty="0"/>
                        <a:t>Prática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Envolvimento do cliente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Isso depende de ter um cliente disposto e capaz de passar tempo com a equipe de desenvolvimento e que possa representar todos os interessados no sistema. Freqüentemente, os representantes do cliente têm outras demandas em seu tempo e não podem desempenhar um papel completo no desenvolvimento do software.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Onde há partes interessadas externas, como reguladores, é difícil representar suas opiniões para a equipe ágil 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Abrace a mudança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Priorizar mudanças pode ser extremamente difícil, especialmente em sistemas para os quais existem muitas partes interessadas. Normalmente, cada parte interessada dá diferentes prioridades a diferentes mudanças 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entrega incremental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Iterações rápidas e planejamento de desenvolvimento de curto prazo nem sempre se encaixam nos ciclos de planejamento de longo prazo de planejamento de negócios e marketing. Os gerentes de marketing podem precisar saber quais recursos do produto com vários meses de antecedência para preparar uma campanha de marketing eficaz.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4A10FB-1A8E-8E48-B68C-5885D650B6CD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883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Princípios ágeis e prática organizacional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3455"/>
              </p:ext>
            </p:extLst>
          </p:nvPr>
        </p:nvGraphicFramePr>
        <p:xfrm>
          <a:off x="457200" y="21971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" dirty="0"/>
                        <a:t>Princípio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" dirty="0"/>
                        <a:t>Prática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Mantenha a simplicidade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Sob pressão dos cronogramas de entrega, os membros da equipe podem não ter tempo para realizar as simplificações desejáveis do sistema 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Pessoas não processam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pt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Os membros individuais da equipe podem não ter personalidades adequadas para o intenso envolvimento típico dos métodos ágeis e, portanto, podem não interagir bem com outros membros da equipe 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79CBC-D2AE-CB4A-8319-C0EF9FDBCB24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8761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Fatores ágeis e baseados em planos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2181A-1987-7B4B-8F95-4377650CC207}" type="datetime1">
              <a:rPr lang="en-US" smtClean="0"/>
              <a:t>8/8/23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CE874-C83F-C99E-A1FF-53F7D832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9" y="2029227"/>
            <a:ext cx="8285522" cy="27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63659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Problemas do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/>
          <a:lstStyle/>
          <a:p>
            <a:r>
              <a:rPr lang="pt" sz="1850" dirty="0"/>
              <a:t>Qual é o tamanho do sistema que está sendo desenvolvido?</a:t>
            </a:r>
          </a:p>
          <a:p>
            <a:pPr lvl="1"/>
            <a:r>
              <a:rPr lang="pt" sz="1850" dirty="0"/>
              <a:t>Os métodos ágeis são mais eficazes em uma equipe relativamente pequena que pode se comunicar informalmente.</a:t>
            </a:r>
            <a:endParaRPr lang="en-GB" sz="1850" dirty="0"/>
          </a:p>
          <a:p>
            <a:r>
              <a:rPr lang="pt" sz="1850" dirty="0"/>
              <a:t>Que tipo de sistema está sendo desenvolvido?</a:t>
            </a:r>
          </a:p>
          <a:p>
            <a:pPr lvl="1"/>
            <a:r>
              <a:rPr lang="pt" sz="1850" dirty="0"/>
              <a:t>Sistemas que exigem muita análise antes da implementação precisam de um projeto bastante detalhado para realizar essa análise.</a:t>
            </a:r>
            <a:endParaRPr lang="en-GB" sz="1850" dirty="0"/>
          </a:p>
          <a:p>
            <a:r>
              <a:rPr lang="pt" sz="1850" dirty="0"/>
              <a:t>Qual é o tempo de vida esperado do sistema?</a:t>
            </a:r>
          </a:p>
          <a:p>
            <a:pPr lvl="1"/>
            <a:r>
              <a:rPr lang="pt" sz="1850" dirty="0"/>
              <a:t>Sistemas de vida longa requerem documentação para comunicar as intenções dos desenvolvedores do sistema à equipe de suporte.</a:t>
            </a:r>
            <a:endParaRPr lang="en-GB" sz="1850" dirty="0"/>
          </a:p>
          <a:p>
            <a:r>
              <a:rPr lang="pt" sz="1850" dirty="0"/>
              <a:t>O sistema está sujeito a regulação externa?</a:t>
            </a:r>
          </a:p>
          <a:p>
            <a:pPr lvl="1"/>
            <a:r>
              <a:rPr lang="pt" sz="1850" dirty="0"/>
              <a:t>Se um sistema for regulamentado, você provavelmente precisará produzir uma documentação detalhada como parte do caso de segurança do sistema.</a:t>
            </a:r>
            <a:endParaRPr lang="en-GB" sz="1850" dirty="0"/>
          </a:p>
          <a:p>
            <a:pPr lvl="1">
              <a:buNone/>
            </a:pPr>
            <a:r>
              <a:rPr lang="pt" sz="1850" dirty="0"/>
              <a:t> </a:t>
            </a:r>
          </a:p>
          <a:p>
            <a:pPr lvl="1"/>
            <a:endParaRPr lang="en-US" sz="18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A75B9-B821-A74E-8B19-A5FF13258928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2264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Pessoas e equipes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Quão bons são os designers e programadores da equipe de desenvolvimento?</a:t>
            </a:r>
          </a:p>
          <a:p>
            <a:pPr lvl="1"/>
            <a:r>
              <a:rPr lang="pt" dirty="0"/>
              <a:t>Às vezes, argumenta-se que os métodos ágeis exigem níveis de habilidade mais altos do que as abordagens baseadas em planos, nas quais os programadores simplesmente traduzem um projeto detalhado em código.</a:t>
            </a:r>
          </a:p>
          <a:p>
            <a:r>
              <a:rPr lang="pt" dirty="0"/>
              <a:t>Como a equipe de desenvolvimento está organizada?</a:t>
            </a:r>
          </a:p>
          <a:p>
            <a:pPr lvl="1"/>
            <a:r>
              <a:rPr lang="pt" dirty="0"/>
              <a:t>Documentos de projeto podem ser necessários se a equipe for </a:t>
            </a:r>
            <a:r>
              <a:rPr lang="pt" dirty="0" err="1"/>
              <a:t>distribuída </a:t>
            </a:r>
            <a:r>
              <a:rPr lang="pt" dirty="0"/>
              <a:t>.</a:t>
            </a:r>
          </a:p>
          <a:p>
            <a:r>
              <a:rPr lang="pt" dirty="0"/>
              <a:t>Quais tecnologias de suporte estão disponíveis?</a:t>
            </a:r>
          </a:p>
          <a:p>
            <a:pPr lvl="1"/>
            <a:r>
              <a:rPr lang="pt" dirty="0"/>
              <a:t>O suporte IDE para visualização e análise do programa é essencial se a documentação do projeto não estiver disponível.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A738D-24DC-5D44-BEFC-4AB7BD46CD90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3184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Problemas organizacionais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As organizações de engenharia tradicionais têm uma cultura de desenvolvimento baseado em planos, pois esta é a norma na engenharia .</a:t>
            </a:r>
          </a:p>
          <a:p>
            <a:r>
              <a:rPr lang="pt" dirty="0"/>
              <a:t>É uma prática organizacional padrão desenvolver uma especificação detalhada do sistema?</a:t>
            </a:r>
          </a:p>
          <a:p>
            <a:r>
              <a:rPr lang="pt" dirty="0"/>
              <a:t>Os representantes do cliente estarão disponíveis para fornecer feedback sobre os incrementos do sistema?</a:t>
            </a:r>
          </a:p>
          <a:p>
            <a:r>
              <a:rPr lang="pt" dirty="0"/>
              <a:t>O desenvolvimento ágil informal pode se encaixar na cultura organizacional de documentação detalhada?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064FC-CE85-0846-9F18-16ABCAF62005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0785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Métodos ágeis para grandes 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100" dirty="0"/>
              <a:t>Sistemas grandes geralmente são coleções de sistemas de comunicação separados, onde equipes separadas desenvolvem cada sistema. Freqüentemente, essas equipes trabalham em lugares diferentes, às vezes em fusos horários diferentes.</a:t>
            </a:r>
          </a:p>
          <a:p>
            <a:r>
              <a:rPr lang="pt" sz="2100" dirty="0"/>
              <a:t>Grandes sistemas são ' sistemas </a:t>
            </a:r>
            <a:r>
              <a:rPr lang="pt" sz="2100" dirty="0" err="1"/>
              <a:t>brownfield </a:t>
            </a:r>
            <a:r>
              <a:rPr lang="pt" sz="2100" dirty="0"/>
              <a:t>', isto é, eles incluem e interagem com vários sistemas existentes. Muitos dos requisitos do sistema estão preocupados com essa interação e, portanto, não se prestam realmente à flexibilidade e ao desenvolvimento incremental.</a:t>
            </a:r>
          </a:p>
          <a:p>
            <a:r>
              <a:rPr lang="pt" sz="2100" dirty="0"/>
              <a:t>Onde vários sistemas são integrados para criar um sistema, uma fração significativa do desenvolvimento se preocupa com a configuração do sistema, e não com o desenvolvimento do código original.</a:t>
            </a:r>
            <a:endParaRPr 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4598B5-534F-CE42-9B57-36DF531961FD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Desenvolvimento de grandes 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200" dirty="0"/>
              <a:t>Grandes sistemas e seus processos de desenvolvimento geralmente são limitados por regras e regulamentos externos que limitam a maneira como podem ser desenvolvidos.</a:t>
            </a:r>
          </a:p>
          <a:p>
            <a:r>
              <a:rPr lang="pt" sz="2200" dirty="0"/>
              <a:t>Grandes sistemas têm um longo tempo de aquisição e desenvolvimento. É difícil manter equipes coerentes que conheçam o sistema durante esse período, pois, inevitavelmente, as pessoas passam para outras funções e projetos.</a:t>
            </a:r>
          </a:p>
          <a:p>
            <a:r>
              <a:rPr lang="pt" sz="2200" dirty="0"/>
              <a:t>Grandes sistemas geralmente têm um conjunto diversificado de partes interessadas. É praticamente impossível envolver todas essas diferentes partes interessadas no processo de desenvolvimento.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106541-AAD0-3345-911E-B6C46570A9C0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Desenvolvimento ágil e orientado a planos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Desenvolvimento orientado a planos</a:t>
            </a:r>
          </a:p>
          <a:p>
            <a:pPr lvl="1"/>
            <a:r>
              <a:rPr lang="pt" dirty="0"/>
              <a:t>Uma abordagem orientada a planos para a engenharia de software é baseada em estágios de desenvolvimento separados, com as saídas a serem produzidas em cada um desses estágios planejados com antecedência.</a:t>
            </a:r>
          </a:p>
          <a:p>
            <a:pPr lvl="1"/>
            <a:r>
              <a:rPr lang="pt" dirty="0"/>
              <a:t>Não necessariamente modelo em cascata - desenvolvimento incremental orientado a planos é possível</a:t>
            </a:r>
          </a:p>
          <a:p>
            <a:pPr lvl="1"/>
            <a:r>
              <a:rPr lang="pt" dirty="0"/>
              <a:t>A iteração ocorre dentro das atividades.</a:t>
            </a:r>
          </a:p>
          <a:p>
            <a:r>
              <a:rPr lang="pt" dirty="0"/>
              <a:t>Desenvolvimento ágil</a:t>
            </a:r>
          </a:p>
          <a:p>
            <a:pPr lvl="1"/>
            <a:r>
              <a:rPr lang="pt" dirty="0"/>
              <a:t>Especificação, design, implementação e teste são intercalados e as saídas do processo de desenvolvimento são decididas por meio de um processo de negociação durante o processo de desenvolvimento de software.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67BC9-C1FB-2F4C-B432-C690B9959E56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3957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Fatores em grandes sistemas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AC7888-B2E5-014A-965E-5E17047756E2}" type="datetime1">
              <a:rPr lang="en-US" smtClean="0"/>
              <a:t>8/8/23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9EF16-85E1-82AA-7E50-B6DFDE2D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4" y="1855989"/>
            <a:ext cx="7307511" cy="40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0988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Modelo de agilidade em escala da IBM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E5E32C-B9BD-8448-836D-F7617CB6A894}" type="datetime1">
              <a:rPr lang="en-US" smtClean="0"/>
              <a:t>8/8/23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94711-24C6-45E7-1215-08F7F2BB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1" y="1586670"/>
            <a:ext cx="8342898" cy="44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7935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Escalabilidade para grandes 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200" dirty="0"/>
              <a:t>Uma abordagem completamente incremental para a engenharia de requisitos é impossível.</a:t>
            </a:r>
          </a:p>
          <a:p>
            <a:r>
              <a:rPr lang="pt" sz="2200" dirty="0"/>
              <a:t>Não pode haver um único proprietário do produto ou representante do cliente.</a:t>
            </a:r>
          </a:p>
          <a:p>
            <a:r>
              <a:rPr lang="pt" sz="2200" dirty="0"/>
              <a:t>Para o desenvolvimento de grandes sistemas, não é possível focar apenas no código do sistema.</a:t>
            </a:r>
          </a:p>
          <a:p>
            <a:r>
              <a:rPr lang="pt" sz="2200" dirty="0"/>
              <a:t>Mecanismos de comunicação entre equipes devem ser projetados e usados.</a:t>
            </a:r>
          </a:p>
          <a:p>
            <a:r>
              <a:rPr lang="pt" sz="2200" dirty="0"/>
              <a:t>A integração contínua é praticamente impossível. No entanto, é essencial manter compilações de sistema frequentes e lançamentos regulares do sistema.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7ACA2-5ED5-9D49-8330-82442C192C46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Scrum multi-equipe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1800" i="1" dirty="0"/>
              <a:t>Replicação de função</a:t>
            </a:r>
            <a:r>
              <a:rPr lang="pt" sz="1800" dirty="0"/>
              <a:t> </a:t>
            </a:r>
            <a:endParaRPr lang="en-GB" sz="1800" dirty="0"/>
          </a:p>
          <a:p>
            <a:pPr lvl="1"/>
            <a:r>
              <a:rPr lang="pt" sz="1800" dirty="0"/>
              <a:t>Cada equipe tem um Product Owner para seu componente de trabalho e Scrum Master .</a:t>
            </a:r>
            <a:endParaRPr lang="en-GB" sz="1800" dirty="0"/>
          </a:p>
          <a:p>
            <a:r>
              <a:rPr lang="pt" sz="1800" i="1" dirty="0"/>
              <a:t>Arquitetos de produto</a:t>
            </a:r>
            <a:r>
              <a:rPr lang="pt" sz="1800" dirty="0"/>
              <a:t> </a:t>
            </a:r>
            <a:endParaRPr lang="en-GB" sz="1800" dirty="0"/>
          </a:p>
          <a:p>
            <a:pPr lvl="1"/>
            <a:r>
              <a:rPr lang="pt" sz="1800" dirty="0"/>
              <a:t>Cada equipe escolhe um arquiteto de produto e esses arquitetos colaboram para projetar e desenvolver a arquitetura geral do sistema.</a:t>
            </a:r>
          </a:p>
          <a:p>
            <a:r>
              <a:rPr lang="pt" sz="1800" i="1" dirty="0"/>
              <a:t>Liberar alinhamento</a:t>
            </a:r>
            <a:r>
              <a:rPr lang="pt" sz="1800" dirty="0"/>
              <a:t> </a:t>
            </a:r>
            <a:endParaRPr lang="en-GB" sz="1800" dirty="0"/>
          </a:p>
          <a:p>
            <a:pPr lvl="1"/>
            <a:r>
              <a:rPr lang="pt" sz="1800" dirty="0"/>
              <a:t>As datas de lançamentos de produtos de cada equipe são alinhadas para que um sistema demonstrável e completo seja produzido.</a:t>
            </a:r>
          </a:p>
          <a:p>
            <a:r>
              <a:rPr lang="pt" sz="1800" i="1" dirty="0"/>
              <a:t>Scrum de Scrums</a:t>
            </a:r>
            <a:r>
              <a:rPr lang="pt" sz="1800" dirty="0"/>
              <a:t> </a:t>
            </a:r>
            <a:endParaRPr lang="en-GB" sz="1800" dirty="0"/>
          </a:p>
          <a:p>
            <a:pPr lvl="1"/>
            <a:r>
              <a:rPr lang="pt" sz="1800" dirty="0"/>
              <a:t>Há um Scrum of Scrums diário onde representantes de cada equipe se reúnem para discutir o progresso e planejar o trabalho a ser feito.</a:t>
            </a:r>
            <a:endParaRPr lang="en-GB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BA6A4F-4347-0E49-A4B2-ED54B05BB4E1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9426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Métodos ágeis em organizações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620296"/>
          </a:xfrm>
        </p:spPr>
        <p:txBody>
          <a:bodyPr/>
          <a:lstStyle/>
          <a:p>
            <a:r>
              <a:rPr lang="pt" sz="2000" dirty="0"/>
              <a:t>Os gerentes de projeto que não têm experiência em métodos ágeis podem relutar em aceitar o risco de uma nova abordagem.</a:t>
            </a:r>
          </a:p>
          <a:p>
            <a:r>
              <a:rPr lang="pt" sz="2000" dirty="0"/>
              <a:t>As grandes organizações geralmente têm procedimentos e padrões de qualidade que todos os projetos devem seguir e, devido à sua natureza burocrática, provavelmente são incompatíveis com os métodos ágeis.</a:t>
            </a:r>
          </a:p>
          <a:p>
            <a:r>
              <a:rPr lang="pt" sz="2000" dirty="0"/>
              <a:t>Os métodos ágeis parecem funcionar melhor quando os membros da equipe têm um nível de habilidade relativamente alto. No entanto, dentro de grandes organizações, é provável que haja uma ampla gama de habilidades e habilidades.</a:t>
            </a:r>
          </a:p>
          <a:p>
            <a:r>
              <a:rPr lang="pt" sz="2000" dirty="0"/>
              <a:t>Pode haver resistência cultural aos métodos ágeis, especialmente naquelas organizações que têm uma longa história de uso de processos convencionais de engenharia de sistemas.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302C7-712E-D34D-95C1-C25474A36B95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Pontos chave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sz="2000" dirty="0"/>
              <a:t>Os métodos ágeis são métodos de desenvolvimento incremental que se concentram no desenvolvimento rápido de software, lançamentos frequentes do software, reduzindo as despesas gerais do processo minimizando a documentação e produzindo código de alta qualidade.</a:t>
            </a:r>
          </a:p>
          <a:p>
            <a:r>
              <a:rPr lang="pt" sz="2000" dirty="0"/>
              <a:t>As práticas de desenvolvimento ágil incluem</a:t>
            </a:r>
          </a:p>
          <a:p>
            <a:pPr lvl="1"/>
            <a:r>
              <a:rPr lang="pt" sz="1600" dirty="0"/>
              <a:t>Histórias de usuários para especificação do sistema</a:t>
            </a:r>
          </a:p>
          <a:p>
            <a:pPr lvl="1"/>
            <a:r>
              <a:rPr lang="pt" sz="1600" dirty="0"/>
              <a:t>Lançamentos frequentes do software,</a:t>
            </a:r>
          </a:p>
          <a:p>
            <a:pPr lvl="1"/>
            <a:r>
              <a:rPr lang="pt" sz="1600" dirty="0"/>
              <a:t>Melhoria contínua do software</a:t>
            </a:r>
          </a:p>
          <a:p>
            <a:pPr lvl="1"/>
            <a:r>
              <a:rPr lang="pt" sz="1600" dirty="0"/>
              <a:t>Testar primeiro o desenvolvimento</a:t>
            </a:r>
          </a:p>
          <a:p>
            <a:pPr lvl="1"/>
            <a:r>
              <a:rPr lang="pt" sz="1600" dirty="0"/>
              <a:t>Participação do cliente na equipe de desenvolvimento.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D8410-8CBD-D341-AEFE-24EF74F0093F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2605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Pontos chave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Scrum é um método ágil que fornece uma estrutura de gerenciamento de projetos.</a:t>
            </a:r>
          </a:p>
          <a:p>
            <a:pPr lvl="1"/>
            <a:r>
              <a:rPr lang="pt" dirty="0"/>
              <a:t>É centrado em torno de um conjunto de sprints, que são períodos de tempo fixos quando um incremento do sistema é desenvolvido.</a:t>
            </a:r>
          </a:p>
          <a:p>
            <a:r>
              <a:rPr lang="pt" dirty="0"/>
              <a:t>Muitos métodos práticos de desenvolvimento são uma mistura de desenvolvimento ágil e baseado em planos.</a:t>
            </a:r>
          </a:p>
          <a:p>
            <a:r>
              <a:rPr lang="pt" dirty="0"/>
              <a:t>Escalar métodos ágeis para grandes sistemas é difícil.</a:t>
            </a:r>
          </a:p>
          <a:p>
            <a:pPr lvl="1"/>
            <a:r>
              <a:rPr lang="pt" dirty="0"/>
              <a:t>Grandes sistemas precisam de design inicial e algumas documentações e práticas organizacionais podem entrar em conflito com a informalidade das abordagens ágeis.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4D2C5-B62D-624B-B00A-07AE5CCE79E8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" sz="2400" dirty="0"/>
          </a:p>
          <a:p>
            <a:endParaRPr lang="pt" dirty="0"/>
          </a:p>
          <a:p>
            <a:endParaRPr lang="pt" sz="2400" dirty="0"/>
          </a:p>
          <a:p>
            <a:pPr marL="3200400" lvl="7" indent="0">
              <a:buNone/>
            </a:pPr>
            <a:r>
              <a:rPr lang="pt" sz="4000" dirty="0"/>
              <a:t>Dúvidas?</a:t>
            </a:r>
          </a:p>
          <a:p>
            <a:pPr marL="0" indent="0">
              <a:buNone/>
            </a:pPr>
            <a:endParaRPr lang="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4D2C5-B62D-624B-B00A-07AE5CCE79E8}" type="datetime1">
              <a:rPr lang="en-US" smtClean="0"/>
              <a:t>8/9/23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242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5838"/>
            <a:ext cx="8229600" cy="1143000"/>
          </a:xfrm>
        </p:spPr>
        <p:txBody>
          <a:bodyPr/>
          <a:lstStyle/>
          <a:p>
            <a:pPr algn="ctr"/>
            <a:r>
              <a:rPr lang="pt" dirty="0"/>
              <a:t>métodos ágeis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137E8-99E6-2945-99C0-084A2ECB27E5}" type="datetime1">
              <a:rPr lang="en-US" smtClean="0"/>
              <a:t>8/8/23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"/>
              <a:t>métodos ágeis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" sz="2100" dirty="0"/>
              <a:t>A insatisfação com as despesas gerais envolvidas nos métodos de design de software das décadas de 1980 e 1990 levou à criação de métodos ágeis. Estes métodos:</a:t>
            </a:r>
          </a:p>
          <a:p>
            <a:pPr lvl="1"/>
            <a:r>
              <a:rPr lang="pt" sz="2100" dirty="0"/>
              <a:t>Concentre-se no código em vez do design</a:t>
            </a:r>
          </a:p>
          <a:p>
            <a:pPr lvl="1"/>
            <a:r>
              <a:rPr lang="pt" sz="2100" dirty="0"/>
              <a:t>São baseados em uma abordagem iterativa para o desenvolvimento de software</a:t>
            </a:r>
          </a:p>
          <a:p>
            <a:pPr lvl="1"/>
            <a:r>
              <a:rPr lang="pt" sz="2100" dirty="0"/>
              <a:t>Destinam-se a fornecer software funcional rapidamente e evoluí-lo rapidamente para atender aos requisitos em constante mudança .</a:t>
            </a:r>
          </a:p>
          <a:p>
            <a:r>
              <a:rPr lang="pt" sz="2100" dirty="0"/>
              <a:t>O objetivo dos métodos ágeis é reduzir as despesas gerais no processo de software (por exemplo, limitando a documentação) e ser capaz de responder rapidamente às mudanças de requisitos sem retrabalho excessivo.</a:t>
            </a:r>
            <a:endParaRPr 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606430-E447-4A40-BA9A-BC41FA0258B4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manifesto 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i="1" dirty="0"/>
              <a:t>Estamos descobrindo melhores maneiras de desenvolver software fazendo isso e ajudando outros a fazê-lo. Através deste trabalho passamos a valorizar:</a:t>
            </a:r>
            <a:endParaRPr lang="en-GB" dirty="0"/>
          </a:p>
          <a:p>
            <a:pPr lvl="1"/>
            <a:r>
              <a:rPr lang="pt" i="1" dirty="0"/>
              <a:t>Indivíduos e interações mais que processos e ferramentas </a:t>
            </a:r>
            <a:br>
              <a:rPr lang="en-US" i="1" dirty="0"/>
            </a:br>
            <a:r>
              <a:rPr lang="pt" i="1" dirty="0"/>
              <a:t>Software em funcionamento mais que documentação abrangente </a:t>
            </a:r>
            <a:br>
              <a:rPr lang="en-US" i="1" dirty="0"/>
            </a:br>
            <a:r>
              <a:rPr lang="pt" i="1" dirty="0"/>
              <a:t>Colaboração do cliente mais que negociação de contratos </a:t>
            </a:r>
            <a:br>
              <a:rPr lang="en-US" i="1" dirty="0"/>
            </a:br>
            <a:r>
              <a:rPr lang="pt" i="1" dirty="0"/>
              <a:t>Responder a mudanças mais que seguir um plano</a:t>
            </a:r>
            <a:endParaRPr lang="en-GB" dirty="0"/>
          </a:p>
          <a:p>
            <a:r>
              <a:rPr lang="pt" i="1" dirty="0"/>
              <a:t>Ou seja, enquanto há valor nos itens da direita, valorizamos mais os itens da esquerda.</a:t>
            </a:r>
            <a:r>
              <a:rPr lang="pt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C7E3D-5395-BC41-9F4E-D7E3CD8AAB33}" type="datetime1">
              <a:rPr lang="en-US" smtClean="0"/>
              <a:t>8/8/23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3070</TotalTime>
  <Words>5658</Words>
  <Application>Microsoft Macintosh PowerPoint</Application>
  <PresentationFormat>On-screen Show (4:3)</PresentationFormat>
  <Paragraphs>540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Times New Roman</vt:lpstr>
      <vt:lpstr>Wingdings</vt:lpstr>
      <vt:lpstr>SE10 slides</vt:lpstr>
      <vt:lpstr>Princípios de Engenharia de Software   Desenvolvimento Ágil de Software </vt:lpstr>
      <vt:lpstr>Assuntos abordados</vt:lpstr>
      <vt:lpstr>Desenvolvimento rápido de software</vt:lpstr>
      <vt:lpstr>Desenvolvimento ágil</vt:lpstr>
      <vt:lpstr>Desenvolvimento ágil e orientado a planos</vt:lpstr>
      <vt:lpstr>Desenvolvimento ágil e orientado a planos</vt:lpstr>
      <vt:lpstr>métodos ágeis</vt:lpstr>
      <vt:lpstr>métodos ágeis</vt:lpstr>
      <vt:lpstr>manifesto ágil</vt:lpstr>
      <vt:lpstr>Os princípios dos métodos ágeis </vt:lpstr>
      <vt:lpstr>Aplicabilidade do método ágil</vt:lpstr>
      <vt:lpstr>Técnicas de desenvolvimento ágil</vt:lpstr>
      <vt:lpstr>Programação extrema</vt:lpstr>
      <vt:lpstr>O ciclo de liberação de programação extrema </vt:lpstr>
      <vt:lpstr>Práticas de programação extremas (a) </vt:lpstr>
      <vt:lpstr>Práticas extremas de programação ( b )</vt:lpstr>
      <vt:lpstr>XP e princípios ágeis</vt:lpstr>
      <vt:lpstr>Práticas XP influentes</vt:lpstr>
      <vt:lpstr>Histórias de usuário para requisitos</vt:lpstr>
      <vt:lpstr>Uma história de 'prescrição de medicamentos' </vt:lpstr>
      <vt:lpstr>Exemplos de cartões de tarefas para prescrição de medicamentos</vt:lpstr>
      <vt:lpstr>Reestruturação</vt:lpstr>
      <vt:lpstr>Reestruturação</vt:lpstr>
      <vt:lpstr>Exemplos de refatoração</vt:lpstr>
      <vt:lpstr>Testar primeiro o desenvolvimento</vt:lpstr>
      <vt:lpstr>Desenvolvimento orientado a testes</vt:lpstr>
      <vt:lpstr>Envolvimento do cliente</vt:lpstr>
      <vt:lpstr>Descrição do caso de teste para verificação de dose </vt:lpstr>
      <vt:lpstr>Automação de teste</vt:lpstr>
      <vt:lpstr>Problemas com desenvolvimento test-first</vt:lpstr>
      <vt:lpstr>Programação em par</vt:lpstr>
      <vt:lpstr>Programação em par</vt:lpstr>
      <vt:lpstr>Gerenciamento ágil de projetos</vt:lpstr>
      <vt:lpstr>Gerenciamento ágil de projetos</vt:lpstr>
      <vt:lpstr>Scrum</vt:lpstr>
      <vt:lpstr>Terminologia Scrum (a)</vt:lpstr>
      <vt:lpstr>Terminologia Scrum (b)</vt:lpstr>
      <vt:lpstr>Ciclo de Sprint do Scrum</vt:lpstr>
      <vt:lpstr>O ciclo de sprint do Scrum</vt:lpstr>
      <vt:lpstr>O ciclo de corrida</vt:lpstr>
      <vt:lpstr>Trabalho em equipe no Scrum</vt:lpstr>
      <vt:lpstr>Benefícios do Scrum</vt:lpstr>
      <vt:lpstr>Scrum distribuído</vt:lpstr>
      <vt:lpstr>Escalar métodos ágeis</vt:lpstr>
      <vt:lpstr>Escalar métodos ágeis</vt:lpstr>
      <vt:lpstr>Escalar e escalar</vt:lpstr>
      <vt:lpstr>Problemas práticos com métodos ágeis</vt:lpstr>
      <vt:lpstr>questões contratuais</vt:lpstr>
      <vt:lpstr>Métodos ágeis e manutenção de software</vt:lpstr>
      <vt:lpstr>manutenção ágil</vt:lpstr>
      <vt:lpstr>Métodos ágeis e orientados a planos</vt:lpstr>
      <vt:lpstr>Princípios ágeis e prática organizacional</vt:lpstr>
      <vt:lpstr>Princípios ágeis e prática organizacional</vt:lpstr>
      <vt:lpstr>Fatores ágeis e baseados em planos</vt:lpstr>
      <vt:lpstr>Problemas do sistema</vt:lpstr>
      <vt:lpstr>Pessoas e equipes</vt:lpstr>
      <vt:lpstr>Problemas organizacionais</vt:lpstr>
      <vt:lpstr>Métodos ágeis para grandes sistemas</vt:lpstr>
      <vt:lpstr>Desenvolvimento de grandes sistemas</vt:lpstr>
      <vt:lpstr>Fatores em grandes sistemas</vt:lpstr>
      <vt:lpstr>Modelo de agilidade em escala da IBM</vt:lpstr>
      <vt:lpstr>Escalabilidade para grandes sistemas</vt:lpstr>
      <vt:lpstr>Scrum multi-equipe</vt:lpstr>
      <vt:lpstr>Métodos ágeis em organizações</vt:lpstr>
      <vt:lpstr>Pontos chave</vt:lpstr>
      <vt:lpstr>Pontos chave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Ramiro Junior</cp:lastModifiedBy>
  <cp:revision>59</cp:revision>
  <dcterms:created xsi:type="dcterms:W3CDTF">2010-01-06T20:28:26Z</dcterms:created>
  <dcterms:modified xsi:type="dcterms:W3CDTF">2023-08-09T19:46:46Z</dcterms:modified>
</cp:coreProperties>
</file>