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0"/>
  </p:notesMasterIdLst>
  <p:handoutMasterIdLst>
    <p:handoutMasterId r:id="rId91"/>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57" r:id="rId33"/>
    <p:sldId id="333" r:id="rId34"/>
    <p:sldId id="304" r:id="rId35"/>
    <p:sldId id="270" r:id="rId36"/>
    <p:sldId id="340"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356" r:id="rId72"/>
    <p:sldId id="295" r:id="rId73"/>
    <p:sldId id="296" r:id="rId74"/>
    <p:sldId id="297" r:id="rId75"/>
    <p:sldId id="298" r:id="rId76"/>
    <p:sldId id="299" r:id="rId77"/>
    <p:sldId id="355" r:id="rId78"/>
    <p:sldId id="347" r:id="rId79"/>
    <p:sldId id="348" r:id="rId80"/>
    <p:sldId id="274" r:id="rId81"/>
    <p:sldId id="399" r:id="rId82"/>
    <p:sldId id="349" r:id="rId83"/>
    <p:sldId id="350" r:id="rId84"/>
    <p:sldId id="275" r:id="rId85"/>
    <p:sldId id="352" r:id="rId86"/>
    <p:sldId id="354" r:id="rId87"/>
    <p:sldId id="400" r:id="rId88"/>
    <p:sldId id="309" r:id="rId89"/>
  </p:sldIdLst>
  <p:sldSz cx="9144000" cy="6858000" type="screen4x3"/>
  <p:notesSz cx="6858000" cy="9144000"/>
  <p:defaultTextStyle>
    <a:defPPr>
      <a:defRPr lang="pt"/>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4590"/>
  </p:normalViewPr>
  <p:slideViewPr>
    <p:cSldViewPr snapToObjects="1">
      <p:cViewPr varScale="1">
        <p:scale>
          <a:sx n="99" d="100"/>
          <a:sy n="99" d="100"/>
        </p:scale>
        <p:origin x="968" y="17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8/15/23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8/15/23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just">
              <a:defRPr/>
            </a:lvl1p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just">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1589410-C0AB-3F4C-994B-6777936833D0}" type="datetime1">
              <a:rPr lang="en-US" smtClean="0"/>
              <a:t>8/15/23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lvl1pPr algn="just">
              <a:defRPr/>
            </a:lvl1pPr>
            <a:lvl2pPr algn="just">
              <a:defRPr/>
            </a:lvl2pPr>
            <a:lvl3pPr algn="just">
              <a:defRPr/>
            </a:lvl3pPr>
            <a:lvl4pPr algn="just">
              <a:defRPr/>
            </a:lvl4pPr>
            <a:lvl5pPr algn="jus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3D8028CE-C4FE-CF40-B48F-D7E17AF3B423}" type="datetime1">
              <a:rPr lang="en-US" smtClean="0"/>
              <a:t>8/15/23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lvl1pPr algn="just">
              <a:defRPr/>
            </a:lvl1pPr>
            <a:lvl2pPr algn="just">
              <a:defRPr/>
            </a:lvl2pPr>
            <a:lvl3pPr algn="just">
              <a:defRPr/>
            </a:lvl3pPr>
            <a:lvl4pPr algn="just">
              <a:defRPr/>
            </a:lvl4pPr>
            <a:lvl5pPr algn="jus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9603D5BA-EB10-FA49-B429-E0F12944837D}" type="datetime1">
              <a:rPr lang="en-US" smtClean="0"/>
              <a:t>8/15/23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lgn="just">
              <a:spcBef>
                <a:spcPts val="600"/>
              </a:spcBef>
              <a:spcAft>
                <a:spcPts val="600"/>
              </a:spcAft>
              <a:buFont typeface="Wingdings" charset="2"/>
              <a:buChar char="²"/>
              <a:defRPr sz="2400">
                <a:solidFill>
                  <a:srgbClr val="46424D"/>
                </a:solidFill>
                <a:latin typeface="Arial"/>
                <a:cs typeface="Arial"/>
              </a:defRPr>
            </a:lvl1pPr>
            <a:lvl2pPr algn="just">
              <a:spcBef>
                <a:spcPts val="300"/>
              </a:spcBef>
              <a:spcAft>
                <a:spcPts val="300"/>
              </a:spcAft>
              <a:buFont typeface="Wingdings" charset="2"/>
              <a:buChar char="§"/>
              <a:defRPr sz="2000">
                <a:solidFill>
                  <a:srgbClr val="46424D"/>
                </a:solidFill>
                <a:latin typeface="Arial"/>
                <a:cs typeface="Arial"/>
              </a:defRPr>
            </a:lvl2pPr>
            <a:lvl3pPr algn="just">
              <a:defRPr sz="1800">
                <a:solidFill>
                  <a:srgbClr val="46424D"/>
                </a:solidFill>
                <a:latin typeface="Arial"/>
                <a:cs typeface="Arial"/>
              </a:defRPr>
            </a:lvl3pPr>
            <a:lvl4pPr algn="just">
              <a:defRPr sz="1800">
                <a:solidFill>
                  <a:srgbClr val="46424D"/>
                </a:solidFill>
                <a:latin typeface="Arial"/>
                <a:cs typeface="Arial"/>
              </a:defRPr>
            </a:lvl4pPr>
            <a:lvl5pPr algn="just">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28AADC1-E999-6B42-9C36-6B43BB8815D3}" type="datetime1">
              <a:rPr lang="en-US" smtClean="0"/>
              <a:t>8/15/23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just">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lgn="just">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9F242C66-0A48-D94C-8B07-4C518E364DB9}" type="datetime1">
              <a:rPr lang="en-US" smtClean="0"/>
              <a:t>8/15/23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lgn="just">
              <a:defRPr sz="2800"/>
            </a:lvl1pPr>
            <a:lvl2pPr algn="just">
              <a:defRPr sz="2400"/>
            </a:lvl2pPr>
            <a:lvl3pPr algn="just">
              <a:defRPr sz="2000"/>
            </a:lvl3pPr>
            <a:lvl4pPr algn="just">
              <a:defRPr sz="1800"/>
            </a:lvl4pPr>
            <a:lvl5pPr algn="just">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lgn="just">
              <a:defRPr sz="2800"/>
            </a:lvl1pPr>
            <a:lvl2pPr algn="just">
              <a:defRPr sz="2400"/>
            </a:lvl2pPr>
            <a:lvl3pPr algn="just">
              <a:defRPr sz="2000"/>
            </a:lvl3pPr>
            <a:lvl4pPr algn="just">
              <a:defRPr sz="1800"/>
            </a:lvl4pPr>
            <a:lvl5pPr algn="just">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F2687D8B-F671-674F-9F4D-AD49B80CE080}" type="datetime1">
              <a:rPr lang="en-US" smtClean="0"/>
              <a:t>8/15/23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lgn="jus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lgn="just">
              <a:defRPr sz="2400"/>
            </a:lvl1pPr>
            <a:lvl2pPr algn="just">
              <a:defRPr sz="2000"/>
            </a:lvl2pPr>
            <a:lvl3pPr algn="just">
              <a:defRPr sz="1800"/>
            </a:lvl3pPr>
            <a:lvl4pPr algn="just">
              <a:defRPr sz="1600"/>
            </a:lvl4pPr>
            <a:lvl5pPr algn="just">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lgn="jus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lgn="just">
              <a:defRPr sz="2400"/>
            </a:lvl1pPr>
            <a:lvl2pPr algn="just">
              <a:defRPr sz="2000"/>
            </a:lvl2pPr>
            <a:lvl3pPr algn="just">
              <a:defRPr sz="1800"/>
            </a:lvl3pPr>
            <a:lvl4pPr algn="just">
              <a:defRPr sz="1600"/>
            </a:lvl4pPr>
            <a:lvl5pPr algn="just">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22B61901-4F66-0646-BCD4-1BE5799B37AF}" type="datetime1">
              <a:rPr lang="en-US" smtClean="0"/>
              <a:t>8/15/23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DC40713-B2C2-6E4F-BB2C-5E33136C1048}" type="datetime1">
              <a:rPr lang="en-US" smtClean="0"/>
              <a:t>8/15/23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1DEAE8A-718D-F44A-84D4-952AC1344641}" type="datetime1">
              <a:rPr lang="en-US" smtClean="0"/>
              <a:t>8/15/23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AA13F1FD-2706-9341-A202-679205665412}" type="datetime1">
              <a:rPr lang="en-US" smtClean="0"/>
              <a:t>8/15/23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just">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lgn="just">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lgn="just">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1A704654-DC58-AC4F-B0F5-A4511C9836D2}" type="datetime1">
              <a:rPr lang="en-US" smtClean="0"/>
              <a:t>8/15/23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43D6A359-99EB-6842-AF79-B598E6CB3970}" type="datetime1">
              <a:rPr lang="en-US" smtClean="0"/>
              <a:t>8/15/23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miro.junior@ufersa.edu.b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algn="ctr" eaLnBrk="1" hangingPunct="1"/>
            <a:r>
              <a:rPr lang="pt" dirty="0"/>
              <a:t>Engenharia de Requisitos</a:t>
            </a:r>
          </a:p>
        </p:txBody>
      </p:sp>
      <p:sp>
        <p:nvSpPr>
          <p:cNvPr id="3" name="Subtitle 2"/>
          <p:cNvSpPr>
            <a:spLocks noGrp="1"/>
          </p:cNvSpPr>
          <p:nvPr>
            <p:ph type="subTitle" idx="1"/>
          </p:nvPr>
        </p:nvSpPr>
        <p:spPr>
          <a:xfrm>
            <a:off x="457200" y="3600450"/>
            <a:ext cx="8229600" cy="2038350"/>
          </a:xfrm>
        </p:spPr>
        <p:txBody>
          <a:bodyPr/>
          <a:lstStyle/>
          <a:p>
            <a:pPr algn="ctr" fontAlgn="auto">
              <a:spcAft>
                <a:spcPts val="0"/>
              </a:spcAft>
              <a:buFont typeface="Arial"/>
              <a:buNone/>
              <a:defRPr/>
            </a:pPr>
            <a:r>
              <a:rPr lang="pt" sz="2400" dirty="0">
                <a:ea typeface="+mn-ea"/>
                <a:cs typeface="+mn-cs"/>
              </a:rPr>
              <a:t>Professor Ramiro de Vasconcelos dos Santos Júnior, </a:t>
            </a:r>
            <a:r>
              <a:rPr lang="pt" sz="2400" dirty="0" err="1">
                <a:ea typeface="+mn-ea"/>
                <a:cs typeface="+mn-cs"/>
              </a:rPr>
              <a:t>MSc</a:t>
            </a:r>
            <a:r>
              <a:rPr lang="pt" sz="2400" dirty="0">
                <a:ea typeface="+mn-ea"/>
                <a:cs typeface="+mn-cs"/>
              </a:rPr>
              <a:t>.</a:t>
            </a:r>
          </a:p>
          <a:p>
            <a:pPr algn="ctr" fontAlgn="auto">
              <a:spcAft>
                <a:spcPts val="0"/>
              </a:spcAft>
              <a:buFont typeface="Arial"/>
              <a:buNone/>
              <a:defRPr/>
            </a:pPr>
            <a:r>
              <a:rPr lang="en-US" sz="2400" dirty="0">
                <a:ea typeface="+mn-ea"/>
                <a:cs typeface="+mn-cs"/>
                <a:hlinkClick r:id="rId2"/>
              </a:rPr>
              <a:t>r</a:t>
            </a:r>
            <a:r>
              <a:rPr lang="pt" sz="2400" dirty="0">
                <a:ea typeface="+mn-ea"/>
                <a:cs typeface="+mn-cs"/>
                <a:hlinkClick r:id="rId2"/>
              </a:rPr>
              <a:t>amiro.junior@ufersa.edu.br</a:t>
            </a:r>
            <a:endParaRPr lang="en-US" sz="2400"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fld id="{62B2ADCF-BD88-564C-B5BB-E64324AD38D5}" type="datetime1">
              <a:rPr lang="en-US" smtClean="0"/>
              <a:t>8/15/23</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Partes interessadas no sistema Mentcare</a:t>
            </a:r>
            <a:endParaRPr lang="en-US" dirty="0"/>
          </a:p>
        </p:txBody>
      </p:sp>
      <p:sp>
        <p:nvSpPr>
          <p:cNvPr id="3" name="Content Placeholder 2"/>
          <p:cNvSpPr>
            <a:spLocks noGrp="1"/>
          </p:cNvSpPr>
          <p:nvPr>
            <p:ph idx="1"/>
          </p:nvPr>
        </p:nvSpPr>
        <p:spPr/>
        <p:txBody>
          <a:bodyPr/>
          <a:lstStyle/>
          <a:p>
            <a:r>
              <a:rPr lang="pt" dirty="0"/>
              <a:t>Pacientes</a:t>
            </a:r>
            <a:r>
              <a:rPr lang="pt" i="1" dirty="0"/>
              <a:t> </a:t>
            </a:r>
            <a:r>
              <a:rPr lang="pt" dirty="0"/>
              <a:t>cujas informações são registradas no sistema.</a:t>
            </a:r>
            <a:endParaRPr lang="en-GB" dirty="0"/>
          </a:p>
          <a:p>
            <a:r>
              <a:rPr lang="pt" dirty="0"/>
              <a:t>médicos</a:t>
            </a:r>
            <a:r>
              <a:rPr lang="pt" i="1" dirty="0"/>
              <a:t> </a:t>
            </a:r>
            <a:r>
              <a:rPr lang="pt" dirty="0"/>
              <a:t>responsáveis pela avaliação e tratamento dos pacientes.</a:t>
            </a:r>
            <a:endParaRPr lang="en-GB" dirty="0"/>
          </a:p>
          <a:p>
            <a:r>
              <a:rPr lang="pt" dirty="0"/>
              <a:t>Enfermeiras que coordenam as consultas com os médicos e administram alguns tratamentos.</a:t>
            </a:r>
            <a:endParaRPr lang="en-GB" dirty="0"/>
          </a:p>
          <a:p>
            <a:r>
              <a:rPr lang="pt" dirty="0"/>
              <a:t>Recepcionistas médicos</a:t>
            </a:r>
            <a:r>
              <a:rPr lang="pt" i="1" dirty="0"/>
              <a:t> </a:t>
            </a:r>
            <a:r>
              <a:rPr lang="pt" dirty="0"/>
              <a:t>que gerenciam as consultas dos pacientes.</a:t>
            </a:r>
            <a:endParaRPr lang="en-GB" dirty="0"/>
          </a:p>
          <a:p>
            <a:r>
              <a:rPr lang="pt" dirty="0"/>
              <a:t>Equipe de TI responsável pela instalação e manutenção do sistema.</a:t>
            </a:r>
            <a:endParaRPr lang="en-GB" dirty="0"/>
          </a:p>
          <a:p>
            <a:pPr>
              <a:buNone/>
            </a:pPr>
            <a:r>
              <a:rPr lang="pt" dirty="0"/>
              <a:t> </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fld id="{1613792C-BA7A-EC4F-8088-9887552F0D5B}" type="datetime1">
              <a:rPr lang="en-US" smtClean="0"/>
              <a:t>8/15/23</a:t>
            </a:fld>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Partes interessadas no sistema Mentcare</a:t>
            </a:r>
            <a:endParaRPr lang="en-US" dirty="0"/>
          </a:p>
        </p:txBody>
      </p:sp>
      <p:sp>
        <p:nvSpPr>
          <p:cNvPr id="3" name="Content Placeholder 2"/>
          <p:cNvSpPr>
            <a:spLocks noGrp="1"/>
          </p:cNvSpPr>
          <p:nvPr>
            <p:ph idx="1"/>
          </p:nvPr>
        </p:nvSpPr>
        <p:spPr/>
        <p:txBody>
          <a:bodyPr/>
          <a:lstStyle/>
          <a:p>
            <a:r>
              <a:rPr lang="pt" dirty="0"/>
              <a:t>Um gerente de ética médica que deve garantir que o sistema atenda às diretrizes éticas atuais para atendimento ao paciente.</a:t>
            </a:r>
            <a:endParaRPr lang="en-GB" dirty="0"/>
          </a:p>
          <a:p>
            <a:r>
              <a:rPr lang="pt" dirty="0"/>
              <a:t>Gerentes de saúde</a:t>
            </a:r>
            <a:r>
              <a:rPr lang="pt" i="1" dirty="0"/>
              <a:t> </a:t>
            </a:r>
            <a:r>
              <a:rPr lang="pt" dirty="0"/>
              <a:t>que obtêm informações gerenciais do sistema.</a:t>
            </a:r>
            <a:endParaRPr lang="en-GB" dirty="0"/>
          </a:p>
          <a:p>
            <a:r>
              <a:rPr lang="pt" dirty="0"/>
              <a:t>Pessoal de registros médicos</a:t>
            </a:r>
            <a:r>
              <a:rPr lang="pt" i="1" dirty="0"/>
              <a:t> </a:t>
            </a:r>
            <a:r>
              <a:rPr lang="pt" dirty="0"/>
              <a:t>que são responsáveis por garantir que as informações do sistema possam ser mantidas e preservadas e que os procedimentos de manutenção de registros tenham sido implementados adequadamente.</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fld id="{71B2B035-F342-0B44-A748-B12194CAD58D}" type="datetime1">
              <a:rPr lang="en-US" smtClean="0"/>
              <a:t>8/15/23</a:t>
            </a:fld>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Métodos ágeis e requisitos</a:t>
            </a:r>
            <a:endParaRPr lang="en-US" dirty="0"/>
          </a:p>
        </p:txBody>
      </p:sp>
      <p:sp>
        <p:nvSpPr>
          <p:cNvPr id="3" name="Content Placeholder 2"/>
          <p:cNvSpPr>
            <a:spLocks noGrp="1"/>
          </p:cNvSpPr>
          <p:nvPr>
            <p:ph idx="1"/>
          </p:nvPr>
        </p:nvSpPr>
        <p:spPr/>
        <p:txBody>
          <a:bodyPr/>
          <a:lstStyle/>
          <a:p>
            <a:r>
              <a:rPr lang="pt" dirty="0"/>
              <a:t>Muitos métodos ágeis argumentam que produzir requisitos de sistema detalhados é uma perda de tempo, pois os requisitos mudam tão rapidamente.</a:t>
            </a:r>
          </a:p>
          <a:p>
            <a:r>
              <a:rPr lang="pt" dirty="0"/>
              <a:t>O documento de requisitos está, portanto, sempre desatualizado.</a:t>
            </a:r>
          </a:p>
          <a:p>
            <a:r>
              <a:rPr lang="pt" dirty="0"/>
              <a:t>Os métodos ágeis geralmente usam engenharia de requisitos incrementais e podem expressar requisitos como 'histórias de usuários' (discutidas no Capítulo 3).</a:t>
            </a:r>
          </a:p>
          <a:p>
            <a:r>
              <a:rPr lang="pt" dirty="0"/>
              <a:t>Isso é prático para sistemas de negócios, mas problemático para sistemas que requerem análise pré-entrega (por exemplo, sistemas críticos) ou sistemas desenvolvidos por várias equipes.</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fld id="{A215F1C8-673A-DD4C-BBDF-20E35ED82483}" type="datetime1">
              <a:rPr lang="en-US" smtClean="0"/>
              <a:t>8/15/23</a:t>
            </a:fld>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pt" dirty="0"/>
              <a:t>Requisitos funcionais e não funcionais</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fld id="{3AB993C4-22BC-8840-9118-2A2486927E19}" type="datetime1">
              <a:rPr lang="en-US" smtClean="0"/>
              <a:t>8/15/23</a:t>
            </a:fld>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pt" dirty="0"/>
              <a:t>Requisitos funcionais e não funcionais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pt" sz="2400" dirty="0"/>
              <a:t>Requisitos funcionais</a:t>
            </a:r>
          </a:p>
          <a:p>
            <a:pPr lvl="1">
              <a:lnSpc>
                <a:spcPct val="90000"/>
              </a:lnSpc>
            </a:pPr>
            <a:r>
              <a:rPr lang="pt" sz="2000" dirty="0"/>
              <a:t>Declarações de serviços que o sistema deve fornecer, como o sistema deve reagir a entradas específicas e como o sistema deve se comportar em situações específicas .</a:t>
            </a:r>
          </a:p>
          <a:p>
            <a:pPr lvl="1">
              <a:lnSpc>
                <a:spcPct val="90000"/>
              </a:lnSpc>
            </a:pPr>
            <a:r>
              <a:rPr lang="pt" dirty="0"/>
              <a:t>Pode indicar o que o sistema não deve fazer.</a:t>
            </a:r>
            <a:endParaRPr lang="en-GB" sz="2000" dirty="0"/>
          </a:p>
          <a:p>
            <a:pPr>
              <a:lnSpc>
                <a:spcPct val="90000"/>
              </a:lnSpc>
            </a:pPr>
            <a:r>
              <a:rPr lang="pt" sz="2400" dirty="0"/>
              <a:t>requisitos não Funcionais</a:t>
            </a:r>
            <a:endParaRPr lang="en-GB" sz="2400" dirty="0"/>
          </a:p>
          <a:p>
            <a:pPr lvl="1">
              <a:lnSpc>
                <a:spcPct val="90000"/>
              </a:lnSpc>
            </a:pPr>
            <a:r>
              <a:rPr lang="pt" dirty="0"/>
              <a:t>Restrições </a:t>
            </a:r>
            <a:r>
              <a:rPr lang="pt" sz="2000" dirty="0"/>
              <a:t>nos serviços ou funções oferecidas pelo sistema, como restrições de tempo, restrições no processo de desenvolvimento, padrões , etc.</a:t>
            </a:r>
          </a:p>
          <a:p>
            <a:pPr lvl="1">
              <a:lnSpc>
                <a:spcPct val="90000"/>
              </a:lnSpc>
            </a:pPr>
            <a:r>
              <a:rPr lang="pt" dirty="0"/>
              <a:t>Frequentemente se aplicam ao sistema como um todo, em vez de recursos ou serviços individuais.</a:t>
            </a:r>
          </a:p>
          <a:p>
            <a:pPr>
              <a:lnSpc>
                <a:spcPct val="90000"/>
              </a:lnSpc>
            </a:pPr>
            <a:r>
              <a:rPr lang="pt" sz="2400" dirty="0"/>
              <a:t>Requisitos de domínio</a:t>
            </a:r>
          </a:p>
          <a:p>
            <a:pPr lvl="1">
              <a:lnSpc>
                <a:spcPct val="90000"/>
              </a:lnSpc>
            </a:pPr>
            <a:r>
              <a:rPr lang="pt" sz="2000" dirty="0"/>
              <a:t>Restrições no sistema do domínio </a:t>
            </a:r>
            <a:r>
              <a:rPr lang="pt" dirty="0"/>
              <a:t>de operação</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fld id="{CE2D6AD0-96DD-8E46-A4FF-C0994F255BD9}" type="datetime1">
              <a:rPr lang="en-US" smtClean="0"/>
              <a:t>8/15/23</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pt"/>
              <a:t>Requisitos funcionais</a:t>
            </a:r>
          </a:p>
        </p:txBody>
      </p:sp>
      <p:sp>
        <p:nvSpPr>
          <p:cNvPr id="39939" name="Rectangle 3"/>
          <p:cNvSpPr>
            <a:spLocks noGrp="1" noChangeArrowheads="1"/>
          </p:cNvSpPr>
          <p:nvPr>
            <p:ph idx="1"/>
          </p:nvPr>
        </p:nvSpPr>
        <p:spPr/>
        <p:txBody>
          <a:bodyPr/>
          <a:lstStyle/>
          <a:p>
            <a:r>
              <a:rPr lang="pt" dirty="0"/>
              <a:t>Descrever a funcionalidade ou serviços do sistema.</a:t>
            </a:r>
          </a:p>
          <a:p>
            <a:r>
              <a:rPr lang="pt" dirty="0"/>
              <a:t>Depende do tipo de software, dos usuários esperados e do tipo de sistema em que o software é usado.</a:t>
            </a:r>
          </a:p>
          <a:p>
            <a:r>
              <a:rPr lang="pt" dirty="0"/>
              <a:t>Os requisitos funcionais do usuário podem ser declarações de alto nível sobre o que o sistema deve fazer.</a:t>
            </a:r>
          </a:p>
          <a:p>
            <a:r>
              <a:rPr lang="pt" dirty="0"/>
              <a:t>funcionais do sistema devem descrever os serviços do sistema em detalhes.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fld id="{D22803F9-5BB5-DB42-8E64-454C888B077A}" type="datetime1">
              <a:rPr lang="en-US" smtClean="0"/>
              <a:t>8/15/23</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pt" dirty="0"/>
              <a:t>Sistema Mentcare: requisitos funcionais</a:t>
            </a:r>
            <a:endParaRPr lang="en-US" dirty="0"/>
          </a:p>
        </p:txBody>
      </p:sp>
      <p:sp>
        <p:nvSpPr>
          <p:cNvPr id="77827" name="Rectangle 3"/>
          <p:cNvSpPr>
            <a:spLocks noGrp="1" noChangeArrowheads="1"/>
          </p:cNvSpPr>
          <p:nvPr>
            <p:ph idx="1"/>
          </p:nvPr>
        </p:nvSpPr>
        <p:spPr/>
        <p:txBody>
          <a:bodyPr/>
          <a:lstStyle/>
          <a:p>
            <a:r>
              <a:rPr lang="pt" dirty="0"/>
              <a:t>Um usuário poderá pesquisar as listas de consultas de todas as clínicas.</a:t>
            </a:r>
            <a:endParaRPr lang="en-GB" dirty="0"/>
          </a:p>
          <a:p>
            <a:r>
              <a:rPr lang="pt" dirty="0"/>
              <a:t>O sistema deve gerar a cada dia, para cada clínica, uma lista de pacientes que devem comparecer às consultas naquele dia.</a:t>
            </a:r>
            <a:endParaRPr lang="en-GB" dirty="0"/>
          </a:p>
          <a:p>
            <a:r>
              <a:rPr lang="pt" dirty="0"/>
              <a:t>Cada membro da equipe que usa o sistema deve ser identificado exclusivamente por seu número de funcionário de 8 dígitos.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fld id="{3CC5EF05-98B2-4049-87FE-0F2F7311899D}" type="datetime1">
              <a:rPr lang="en-US" smtClean="0"/>
              <a:t>8/15/23</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pt" dirty="0"/>
              <a:t>imprecisão </a:t>
            </a:r>
            <a:endParaRPr lang="en-GB" dirty="0"/>
          </a:p>
        </p:txBody>
      </p:sp>
      <p:sp>
        <p:nvSpPr>
          <p:cNvPr id="41987" name="Rectangle 3"/>
          <p:cNvSpPr>
            <a:spLocks noGrp="1" noChangeArrowheads="1"/>
          </p:cNvSpPr>
          <p:nvPr>
            <p:ph idx="1"/>
          </p:nvPr>
        </p:nvSpPr>
        <p:spPr/>
        <p:txBody>
          <a:bodyPr/>
          <a:lstStyle/>
          <a:p>
            <a:r>
              <a:rPr lang="pt" dirty="0"/>
              <a:t>Os problemas surgem quando os requisitos funcionais não são declarados com precisão.</a:t>
            </a:r>
          </a:p>
          <a:p>
            <a:r>
              <a:rPr lang="pt" dirty="0"/>
              <a:t>Requisitos ambíguos podem ser interpretados de maneiras diferentes por desenvolvedores e usuários.</a:t>
            </a:r>
          </a:p>
          <a:p>
            <a:r>
              <a:rPr lang="pt" dirty="0"/>
              <a:t>Considere o termo 'pesquisar' no requisito 1</a:t>
            </a:r>
          </a:p>
          <a:p>
            <a:pPr lvl="1"/>
            <a:r>
              <a:rPr lang="pt" dirty="0"/>
              <a:t>Intenção do usuário – busca pelo nome do paciente em todas as consultas em todas as clínicas;</a:t>
            </a:r>
            <a:endParaRPr lang="en-GB" dirty="0"/>
          </a:p>
          <a:p>
            <a:pPr lvl="1"/>
            <a:r>
              <a:rPr lang="pt" dirty="0"/>
              <a:t>Interpretação do desenvolvedor – procure o nome de um paciente em uma clínica individual. O usuário escolhe a clínica e depois pesquisa.</a:t>
            </a: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fld id="{7FF02337-3DF2-C94F-B589-26D16E4046FC}" type="datetime1">
              <a:rPr lang="en-US" smtClean="0"/>
              <a:t>8/15/23</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pt" dirty="0"/>
              <a:t>Exaustividade e consistência dos requisitos</a:t>
            </a:r>
          </a:p>
        </p:txBody>
      </p:sp>
      <p:sp>
        <p:nvSpPr>
          <p:cNvPr id="43011" name="Rectangle 3"/>
          <p:cNvSpPr>
            <a:spLocks noGrp="1" noChangeArrowheads="1"/>
          </p:cNvSpPr>
          <p:nvPr>
            <p:ph idx="1"/>
          </p:nvPr>
        </p:nvSpPr>
        <p:spPr/>
        <p:txBody>
          <a:bodyPr/>
          <a:lstStyle/>
          <a:p>
            <a:r>
              <a:rPr lang="pt" sz="2400" dirty="0"/>
              <a:t>Em princípio, os requisitos devem ser completos e consistentes.</a:t>
            </a:r>
          </a:p>
          <a:p>
            <a:r>
              <a:rPr lang="pt" sz="2400" dirty="0"/>
              <a:t>Completo</a:t>
            </a:r>
          </a:p>
          <a:p>
            <a:pPr lvl="1"/>
            <a:r>
              <a:rPr lang="pt" dirty="0"/>
              <a:t>Eles devem incluir descrições de todas as instalações necessárias.</a:t>
            </a:r>
          </a:p>
          <a:p>
            <a:r>
              <a:rPr lang="pt" sz="2400" dirty="0"/>
              <a:t>Consistente</a:t>
            </a:r>
          </a:p>
          <a:p>
            <a:pPr lvl="1"/>
            <a:r>
              <a:rPr lang="pt" dirty="0"/>
              <a:t>Não deve haver conflitos ou contradições nas descrições das facilidades do sistema.</a:t>
            </a:r>
          </a:p>
          <a:p>
            <a:r>
              <a:rPr lang="pt" sz="2400" dirty="0"/>
              <a:t>Na prática, devido à complexidade do sistema e do ambiente, é impossível produzir um documento de requisitos completo e consistente.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fld id="{9D44F21F-D547-AD4A-8DBA-EEFB9A84A599}" type="datetime1">
              <a:rPr lang="en-US" smtClean="0"/>
              <a:t>8/15/23</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pt"/>
              <a:t>requisitos não Funcionais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pt" dirty="0"/>
              <a:t>Estes definem as propriedades e restrições do sistema, por exemplo, confiabilidade, tempo de resposta e requisitos de armazenamento. As restrições são capacidade do dispositivo de E/S, representações do sistema, etc.</a:t>
            </a:r>
          </a:p>
          <a:p>
            <a:pPr>
              <a:lnSpc>
                <a:spcPct val="90000"/>
              </a:lnSpc>
            </a:pPr>
            <a:r>
              <a:rPr lang="pt" dirty="0"/>
              <a:t>Os requisitos do processo também podem ser especificados exigindo um determinado IDE, linguagem de programação ou método de desenvolvimento.</a:t>
            </a:r>
          </a:p>
          <a:p>
            <a:pPr>
              <a:lnSpc>
                <a:spcPct val="90000"/>
              </a:lnSpc>
            </a:pPr>
            <a:r>
              <a:rPr lang="pt" dirty="0"/>
              <a:t>Os requisitos não funcionais podem ser mais críticos do que os requisitos funcionais. Se estes não forem cumpridos, o sistema pode ser inútil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fld id="{6E51061B-C420-AA4B-AF3D-07463B36C45E}" type="datetime1">
              <a:rPr lang="en-US" smtClean="0"/>
              <a:t>8/15/23</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Assuntos abordados</a:t>
            </a:r>
            <a:endParaRPr lang="en-US" dirty="0"/>
          </a:p>
        </p:txBody>
      </p:sp>
      <p:sp>
        <p:nvSpPr>
          <p:cNvPr id="3" name="Content Placeholder 2"/>
          <p:cNvSpPr>
            <a:spLocks noGrp="1"/>
          </p:cNvSpPr>
          <p:nvPr>
            <p:ph idx="1"/>
          </p:nvPr>
        </p:nvSpPr>
        <p:spPr/>
        <p:txBody>
          <a:bodyPr/>
          <a:lstStyle/>
          <a:p>
            <a:r>
              <a:rPr lang="pt" dirty="0"/>
              <a:t>Requisitos funcionais e não funcionais</a:t>
            </a:r>
            <a:endParaRPr lang="en-GB" dirty="0"/>
          </a:p>
          <a:p>
            <a:r>
              <a:rPr lang="pt" dirty="0"/>
              <a:t>Processos de engenharia de requisitos</a:t>
            </a:r>
          </a:p>
          <a:p>
            <a:r>
              <a:rPr lang="pt" dirty="0"/>
              <a:t>Elicitação de requisitos</a:t>
            </a:r>
            <a:endParaRPr lang="en-GB" dirty="0"/>
          </a:p>
          <a:p>
            <a:r>
              <a:rPr lang="pt" dirty="0"/>
              <a:t>Especificação de requisitos</a:t>
            </a:r>
          </a:p>
          <a:p>
            <a:r>
              <a:rPr lang="pt" dirty="0"/>
              <a:t>validação de requisitos</a:t>
            </a:r>
            <a:endParaRPr lang="en-GB" dirty="0"/>
          </a:p>
          <a:p>
            <a:r>
              <a:rPr lang="pt" dirty="0"/>
              <a:t>Mudança de requisitos</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fld id="{86E4A028-7246-6E4A-A6B4-89938D242853}" type="datetime1">
              <a:rPr lang="en-US" smtClean="0"/>
              <a:t>8/15/23</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pt" dirty="0"/>
              <a:t>Tipos de requisitos não funcionais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fld id="{52DBAF5E-BF54-D444-95B1-73FB83966D3D}" type="datetime1">
              <a:rPr lang="en-US" smtClean="0"/>
              <a:t>8/15/23</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Implementação de requisitos não funcionais</a:t>
            </a:r>
            <a:endParaRPr lang="en-US" dirty="0"/>
          </a:p>
        </p:txBody>
      </p:sp>
      <p:sp>
        <p:nvSpPr>
          <p:cNvPr id="3" name="Content Placeholder 2"/>
          <p:cNvSpPr>
            <a:spLocks noGrp="1"/>
          </p:cNvSpPr>
          <p:nvPr>
            <p:ph idx="1"/>
          </p:nvPr>
        </p:nvSpPr>
        <p:spPr/>
        <p:txBody>
          <a:bodyPr/>
          <a:lstStyle/>
          <a:p>
            <a:r>
              <a:rPr lang="pt" dirty="0"/>
              <a:t>Os requisitos não funcionais podem afetar a arquitetura geral de um sistema em vez dos componentes individuais.</a:t>
            </a:r>
          </a:p>
          <a:p>
            <a:pPr lvl="1"/>
            <a:r>
              <a:rPr lang="pt" dirty="0"/>
              <a:t>Por exemplo, para garantir que os requisitos de desempenho sejam atendidos, pode ser necessário organizar o sistema para minimizar as comunicações entre os componentes.</a:t>
            </a:r>
            <a:endParaRPr lang="en-GB" dirty="0"/>
          </a:p>
          <a:p>
            <a:r>
              <a:rPr lang="pt" dirty="0"/>
              <a:t>Um único requisito não funcional, como um requisito de segurança, pode gerar vários requisitos funcionais relacionados que definem os serviços do sistema necessários.</a:t>
            </a:r>
          </a:p>
          <a:p>
            <a:pPr lvl="1"/>
            <a:r>
              <a:rPr lang="pt" dirty="0"/>
              <a:t>Também pode gerar requisitos que restringem os requisitos existentes.</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fld id="{DADA1FCC-55A1-6841-8FC0-482C993EEE7C}" type="datetime1">
              <a:rPr lang="en-US" smtClean="0"/>
              <a:t>8/15/23</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pt"/>
              <a:t>Classificações não funcionais</a:t>
            </a:r>
          </a:p>
        </p:txBody>
      </p:sp>
      <p:sp>
        <p:nvSpPr>
          <p:cNvPr id="36867" name="Rectangle 3"/>
          <p:cNvSpPr>
            <a:spLocks noGrp="1" noChangeArrowheads="1"/>
          </p:cNvSpPr>
          <p:nvPr>
            <p:ph idx="1"/>
          </p:nvPr>
        </p:nvSpPr>
        <p:spPr>
          <a:noFill/>
          <a:ln/>
        </p:spPr>
        <p:txBody>
          <a:bodyPr lIns="90487" tIns="44450" rIns="90487" bIns="44450"/>
          <a:lstStyle/>
          <a:p>
            <a:r>
              <a:rPr lang="pt" sz="2400"/>
              <a:t>Requisitos do produto</a:t>
            </a:r>
          </a:p>
          <a:p>
            <a:pPr lvl="1"/>
            <a:r>
              <a:rPr lang="pt" sz="2000"/>
              <a:t>Requisitos que especificam que o produto entregue deve se comportar de uma maneira particular, por exemplo, velocidade de execução, confiabilidade, etc.</a:t>
            </a:r>
          </a:p>
          <a:p>
            <a:r>
              <a:rPr lang="pt" sz="2400"/>
              <a:t>Requisitos organizacionais</a:t>
            </a:r>
          </a:p>
          <a:p>
            <a:pPr lvl="1"/>
            <a:r>
              <a:rPr lang="pt" sz="2000"/>
              <a:t>Requisitos que são consequência de políticas e procedimentos organizacionais, por exemplo, padrões de processo usados, requisitos de implementação, etc.</a:t>
            </a:r>
          </a:p>
          <a:p>
            <a:r>
              <a:rPr lang="pt" sz="2400"/>
              <a:t>Requisitos externos</a:t>
            </a:r>
          </a:p>
          <a:p>
            <a:pPr lvl="1"/>
            <a:r>
              <a:rPr lang="pt" sz="2000"/>
              <a:t>Requisitos que surgem de fatores externos ao sistema e seu processo de desenvolvimento, por exemplo, requisitos de interoperabilidade, requisitos legislativos,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fld id="{D7ABEC6A-907C-0446-B0E0-A802332BE1BE}" type="datetime1">
              <a:rPr lang="en-US" smtClean="0"/>
              <a:t>8/15/23</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pt" dirty="0"/>
              <a:t>Exemplos de requisitos não funcionais no sistema Mentcare</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pt" sz="1800" b="1" kern="1200" dirty="0"/>
                        <a:t>Requisito do produto</a:t>
                      </a:r>
                    </a:p>
                    <a:p>
                      <a:r>
                        <a:rPr lang="pt" sz="1800" b="0" kern="1200" dirty="0"/>
                        <a:t>O sistema Mentcare estará disponível para todas as clínicas durante o horário normal de trabalho (segunda a sexta, 0830–17h30). O tempo de inatividade dentro do horário normal de trabalho não deve exceder cinco segundos em um dia.</a:t>
                      </a:r>
                    </a:p>
                    <a:p>
                      <a:endParaRPr lang="en-GB" sz="1800" b="0" kern="1200" dirty="0"/>
                    </a:p>
                    <a:p>
                      <a:r>
                        <a:rPr lang="pt" sz="1800" b="1" kern="1200" dirty="0"/>
                        <a:t>Requisito organizacional</a:t>
                      </a:r>
                      <a:r>
                        <a:rPr lang="pt" sz="1800" b="0" kern="1200" dirty="0"/>
                        <a:t> </a:t>
                      </a:r>
                      <a:br>
                        <a:rPr lang="en-GB" sz="1800" b="0" kern="1200" dirty="0"/>
                      </a:br>
                      <a:r>
                        <a:rPr lang="pt" sz="1800" b="0" kern="1200" dirty="0"/>
                        <a:t>Os utilizadores do sistema Mentcare devem autenticar-se com o cartão de identidade da autoridade de saúde.</a:t>
                      </a:r>
                    </a:p>
                    <a:p>
                      <a:endParaRPr lang="en-GB" sz="1800" b="0" kern="1200" dirty="0"/>
                    </a:p>
                    <a:p>
                      <a:r>
                        <a:rPr lang="pt" sz="1800" b="1" kern="1200" dirty="0"/>
                        <a:t>Requisito externo</a:t>
                      </a:r>
                      <a:r>
                        <a:rPr lang="pt" sz="1800" b="0" kern="1200" dirty="0"/>
                        <a:t> </a:t>
                      </a:r>
                      <a:br>
                        <a:rPr lang="en-GB" sz="1800" b="0" kern="1200" dirty="0"/>
                      </a:br>
                      <a:r>
                        <a:rPr lang="pt" sz="1800" b="0" kern="1200" dirty="0"/>
                        <a:t>O sistema deve implementar as disposições de privacidade do paciente conforme estabelecido em HStan-03-2006-priv.</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fld id="{43D13D71-324C-3A4C-903F-A4575A55067A}" type="datetime1">
              <a:rPr lang="en-US" smtClean="0"/>
              <a:t>8/15/23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pt"/>
              <a:t>Objetivos e requisitos</a:t>
            </a:r>
          </a:p>
        </p:txBody>
      </p:sp>
      <p:sp>
        <p:nvSpPr>
          <p:cNvPr id="44035" name="Rectangle 3"/>
          <p:cNvSpPr>
            <a:spLocks noGrp="1" noChangeArrowheads="1"/>
          </p:cNvSpPr>
          <p:nvPr>
            <p:ph idx="1"/>
          </p:nvPr>
        </p:nvSpPr>
        <p:spPr/>
        <p:txBody>
          <a:bodyPr/>
          <a:lstStyle/>
          <a:p>
            <a:r>
              <a:rPr lang="pt" sz="2400"/>
              <a:t>Requisitos não funcionais podem ser muito difíceis de estabelecer com precisão e requisitos imprecisos podem ser difíceis de verificar.</a:t>
            </a:r>
          </a:p>
          <a:p>
            <a:r>
              <a:rPr lang="pt" sz="2400"/>
              <a:t>Meta</a:t>
            </a:r>
          </a:p>
          <a:p>
            <a:pPr lvl="1"/>
            <a:r>
              <a:rPr lang="pt" sz="2000"/>
              <a:t>Uma intenção geral do usuário, como facilidade de uso.</a:t>
            </a:r>
          </a:p>
          <a:p>
            <a:r>
              <a:rPr lang="pt" sz="2400"/>
              <a:t>Requisito não funcional verificável</a:t>
            </a:r>
          </a:p>
          <a:p>
            <a:pPr lvl="1"/>
            <a:r>
              <a:rPr lang="pt" sz="2000"/>
              <a:t>Uma declaração usando alguma medida que pode ser objetivamente testada.</a:t>
            </a:r>
          </a:p>
          <a:p>
            <a:r>
              <a:rPr lang="pt" sz="2400"/>
              <a:t>As metas são úteis para os desenvolvedores, pois transmitem as intenções dos usuários do sistema.</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fld id="{BFC3B872-19A4-D74E-9FCD-F5E83114076C}" type="datetime1">
              <a:rPr lang="en-US" smtClean="0"/>
              <a:t>8/15/23</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Requisitos de usabilidade</a:t>
            </a:r>
            <a:endParaRPr lang="en-US" dirty="0"/>
          </a:p>
        </p:txBody>
      </p:sp>
      <p:sp>
        <p:nvSpPr>
          <p:cNvPr id="3" name="Content Placeholder 2"/>
          <p:cNvSpPr>
            <a:spLocks noGrp="1"/>
          </p:cNvSpPr>
          <p:nvPr>
            <p:ph idx="1"/>
          </p:nvPr>
        </p:nvSpPr>
        <p:spPr/>
        <p:txBody>
          <a:bodyPr/>
          <a:lstStyle/>
          <a:p>
            <a:r>
              <a:rPr lang="pt" dirty="0"/>
              <a:t>O sistema deve ser fácil de usar pela equipe médica e deve ser organizado de forma que os erros do usuário sejam minimizados. (Meta)</a:t>
            </a:r>
          </a:p>
          <a:p>
            <a:r>
              <a:rPr lang="pt" dirty="0"/>
              <a:t>A equipe médica deve ser capaz de usar todas as funções do sistema após quatro horas de treinamento. Após esse treinamento, a média de erros cometidos por usuários experientes não deve ultrapassar dois por hora de uso do sistema. (Requisito não funcional testável)</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fld id="{79B77E67-B773-BE44-95CC-8536010EE41C}" type="datetime1">
              <a:rPr lang="en-US" smtClean="0"/>
              <a:t>8/15/23</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pt" dirty="0"/>
              <a:t>Métricas para especificar requisitos não funcionais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990600" y="1600200"/>
          <a:ext cx="7620000" cy="536448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1" i="0" u="none" strike="noStrike" cap="none" normalizeH="0" baseline="0" dirty="0">
                          <a:ln>
                            <a:noFill/>
                          </a:ln>
                          <a:solidFill>
                            <a:srgbClr val="000000"/>
                          </a:solidFill>
                          <a:effectLst/>
                          <a:latin typeface="Arial"/>
                          <a:ea typeface="Times New Roman" charset="0"/>
                          <a:cs typeface="Arial"/>
                        </a:rPr>
                        <a:t>Propriedade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1" i="0" u="none" strike="noStrike" cap="none" normalizeH="0" baseline="0" dirty="0">
                          <a:ln>
                            <a:noFill/>
                          </a:ln>
                          <a:solidFill>
                            <a:srgbClr val="000000"/>
                          </a:solidFill>
                          <a:effectLst/>
                          <a:latin typeface="Arial"/>
                          <a:ea typeface="Times New Roman" charset="0"/>
                          <a:cs typeface="Arial"/>
                        </a:rPr>
                        <a:t>Medir</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Velocidade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Transações processadas/segundo</a:t>
                      </a:r>
                    </a:p>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Tempo de resposta do usuário/evento</a:t>
                      </a:r>
                    </a:p>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Tempo de atualização da tela</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a:ea typeface="Times New Roman" charset="0"/>
                          <a:cs typeface="Arial"/>
                        </a:rPr>
                        <a:t>Tamanho</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Número de chips ROM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a:ea typeface="Times New Roman" charset="0"/>
                          <a:cs typeface="Arial"/>
                        </a:rPr>
                        <a:t>Fácil de usar</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Tempo de treino</a:t>
                      </a:r>
                    </a:p>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Número de quadros de ajuda</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a:ea typeface="Times New Roman" charset="0"/>
                          <a:cs typeface="Arial"/>
                        </a:rPr>
                        <a:t>Confiabilidade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Tempo médio para falha</a:t>
                      </a:r>
                    </a:p>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Probabilidade de indisponibilidade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Taxa de ocorrência de falha</a:t>
                      </a:r>
                    </a:p>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Disponibilidade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a:ea typeface="Times New Roman" charset="0"/>
                          <a:cs typeface="Arial"/>
                        </a:rPr>
                        <a:t>Robustez</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Tempo para reiniciar após falha</a:t>
                      </a:r>
                    </a:p>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Porcentagem de eventos que causam falha</a:t>
                      </a:r>
                    </a:p>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Probabilidade de corrupção de dados em caso de falha</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a:ea typeface="Times New Roman" charset="0"/>
                          <a:cs typeface="Arial"/>
                        </a:rPr>
                        <a:t>Portabilidade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Porcentagem de declarações dependentes de destino</a:t>
                      </a:r>
                    </a:p>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Número de sistemas de destino</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fld id="{2AE54CE1-662A-684B-A9B0-D8751D5E934B}" type="datetime1">
              <a:rPr lang="en-US" smtClean="0"/>
              <a:t>8/15/23</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pt" dirty="0"/>
              <a:t>Processos de engenharia de requisitos</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fld id="{F5172ABC-5F71-3D48-A8FB-FDF1C82CDDF1}" type="datetime1">
              <a:rPr lang="en-US" smtClean="0"/>
              <a:t>8/15/23</a:t>
            </a:fld>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pt" dirty="0"/>
              <a:t>Processos de engenharia de requisitos</a:t>
            </a:r>
          </a:p>
        </p:txBody>
      </p:sp>
      <p:sp>
        <p:nvSpPr>
          <p:cNvPr id="44035" name="Rectangle 3"/>
          <p:cNvSpPr>
            <a:spLocks noGrp="1" noChangeArrowheads="1"/>
          </p:cNvSpPr>
          <p:nvPr>
            <p:ph idx="1"/>
          </p:nvPr>
        </p:nvSpPr>
        <p:spPr/>
        <p:txBody>
          <a:bodyPr/>
          <a:lstStyle/>
          <a:p>
            <a:pPr>
              <a:lnSpc>
                <a:spcPct val="90000"/>
              </a:lnSpc>
            </a:pPr>
            <a:r>
              <a:rPr lang="pt" dirty="0"/>
              <a:t>Os processos usados para RE variam muito dependendo do domínio da aplicação, das pessoas envolvidas e da organização que desenvolve os requisitos.</a:t>
            </a:r>
          </a:p>
          <a:p>
            <a:pPr>
              <a:lnSpc>
                <a:spcPct val="90000"/>
              </a:lnSpc>
            </a:pPr>
            <a:r>
              <a:rPr lang="pt" dirty="0"/>
              <a:t>No entanto, há uma série de atividades genéricas comuns a todos os processos.</a:t>
            </a:r>
          </a:p>
          <a:p>
            <a:pPr lvl="1">
              <a:lnSpc>
                <a:spcPct val="90000"/>
              </a:lnSpc>
            </a:pPr>
            <a:r>
              <a:rPr lang="pt" dirty="0"/>
              <a:t>Elicitação de requisitos;</a:t>
            </a:r>
          </a:p>
          <a:p>
            <a:pPr lvl="1">
              <a:lnSpc>
                <a:spcPct val="90000"/>
              </a:lnSpc>
            </a:pPr>
            <a:r>
              <a:rPr lang="pt" dirty="0"/>
              <a:t>Análise de requisitos;</a:t>
            </a:r>
          </a:p>
          <a:p>
            <a:pPr lvl="1">
              <a:lnSpc>
                <a:spcPct val="90000"/>
              </a:lnSpc>
            </a:pPr>
            <a:r>
              <a:rPr lang="pt" dirty="0"/>
              <a:t>Validação de requisitos;</a:t>
            </a:r>
          </a:p>
          <a:p>
            <a:pPr lvl="1">
              <a:lnSpc>
                <a:spcPct val="90000"/>
              </a:lnSpc>
            </a:pPr>
            <a:r>
              <a:rPr lang="pt" dirty="0"/>
              <a:t>Gerenciamento de requisitos .</a:t>
            </a:r>
          </a:p>
          <a:p>
            <a:pPr>
              <a:lnSpc>
                <a:spcPct val="90000"/>
              </a:lnSpc>
            </a:pPr>
            <a:r>
              <a:rPr lang="pt" dirty="0"/>
              <a:t>Na prática, RE é uma atividade iterativa na qual esses processos são intercalados.</a:t>
            </a: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fld id="{36236B1F-B118-3044-87E9-E47AC4E39E26}" type="datetime1">
              <a:rPr lang="en-US" smtClean="0"/>
              <a:t>8/15/23</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pt" dirty="0"/>
              <a:t>Uma visão em espiral do processo de engenharia de requisitos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fld id="{E1222C7E-BAD9-EF47-BBE9-B42A290D8E0E}" type="datetime1">
              <a:rPr lang="en-US" smtClean="0"/>
              <a:t>8/15/23</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pt"/>
              <a:t>Engenharia de requisitos</a:t>
            </a:r>
          </a:p>
        </p:txBody>
      </p:sp>
      <p:sp>
        <p:nvSpPr>
          <p:cNvPr id="7171" name="Rectangle 3"/>
          <p:cNvSpPr>
            <a:spLocks noGrp="1" noChangeArrowheads="1"/>
          </p:cNvSpPr>
          <p:nvPr>
            <p:ph idx="1"/>
          </p:nvPr>
        </p:nvSpPr>
        <p:spPr>
          <a:noFill/>
          <a:ln/>
        </p:spPr>
        <p:txBody>
          <a:bodyPr lIns="90487" tIns="44450" rIns="90487" bIns="44450"/>
          <a:lstStyle/>
          <a:p>
            <a:r>
              <a:rPr lang="pt" dirty="0"/>
              <a:t>O processo de estabelecer os serviços que </a:t>
            </a:r>
            <a:r>
              <a:rPr lang="pt" dirty="0" err="1"/>
              <a:t>um cliente</a:t>
            </a:r>
            <a:r>
              <a:rPr lang="pt" dirty="0"/>
              <a:t> exige de um sistema e as restrições sob as quais ele opera e é desenvolvido.</a:t>
            </a:r>
          </a:p>
          <a:p>
            <a:r>
              <a:rPr lang="pt" dirty="0"/>
              <a:t>Os requisitos do sistema são as descrições dos serviços do sistema e as restrições que são geradas durante o processo de engenharia de requisitos.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fld id="{91EB980A-4CC9-BA4D-A62D-CB4A8FC38E88}" type="datetime1">
              <a:rPr lang="en-US" smtClean="0"/>
              <a:t>8/15/23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pt" dirty="0"/>
              <a:t>Elicitação de requisitos</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fld id="{DC8A5CB3-4407-CB43-98FD-2A557877D6E7}" type="datetime1">
              <a:rPr lang="en-US" smtClean="0"/>
              <a:t>8/15/23</a:t>
            </a:fld>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pt" dirty="0"/>
              <a:t>Elicitação e análise de requisitos</a:t>
            </a:r>
          </a:p>
        </p:txBody>
      </p:sp>
      <p:sp>
        <p:nvSpPr>
          <p:cNvPr id="7171" name="Rectangle 3"/>
          <p:cNvSpPr>
            <a:spLocks noGrp="1" noChangeArrowheads="1"/>
          </p:cNvSpPr>
          <p:nvPr>
            <p:ph idx="1"/>
          </p:nvPr>
        </p:nvSpPr>
        <p:spPr>
          <a:noFill/>
          <a:ln/>
        </p:spPr>
        <p:txBody>
          <a:bodyPr lIns="90487" tIns="44450" rIns="90487" bIns="44450"/>
          <a:lstStyle/>
          <a:p>
            <a:r>
              <a:rPr lang="pt" sz="2400"/>
              <a:t>Às vezes chamado de elicitação de requisitos ou descoberta de requisitos.</a:t>
            </a:r>
          </a:p>
          <a:p>
            <a:r>
              <a:rPr lang="pt" sz="2400"/>
              <a:t>Envolve a equipe técnica que trabalha com os clientes para descobrir o domínio do aplicativo, os serviços que o sistema deve fornecer e as restrições operacionais do sistema.</a:t>
            </a:r>
          </a:p>
          <a:p>
            <a:r>
              <a:rPr lang="pt" sz="2400"/>
              <a:t>Pode envolver usuários finais, gerentes, engenheiros envolvidos na manutenção, especialistas de domínio, sindicatos, etc. Esses são chamados de </a:t>
            </a:r>
            <a:r>
              <a:rPr lang="pt" sz="2400" i="1"/>
              <a:t>partes interessadas.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fld id="{D08D4D9C-4DC2-1042-91A1-BD93A065CBD4}" type="datetime1">
              <a:rPr lang="en-US" smtClean="0"/>
              <a:t>8/15/23</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pt" dirty="0"/>
              <a:t>Elicitação de requisitos</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fld id="{1732D097-F267-6044-AB93-220631E001AC}" type="datetime1">
              <a:rPr lang="en-US" smtClean="0"/>
              <a:t>8/15/23</a:t>
            </a:fld>
            <a:endParaRPr lang="en-US"/>
          </a:p>
        </p:txBody>
      </p:sp>
    </p:spTree>
    <p:extLst>
      <p:ext uri="{BB962C8B-B14F-4D97-AF65-F5344CB8AC3E}">
        <p14:creationId xmlns:p14="http://schemas.microsoft.com/office/powerpoint/2010/main" val="156901001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Elicitação de requisitos</a:t>
            </a:r>
            <a:endParaRPr lang="en-US" dirty="0"/>
          </a:p>
        </p:txBody>
      </p:sp>
      <p:sp>
        <p:nvSpPr>
          <p:cNvPr id="3" name="Content Placeholder 2"/>
          <p:cNvSpPr>
            <a:spLocks noGrp="1"/>
          </p:cNvSpPr>
          <p:nvPr>
            <p:ph idx="1"/>
          </p:nvPr>
        </p:nvSpPr>
        <p:spPr/>
        <p:txBody>
          <a:bodyPr/>
          <a:lstStyle/>
          <a:p>
            <a:r>
              <a:rPr lang="pt" dirty="0"/>
              <a:t>Os engenheiros de software trabalham com uma variedade de partes interessadas do sistema para descobrir o domínio do aplicativo, os serviços que o sistema deve fornecer, o desempenho necessário do sistema, as restrições de hardware, outros sistemas, etc.</a:t>
            </a:r>
          </a:p>
          <a:p>
            <a:r>
              <a:rPr lang="pt" dirty="0"/>
              <a:t>Os estágios incluem:</a:t>
            </a:r>
          </a:p>
          <a:p>
            <a:pPr lvl="1"/>
            <a:r>
              <a:rPr lang="pt" dirty="0"/>
              <a:t>Descoberta de requisitos,</a:t>
            </a:r>
          </a:p>
          <a:p>
            <a:pPr lvl="1"/>
            <a:r>
              <a:rPr lang="pt" dirty="0"/>
              <a:t>Classificação e organização de requisitos,</a:t>
            </a:r>
          </a:p>
          <a:p>
            <a:pPr lvl="1"/>
            <a:r>
              <a:rPr lang="pt" dirty="0"/>
              <a:t>Priorização e negociação de requisitos,</a:t>
            </a:r>
          </a:p>
          <a:p>
            <a:pPr lvl="1"/>
            <a:r>
              <a:rPr lang="pt" dirty="0"/>
              <a:t>Especificação de requisitos.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fld id="{C739A73F-A9B4-8247-A8DB-87D098CC83DC}" type="datetime1">
              <a:rPr lang="en-US" smtClean="0"/>
              <a:t>8/15/23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pt" dirty="0"/>
              <a:t>Problemas de elicitação de requisitos</a:t>
            </a:r>
            <a:endParaRPr lang="en-GB" dirty="0"/>
          </a:p>
        </p:txBody>
      </p:sp>
      <p:sp>
        <p:nvSpPr>
          <p:cNvPr id="8195" name="Rectangle 3"/>
          <p:cNvSpPr>
            <a:spLocks noGrp="1" noChangeArrowheads="1"/>
          </p:cNvSpPr>
          <p:nvPr>
            <p:ph idx="1"/>
          </p:nvPr>
        </p:nvSpPr>
        <p:spPr>
          <a:noFill/>
          <a:ln/>
        </p:spPr>
        <p:txBody>
          <a:bodyPr lIns="90487" tIns="44450" rIns="90487" bIns="44450"/>
          <a:lstStyle/>
          <a:p>
            <a:r>
              <a:rPr lang="pt" sz="2400" dirty="0"/>
              <a:t>As partes interessadas não sabem o que realmente querem.</a:t>
            </a:r>
          </a:p>
          <a:p>
            <a:r>
              <a:rPr lang="pt" sz="2400" dirty="0"/>
              <a:t>As partes interessadas expressam os requisitos em seus próprios termos.</a:t>
            </a:r>
          </a:p>
          <a:p>
            <a:r>
              <a:rPr lang="pt" sz="2400" dirty="0"/>
              <a:t>Diferentes partes interessadas podem ter requisitos conflitantes.</a:t>
            </a:r>
          </a:p>
          <a:p>
            <a:r>
              <a:rPr lang="pt" sz="2400" dirty="0"/>
              <a:t>Fatores organizacionais e políticos podem influenciar os requisitos do sistema.</a:t>
            </a:r>
          </a:p>
          <a:p>
            <a:r>
              <a:rPr lang="pt" sz="2400" dirty="0"/>
              <a:t>Os requisitos mudam durante o processo de análise. Novas partes interessadas podem surgir e o ambiente de negócios pode mudar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fld id="{E33B374C-3F40-2B49-A545-B5506EC16FCE}" type="datetime1">
              <a:rPr lang="en-US" smtClean="0"/>
              <a:t>8/15/23</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pt" dirty="0"/>
              <a:t>O</a:t>
            </a:r>
            <a:r>
              <a:rPr lang="pt" b="1" dirty="0"/>
              <a:t> </a:t>
            </a:r>
            <a:r>
              <a:rPr lang="pt" dirty="0"/>
              <a:t>processo de elicitação e análise de requisitos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fld id="{0105E27F-7495-C04C-8485-7898AE8E541D}" type="datetime1">
              <a:rPr lang="en-US" smtClean="0"/>
              <a:t>8/15/23</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pt"/>
              <a:t>Atividades de processo</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pt" sz="2400" dirty="0"/>
              <a:t>Descoberta de requisitos</a:t>
            </a:r>
          </a:p>
          <a:p>
            <a:pPr lvl="1">
              <a:lnSpc>
                <a:spcPct val="90000"/>
              </a:lnSpc>
            </a:pPr>
            <a:r>
              <a:rPr lang="pt" sz="2000" dirty="0"/>
              <a:t>Interagir com as partes interessadas para descobrir seus requisitos. Os requisitos de domínio também são descobertos nesse estágio.</a:t>
            </a:r>
          </a:p>
          <a:p>
            <a:pPr>
              <a:lnSpc>
                <a:spcPct val="90000"/>
              </a:lnSpc>
            </a:pPr>
            <a:r>
              <a:rPr lang="pt" sz="2400" dirty="0"/>
              <a:t>Classificação e organização de requisitos</a:t>
            </a:r>
          </a:p>
          <a:p>
            <a:pPr lvl="1">
              <a:lnSpc>
                <a:spcPct val="90000"/>
              </a:lnSpc>
            </a:pPr>
            <a:r>
              <a:rPr lang="pt" sz="2000" dirty="0"/>
              <a:t>Agrupa requisitos relacionados e os organiza em clusters coerentes.</a:t>
            </a:r>
          </a:p>
          <a:p>
            <a:pPr>
              <a:lnSpc>
                <a:spcPct val="90000"/>
              </a:lnSpc>
            </a:pPr>
            <a:r>
              <a:rPr lang="pt" sz="2400" dirty="0"/>
              <a:t>Priorização e negociação</a:t>
            </a:r>
          </a:p>
          <a:p>
            <a:pPr lvl="1">
              <a:lnSpc>
                <a:spcPct val="90000"/>
              </a:lnSpc>
            </a:pPr>
            <a:r>
              <a:rPr lang="pt" sz="2000" dirty="0"/>
              <a:t>Priorizando requisitos e resolvendo conflitos de requisitos.</a:t>
            </a:r>
          </a:p>
          <a:p>
            <a:pPr>
              <a:lnSpc>
                <a:spcPct val="90000"/>
              </a:lnSpc>
            </a:pPr>
            <a:r>
              <a:rPr lang="pt" sz="2400" dirty="0"/>
              <a:t>Especificação de requisitos</a:t>
            </a:r>
          </a:p>
          <a:p>
            <a:pPr lvl="1">
              <a:lnSpc>
                <a:spcPct val="90000"/>
              </a:lnSpc>
            </a:pPr>
            <a:r>
              <a:rPr lang="pt" sz="2000" dirty="0"/>
              <a:t>Os requisitos são documentados e inseridos na próxima rodada da espiral.</a:t>
            </a:r>
          </a:p>
        </p:txBody>
      </p:sp>
      <p:sp>
        <p:nvSpPr>
          <p:cNvPr id="2" name="Date Placeholder 1"/>
          <p:cNvSpPr>
            <a:spLocks noGrp="1"/>
          </p:cNvSpPr>
          <p:nvPr>
            <p:ph type="dt" sz="half" idx="10"/>
          </p:nvPr>
        </p:nvSpPr>
        <p:spPr/>
        <p:txBody>
          <a:bodyPr/>
          <a:lstStyle/>
          <a:p>
            <a:pPr>
              <a:defRPr/>
            </a:pPr>
            <a:fld id="{429C0AC8-05A6-4F42-9169-B88055830773}" type="datetime1">
              <a:rPr lang="en-US" smtClean="0"/>
              <a:t>8/15/23</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Descoberta de requisitos</a:t>
            </a:r>
            <a:endParaRPr lang="en-US" dirty="0"/>
          </a:p>
        </p:txBody>
      </p:sp>
      <p:sp>
        <p:nvSpPr>
          <p:cNvPr id="3" name="Content Placeholder 2"/>
          <p:cNvSpPr>
            <a:spLocks noGrp="1"/>
          </p:cNvSpPr>
          <p:nvPr>
            <p:ph idx="1"/>
          </p:nvPr>
        </p:nvSpPr>
        <p:spPr/>
        <p:txBody>
          <a:bodyPr/>
          <a:lstStyle/>
          <a:p>
            <a:r>
              <a:rPr lang="pt" dirty="0"/>
              <a:t>O processo de reunir informações sobre os sistemas necessários e existentes e destilar os requisitos do usuário e do sistema a partir dessas informações.</a:t>
            </a:r>
          </a:p>
          <a:p>
            <a:r>
              <a:rPr lang="pt" dirty="0"/>
              <a:t>A interação é com as partes interessadas do sistema, desde gerentes até reguladores externos.</a:t>
            </a:r>
          </a:p>
          <a:p>
            <a:r>
              <a:rPr lang="pt" dirty="0"/>
              <a:t>Os sistemas normalmente têm uma variedade de partes interessadas.</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fld id="{AF5761F9-476B-5F48-AD33-9362062627FE}" type="datetime1">
              <a:rPr lang="en-US" smtClean="0"/>
              <a:t>8/15/23</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Entrevistando</a:t>
            </a:r>
            <a:endParaRPr lang="en-US" dirty="0"/>
          </a:p>
        </p:txBody>
      </p:sp>
      <p:sp>
        <p:nvSpPr>
          <p:cNvPr id="3" name="Content Placeholder 2"/>
          <p:cNvSpPr>
            <a:spLocks noGrp="1"/>
          </p:cNvSpPr>
          <p:nvPr>
            <p:ph idx="1"/>
          </p:nvPr>
        </p:nvSpPr>
        <p:spPr/>
        <p:txBody>
          <a:bodyPr/>
          <a:lstStyle/>
          <a:p>
            <a:r>
              <a:rPr lang="pt" dirty="0"/>
              <a:t>Entrevistas formais ou informais com as partes interessadas fazem parte da maioria dos processos de ER.</a:t>
            </a:r>
          </a:p>
          <a:p>
            <a:r>
              <a:rPr lang="pt" dirty="0"/>
              <a:t>Tipos de entrevista</a:t>
            </a:r>
          </a:p>
          <a:p>
            <a:pPr lvl="1"/>
            <a:r>
              <a:rPr lang="pt" dirty="0"/>
              <a:t>Entrevistas fechadas com base em uma lista pré-determinada de perguntas</a:t>
            </a:r>
          </a:p>
          <a:p>
            <a:pPr lvl="1"/>
            <a:r>
              <a:rPr lang="pt" dirty="0"/>
              <a:t>Entrevistas abertas onde várias questões são exploradas com as partes interessadas.</a:t>
            </a:r>
          </a:p>
          <a:p>
            <a:r>
              <a:rPr lang="pt" dirty="0"/>
              <a:t>Entrevista eficaz</a:t>
            </a:r>
          </a:p>
          <a:p>
            <a:pPr lvl="1"/>
            <a:r>
              <a:rPr lang="pt" dirty="0"/>
              <a:t>Tenha a mente aberta, evite ideias pré-concebidas sobre os requisitos e esteja disposto a ouvir as partes interessadas.</a:t>
            </a:r>
            <a:endParaRPr lang="en-GB" dirty="0"/>
          </a:p>
          <a:p>
            <a:pPr lvl="1"/>
            <a:r>
              <a:rPr lang="pt" dirty="0"/>
              <a:t>Incentive o entrevistado a iniciar as discussões usando uma pergunta de trampolim, uma proposta de requisitos ou trabalhando juntos em um protótipo de sistema.</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fld id="{A9E654D6-FF47-8F47-8880-3D326CAEEA24}" type="datetime1">
              <a:rPr lang="en-US" smtClean="0"/>
              <a:t>8/15/23</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pt"/>
              <a:t>Entrevistas na prática</a:t>
            </a:r>
          </a:p>
        </p:txBody>
      </p:sp>
      <p:sp>
        <p:nvSpPr>
          <p:cNvPr id="94211" name="Rectangle 3"/>
          <p:cNvSpPr>
            <a:spLocks noGrp="1" noChangeArrowheads="1"/>
          </p:cNvSpPr>
          <p:nvPr>
            <p:ph idx="1"/>
          </p:nvPr>
        </p:nvSpPr>
        <p:spPr/>
        <p:txBody>
          <a:bodyPr/>
          <a:lstStyle/>
          <a:p>
            <a:pPr>
              <a:lnSpc>
                <a:spcPct val="90000"/>
              </a:lnSpc>
            </a:pPr>
            <a:r>
              <a:rPr lang="pt" sz="2400" dirty="0"/>
              <a:t>Normalmente uma mistura de entrevistas fechadas e abertas.</a:t>
            </a:r>
          </a:p>
          <a:p>
            <a:pPr>
              <a:lnSpc>
                <a:spcPct val="90000"/>
              </a:lnSpc>
            </a:pPr>
            <a:r>
              <a:rPr lang="pt" sz="2400" dirty="0"/>
              <a:t>As entrevistas são boas para obter uma compreensão geral do que as partes interessadas fazem e como elas podem interagir com o sistema .</a:t>
            </a:r>
          </a:p>
          <a:p>
            <a:pPr>
              <a:lnSpc>
                <a:spcPct val="90000"/>
              </a:lnSpc>
            </a:pPr>
            <a:r>
              <a:rPr lang="pt" dirty="0"/>
              <a:t>Os entrevistadores precisam ter a mente aberta, sem ideias pré-concebidas sobre o que o sistema deve fazer</a:t>
            </a:r>
          </a:p>
          <a:p>
            <a:pPr>
              <a:lnSpc>
                <a:spcPct val="90000"/>
              </a:lnSpc>
            </a:pPr>
            <a:r>
              <a:rPr lang="pt" sz="2400" dirty="0"/>
              <a:t>Você precisa solicitar que o usuário fale sobre o sistema, sugerindo requisitos, em vez de simplesmente perguntar o que eles desejam.</a:t>
            </a:r>
            <a:endParaRPr lang="en-US" sz="2400" dirty="0"/>
          </a:p>
        </p:txBody>
      </p:sp>
      <p:sp>
        <p:nvSpPr>
          <p:cNvPr id="2" name="Date Placeholder 1"/>
          <p:cNvSpPr>
            <a:spLocks noGrp="1"/>
          </p:cNvSpPr>
          <p:nvPr>
            <p:ph type="dt" sz="half" idx="10"/>
          </p:nvPr>
        </p:nvSpPr>
        <p:spPr/>
        <p:txBody>
          <a:bodyPr/>
          <a:lstStyle/>
          <a:p>
            <a:pPr>
              <a:defRPr/>
            </a:pPr>
            <a:fld id="{07234A51-3C25-F148-96EE-361C7F4EA154}" type="datetime1">
              <a:rPr lang="en-US" smtClean="0"/>
              <a:t>8/15/23</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pt"/>
              <a:t>O que é um requisito?</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pt"/>
              <a:t>Pode variar de uma declaração abstrata de alto nível de um serviço ou de uma restrição do sistema a uma especificação funcional matemática detalhada.</a:t>
            </a:r>
          </a:p>
          <a:p>
            <a:pPr>
              <a:lnSpc>
                <a:spcPct val="90000"/>
              </a:lnSpc>
            </a:pPr>
            <a:r>
              <a:rPr lang="pt"/>
              <a:t>Isso é inevitável, pois os requisitos podem servir a uma função dupla</a:t>
            </a:r>
          </a:p>
          <a:p>
            <a:pPr lvl="1">
              <a:lnSpc>
                <a:spcPct val="90000"/>
              </a:lnSpc>
            </a:pPr>
            <a:r>
              <a:rPr lang="pt"/>
              <a:t>Pode ser a base para uma licitação para um contrato - portanto, deve estar aberto a interpretações;</a:t>
            </a:r>
          </a:p>
          <a:p>
            <a:pPr lvl="1">
              <a:lnSpc>
                <a:spcPct val="90000"/>
              </a:lnSpc>
            </a:pPr>
            <a:r>
              <a:rPr lang="pt"/>
              <a:t>Pode ser a base do próprio contrato - portanto deve ser definido detalhadamente;</a:t>
            </a:r>
          </a:p>
          <a:p>
            <a:pPr lvl="1">
              <a:lnSpc>
                <a:spcPct val="90000"/>
              </a:lnSpc>
            </a:pPr>
            <a:r>
              <a:rPr lang="pt"/>
              <a:t>Ambas as declarações podem ser chamadas de requisitos.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fld id="{E5EE754C-8BF4-BC46-AC27-9BE9E0930554}" type="datetime1">
              <a:rPr lang="en-US" smtClean="0"/>
              <a:t>8/15/23</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Problemas com entrevistas</a:t>
            </a:r>
            <a:endParaRPr lang="en-US" dirty="0"/>
          </a:p>
        </p:txBody>
      </p:sp>
      <p:sp>
        <p:nvSpPr>
          <p:cNvPr id="3" name="Content Placeholder 2"/>
          <p:cNvSpPr>
            <a:spLocks noGrp="1"/>
          </p:cNvSpPr>
          <p:nvPr>
            <p:ph idx="1"/>
          </p:nvPr>
        </p:nvSpPr>
        <p:spPr/>
        <p:txBody>
          <a:bodyPr/>
          <a:lstStyle/>
          <a:p>
            <a:pPr>
              <a:lnSpc>
                <a:spcPct val="90000"/>
              </a:lnSpc>
            </a:pPr>
            <a:r>
              <a:rPr lang="pt" dirty="0"/>
              <a:t>Os especialistas de aplicativos podem usar uma linguagem para descrever seu trabalho que não é fácil para o engenheiro de requisitos entender.</a:t>
            </a:r>
          </a:p>
          <a:p>
            <a:pPr>
              <a:lnSpc>
                <a:spcPct val="90000"/>
              </a:lnSpc>
            </a:pPr>
            <a:r>
              <a:rPr lang="pt" dirty="0"/>
              <a:t>As entrevistas não são boas para entender os requisitos do domínio</a:t>
            </a:r>
          </a:p>
          <a:p>
            <a:pPr lvl="1">
              <a:lnSpc>
                <a:spcPct val="90000"/>
              </a:lnSpc>
            </a:pPr>
            <a:r>
              <a:rPr lang="pt" dirty="0"/>
              <a:t>Os engenheiros de requisitos não conseguem entender a terminologia específica do domínio;</a:t>
            </a:r>
          </a:p>
          <a:p>
            <a:pPr lvl="1">
              <a:lnSpc>
                <a:spcPct val="90000"/>
              </a:lnSpc>
            </a:pPr>
            <a:r>
              <a:rPr lang="pt" dirty="0"/>
              <a:t>Alguns conhecimentos de domínio são tão familiares que as pessoas acham difícil articular ou pensam que não vale a pena articular.</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fld id="{68615A16-4D50-104B-BFF1-A3DF4F3DA0CB}" type="datetime1">
              <a:rPr lang="en-US" smtClean="0"/>
              <a:t>8/15/23</a:t>
            </a:fld>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pt"/>
              <a:t>Etnografia</a:t>
            </a:r>
          </a:p>
        </p:txBody>
      </p:sp>
      <p:sp>
        <p:nvSpPr>
          <p:cNvPr id="36867" name="Rectangle 3"/>
          <p:cNvSpPr>
            <a:spLocks noGrp="1" noChangeArrowheads="1"/>
          </p:cNvSpPr>
          <p:nvPr>
            <p:ph idx="1"/>
          </p:nvPr>
        </p:nvSpPr>
        <p:spPr>
          <a:noFill/>
          <a:ln/>
        </p:spPr>
        <p:txBody>
          <a:bodyPr lIns="90487" tIns="44450" rIns="90487" bIns="44450"/>
          <a:lstStyle/>
          <a:p>
            <a:r>
              <a:rPr lang="pt" sz="2400" dirty="0"/>
              <a:t>cientista social passa um tempo considerável observando e analisando como as pessoas realmente funcionam.</a:t>
            </a:r>
          </a:p>
          <a:p>
            <a:r>
              <a:rPr lang="pt" sz="2400" dirty="0"/>
              <a:t>As pessoas não precisam explicar ou articular seu trabalho.</a:t>
            </a:r>
          </a:p>
          <a:p>
            <a:r>
              <a:rPr lang="pt" sz="2400" dirty="0"/>
              <a:t>Fatores sociais e organizacionais de importância podem ser observados.</a:t>
            </a:r>
          </a:p>
          <a:p>
            <a:r>
              <a:rPr lang="pt" sz="2400" dirty="0"/>
              <a:t>Estudos etnográficos mostraram que o trabalho é geralmente mais rico e complexo do que sugerido por modelos de sistemas simples.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fld id="{FF81BAE4-72CB-2345-BE7B-8ABE91A3EFDC}" type="datetime1">
              <a:rPr lang="en-US" smtClean="0"/>
              <a:t>8/15/23</a:t>
            </a:fld>
            <a:endParaRPr lang="en-US"/>
          </a:p>
        </p:txBody>
      </p:sp>
    </p:spTree>
    <p:extLst>
      <p:ext uri="{BB962C8B-B14F-4D97-AF65-F5344CB8AC3E}">
        <p14:creationId xmlns:p14="http://schemas.microsoft.com/office/powerpoint/2010/main" val="389149296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pt"/>
              <a:t>Escopo da etnografia</a:t>
            </a:r>
          </a:p>
        </p:txBody>
      </p:sp>
      <p:sp>
        <p:nvSpPr>
          <p:cNvPr id="76803" name="Rectangle 3"/>
          <p:cNvSpPr>
            <a:spLocks noGrp="1" noChangeArrowheads="1"/>
          </p:cNvSpPr>
          <p:nvPr>
            <p:ph idx="1"/>
          </p:nvPr>
        </p:nvSpPr>
        <p:spPr/>
        <p:txBody>
          <a:bodyPr/>
          <a:lstStyle/>
          <a:p>
            <a:r>
              <a:rPr lang="pt" dirty="0"/>
              <a:t>Requisitos derivados da maneira como as pessoas realmente trabalham, e não da maneira como as definições do processo sugerem que elas deveriam funcionar.</a:t>
            </a:r>
          </a:p>
          <a:p>
            <a:r>
              <a:rPr lang="pt" dirty="0"/>
              <a:t>Requisitos derivados da cooperação e conscientização das atividades de outras pessoas .</a:t>
            </a:r>
          </a:p>
          <a:p>
            <a:pPr lvl="1"/>
            <a:r>
              <a:rPr lang="pt" dirty="0"/>
              <a:t>A consciência do que as outras pessoas estão fazendo leva a mudanças na maneira como fazemos as coisas.</a:t>
            </a:r>
          </a:p>
          <a:p>
            <a:r>
              <a:rPr lang="pt" dirty="0"/>
              <a:t>A etnografia é eficaz para entender os processos existentes, mas não pode identificar novos recursos que devem ser adicionados a um sistema.</a:t>
            </a: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fld id="{9E839DFA-F36B-9549-8955-0D0465B2C059}" type="datetime1">
              <a:rPr lang="en-US" smtClean="0"/>
              <a:t>8/15/23</a:t>
            </a:fld>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pt"/>
              <a:t>etnografia focada</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pt"/>
              <a:t>Desenvolvido em um projeto que estuda o processo de controle de tráfego aéreo</a:t>
            </a:r>
          </a:p>
          <a:p>
            <a:pPr>
              <a:lnSpc>
                <a:spcPct val="90000"/>
              </a:lnSpc>
            </a:pPr>
            <a:r>
              <a:rPr lang="pt"/>
              <a:t>Combina etnografia com prototipagem</a:t>
            </a:r>
          </a:p>
          <a:p>
            <a:pPr>
              <a:lnSpc>
                <a:spcPct val="90000"/>
              </a:lnSpc>
            </a:pPr>
            <a:r>
              <a:rPr lang="pt"/>
              <a:t>O desenvolvimento do protótipo resulta em questões não respondidas que enfocam a análise etnográfica.</a:t>
            </a:r>
          </a:p>
          <a:p>
            <a:pPr>
              <a:lnSpc>
                <a:spcPct val="90000"/>
              </a:lnSpc>
            </a:pPr>
            <a:r>
              <a:rPr lang="pt"/>
              <a:t>O problema com a etnografia é que ela estuda práticas existentes que podem ter alguma base histórica que não é mais relevante.</a:t>
            </a:r>
            <a:endParaRPr lang="en-GB" sz="240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fld id="{FB8F0734-8FAA-7147-93EC-91243FAD3333}" type="datetime1">
              <a:rPr lang="en-US" smtClean="0"/>
              <a:t>8/15/23</a:t>
            </a:fld>
            <a:endParaRPr lang="en-US"/>
          </a:p>
        </p:txBody>
      </p:sp>
    </p:spTree>
    <p:extLst>
      <p:ext uri="{BB962C8B-B14F-4D97-AF65-F5344CB8AC3E}">
        <p14:creationId xmlns:p14="http://schemas.microsoft.com/office/powerpoint/2010/main" val="337112353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pt" dirty="0"/>
              <a:t>Etnografia e prototipagem para análise de requisitos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fld id="{B96132F1-9062-294A-884C-231144EE254D}" type="datetime1">
              <a:rPr lang="en-US" smtClean="0"/>
              <a:t>8/15/23</a:t>
            </a:fld>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pt" dirty="0"/>
              <a:t>Histórias e cenários</a:t>
            </a:r>
            <a:endParaRPr lang="en-US" dirty="0"/>
          </a:p>
        </p:txBody>
      </p:sp>
      <p:sp>
        <p:nvSpPr>
          <p:cNvPr id="90115" name="Rectangle 3"/>
          <p:cNvSpPr>
            <a:spLocks noGrp="1" noChangeArrowheads="1"/>
          </p:cNvSpPr>
          <p:nvPr>
            <p:ph idx="1"/>
          </p:nvPr>
        </p:nvSpPr>
        <p:spPr/>
        <p:txBody>
          <a:bodyPr/>
          <a:lstStyle/>
          <a:p>
            <a:r>
              <a:rPr lang="pt" dirty="0"/>
              <a:t>Cenários e histórias de usuários são exemplos da vida real de como um sistema pode ser usado .</a:t>
            </a:r>
          </a:p>
          <a:p>
            <a:r>
              <a:rPr lang="pt" dirty="0"/>
              <a:t>Histórias e cenários são uma descrição de como um sistema pode ser usado para uma tarefa específica.</a:t>
            </a:r>
          </a:p>
          <a:p>
            <a:r>
              <a:rPr lang="pt" dirty="0"/>
              <a:t>Por se basearem em uma situação prática, as partes interessadas podem se relacionar com eles e comentar sobre sua situação em relação à história.</a:t>
            </a:r>
            <a:endParaRPr lang="en-US" dirty="0"/>
          </a:p>
        </p:txBody>
      </p:sp>
      <p:sp>
        <p:nvSpPr>
          <p:cNvPr id="2" name="Date Placeholder 1"/>
          <p:cNvSpPr>
            <a:spLocks noGrp="1"/>
          </p:cNvSpPr>
          <p:nvPr>
            <p:ph type="dt" sz="half" idx="10"/>
          </p:nvPr>
        </p:nvSpPr>
        <p:spPr/>
        <p:txBody>
          <a:bodyPr/>
          <a:lstStyle/>
          <a:p>
            <a:pPr>
              <a:defRPr/>
            </a:pPr>
            <a:fld id="{633AC82F-211E-2845-AF61-A7AD165A067C}" type="datetime1">
              <a:rPr lang="en-US" smtClean="0"/>
              <a:t>8/15/23</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Compartilhamento de fotos em sala de aula ( </a:t>
            </a:r>
            <a:r>
              <a:rPr lang="pt" dirty="0" err="1"/>
              <a:t>iLearn </a:t>
            </a:r>
            <a:r>
              <a:rPr lang="pt" dirty="0"/>
              <a:t>)</a:t>
            </a:r>
            <a:endParaRPr lang="en-US" dirty="0"/>
          </a:p>
        </p:txBody>
      </p:sp>
      <p:sp>
        <p:nvSpPr>
          <p:cNvPr id="3" name="Content Placeholder 2"/>
          <p:cNvSpPr>
            <a:spLocks noGrp="1"/>
          </p:cNvSpPr>
          <p:nvPr>
            <p:ph idx="1"/>
          </p:nvPr>
        </p:nvSpPr>
        <p:spPr/>
        <p:txBody>
          <a:bodyPr/>
          <a:lstStyle/>
          <a:p>
            <a:r>
              <a:rPr lang="pt" sz="1600" dirty="0"/>
              <a:t>Jack é professor de escola primária em Ullapool (uma vila no norte da Escócia). Ele decidiu que um projeto de classe deveria ser focado na indústria pesqueira na área, olhando para a história, desenvolvimento e impacto econômico da pesca. Como parte disso, os alunos são convidados a coletar e compartilhar reminiscências de parentes, usar arquivos de jornais e coletar fotografias antigas relacionadas à pesca e às comunidades pesqueiras da região. Os alunos usam um wiki </a:t>
            </a:r>
            <a:r>
              <a:rPr lang="pt" sz="1600" dirty="0" err="1"/>
              <a:t>iLearn </a:t>
            </a:r>
            <a:r>
              <a:rPr lang="pt" sz="1600" dirty="0"/>
              <a:t>para reunir histórias de pesca e SCRAN (um site de recursos históricos) para acessar arquivos de jornais e fotografias. No entanto, Jack também precisa de um site de compartilhamento de fotos, pois deseja que os alunos tirem e comentem as fotos uns dos outros e carreguem digitalizações de fotos antigas que possam ter em suas famílias.</a:t>
            </a:r>
            <a:br>
              <a:rPr lang="en-GB" sz="1600" dirty="0"/>
            </a:br>
            <a:r>
              <a:rPr lang="pt" sz="1600" dirty="0"/>
              <a:t> </a:t>
            </a:r>
            <a:br>
              <a:rPr lang="en-GB" sz="1600" dirty="0"/>
            </a:br>
            <a:r>
              <a:rPr lang="pt" sz="1600" dirty="0"/>
              <a:t>Jack envia um e-mail para um grupo de professores do ensino fundamental, do qual ele é membro, para ver se alguém pode recomendar um sistema apropriado. Dois professores respondem e ambos sugerem que ele use </a:t>
            </a:r>
            <a:r>
              <a:rPr lang="pt" sz="1600" dirty="0" err="1"/>
              <a:t>o KidsTakePics </a:t>
            </a:r>
            <a:r>
              <a:rPr lang="pt" sz="1600" dirty="0"/>
              <a:t>, um site de compartilhamento de fotos que permite aos professores verificar e moderar o conteúdo. Como </a:t>
            </a:r>
            <a:r>
              <a:rPr lang="pt" sz="1600" dirty="0" err="1"/>
              <a:t>o KidsTakePics </a:t>
            </a:r>
            <a:r>
              <a:rPr lang="pt" sz="1600" dirty="0"/>
              <a:t>não está integrado com o serviço de autenticação </a:t>
            </a:r>
            <a:r>
              <a:rPr lang="pt" sz="1600" dirty="0" err="1"/>
              <a:t>iLearn </a:t>
            </a:r>
            <a:r>
              <a:rPr lang="pt" sz="1600" dirty="0"/>
              <a:t>, ele configura um professor e uma conta de turma. Ele usa o serviço de configuração </a:t>
            </a:r>
            <a:r>
              <a:rPr lang="pt" sz="1600" dirty="0" err="1"/>
              <a:t>iLearn </a:t>
            </a:r>
            <a:r>
              <a:rPr lang="pt" sz="1600" dirty="0"/>
              <a:t>para adicionar </a:t>
            </a:r>
            <a:r>
              <a:rPr lang="pt" sz="1600" dirty="0" err="1"/>
              <a:t>KidsTakePics </a:t>
            </a:r>
            <a:r>
              <a:rPr lang="pt" sz="1600" dirty="0"/>
              <a:t>aos serviços vistos pelos alunos de sua classe para que, quando eles fizerem login, possam usar imediatamente o sistema para fazer upload de fotos de seus dispositivos móveis e computadores de classe.</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fld id="{D7E85088-57F6-4E4C-86DB-18F9F39CC025}" type="datetime1">
              <a:rPr lang="en-US" smtClean="0"/>
              <a:t>8/15/23</a:t>
            </a:fld>
            <a:endParaRPr lang="en-US"/>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Cenários</a:t>
            </a:r>
            <a:endParaRPr lang="en-US" dirty="0"/>
          </a:p>
        </p:txBody>
      </p:sp>
      <p:sp>
        <p:nvSpPr>
          <p:cNvPr id="3" name="Content Placeholder 2"/>
          <p:cNvSpPr>
            <a:spLocks noGrp="1"/>
          </p:cNvSpPr>
          <p:nvPr>
            <p:ph idx="1"/>
          </p:nvPr>
        </p:nvSpPr>
        <p:spPr/>
        <p:txBody>
          <a:bodyPr/>
          <a:lstStyle/>
          <a:p>
            <a:r>
              <a:rPr lang="pt" dirty="0"/>
              <a:t>Uma forma estruturada de história do usuário</a:t>
            </a:r>
          </a:p>
          <a:p>
            <a:r>
              <a:rPr lang="pt" dirty="0"/>
              <a:t>Os cenários devem incluir</a:t>
            </a:r>
          </a:p>
          <a:p>
            <a:pPr lvl="1"/>
            <a:r>
              <a:rPr lang="pt" dirty="0"/>
              <a:t>Uma descrição da situação inicial;</a:t>
            </a:r>
          </a:p>
          <a:p>
            <a:pPr lvl="1"/>
            <a:r>
              <a:rPr lang="pt" dirty="0"/>
              <a:t>Uma descrição do fluxo normal de eventos;</a:t>
            </a:r>
          </a:p>
          <a:p>
            <a:pPr lvl="1"/>
            <a:r>
              <a:rPr lang="pt" dirty="0"/>
              <a:t>Uma descrição do que pode dar errado;</a:t>
            </a:r>
          </a:p>
          <a:p>
            <a:pPr lvl="1"/>
            <a:r>
              <a:rPr lang="pt" dirty="0"/>
              <a:t>Informações sobre outras atividades simultâneas;</a:t>
            </a:r>
          </a:p>
          <a:p>
            <a:pPr lvl="1"/>
            <a:r>
              <a:rPr lang="pt" dirty="0"/>
              <a:t>Uma descrição do estado quando o cenário terminar.</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fld id="{F8B389E7-4586-6645-86A2-085AE1FC6105}" type="datetime1">
              <a:rPr lang="en-US" smtClean="0"/>
              <a:t>8/15/23</a:t>
            </a:fld>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Carregar fotos </a:t>
            </a:r>
            <a:r>
              <a:rPr lang="pt" dirty="0" err="1"/>
              <a:t>iLearn </a:t>
            </a:r>
            <a:r>
              <a:rPr lang="pt" dirty="0"/>
              <a:t>)</a:t>
            </a:r>
            <a:endParaRPr lang="en-US" dirty="0"/>
          </a:p>
        </p:txBody>
      </p:sp>
      <p:sp>
        <p:nvSpPr>
          <p:cNvPr id="3" name="Content Placeholder 2"/>
          <p:cNvSpPr>
            <a:spLocks noGrp="1"/>
          </p:cNvSpPr>
          <p:nvPr>
            <p:ph idx="1"/>
          </p:nvPr>
        </p:nvSpPr>
        <p:spPr/>
        <p:txBody>
          <a:bodyPr/>
          <a:lstStyle/>
          <a:p>
            <a:r>
              <a:rPr lang="pt" sz="1600" b="1" dirty="0"/>
              <a:t>Suposição inicial </a:t>
            </a:r>
            <a:r>
              <a:rPr lang="pt" sz="1600" dirty="0"/>
              <a:t>: Um usuário ou um grupo de usuários tem uma ou mais fotografias digitais para serem carregadas no site de compartilhamento de imagens. Eles são salvos em um tablet ou laptop. Eles se conectaram com sucesso ao </a:t>
            </a:r>
            <a:r>
              <a:rPr lang="pt" sz="1600" dirty="0" err="1"/>
              <a:t>KidsTakePics </a:t>
            </a:r>
            <a:r>
              <a:rPr lang="pt" sz="1600" dirty="0"/>
              <a:t>.</a:t>
            </a:r>
          </a:p>
          <a:p>
            <a:r>
              <a:rPr lang="pt" sz="1600" b="1" dirty="0"/>
              <a:t>Normal </a:t>
            </a:r>
            <a:r>
              <a:rPr lang="pt" sz="1600" dirty="0"/>
              <a:t>: O usuário escolhe enviar fotos e é solicitado a selecionar as fotos a serem carregadas em seu computador e selecionar o nome do projeto sob o qual as fotos serão armazenadas. Eles também devem ter a opção de inserir palavras-chave que devem ser associadas a cada foto carregada. As fotos carregadas são nomeadas criando uma conjunção do nome do usuário com o nome do arquivo da foto no computador local.</a:t>
            </a:r>
          </a:p>
          <a:p>
            <a:r>
              <a:rPr lang="pt" sz="1600" dirty="0"/>
              <a:t>Após a conclusão do upload, o sistema envia automaticamente um e-mail ao moderador do projeto solicitando que ele verifique o novo conteúdo e gera uma mensagem na tela para o usuário informando que isso foi feito.</a:t>
            </a:r>
          </a:p>
          <a:p>
            <a:endParaRPr lang="en-US" sz="14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fld id="{FB95DE64-5FF2-2D49-9136-47413DA478CD}" type="datetime1">
              <a:rPr lang="en-US" smtClean="0"/>
              <a:t>8/15/23</a:t>
            </a:fld>
            <a:endParaRPr lang="en-US"/>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Enviando fotos</a:t>
            </a:r>
            <a:endParaRPr lang="en-US" dirty="0"/>
          </a:p>
        </p:txBody>
      </p:sp>
      <p:sp>
        <p:nvSpPr>
          <p:cNvPr id="3" name="Content Placeholder 2"/>
          <p:cNvSpPr>
            <a:spLocks noGrp="1"/>
          </p:cNvSpPr>
          <p:nvPr>
            <p:ph idx="1"/>
          </p:nvPr>
        </p:nvSpPr>
        <p:spPr/>
        <p:txBody>
          <a:bodyPr/>
          <a:lstStyle/>
          <a:p>
            <a:r>
              <a:rPr lang="pt" sz="1600" b="1" dirty="0"/>
              <a:t>O que pode dar errado </a:t>
            </a:r>
            <a:r>
              <a:rPr lang="pt" sz="1600" dirty="0"/>
              <a:t>:</a:t>
            </a:r>
            <a:endParaRPr lang="en-US" sz="1600" dirty="0"/>
          </a:p>
          <a:p>
            <a:r>
              <a:rPr lang="pt" sz="1600" dirty="0"/>
              <a:t>Nenhum moderador está associado ao projeto selecionado. Um e-mail é gerado automaticamente para o administrador da escola solicitando que ele indique um moderador do projeto. Os usuários devem ser informados de que pode haver um atraso na exibição de suas fotos.</a:t>
            </a:r>
          </a:p>
          <a:p>
            <a:r>
              <a:rPr lang="pt" sz="1600" dirty="0"/>
              <a:t>Fotos com o mesmo nome já foram carregadas pelo mesmo usuário. O usuário deve ser perguntado se deseja reenviar as fotos com o mesmo nome, renomear as fotos ou cancelar o upload. Se optarem por reenviar as fotos, as originais serão substituídas. Se eles optarem por renomear as fotos, um novo nome será gerado automaticamente adicionando um número ao nome do arquivo existente .</a:t>
            </a:r>
            <a:endParaRPr lang="en-US" sz="1600" dirty="0"/>
          </a:p>
          <a:p>
            <a:r>
              <a:rPr lang="pt" sz="1600" b="1" dirty="0"/>
              <a:t>Outras atividades: </a:t>
            </a:r>
            <a:r>
              <a:rPr lang="pt" sz="1600" dirty="0"/>
              <a:t>O moderador pode estar conectado ao sistema e pode aprovar as fotos à medida que são carregadas.</a:t>
            </a:r>
          </a:p>
          <a:p>
            <a:r>
              <a:rPr lang="pt" sz="1600" b="1" dirty="0"/>
              <a:t>Estado do sistema na conclusão </a:t>
            </a:r>
            <a:r>
              <a:rPr lang="pt" sz="1600" dirty="0"/>
              <a:t>: o usuário está conectado. As fotos selecionadas foram carregadas e receberam o status 'aguardando moderação'. As fotos ficam visíveis para o moderador e para o usuário que as carregou.</a:t>
            </a:r>
          </a:p>
          <a:p>
            <a:endParaRPr lang="en-US" sz="16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fld id="{9E72322C-8651-CB45-9700-AEA6DFCB1715}" type="datetime1">
              <a:rPr lang="en-US" smtClean="0"/>
              <a:t>8/15/23</a:t>
            </a:fld>
            <a:endParaRPr lang="en-US"/>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pt"/>
              <a:t>Abstração de requisitos (Davis)</a:t>
            </a:r>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pt" sz="2000" dirty="0">
                <a:solidFill>
                  <a:srgbClr val="000000"/>
                </a:solidFill>
                <a:latin typeface="Arial"/>
                <a:ea typeface="Times New Roman"/>
                <a:cs typeface="Arial"/>
              </a:rPr>
              <a:t>“Se uma empresa deseja contratar um grande projeto de desenvolvimento de software, ela deve definir suas necessidades de forma suficientemente abstrata para que uma solução não seja pré-definida. Os requisitos devem ser escritos de forma que vários contratantes possam concorrer ao contrato, oferecendo, talvez, diferentes formas de atender às necessidades da organização cliente. Uma vez que o contrato foi fechado, o empreiteiro deve escrever uma definição de sistema para o cliente com mais detalhes para que o cliente entenda e possa validar o que o software fará. Ambos os documentos podem ser chamados de documento de requisitos para o sistema.”</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fld id="{67355689-EF5E-C641-9585-6FA0A4B9B184}" type="datetime1">
              <a:rPr lang="en-US" smtClean="0"/>
              <a:t>8/15/23</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pt" dirty="0"/>
              <a:t>Especificação de requisitos</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fld id="{0E7359FE-6B20-F24C-856D-A59BF0324B13}" type="datetime1">
              <a:rPr lang="en-US" smtClean="0"/>
              <a:t>8/15/23</a:t>
            </a:fld>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Especificação de requisitos</a:t>
            </a:r>
            <a:endParaRPr lang="en-US" dirty="0"/>
          </a:p>
        </p:txBody>
      </p:sp>
      <p:sp>
        <p:nvSpPr>
          <p:cNvPr id="3" name="Content Placeholder 2"/>
          <p:cNvSpPr>
            <a:spLocks noGrp="1"/>
          </p:cNvSpPr>
          <p:nvPr>
            <p:ph idx="1"/>
          </p:nvPr>
        </p:nvSpPr>
        <p:spPr/>
        <p:txBody>
          <a:bodyPr/>
          <a:lstStyle/>
          <a:p>
            <a:r>
              <a:rPr lang="pt" dirty="0"/>
              <a:t>O processo de escrever os requisitos </a:t>
            </a:r>
            <a:r>
              <a:rPr lang="pt" dirty="0" err="1"/>
              <a:t>do </a:t>
            </a:r>
            <a:r>
              <a:rPr lang="pt" dirty="0"/>
              <a:t>usuário e do sistema em um documento de requisitos.</a:t>
            </a:r>
          </a:p>
          <a:p>
            <a:r>
              <a:rPr lang="pt" dirty="0"/>
              <a:t>Os requisitos do usuário devem ser compreensíveis pelos usuários finais e clientes que não possuem formação técnica.</a:t>
            </a:r>
          </a:p>
          <a:p>
            <a:r>
              <a:rPr lang="pt" dirty="0"/>
              <a:t>Os requisitos do sistema são requisitos mais detalhados e podem incluir mais informações técnicas.</a:t>
            </a:r>
          </a:p>
          <a:p>
            <a:r>
              <a:rPr lang="pt" dirty="0"/>
              <a:t>Os requisitos podem fazer parte de um contrato para o desenvolvimento do sistema</a:t>
            </a:r>
          </a:p>
          <a:p>
            <a:pPr lvl="1"/>
            <a:r>
              <a:rPr lang="pt" dirty="0"/>
              <a:t>Portanto, é importante que estes sejam o mais completos possível.</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fld id="{07FC742C-B156-0F48-B126-B137C0B20A85}" type="datetime1">
              <a:rPr lang="en-US" smtClean="0"/>
              <a:t>8/15/23</a:t>
            </a:fld>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pt" dirty="0"/>
              <a:t>Formas de escrever uma especificação de requisitos do sistema</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1"/>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pt" sz="1400" b="1" i="0" u="none" strike="noStrike" cap="none" normalizeH="0" baseline="0" dirty="0">
                          <a:ln>
                            <a:noFill/>
                          </a:ln>
                          <a:solidFill>
                            <a:srgbClr val="000000"/>
                          </a:solidFill>
                          <a:effectLst/>
                          <a:latin typeface="Arial"/>
                          <a:ea typeface="Times New Roman" charset="0"/>
                          <a:cs typeface="Arial"/>
                        </a:rPr>
                        <a:t>Notação</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1" i="0" u="none" strike="noStrike" cap="none" normalizeH="0" baseline="0">
                          <a:ln>
                            <a:noFill/>
                          </a:ln>
                          <a:solidFill>
                            <a:srgbClr val="000000"/>
                          </a:solidFill>
                          <a:effectLst/>
                          <a:latin typeface="Arial"/>
                          <a:ea typeface="Times New Roman" charset="0"/>
                          <a:cs typeface="Arial"/>
                        </a:rPr>
                        <a:t>Descrição</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1" i="0" u="none" strike="noStrike" cap="none" normalizeH="0" baseline="0" dirty="0">
                          <a:ln>
                            <a:noFill/>
                          </a:ln>
                          <a:solidFill>
                            <a:srgbClr val="000000"/>
                          </a:solidFill>
                          <a:effectLst/>
                          <a:latin typeface="Arial"/>
                          <a:ea typeface="Times New Roman" charset="0"/>
                          <a:cs typeface="Arial"/>
                        </a:rPr>
                        <a:t>linguagem natural</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dirty="0">
                          <a:ln>
                            <a:noFill/>
                          </a:ln>
                          <a:solidFill>
                            <a:srgbClr val="000000"/>
                          </a:solidFill>
                          <a:effectLst/>
                          <a:latin typeface="Arial"/>
                          <a:ea typeface="Times New Roman" charset="0"/>
                          <a:cs typeface="Arial"/>
                        </a:rPr>
                        <a:t>Os requisitos são escritos usando sentenças numeradas em linguagem natural. Cada frase deve expressar um requisito.</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dirty="0">
                          <a:ln>
                            <a:noFill/>
                          </a:ln>
                          <a:solidFill>
                            <a:srgbClr val="000000"/>
                          </a:solidFill>
                          <a:effectLst/>
                          <a:latin typeface="Arial"/>
                          <a:ea typeface="Times New Roman" charset="0"/>
                          <a:cs typeface="Arial"/>
                        </a:rPr>
                        <a:t>Linguagem natural estruturada</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dirty="0">
                          <a:ln>
                            <a:noFill/>
                          </a:ln>
                          <a:solidFill>
                            <a:srgbClr val="000000"/>
                          </a:solidFill>
                          <a:effectLst/>
                          <a:latin typeface="Arial"/>
                          <a:ea typeface="Times New Roman" charset="0"/>
                          <a:cs typeface="Arial"/>
                        </a:rPr>
                        <a:t>Os requisitos são escritos em linguagem natural em um formulário ou modelo padrão. Cada campo fornece informações sobre um aspecto do requisito.</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a:ea typeface="Times New Roman" charset="0"/>
                          <a:cs typeface="Arial"/>
                        </a:rPr>
                        <a:t>Linguagens de descrição de design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dirty="0">
                          <a:ln>
                            <a:noFill/>
                          </a:ln>
                          <a:solidFill>
                            <a:srgbClr val="000000"/>
                          </a:solidFill>
                          <a:effectLst/>
                          <a:latin typeface="Arial"/>
                          <a:ea typeface="Times New Roman" charset="0"/>
                          <a:cs typeface="Arial"/>
                        </a:rPr>
                        <a:t>Essa abordagem utiliza uma linguagem como uma linguagem de programação, porém com características mais abstratas para especificar os requisitos definindo um modelo operacional do sistema. Essa abordagem agora é raramente usada, embora possa ser útil para especificações de interface.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a:ea typeface="Times New Roman" charset="0"/>
                          <a:cs typeface="Arial"/>
                        </a:rPr>
                        <a:t>Notações gráficas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dirty="0">
                          <a:ln>
                            <a:noFill/>
                          </a:ln>
                          <a:solidFill>
                            <a:srgbClr val="000000"/>
                          </a:solidFill>
                          <a:effectLst/>
                          <a:latin typeface="Arial"/>
                          <a:ea typeface="Times New Roman" charset="0"/>
                          <a:cs typeface="Arial"/>
                        </a:rPr>
                        <a:t>Modelos gráficos, complementados por anotações de texto, são usados para definir os requisitos funcionais do sistema; Caso de uso UML e diagramas de sequência são comumente usados.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a:ea typeface="Times New Roman" charset="0"/>
                          <a:cs typeface="Arial"/>
                        </a:rPr>
                        <a:t>Especificações matemáticas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dirty="0">
                          <a:ln>
                            <a:noFill/>
                          </a:ln>
                          <a:solidFill>
                            <a:srgbClr val="000000"/>
                          </a:solidFill>
                          <a:effectLst/>
                          <a:latin typeface="Arial"/>
                          <a:ea typeface="Times New Roman" charset="0"/>
                          <a:cs typeface="Arial"/>
                        </a:rPr>
                        <a:t>Essas notações são baseadas em conceitos matemáticos, como máquinas ou conjuntos de estado finito. Embora essas especificações inequívocas possam reduzir a ambigüidade em um documento de requisitos, a maioria dos clientes não entende uma especificação formal. Eles não podem verificar se isso representa o que desejam e relutam em aceitá-lo como um contrato de sistema</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fld id="{78EC2614-EC8F-8F4C-8754-EAC85B01B5C6}" type="datetime1">
              <a:rPr lang="en-US" smtClean="0"/>
              <a:t>8/15/23</a:t>
            </a:fld>
            <a:endParaRPr lang="en-US"/>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pt"/>
              <a:t>Requisitos e projeto</a:t>
            </a:r>
          </a:p>
        </p:txBody>
      </p:sp>
      <p:sp>
        <p:nvSpPr>
          <p:cNvPr id="63491" name="Rectangle 3"/>
          <p:cNvSpPr>
            <a:spLocks noGrp="1" noChangeArrowheads="1"/>
          </p:cNvSpPr>
          <p:nvPr>
            <p:ph idx="1"/>
          </p:nvPr>
        </p:nvSpPr>
        <p:spPr/>
        <p:txBody>
          <a:bodyPr/>
          <a:lstStyle/>
          <a:p>
            <a:pPr>
              <a:lnSpc>
                <a:spcPct val="90000"/>
              </a:lnSpc>
            </a:pPr>
            <a:r>
              <a:rPr lang="pt" dirty="0"/>
              <a:t>Em princípio, os requisitos devem indicar o que o sistema deve fazer e o projeto deve descrever como ele faz isso.</a:t>
            </a:r>
          </a:p>
          <a:p>
            <a:pPr>
              <a:lnSpc>
                <a:spcPct val="90000"/>
              </a:lnSpc>
            </a:pPr>
            <a:r>
              <a:rPr lang="pt" dirty="0"/>
              <a:t>Na prática, requisitos e design são inseparáveis</a:t>
            </a:r>
          </a:p>
          <a:p>
            <a:pPr lvl="1">
              <a:lnSpc>
                <a:spcPct val="90000"/>
              </a:lnSpc>
            </a:pPr>
            <a:r>
              <a:rPr lang="pt" dirty="0"/>
              <a:t>Uma arquitetura de sistema pode ser projetada para estruturar os requisitos;</a:t>
            </a:r>
          </a:p>
          <a:p>
            <a:pPr lvl="1">
              <a:lnSpc>
                <a:spcPct val="90000"/>
              </a:lnSpc>
            </a:pPr>
            <a:r>
              <a:rPr lang="pt" dirty="0"/>
              <a:t>O sistema pode interoperar com outros sistemas que geram requisitos de projeto;</a:t>
            </a:r>
          </a:p>
          <a:p>
            <a:pPr lvl="1">
              <a:lnSpc>
                <a:spcPct val="90000"/>
              </a:lnSpc>
            </a:pPr>
            <a:r>
              <a:rPr lang="pt" dirty="0"/>
              <a:t>O uso de uma arquitetura específica para satisfazer requisitos não funcionais pode ser um requisito de domínio .</a:t>
            </a:r>
            <a:endParaRPr lang="en-GB" sz="1800" dirty="0"/>
          </a:p>
          <a:p>
            <a:pPr lvl="1">
              <a:lnSpc>
                <a:spcPct val="90000"/>
              </a:lnSpc>
            </a:pPr>
            <a:r>
              <a:rPr lang="pt" sz="1800" dirty="0"/>
              <a:t>Isso pode ser consequência de uma exigência regulatória.</a:t>
            </a:r>
            <a:endParaRPr lang="en-GB" dirty="0"/>
          </a:p>
        </p:txBody>
      </p:sp>
      <p:sp>
        <p:nvSpPr>
          <p:cNvPr id="2" name="Date Placeholder 1"/>
          <p:cNvSpPr>
            <a:spLocks noGrp="1"/>
          </p:cNvSpPr>
          <p:nvPr>
            <p:ph type="dt" sz="half" idx="10"/>
          </p:nvPr>
        </p:nvSpPr>
        <p:spPr/>
        <p:txBody>
          <a:bodyPr/>
          <a:lstStyle/>
          <a:p>
            <a:pPr>
              <a:defRPr/>
            </a:pPr>
            <a:fld id="{55CABB0C-7B85-D949-80E5-D3282A644CD5}" type="datetime1">
              <a:rPr lang="en-US" smtClean="0"/>
              <a:t>8/15/23</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Especificação de linguagem natural</a:t>
            </a:r>
            <a:endParaRPr lang="en-US" dirty="0"/>
          </a:p>
        </p:txBody>
      </p:sp>
      <p:sp>
        <p:nvSpPr>
          <p:cNvPr id="3" name="Content Placeholder 2"/>
          <p:cNvSpPr>
            <a:spLocks noGrp="1"/>
          </p:cNvSpPr>
          <p:nvPr>
            <p:ph idx="1"/>
          </p:nvPr>
        </p:nvSpPr>
        <p:spPr/>
        <p:txBody>
          <a:bodyPr/>
          <a:lstStyle/>
          <a:p>
            <a:r>
              <a:rPr lang="pt" dirty="0"/>
              <a:t>Os requisitos são escritos como frases em linguagem natural complementadas por diagramas e tabelas.</a:t>
            </a:r>
          </a:p>
          <a:p>
            <a:r>
              <a:rPr lang="pt" dirty="0"/>
              <a:t>Usado para requisitos de escrita porque é expressivo, intuitivo e universal. Isso significa que os requisitos podem ser compreendidos por usuários e clientes.</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fld id="{3503D55A-680D-2D42-8D7B-7525AC4FAC13}" type="datetime1">
              <a:rPr lang="en-US" smtClean="0"/>
              <a:t>8/15/23</a:t>
            </a:fld>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pt"/>
              <a:t>Diretrizes para requisitos de redação</a:t>
            </a:r>
          </a:p>
        </p:txBody>
      </p:sp>
      <p:sp>
        <p:nvSpPr>
          <p:cNvPr id="61443" name="Rectangle 3"/>
          <p:cNvSpPr>
            <a:spLocks noGrp="1" noChangeArrowheads="1"/>
          </p:cNvSpPr>
          <p:nvPr>
            <p:ph idx="1"/>
          </p:nvPr>
        </p:nvSpPr>
        <p:spPr/>
        <p:txBody>
          <a:bodyPr/>
          <a:lstStyle/>
          <a:p>
            <a:r>
              <a:rPr lang="pt" dirty="0"/>
              <a:t>Invente um formato padrão e use-o para todos os requisitos.</a:t>
            </a:r>
          </a:p>
          <a:p>
            <a:r>
              <a:rPr lang="pt" dirty="0"/>
              <a:t>Use a linguagem de maneira consistente. Use deve para requisitos obrigatórios, deve para requisitos desejáveis.</a:t>
            </a:r>
          </a:p>
          <a:p>
            <a:r>
              <a:rPr lang="pt" dirty="0"/>
              <a:t>Use o realce do texto para identificar as partes principais do requisito.</a:t>
            </a:r>
          </a:p>
          <a:p>
            <a:r>
              <a:rPr lang="pt" dirty="0"/>
              <a:t>Evite o uso de jargões de informática .</a:t>
            </a:r>
          </a:p>
          <a:p>
            <a:r>
              <a:rPr lang="pt" dirty="0"/>
              <a:t>Inclua uma explicação (razão) de por que um requisito é necessário.</a:t>
            </a:r>
            <a:endParaRPr lang="en-GB" dirty="0"/>
          </a:p>
        </p:txBody>
      </p:sp>
      <p:sp>
        <p:nvSpPr>
          <p:cNvPr id="2" name="Date Placeholder 1"/>
          <p:cNvSpPr>
            <a:spLocks noGrp="1"/>
          </p:cNvSpPr>
          <p:nvPr>
            <p:ph type="dt" sz="half" idx="10"/>
          </p:nvPr>
        </p:nvSpPr>
        <p:spPr/>
        <p:txBody>
          <a:bodyPr/>
          <a:lstStyle/>
          <a:p>
            <a:pPr>
              <a:defRPr/>
            </a:pPr>
            <a:fld id="{C795751A-9336-A14D-A153-242C660B4AD5}" type="datetime1">
              <a:rPr lang="en-US" smtClean="0"/>
              <a:t>8/15/23</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pt"/>
              <a:t>Problemas com linguagem natural</a:t>
            </a:r>
          </a:p>
        </p:txBody>
      </p:sp>
      <p:sp>
        <p:nvSpPr>
          <p:cNvPr id="55299" name="Rectangle 3"/>
          <p:cNvSpPr>
            <a:spLocks noGrp="1" noChangeArrowheads="1"/>
          </p:cNvSpPr>
          <p:nvPr>
            <p:ph idx="1"/>
          </p:nvPr>
        </p:nvSpPr>
        <p:spPr/>
        <p:txBody>
          <a:bodyPr/>
          <a:lstStyle/>
          <a:p>
            <a:r>
              <a:rPr lang="pt"/>
              <a:t>falta de clareza</a:t>
            </a:r>
          </a:p>
          <a:p>
            <a:pPr lvl="1"/>
            <a:r>
              <a:rPr lang="pt"/>
              <a:t>A precisão é difícil sem tornar o documento difícil de ler.</a:t>
            </a:r>
          </a:p>
          <a:p>
            <a:r>
              <a:rPr lang="pt"/>
              <a:t>confusão de requisitos</a:t>
            </a:r>
          </a:p>
          <a:p>
            <a:pPr lvl="1"/>
            <a:r>
              <a:rPr lang="pt"/>
              <a:t>Os requisitos funcionais e não funcionais tendem a ser misturados.</a:t>
            </a:r>
          </a:p>
          <a:p>
            <a:r>
              <a:rPr lang="pt"/>
              <a:t>fusão de requisitos</a:t>
            </a:r>
          </a:p>
          <a:p>
            <a:pPr lvl="1"/>
            <a:r>
              <a:rPr lang="pt"/>
              <a:t>Vários requisitos diferentes podem ser expressos juntos.</a:t>
            </a:r>
          </a:p>
        </p:txBody>
      </p:sp>
      <p:sp>
        <p:nvSpPr>
          <p:cNvPr id="2" name="Date Placeholder 1"/>
          <p:cNvSpPr>
            <a:spLocks noGrp="1"/>
          </p:cNvSpPr>
          <p:nvPr>
            <p:ph type="dt" sz="half" idx="10"/>
          </p:nvPr>
        </p:nvSpPr>
        <p:spPr/>
        <p:txBody>
          <a:bodyPr/>
          <a:lstStyle/>
          <a:p>
            <a:pPr>
              <a:defRPr/>
            </a:pPr>
            <a:fld id="{3FD17D65-27CA-0D40-9523-7607D334923C}" type="datetime1">
              <a:rPr lang="en-US" smtClean="0"/>
              <a:t>8/15/23</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pt" dirty="0"/>
              <a:t>Requisitos de exemplo para o sistema de software da bomba de insulina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pt" sz="1800" b="0" kern="1200" dirty="0"/>
                        <a:t>3.2 O sistema deve medir o açúcar no sangue e administrar insulina, se necessário, a cada 10 minutos. </a:t>
                      </a:r>
                      <a:r>
                        <a:rPr lang="pt" sz="1800" b="0" i="1" kern="1200" dirty="0"/>
                        <a:t>(As alterações no açúcar no sangue são relativamente lentas, portanto medições mais frequentes são desnecessárias; medições menos frequentes podem levar a níveis de açúcar desnecessariamente altos.)</a:t>
                      </a:r>
                    </a:p>
                    <a:p>
                      <a:endParaRPr lang="en-GB" sz="1800" b="0" kern="1200" dirty="0"/>
                    </a:p>
                    <a:p>
                      <a:r>
                        <a:rPr lang="pt" sz="1800" b="0" kern="1200" dirty="0"/>
                        <a:t>3.6 O sistema deve executar uma rotina de autoteste a cada minuto com as condições a serem testadas e as ações associadas definidas na Tabela 1. </a:t>
                      </a:r>
                      <a:r>
                        <a:rPr lang="pt" sz="1800" b="0" i="1" kern="1200" dirty="0"/>
                        <a:t>(Uma rotina de autoteste pode descobrir problemas de hardware e software e alertar o usuário para o fato de que a operação normal pode ser impossível.)</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fld id="{8CF105C0-CD7F-C248-A138-2BFA11AF41D4}" type="datetime1">
              <a:rPr lang="en-US" smtClean="0"/>
              <a:t>8/15/23</a:t>
            </a:fld>
            <a:endParaRPr lang="en-US"/>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Especificações estruturadas</a:t>
            </a:r>
            <a:endParaRPr lang="en-US" dirty="0"/>
          </a:p>
        </p:txBody>
      </p:sp>
      <p:sp>
        <p:nvSpPr>
          <p:cNvPr id="3" name="Content Placeholder 2"/>
          <p:cNvSpPr>
            <a:spLocks noGrp="1"/>
          </p:cNvSpPr>
          <p:nvPr>
            <p:ph idx="1"/>
          </p:nvPr>
        </p:nvSpPr>
        <p:spPr/>
        <p:txBody>
          <a:bodyPr/>
          <a:lstStyle/>
          <a:p>
            <a:r>
              <a:rPr lang="pt" dirty="0"/>
              <a:t>Uma abordagem para escrever requisitos em que a liberdade do redator de requisitos é limitada e os requisitos são escritos de maneira padrão.</a:t>
            </a:r>
          </a:p>
          <a:p>
            <a:r>
              <a:rPr lang="pt" dirty="0"/>
              <a:t>Isso funciona bem para alguns tipos de requisitos, por exemplo, requisitos para sistema de controle incorporado, mas às vezes é muito rígido para escrever requisitos de sistema de negócios.</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fld id="{1D1429F1-EACD-6F46-9CFE-E117BD726CD6}" type="datetime1">
              <a:rPr lang="en-US" smtClean="0"/>
              <a:t>8/15/23</a:t>
            </a:fld>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pt"/>
              <a:t>Especificações baseadas em formulário</a:t>
            </a:r>
          </a:p>
        </p:txBody>
      </p:sp>
      <p:sp>
        <p:nvSpPr>
          <p:cNvPr id="67587" name="Rectangle 3"/>
          <p:cNvSpPr>
            <a:spLocks noGrp="1" noChangeArrowheads="1"/>
          </p:cNvSpPr>
          <p:nvPr>
            <p:ph idx="1"/>
          </p:nvPr>
        </p:nvSpPr>
        <p:spPr>
          <a:noFill/>
          <a:ln/>
        </p:spPr>
        <p:txBody>
          <a:bodyPr lIns="90487" tIns="44450" rIns="90487" bIns="44450"/>
          <a:lstStyle/>
          <a:p>
            <a:r>
              <a:rPr lang="pt" dirty="0"/>
              <a:t>Definição da função ou entidade.</a:t>
            </a:r>
          </a:p>
          <a:p>
            <a:r>
              <a:rPr lang="pt" dirty="0"/>
              <a:t>Descrição das entradas e de onde vêm.</a:t>
            </a:r>
          </a:p>
          <a:p>
            <a:r>
              <a:rPr lang="pt" dirty="0"/>
              <a:t>Descrição das saídas e para onde vão.</a:t>
            </a:r>
            <a:endParaRPr lang="en-GB" dirty="0"/>
          </a:p>
          <a:p>
            <a:r>
              <a:rPr lang="pt" dirty="0"/>
              <a:t>Informações sobre as informações necessárias para o cálculo e outras entidades usadas.</a:t>
            </a:r>
          </a:p>
          <a:p>
            <a:r>
              <a:rPr lang="pt" dirty="0"/>
              <a:t>Descrição da ação a ser executada.</a:t>
            </a:r>
          </a:p>
          <a:p>
            <a:r>
              <a:rPr lang="pt" dirty="0"/>
              <a:t>Pré e pós condições (se apropriado).</a:t>
            </a:r>
          </a:p>
          <a:p>
            <a:r>
              <a:rPr lang="pt" dirty="0"/>
              <a:t>Os efeitos colaterais (se houver) da função.</a:t>
            </a:r>
          </a:p>
        </p:txBody>
      </p:sp>
      <p:sp>
        <p:nvSpPr>
          <p:cNvPr id="2" name="Date Placeholder 1"/>
          <p:cNvSpPr>
            <a:spLocks noGrp="1"/>
          </p:cNvSpPr>
          <p:nvPr>
            <p:ph type="dt" sz="half" idx="10"/>
          </p:nvPr>
        </p:nvSpPr>
        <p:spPr/>
        <p:txBody>
          <a:bodyPr/>
          <a:lstStyle/>
          <a:p>
            <a:pPr>
              <a:defRPr/>
            </a:pPr>
            <a:fld id="{450AC1E2-D74F-324B-AF71-B00408A64EDB}" type="datetime1">
              <a:rPr lang="en-US" smtClean="0"/>
              <a:t>8/15/23</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pt"/>
              <a:t>Tipos de requisitos</a:t>
            </a:r>
          </a:p>
        </p:txBody>
      </p:sp>
      <p:sp>
        <p:nvSpPr>
          <p:cNvPr id="9219" name="Rectangle 3"/>
          <p:cNvSpPr>
            <a:spLocks noGrp="1" noChangeArrowheads="1"/>
          </p:cNvSpPr>
          <p:nvPr>
            <p:ph idx="1"/>
          </p:nvPr>
        </p:nvSpPr>
        <p:spPr>
          <a:noFill/>
          <a:ln/>
        </p:spPr>
        <p:txBody>
          <a:bodyPr lIns="90487" tIns="44450" rIns="90487" bIns="44450"/>
          <a:lstStyle/>
          <a:p>
            <a:r>
              <a:rPr lang="pt"/>
              <a:t>Requisitos do usuário</a:t>
            </a:r>
          </a:p>
          <a:p>
            <a:pPr lvl="1"/>
            <a:r>
              <a:rPr lang="pt"/>
              <a:t>Declarações em linguagem natural mais diagramas dos serviços que o sistema fornece e suas restrições operacionais. Escrito para clientes.</a:t>
            </a:r>
          </a:p>
          <a:p>
            <a:r>
              <a:rPr lang="pt"/>
              <a:t>requisitos de sistema</a:t>
            </a:r>
          </a:p>
          <a:p>
            <a:pPr lvl="1"/>
            <a:r>
              <a:rPr lang="pt"/>
              <a:t>Um documento estruturado com descrições detalhadas das funções, serviços e restrições operacionais do sistema. Define o que deve ser implementado para que possa fazer parte de um contrato entre o cliente e o contratado.</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fld id="{114DB630-8536-F944-BC4A-9B5C2D149F57}" type="datetime1">
              <a:rPr lang="en-US" smtClean="0"/>
              <a:t>8/15/23</a:t>
            </a:fld>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pt" dirty="0"/>
              <a:t>Uma especificação estruturada de um requisito para uma bomba de insulina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name="Document" r:id="rId2" imgW="5943600" imgH="3314700" progId="Word.Document.12">
                  <p:embed/>
                </p:oleObj>
              </mc:Choice>
              <mc:Fallback>
                <p:oleObj name="Document" r:id="rId2" imgW="5943600" imgH="33147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fld id="{F3CB32A5-C8D1-1A4A-B0F2-38602E921AC6}" type="datetime1">
              <a:rPr lang="en-US" smtClean="0"/>
              <a:t>8/15/23</a:t>
            </a:fld>
            <a:endParaRPr lang="en-US"/>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pt" dirty="0"/>
              <a:t>Uma especificação estruturada de um requisito para uma bomba de insulina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name="Document" r:id="rId2" imgW="5943600" imgH="4445000" progId="Word.Document.12">
                  <p:embed/>
                </p:oleObj>
              </mc:Choice>
              <mc:Fallback>
                <p:oleObj name="Document" r:id="rId2" imgW="5943600" imgH="44450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fld id="{04487169-60BC-9146-B42D-DB8DD408DCB5}" type="datetime1">
              <a:rPr lang="en-US" smtClean="0"/>
              <a:t>8/15/23</a:t>
            </a:fld>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pt"/>
              <a:t>especificação tabular</a:t>
            </a:r>
          </a:p>
        </p:txBody>
      </p:sp>
      <p:sp>
        <p:nvSpPr>
          <p:cNvPr id="82947" name="Rectangle 3"/>
          <p:cNvSpPr>
            <a:spLocks noGrp="1" noChangeArrowheads="1"/>
          </p:cNvSpPr>
          <p:nvPr>
            <p:ph idx="1"/>
          </p:nvPr>
        </p:nvSpPr>
        <p:spPr/>
        <p:txBody>
          <a:bodyPr/>
          <a:lstStyle/>
          <a:p>
            <a:r>
              <a:rPr lang="pt" dirty="0"/>
              <a:t>Usado para complementar a linguagem natural.</a:t>
            </a:r>
          </a:p>
          <a:p>
            <a:r>
              <a:rPr lang="pt" dirty="0"/>
              <a:t>Particularmente útil quando você tem que definir uma série de possíveis cursos alternativos de ação .</a:t>
            </a:r>
          </a:p>
          <a:p>
            <a:r>
              <a:rPr lang="pt" dirty="0"/>
              <a:t>Por exemplo, os sistemas de bomba de insulina baseiam seus cálculos na taxa de alteração do nível de açúcar no sangue e a especificação tabular explica como calcular a necessidade de insulina para diferentes cenários.</a:t>
            </a:r>
            <a:endParaRPr lang="en-US" dirty="0"/>
          </a:p>
        </p:txBody>
      </p:sp>
      <p:sp>
        <p:nvSpPr>
          <p:cNvPr id="2" name="Date Placeholder 1"/>
          <p:cNvSpPr>
            <a:spLocks noGrp="1"/>
          </p:cNvSpPr>
          <p:nvPr>
            <p:ph type="dt" sz="half" idx="10"/>
          </p:nvPr>
        </p:nvSpPr>
        <p:spPr/>
        <p:txBody>
          <a:bodyPr/>
          <a:lstStyle/>
          <a:p>
            <a:pPr>
              <a:defRPr/>
            </a:pPr>
            <a:fld id="{C6493853-DCD3-474B-A096-27FDFFDB84D5}" type="datetime1">
              <a:rPr lang="en-US" smtClean="0"/>
              <a:t>8/15/23</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pt" dirty="0"/>
              <a:t>Especificação tabular de computação para uma bomba de insulina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1" i="0" u="none" strike="noStrike" cap="none" normalizeH="0" baseline="0" dirty="0">
                          <a:ln>
                            <a:noFill/>
                          </a:ln>
                          <a:solidFill>
                            <a:srgbClr val="000000"/>
                          </a:solidFill>
                          <a:effectLst/>
                          <a:latin typeface="Arial"/>
                          <a:ea typeface="Times New Roman" charset="0"/>
                          <a:cs typeface="Arial"/>
                        </a:rPr>
                        <a:t>Doença</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1" i="0" u="none" strike="noStrike" cap="none" normalizeH="0" baseline="0" dirty="0">
                          <a:ln>
                            <a:noFill/>
                          </a:ln>
                          <a:solidFill>
                            <a:srgbClr val="000000"/>
                          </a:solidFill>
                          <a:effectLst/>
                          <a:latin typeface="Arial"/>
                          <a:ea typeface="Times New Roman" charset="0"/>
                          <a:cs typeface="Arial"/>
                        </a:rPr>
                        <a:t>Ação</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Nível de açúcar caindo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err="1">
                          <a:ln>
                            <a:noFill/>
                          </a:ln>
                          <a:solidFill>
                            <a:srgbClr val="000000"/>
                          </a:solidFill>
                          <a:effectLst/>
                          <a:latin typeface="Arial"/>
                          <a:ea typeface="Times New Roman" charset="0"/>
                          <a:cs typeface="Arial"/>
                        </a:rPr>
                        <a:t>DoseComp </a:t>
                      </a:r>
                      <a:r>
                        <a:rPr kumimoji="0" lang="pt" sz="1600" b="0" i="0" u="none" strike="noStrike" cap="none" normalizeH="0" baseline="0" dirty="0">
                          <a:ln>
                            <a:noFill/>
                          </a:ln>
                          <a:solidFill>
                            <a:srgbClr val="000000"/>
                          </a:solidFill>
                          <a:effectLst/>
                          <a:latin typeface="Arial"/>
                          <a:ea typeface="Times New Roman" charset="0"/>
                          <a:cs typeface="Arial"/>
                        </a:rPr>
                        <a:t>=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Nível de açúcar estável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err="1">
                          <a:ln>
                            <a:noFill/>
                          </a:ln>
                          <a:solidFill>
                            <a:srgbClr val="000000"/>
                          </a:solidFill>
                          <a:effectLst/>
                          <a:latin typeface="Arial"/>
                          <a:ea typeface="Times New Roman" charset="0"/>
                          <a:cs typeface="Arial"/>
                        </a:rPr>
                        <a:t>DoseComp </a:t>
                      </a:r>
                      <a:r>
                        <a:rPr kumimoji="0" lang="pt" sz="1600" b="0" i="0" u="none" strike="noStrike" cap="none" normalizeH="0" baseline="0" dirty="0">
                          <a:ln>
                            <a:noFill/>
                          </a:ln>
                          <a:solidFill>
                            <a:srgbClr val="000000"/>
                          </a:solidFill>
                          <a:effectLst/>
                          <a:latin typeface="Arial"/>
                          <a:ea typeface="Times New Roman" charset="0"/>
                          <a:cs typeface="Arial"/>
                        </a:rPr>
                        <a:t>=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Nível de açúcar aumentando e taxa de aumento diminuindo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pt" sz="1600" b="0" i="0" u="none" strike="noStrike" cap="none" normalizeH="0" baseline="0" dirty="0">
                          <a:ln>
                            <a:noFill/>
                          </a:ln>
                          <a:solidFill>
                            <a:srgbClr val="000000"/>
                          </a:solidFill>
                          <a:effectLst/>
                          <a:latin typeface="Arial"/>
                          <a:ea typeface="Times New Roman" charset="0"/>
                          <a:cs typeface="Arial"/>
                        </a:rPr>
                        <a:t>( (r2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err="1">
                          <a:ln>
                            <a:noFill/>
                          </a:ln>
                          <a:solidFill>
                            <a:srgbClr val="000000"/>
                          </a:solidFill>
                          <a:effectLst/>
                          <a:latin typeface="Arial"/>
                          <a:ea typeface="Times New Roman" charset="0"/>
                          <a:cs typeface="Arial"/>
                        </a:rPr>
                        <a:t>DoseComp </a:t>
                      </a:r>
                      <a:r>
                        <a:rPr kumimoji="0" lang="pt" sz="1600" b="0" i="0" u="none" strike="noStrike" cap="none" normalizeH="0" baseline="0" dirty="0">
                          <a:ln>
                            <a:noFill/>
                          </a:ln>
                          <a:solidFill>
                            <a:srgbClr val="000000"/>
                          </a:solidFill>
                          <a:effectLst/>
                          <a:latin typeface="Arial"/>
                          <a:ea typeface="Times New Roman" charset="0"/>
                          <a:cs typeface="Arial"/>
                        </a:rPr>
                        <a:t>=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Aumento do nível de açúcar e taxa de aumento estável ou crescente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pt" sz="1600" b="0" i="0" u="none" strike="noStrike" cap="none" normalizeH="0" baseline="0" dirty="0">
                          <a:ln>
                            <a:noFill/>
                          </a:ln>
                          <a:solidFill>
                            <a:srgbClr val="000000"/>
                          </a:solidFill>
                          <a:effectLst/>
                          <a:latin typeface="Arial"/>
                          <a:ea typeface="Times New Roman" charset="0"/>
                          <a:cs typeface="Arial"/>
                        </a:rPr>
                        <a:t>( (r2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err="1">
                          <a:ln>
                            <a:noFill/>
                          </a:ln>
                          <a:solidFill>
                            <a:srgbClr val="000000"/>
                          </a:solidFill>
                          <a:effectLst/>
                          <a:latin typeface="Arial"/>
                          <a:ea typeface="Times New Roman" charset="0"/>
                          <a:cs typeface="Arial"/>
                        </a:rPr>
                        <a:t>Dose Comp </a:t>
                      </a:r>
                      <a:r>
                        <a:rPr kumimoji="0" lang="pt" sz="1600" b="0" i="0" u="none" strike="noStrike" cap="none" normalizeH="0" baseline="0" dirty="0">
                          <a:ln>
                            <a:noFill/>
                          </a:ln>
                          <a:solidFill>
                            <a:srgbClr val="000000"/>
                          </a:solidFill>
                          <a:effectLst/>
                          <a:latin typeface="Arial"/>
                          <a:ea typeface="Times New Roman" charset="0"/>
                          <a:cs typeface="Arial"/>
                        </a:rPr>
                        <a:t>=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pt" sz="1600" b="0" i="0" u="none" strike="noStrike" cap="none" normalizeH="0" baseline="0" dirty="0">
                          <a:ln>
                            <a:noFill/>
                          </a:ln>
                          <a:solidFill>
                            <a:srgbClr val="000000"/>
                          </a:solidFill>
                          <a:effectLst/>
                          <a:latin typeface="Arial"/>
                          <a:ea typeface="Times New Roman" charset="0"/>
                          <a:cs typeface="Arial"/>
                        </a:rPr>
                        <a:t>rodada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a:ea typeface="Times New Roman" charset="0"/>
                          <a:cs typeface="Arial"/>
                        </a:rPr>
                        <a:t>Se resultado arredondado = 0 então</a:t>
                      </a:r>
                    </a:p>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err="1">
                          <a:ln>
                            <a:noFill/>
                          </a:ln>
                          <a:solidFill>
                            <a:srgbClr val="000000"/>
                          </a:solidFill>
                          <a:effectLst/>
                          <a:latin typeface="Arial"/>
                          <a:ea typeface="Times New Roman" charset="0"/>
                          <a:cs typeface="Arial"/>
                        </a:rPr>
                        <a:t>CompDose </a:t>
                      </a:r>
                      <a:r>
                        <a:rPr kumimoji="0" lang="pt" sz="1600" b="0" i="0" u="none" strike="noStrike" cap="none" normalizeH="0" baseline="0" dirty="0">
                          <a:ln>
                            <a:noFill/>
                          </a:ln>
                          <a:solidFill>
                            <a:srgbClr val="000000"/>
                          </a:solidFill>
                          <a:effectLst/>
                          <a:latin typeface="Arial"/>
                          <a:ea typeface="Times New Roman" charset="0"/>
                          <a:cs typeface="Arial"/>
                        </a:rPr>
                        <a:t>= </a:t>
                      </a:r>
                      <a:r>
                        <a:rPr kumimoji="0" lang="pt" sz="1600" b="0" i="0" u="none" strike="noStrike" cap="none" normalizeH="0" baseline="0" dirty="0" err="1">
                          <a:ln>
                            <a:noFill/>
                          </a:ln>
                          <a:solidFill>
                            <a:srgbClr val="000000"/>
                          </a:solidFill>
                          <a:effectLst/>
                          <a:latin typeface="Arial"/>
                          <a:ea typeface="Times New Roman" charset="0"/>
                          <a:cs typeface="Arial"/>
                        </a:rPr>
                        <a:t>Dose Mínima</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fld id="{FA23D856-11AA-8C43-A8DC-DD6B4096978D}" type="datetime1">
              <a:rPr lang="en-US" smtClean="0"/>
              <a:t>8/15/23</a:t>
            </a:fld>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pt"/>
              <a:t>Casos de uso</a:t>
            </a:r>
          </a:p>
        </p:txBody>
      </p:sp>
      <p:sp>
        <p:nvSpPr>
          <p:cNvPr id="48131" name="Rectangle 3"/>
          <p:cNvSpPr>
            <a:spLocks noGrp="1" noChangeArrowheads="1"/>
          </p:cNvSpPr>
          <p:nvPr>
            <p:ph idx="1"/>
          </p:nvPr>
        </p:nvSpPr>
        <p:spPr/>
        <p:txBody>
          <a:bodyPr/>
          <a:lstStyle/>
          <a:p>
            <a:r>
              <a:rPr lang="pt" dirty="0"/>
              <a:t>Os casos de uso são um tipo de cenário incluído na UML .</a:t>
            </a:r>
          </a:p>
          <a:p>
            <a:r>
              <a:rPr lang="pt" dirty="0"/>
              <a:t>Os casos de uso identificam os atores em uma interação e descrevem a própria interação.</a:t>
            </a:r>
          </a:p>
          <a:p>
            <a:r>
              <a:rPr lang="pt" dirty="0"/>
              <a:t>Um conjunto de casos de uso deve descrever todas as interações possíveis com o sistema .</a:t>
            </a:r>
          </a:p>
          <a:p>
            <a:r>
              <a:rPr lang="pt" dirty="0"/>
              <a:t>Modelo gráfico de alto nível complementado por uma descrição tabular mais detalhada (consulte o Capítulo 5).</a:t>
            </a:r>
          </a:p>
          <a:p>
            <a:r>
              <a:rPr lang="pt" dirty="0"/>
              <a:t>de sequência UML podem ser usados para adicionar detalhes aos casos de uso, mostrando a sequência de processamento de eventos no sistema.</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fld id="{B37046CF-04A5-CF46-8E88-ECDE1DF6EEA1}" type="datetime1">
              <a:rPr lang="en-US" smtClean="0"/>
              <a:t>8/15/23</a:t>
            </a:fld>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pt" dirty="0"/>
              <a:t>Casos de uso para o sistema Mentcare</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fld id="{29A2CF86-F265-0F4E-AF9E-B39986120582}" type="datetime1">
              <a:rPr lang="en-US" smtClean="0"/>
              <a:t>8/15/23</a:t>
            </a:fld>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pt" dirty="0"/>
              <a:t>O documento de requisitos de software</a:t>
            </a:r>
          </a:p>
        </p:txBody>
      </p:sp>
      <p:sp>
        <p:nvSpPr>
          <p:cNvPr id="16387" name="Rectangle 3"/>
          <p:cNvSpPr>
            <a:spLocks noGrp="1" noChangeArrowheads="1"/>
          </p:cNvSpPr>
          <p:nvPr>
            <p:ph idx="1"/>
          </p:nvPr>
        </p:nvSpPr>
        <p:spPr>
          <a:noFill/>
          <a:ln/>
        </p:spPr>
        <p:txBody>
          <a:bodyPr lIns="90487" tIns="44450" rIns="90487" bIns="44450"/>
          <a:lstStyle/>
          <a:p>
            <a:r>
              <a:rPr lang="pt" dirty="0"/>
              <a:t>O documento de requisitos de software é a declaração oficial do que é exigido dos desenvolvedores do sistema.</a:t>
            </a:r>
          </a:p>
          <a:p>
            <a:r>
              <a:rPr lang="pt" dirty="0"/>
              <a:t>Deve incluir uma definição dos requisitos do usuário e uma especificação dos requisitos do sistema.</a:t>
            </a:r>
          </a:p>
          <a:p>
            <a:r>
              <a:rPr lang="pt" dirty="0"/>
              <a:t>NÃO é um documento de design. Tanto quanto possível, deve definir O QUE o sistema deve fazer em vez de COMO deve fazê- lo.</a:t>
            </a: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fld id="{82A805F5-141F-4F43-AC20-858961E96966}" type="datetime1">
              <a:rPr lang="en-US" smtClean="0"/>
              <a:t>8/15/23</a:t>
            </a:fld>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pt" dirty="0"/>
              <a:t>Usuários de um documento de requisitos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fld id="{4DDE2C84-860D-814B-B3B6-2F5C46384D1D}" type="datetime1">
              <a:rPr lang="en-US" smtClean="0"/>
              <a:t>8/15/23</a:t>
            </a:fld>
            <a:endParaRPr lang="en-US"/>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Variabilidade do documento de requisitos</a:t>
            </a:r>
            <a:endParaRPr lang="en-US" dirty="0"/>
          </a:p>
        </p:txBody>
      </p:sp>
      <p:sp>
        <p:nvSpPr>
          <p:cNvPr id="3" name="Content Placeholder 2"/>
          <p:cNvSpPr>
            <a:spLocks noGrp="1"/>
          </p:cNvSpPr>
          <p:nvPr>
            <p:ph idx="1"/>
          </p:nvPr>
        </p:nvSpPr>
        <p:spPr/>
        <p:txBody>
          <a:bodyPr/>
          <a:lstStyle/>
          <a:p>
            <a:r>
              <a:rPr lang="pt" dirty="0"/>
              <a:t>As informações no documento de requisitos dependem do tipo de sistema e da abordagem de desenvolvimento utilizada.</a:t>
            </a:r>
          </a:p>
          <a:p>
            <a:r>
              <a:rPr lang="pt" dirty="0"/>
              <a:t>Os sistemas desenvolvidos de forma incremental terão, normalmente, menos detalhes no documento de requisitos.</a:t>
            </a:r>
          </a:p>
          <a:p>
            <a:r>
              <a:rPr lang="pt" dirty="0"/>
              <a:t>Padrões de documentos de requisitos foram projetados, por exemplo, padrão IEEE. Estes são principalmente aplicáveis aos requisitos de grandes projetos de engenharia de sistemas.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fld id="{EB71F8A9-9D2B-D64A-8FA2-0E12E06D4FC8}" type="datetime1">
              <a:rPr lang="en-US" smtClean="0"/>
              <a:t>8/15/23</a:t>
            </a:fld>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pt" dirty="0"/>
              <a:t>A estrutura de um requisito</a:t>
            </a:r>
            <a:r>
              <a:rPr lang="pt" b="1" dirty="0"/>
              <a:t> </a:t>
            </a:r>
            <a:r>
              <a:rPr lang="pt" dirty="0"/>
              <a:t>documento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59"/>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1" i="0" u="none" strike="noStrike" cap="none" normalizeH="0" baseline="0">
                          <a:ln>
                            <a:noFill/>
                          </a:ln>
                          <a:solidFill>
                            <a:srgbClr val="000000"/>
                          </a:solidFill>
                          <a:effectLst/>
                          <a:latin typeface="Arial" charset="0"/>
                          <a:ea typeface="Times New Roman" charset="0"/>
                          <a:cs typeface="Times New Roman" charset="0"/>
                        </a:rPr>
                        <a:t>Capítulo</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1" i="0" u="none" strike="noStrike" cap="none" normalizeH="0" baseline="0" dirty="0">
                          <a:ln>
                            <a:noFill/>
                          </a:ln>
                          <a:solidFill>
                            <a:srgbClr val="000000"/>
                          </a:solidFill>
                          <a:effectLst/>
                          <a:latin typeface="Arial" charset="0"/>
                          <a:ea typeface="Times New Roman" charset="0"/>
                          <a:cs typeface="Times New Roman" charset="0"/>
                        </a:rPr>
                        <a:t>Descrição</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charset="0"/>
                          <a:ea typeface="Times New Roman" charset="0"/>
                          <a:cs typeface="Times New Roman" charset="0"/>
                        </a:rPr>
                        <a:t>Prefácio</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charset="0"/>
                          <a:ea typeface="Times New Roman" charset="0"/>
                          <a:cs typeface="Times New Roman" charset="0"/>
                        </a:rPr>
                        <a:t>Isso deve definir os leitores esperados do documento e descrever o histórico de sua versão, incluindo uma justificativa para a criação de uma nova versão e um resumo das alterações feitas em cada versão.</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charset="0"/>
                          <a:ea typeface="Times New Roman" charset="0"/>
                          <a:cs typeface="Times New Roman" charset="0"/>
                        </a:rPr>
                        <a:t>Introdução</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charset="0"/>
                          <a:ea typeface="Times New Roman" charset="0"/>
                          <a:cs typeface="Times New Roman" charset="0"/>
                        </a:rPr>
                        <a:t>Isso deve descrever a necessidade do sistema. Deve descrever brevemente as funções do sistema e explicar como ele funcionará com outros sistemas. Também deve descrever como o sistema se encaixa nos objetivos gerais de negócios ou estratégicos da organização que comissiona o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charset="0"/>
                          <a:ea typeface="Times New Roman" charset="0"/>
                          <a:cs typeface="Times New Roman" charset="0"/>
                        </a:rPr>
                        <a:t>Glossário</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charset="0"/>
                          <a:ea typeface="Times New Roman" charset="0"/>
                          <a:cs typeface="Times New Roman" charset="0"/>
                        </a:rPr>
                        <a:t>Isso deve definir os termos técnicos usados no documento. Você não deve fazer suposições sobre a experiência ou conhecimento do leitor.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charset="0"/>
                          <a:ea typeface="Times New Roman" charset="0"/>
                          <a:cs typeface="Times New Roman" charset="0"/>
                        </a:rPr>
                        <a:t>Definição de requisitos do usuário</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charset="0"/>
                          <a:ea typeface="Times New Roman" charset="0"/>
                          <a:cs typeface="Times New Roman" charset="0"/>
                        </a:rPr>
                        <a:t>Aqui, você descreve os serviços prestados ao usuário. Os requisitos não funcionais do sistema também devem ser descritos nesta seção. Essa descrição pode usar linguagem natural, diagramas ou outras notações que sejam compreensíveis para os clientes. Os padrões de produto e processo que devem ser seguidos devem ser especificados.</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charset="0"/>
                          <a:ea typeface="Times New Roman" charset="0"/>
                          <a:cs typeface="Times New Roman" charset="0"/>
                        </a:rPr>
                        <a:t>Arquitetura do sistema</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dirty="0">
                          <a:ln>
                            <a:noFill/>
                          </a:ln>
                          <a:solidFill>
                            <a:srgbClr val="000000"/>
                          </a:solidFill>
                          <a:effectLst/>
                          <a:latin typeface="Arial" charset="0"/>
                          <a:ea typeface="Times New Roman" charset="0"/>
                          <a:cs typeface="Times New Roman" charset="0"/>
                        </a:rPr>
                        <a:t>Este capítulo deve apresentar uma visão geral de alto nível da arquitetura de sistema antecipada, mostrando a distribuição de funções nos módulos do sistema. Componentes arquitetônicos que são reutilizados devem ser destacados.</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fld id="{D2DCE222-1DC7-9044-B86E-A5880FDCB0A4}" type="datetime1">
              <a:rPr lang="en-US" smtClean="0"/>
              <a:t>8/15/23</a:t>
            </a:fld>
            <a:endParaRPr lang="en-US"/>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pt" dirty="0"/>
              <a:t>Requisitos do usuário e do sistema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fld id="{B7519BEF-DE26-864D-9113-72F824228F94}" type="datetime1">
              <a:rPr lang="en-US" smtClean="0"/>
              <a:t>8/15/23</a:t>
            </a:fld>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 estrutura de um documento de requisitos </a:t>
            </a:r>
            <a:endParaRPr lang="en-US" dirty="0"/>
          </a:p>
        </p:txBody>
      </p:sp>
      <p:graphicFrame>
        <p:nvGraphicFramePr>
          <p:cNvPr id="4" name="Content Placeholder 3"/>
          <p:cNvGraphicFramePr>
            <a:graphicFrameLocks noGrp="1"/>
          </p:cNvGraphicFramePr>
          <p:nvPr>
            <p:ph idx="1"/>
          </p:nvPr>
        </p:nvGraphicFramePr>
        <p:xfrm>
          <a:off x="457200" y="1676400"/>
          <a:ext cx="8229600" cy="4680812"/>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pt" sz="1400" dirty="0">
                          <a:solidFill>
                            <a:schemeClr val="tx1"/>
                          </a:solidFill>
                          <a:latin typeface="Arial"/>
                          <a:cs typeface="Arial"/>
                        </a:rPr>
                        <a:t>Capítulo</a:t>
                      </a:r>
                      <a:endParaRPr lang="en-US" sz="1400" dirty="0">
                        <a:solidFill>
                          <a:schemeClr val="tx1"/>
                        </a:solidFill>
                        <a:latin typeface="Arial"/>
                        <a:cs typeface="Arial"/>
                      </a:endParaRPr>
                    </a:p>
                  </a:txBody>
                  <a:tcPr/>
                </a:tc>
                <a:tc>
                  <a:txBody>
                    <a:bodyPr/>
                    <a:lstStyle/>
                    <a:p>
                      <a:r>
                        <a:rPr lang="pt" sz="1400" dirty="0">
                          <a:solidFill>
                            <a:schemeClr val="tx1"/>
                          </a:solidFill>
                          <a:latin typeface="Arial"/>
                          <a:cs typeface="Arial"/>
                        </a:rPr>
                        <a:t>Descrição</a:t>
                      </a:r>
                      <a:endParaRPr lang="en-US" sz="1400" dirty="0">
                        <a:solidFill>
                          <a:schemeClr val="tx1"/>
                        </a:solidFill>
                        <a:latin typeface="Arial"/>
                        <a:cs typeface="Arial"/>
                      </a:endParaRP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dirty="0">
                          <a:ln>
                            <a:noFill/>
                          </a:ln>
                          <a:solidFill>
                            <a:srgbClr val="000000"/>
                          </a:solidFill>
                          <a:effectLst/>
                          <a:latin typeface="Arial"/>
                          <a:ea typeface="Times New Roman" charset="0"/>
                          <a:cs typeface="Arial"/>
                        </a:rPr>
                        <a:t>Especificação dos requisitos do sistema</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a:ea typeface="Times New Roman" charset="0"/>
                          <a:cs typeface="Arial"/>
                        </a:rPr>
                        <a:t>Isso deve descrever os requisitos funcionais e não funcionais com mais detalhes. Se necessário, mais detalhes também podem ser adicionados aos requisitos não funcionais. Interfaces para outros sistemas podem ser definidas.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a:ea typeface="Times New Roman" charset="0"/>
                          <a:cs typeface="Arial"/>
                        </a:rPr>
                        <a:t>Modelos de sistema</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a:ea typeface="Times New Roman" charset="0"/>
                          <a:cs typeface="Arial"/>
                        </a:rPr>
                        <a:t>Isso pode incluir modelos gráficos do sistema mostrando as relações entre os componentes do sistema e o sistema e seu ambiente. Exemplos de modelos possíveis são modelos de objetos, modelos de fluxo de dados ou modelos de dados semânticos.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a:ea typeface="Times New Roman" charset="0"/>
                          <a:cs typeface="Arial"/>
                        </a:rPr>
                        <a:t>Evolução do sistema</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a:ea typeface="Times New Roman" charset="0"/>
                          <a:cs typeface="Arial"/>
                        </a:rPr>
                        <a:t>Isso deve descrever as suposições fundamentais nas quais o sistema se baseia e quaisquer mudanças previstas devido à evolução do hardware, mudanças nas necessidades do usuário e assim por diante. Esta seção é útil para projetistas de sistemas, pois pode ajudá-los a evitar decisões de projeto que restringiriam prováveis mudanças futuras no sistema.</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a:ea typeface="Times New Roman" charset="0"/>
                          <a:cs typeface="Arial"/>
                        </a:rPr>
                        <a:t>Apêndices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a:ea typeface="Times New Roman" charset="0"/>
                          <a:cs typeface="Arial"/>
                        </a:rPr>
                        <a:t>Estes devem fornecer informações detalhadas e específicas relacionadas ao aplicativo que está sendo desenvolvido; por exemplo, descrições de hardware e banco de dados. Os requisitos de hardware definem as configurações mínimas e ideais para o sistema. Os requisitos do banco de dados definem a organização lógica dos dados usados pelo sistema e os relacionamentos entre os dados.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a:ln>
                            <a:noFill/>
                          </a:ln>
                          <a:solidFill>
                            <a:srgbClr val="000000"/>
                          </a:solidFill>
                          <a:effectLst/>
                          <a:latin typeface="Arial"/>
                          <a:ea typeface="Times New Roman" charset="0"/>
                          <a:cs typeface="Arial"/>
                        </a:rPr>
                        <a:t>Índice</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400" b="0" i="0" u="none" strike="noStrike" cap="none" normalizeH="0" baseline="0" dirty="0">
                          <a:ln>
                            <a:noFill/>
                          </a:ln>
                          <a:solidFill>
                            <a:srgbClr val="000000"/>
                          </a:solidFill>
                          <a:effectLst/>
                          <a:latin typeface="Arial"/>
                          <a:ea typeface="Times New Roman" charset="0"/>
                          <a:cs typeface="Arial"/>
                        </a:rPr>
                        <a:t>Vários índices para o documento podem ser incluídos. Além de um índice alfabético normal, pode haver um índice de diagramas, um índice de funções e assim por diante.</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fld id="{97BF5CA8-9BD3-464C-95AA-61B6CBE73EAE}" type="datetime1">
              <a:rPr lang="en-US" smtClean="0"/>
              <a:t>8/15/23</a:t>
            </a:fld>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pt" dirty="0"/>
              <a:t>validação de requisitos</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fld id="{785805F2-AF44-944F-9657-7839E918D354}" type="datetime1">
              <a:rPr lang="en-US" smtClean="0"/>
              <a:t>8/15/23</a:t>
            </a:fld>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pt"/>
              <a:t>validação de requisitos</a:t>
            </a:r>
          </a:p>
        </p:txBody>
      </p:sp>
      <p:sp>
        <p:nvSpPr>
          <p:cNvPr id="57347" name="Rectangle 3"/>
          <p:cNvSpPr>
            <a:spLocks noGrp="1" noChangeArrowheads="1"/>
          </p:cNvSpPr>
          <p:nvPr>
            <p:ph idx="1"/>
          </p:nvPr>
        </p:nvSpPr>
        <p:spPr>
          <a:noFill/>
          <a:ln/>
        </p:spPr>
        <p:txBody>
          <a:bodyPr lIns="90487" tIns="44450" rIns="90487" bIns="44450"/>
          <a:lstStyle/>
          <a:p>
            <a:r>
              <a:rPr lang="pt"/>
              <a:t>Preocupa-se em demonstrar que os requisitos definem o sistema que o cliente realmente deseja.</a:t>
            </a:r>
          </a:p>
          <a:p>
            <a:r>
              <a:rPr lang="pt"/>
              <a:t>Os custos de erro de requisitos são altos, então a validação é muito importante</a:t>
            </a:r>
          </a:p>
          <a:p>
            <a:pPr lvl="1"/>
            <a:r>
              <a:rPr lang="pt"/>
              <a:t>Corrigir um erro de requisitos após a entrega pode custar até 100 vezes o custo de corrigir um erro de implementação.</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fld id="{5D46F067-BE89-4744-9871-B9440CC5854D}" type="datetime1">
              <a:rPr lang="en-US" smtClean="0"/>
              <a:t>8/15/23</a:t>
            </a:fld>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pt"/>
              <a:t>Verificação de requisitos</a:t>
            </a:r>
          </a:p>
        </p:txBody>
      </p:sp>
      <p:sp>
        <p:nvSpPr>
          <p:cNvPr id="58371" name="Rectangle 3"/>
          <p:cNvSpPr>
            <a:spLocks noGrp="1" noChangeArrowheads="1"/>
          </p:cNvSpPr>
          <p:nvPr>
            <p:ph idx="1"/>
          </p:nvPr>
        </p:nvSpPr>
        <p:spPr>
          <a:noFill/>
          <a:ln/>
        </p:spPr>
        <p:txBody>
          <a:bodyPr lIns="90487" tIns="44450" rIns="90487" bIns="44450"/>
          <a:lstStyle/>
          <a:p>
            <a:r>
              <a:rPr lang="pt" sz="2400" dirty="0">
                <a:solidFill>
                  <a:srgbClr val="000000"/>
                </a:solidFill>
              </a:rPr>
              <a:t>Validade. O sistema fornece as funções que melhor atendem às necessidades do cliente?</a:t>
            </a:r>
          </a:p>
          <a:p>
            <a:r>
              <a:rPr lang="pt" sz="2400" dirty="0">
                <a:solidFill>
                  <a:srgbClr val="000000"/>
                </a:solidFill>
              </a:rPr>
              <a:t>Consistência . Existem conflitos de requisitos?</a:t>
            </a:r>
          </a:p>
          <a:p>
            <a:r>
              <a:rPr lang="pt" sz="2400" dirty="0">
                <a:solidFill>
                  <a:srgbClr val="000000"/>
                </a:solidFill>
              </a:rPr>
              <a:t>Completude. Todas as funções exigidas pelo cliente estão incluídas?</a:t>
            </a:r>
          </a:p>
          <a:p>
            <a:r>
              <a:rPr lang="pt" sz="2400" dirty="0">
                <a:solidFill>
                  <a:srgbClr val="000000"/>
                </a:solidFill>
              </a:rPr>
              <a:t>Realismo. Os requisitos podem ser implementados considerando o orçamento e a tecnologia disponíveis?</a:t>
            </a:r>
          </a:p>
          <a:p>
            <a:r>
              <a:rPr lang="pt" sz="2400" dirty="0">
                <a:solidFill>
                  <a:srgbClr val="000000"/>
                </a:solidFill>
              </a:rPr>
              <a:t>Verificabilidade. Os requisitos podem ser verificados?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fld id="{BFD7E404-3F4E-5747-B9B9-84AE3F8109D9}" type="datetime1">
              <a:rPr lang="en-US" smtClean="0"/>
              <a:t>8/15/23</a:t>
            </a:fld>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pt"/>
              <a:t>Técnicas de validação de requisitos</a:t>
            </a:r>
          </a:p>
        </p:txBody>
      </p:sp>
      <p:sp>
        <p:nvSpPr>
          <p:cNvPr id="77827" name="Rectangle 3"/>
          <p:cNvSpPr>
            <a:spLocks noGrp="1" noChangeArrowheads="1"/>
          </p:cNvSpPr>
          <p:nvPr>
            <p:ph idx="1"/>
          </p:nvPr>
        </p:nvSpPr>
        <p:spPr/>
        <p:txBody>
          <a:bodyPr/>
          <a:lstStyle/>
          <a:p>
            <a:pPr>
              <a:lnSpc>
                <a:spcPct val="90000"/>
              </a:lnSpc>
            </a:pPr>
            <a:r>
              <a:rPr lang="pt" dirty="0"/>
              <a:t>Revisões de requisitos</a:t>
            </a:r>
          </a:p>
          <a:p>
            <a:pPr lvl="1">
              <a:lnSpc>
                <a:spcPct val="90000"/>
              </a:lnSpc>
            </a:pPr>
            <a:r>
              <a:rPr lang="pt" dirty="0"/>
              <a:t>Análise manual sistemática dos requisitos.</a:t>
            </a:r>
          </a:p>
          <a:p>
            <a:pPr>
              <a:lnSpc>
                <a:spcPct val="90000"/>
              </a:lnSpc>
            </a:pPr>
            <a:r>
              <a:rPr lang="pt" dirty="0"/>
              <a:t>Prototipagem</a:t>
            </a:r>
          </a:p>
          <a:p>
            <a:pPr lvl="1">
              <a:lnSpc>
                <a:spcPct val="90000"/>
              </a:lnSpc>
            </a:pPr>
            <a:r>
              <a:rPr lang="pt" dirty="0"/>
              <a:t>Usando um modelo executável do sistema para verificar os requisitos. Abordado no Capítulo 2.</a:t>
            </a:r>
            <a:endParaRPr lang="en-GB" dirty="0"/>
          </a:p>
          <a:p>
            <a:pPr>
              <a:lnSpc>
                <a:spcPct val="90000"/>
              </a:lnSpc>
            </a:pPr>
            <a:r>
              <a:rPr lang="pt" dirty="0"/>
              <a:t>Geração de casos de teste</a:t>
            </a:r>
          </a:p>
          <a:p>
            <a:pPr lvl="1">
              <a:lnSpc>
                <a:spcPct val="90000"/>
              </a:lnSpc>
            </a:pPr>
            <a:r>
              <a:rPr lang="pt" dirty="0"/>
              <a:t>Desenvolvimento de testes de requisitos para verificar a testabilidade.</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fld id="{192DE45B-1B4C-9B40-A375-A011AEEAEB59}" type="datetime1">
              <a:rPr lang="en-US" smtClean="0"/>
              <a:t>8/15/23</a:t>
            </a:fld>
            <a:endParaRPr lang="en-US"/>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pt"/>
              <a:t>Revisões de requisitos</a:t>
            </a:r>
          </a:p>
        </p:txBody>
      </p:sp>
      <p:sp>
        <p:nvSpPr>
          <p:cNvPr id="59395" name="Rectangle 3"/>
          <p:cNvSpPr>
            <a:spLocks noGrp="1" noChangeArrowheads="1"/>
          </p:cNvSpPr>
          <p:nvPr>
            <p:ph idx="1"/>
          </p:nvPr>
        </p:nvSpPr>
        <p:spPr>
          <a:noFill/>
          <a:ln/>
        </p:spPr>
        <p:txBody>
          <a:bodyPr lIns="90487" tIns="44450" rIns="90487" bIns="44450"/>
          <a:lstStyle/>
          <a:p>
            <a:r>
              <a:rPr lang="pt"/>
              <a:t>Revisões regulares devem ser realizadas enquanto a definição dos requisitos está sendo formulada.</a:t>
            </a:r>
          </a:p>
          <a:p>
            <a:r>
              <a:rPr lang="pt"/>
              <a:t>Tanto a equipe do cliente quanto a contratada devem estar envolvidas nas revisões.</a:t>
            </a:r>
          </a:p>
          <a:p>
            <a:r>
              <a:rPr lang="pt"/>
              <a:t>As revisões podem ser formais (com documentos preenchidos) ou informais. Uma boa comunicação entre desenvolvedores, clientes e usuários pode resolver problemas em um estágio inicial.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fld id="{B5D38C6E-FA62-F04F-B858-9A05CCCA329E}" type="datetime1">
              <a:rPr lang="en-US" smtClean="0"/>
              <a:t>8/15/23</a:t>
            </a:fld>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pt"/>
              <a:t>Cheques de revisão</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pt" dirty="0">
                <a:solidFill>
                  <a:srgbClr val="FF0000"/>
                </a:solidFill>
              </a:rPr>
              <a:t>verificabilidade</a:t>
            </a:r>
            <a:endParaRPr lang="en-GB" dirty="0"/>
          </a:p>
          <a:p>
            <a:pPr lvl="1">
              <a:lnSpc>
                <a:spcPct val="90000"/>
              </a:lnSpc>
            </a:pPr>
            <a:r>
              <a:rPr lang="pt" dirty="0"/>
              <a:t>O requisito é realisticamente testável?</a:t>
            </a:r>
          </a:p>
          <a:p>
            <a:pPr>
              <a:lnSpc>
                <a:spcPct val="90000"/>
              </a:lnSpc>
            </a:pPr>
            <a:r>
              <a:rPr lang="pt" dirty="0">
                <a:solidFill>
                  <a:srgbClr val="FF0000"/>
                </a:solidFill>
              </a:rPr>
              <a:t>Compreensibilidade</a:t>
            </a:r>
            <a:endParaRPr lang="en-GB" dirty="0"/>
          </a:p>
          <a:p>
            <a:pPr lvl="1">
              <a:lnSpc>
                <a:spcPct val="90000"/>
              </a:lnSpc>
            </a:pPr>
            <a:r>
              <a:rPr lang="pt" dirty="0"/>
              <a:t>O requisito foi entendido corretamente ?</a:t>
            </a:r>
          </a:p>
          <a:p>
            <a:pPr>
              <a:lnSpc>
                <a:spcPct val="90000"/>
              </a:lnSpc>
            </a:pPr>
            <a:r>
              <a:rPr lang="pt" dirty="0">
                <a:solidFill>
                  <a:srgbClr val="FF0000"/>
                </a:solidFill>
              </a:rPr>
              <a:t>Rastreabilidade</a:t>
            </a:r>
            <a:endParaRPr lang="en-GB" dirty="0"/>
          </a:p>
          <a:p>
            <a:pPr lvl="1">
              <a:lnSpc>
                <a:spcPct val="90000"/>
              </a:lnSpc>
            </a:pPr>
            <a:r>
              <a:rPr lang="pt" dirty="0"/>
              <a:t>A origem do requisito está claramente indicada?</a:t>
            </a:r>
          </a:p>
          <a:p>
            <a:pPr>
              <a:lnSpc>
                <a:spcPct val="90000"/>
              </a:lnSpc>
            </a:pPr>
            <a:r>
              <a:rPr lang="pt" dirty="0">
                <a:solidFill>
                  <a:srgbClr val="FF0000"/>
                </a:solidFill>
              </a:rPr>
              <a:t>Adaptabilidade</a:t>
            </a:r>
            <a:endParaRPr lang="en-GB" dirty="0"/>
          </a:p>
          <a:p>
            <a:pPr lvl="1">
              <a:lnSpc>
                <a:spcPct val="90000"/>
              </a:lnSpc>
            </a:pPr>
            <a:r>
              <a:rPr lang="pt" dirty="0"/>
              <a:t>O requisito pode ser alterado sem um grande impacto em outros requisitos?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fld id="{C2B20681-8029-DC44-B2FF-6496BA8E8EF5}" type="datetime1">
              <a:rPr lang="en-US" smtClean="0"/>
              <a:t>8/15/23</a:t>
            </a:fld>
            <a:endParaRPr 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pt" dirty="0"/>
              <a:t>Mudança de requisitos</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Date Placeholder 2"/>
          <p:cNvSpPr>
            <a:spLocks noGrp="1"/>
          </p:cNvSpPr>
          <p:nvPr>
            <p:ph type="dt" sz="half" idx="10"/>
          </p:nvPr>
        </p:nvSpPr>
        <p:spPr/>
        <p:txBody>
          <a:bodyPr/>
          <a:lstStyle/>
          <a:p>
            <a:pPr>
              <a:defRPr/>
            </a:pPr>
            <a:fld id="{283C210B-9B0E-914F-8EC9-19D029146DAB}" type="datetime1">
              <a:rPr lang="en-US" smtClean="0"/>
              <a:t>8/15/23</a:t>
            </a:fld>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Requisitos de mudança</a:t>
            </a:r>
            <a:endParaRPr lang="en-US" dirty="0"/>
          </a:p>
        </p:txBody>
      </p:sp>
      <p:sp>
        <p:nvSpPr>
          <p:cNvPr id="3" name="Content Placeholder 2"/>
          <p:cNvSpPr>
            <a:spLocks noGrp="1"/>
          </p:cNvSpPr>
          <p:nvPr>
            <p:ph idx="1"/>
          </p:nvPr>
        </p:nvSpPr>
        <p:spPr/>
        <p:txBody>
          <a:bodyPr/>
          <a:lstStyle/>
          <a:p>
            <a:r>
              <a:rPr lang="pt" dirty="0"/>
              <a:t>O ambiente comercial e técnico do sistema sempre muda após a instalação.</a:t>
            </a:r>
          </a:p>
          <a:p>
            <a:pPr lvl="1"/>
            <a:r>
              <a:rPr lang="pt" dirty="0"/>
              <a:t>Novo hardware pode ser introduzido, pode ser necessário fazer a interface do sistema com outros sistemas, as prioridades de negócios podem mudar (com consequentes mudanças no suporte do sistema necessário) e novas legislações e regulamentações podem ser introduzidas que o sistema deve obrigatoriamente cumprir.</a:t>
            </a:r>
            <a:endParaRPr lang="en-GB" dirty="0"/>
          </a:p>
          <a:p>
            <a:r>
              <a:rPr lang="pt" dirty="0"/>
              <a:t>As pessoas que pagam por um sistema e os usuários desse sistema raramente são as mesmas pessoas.</a:t>
            </a:r>
          </a:p>
          <a:p>
            <a:pPr lvl="1"/>
            <a:r>
              <a:rPr lang="pt" dirty="0"/>
              <a:t>Os clientes do sistema impõem requisitos devido a restrições organizacionais e orçamentárias. Isso pode entrar em conflito com os requisitos do usuário final e, após a entrega, novos recursos podem ter que ser adicionados para suporte ao usuário se o sistema quiser atingir seus objetivos.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fld id="{88F90B52-3A74-7040-A06F-907AC359013E}" type="datetime1">
              <a:rPr lang="en-US" smtClean="0"/>
              <a:t>8/15/23</a:t>
            </a:fld>
            <a:endParaRPr lang="en-US"/>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Requisitos de mudança</a:t>
            </a:r>
            <a:endParaRPr lang="en-US" dirty="0"/>
          </a:p>
        </p:txBody>
      </p:sp>
      <p:sp>
        <p:nvSpPr>
          <p:cNvPr id="3" name="Content Placeholder 2"/>
          <p:cNvSpPr>
            <a:spLocks noGrp="1"/>
          </p:cNvSpPr>
          <p:nvPr>
            <p:ph idx="1"/>
          </p:nvPr>
        </p:nvSpPr>
        <p:spPr/>
        <p:txBody>
          <a:bodyPr/>
          <a:lstStyle/>
          <a:p>
            <a:r>
              <a:rPr lang="pt" dirty="0"/>
              <a:t>Grandes sistemas geralmente têm uma comunidade de usuários diversificada, com muitos usuários tendo requisitos e prioridades diferentes que podem ser conflitantes ou contraditórios.</a:t>
            </a:r>
          </a:p>
          <a:p>
            <a:pPr lvl="1"/>
            <a:r>
              <a:rPr lang="pt" dirty="0"/>
              <a:t>Os requisitos finais do sistema são inevitavelmente um compromisso entre eles e, com a experiência, muitas vezes é descoberto que o equilíbrio do suporte dado a diferentes usuários deve ser alterado.</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fld id="{85E414B1-185A-BD4B-B20E-4628BB3CEB7C}" type="datetime1">
              <a:rPr lang="en-US" smtClean="0"/>
              <a:t>8/15/23</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pt" dirty="0"/>
              <a:t>Leitores de diferentes tipos de especificação de requisitos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fld id="{6DC90720-8358-0446-80FC-D1606B615498}" type="datetime1">
              <a:rPr lang="en-US" smtClean="0"/>
              <a:t>8/15/23</a:t>
            </a:fld>
            <a:endParaRPr lang="en-US"/>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pt" dirty="0"/>
              <a:t>Evolução dos requisitos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fld id="{FD82C01B-0676-0544-B53C-08E83620667E}" type="datetime1">
              <a:rPr lang="en-US" smtClean="0"/>
              <a:t>8/15/23</a:t>
            </a:fld>
            <a:endParaRPr lang="en-US"/>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pt"/>
              <a:t>gerenciamento de requisitos</a:t>
            </a:r>
          </a:p>
        </p:txBody>
      </p:sp>
      <p:sp>
        <p:nvSpPr>
          <p:cNvPr id="55299" name="Rectangle 3"/>
          <p:cNvSpPr>
            <a:spLocks noGrp="1" noChangeArrowheads="1"/>
          </p:cNvSpPr>
          <p:nvPr>
            <p:ph idx="1"/>
          </p:nvPr>
        </p:nvSpPr>
        <p:spPr/>
        <p:txBody>
          <a:bodyPr/>
          <a:lstStyle/>
          <a:p>
            <a:r>
              <a:rPr lang="pt" sz="2400" dirty="0"/>
              <a:t>O gerenciamento de requisitos é o processo de gerenciamento de requisitos em mudança durante o processo de engenharia de requisitos e desenvolvimento do sistema .</a:t>
            </a:r>
          </a:p>
          <a:p>
            <a:r>
              <a:rPr lang="pt" dirty="0"/>
              <a:t>Novos requisitos surgem à medida que um sistema está sendo desenvolvido e depois de entrar em uso.</a:t>
            </a:r>
          </a:p>
          <a:p>
            <a:r>
              <a:rPr lang="pt" dirty="0"/>
              <a:t>Você precisa acompanhar os requisitos individuais e manter os vínculos entre os requisitos dependentes para poder avaliar o impacto das mudanças nos requisitos. Você precisa estabelecer um processo formal para fazer propostas de mudança e vinculá-las aos requisitos do sistema.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fld id="{9BC4EB26-5F82-EB45-841B-F1FDD2C47AD4}" type="datetime1">
              <a:rPr lang="en-US" smtClean="0"/>
              <a:t>8/15/23</a:t>
            </a:fld>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Planejamento de gerenciamento de requisitos</a:t>
            </a:r>
            <a:endParaRPr lang="en-US" dirty="0"/>
          </a:p>
        </p:txBody>
      </p:sp>
      <p:sp>
        <p:nvSpPr>
          <p:cNvPr id="3" name="Content Placeholder 2"/>
          <p:cNvSpPr>
            <a:spLocks noGrp="1"/>
          </p:cNvSpPr>
          <p:nvPr>
            <p:ph idx="1"/>
          </p:nvPr>
        </p:nvSpPr>
        <p:spPr>
          <a:xfrm>
            <a:off x="304800" y="1524000"/>
            <a:ext cx="8686800" cy="4525963"/>
          </a:xfrm>
        </p:spPr>
        <p:txBody>
          <a:bodyPr/>
          <a:lstStyle/>
          <a:p>
            <a:r>
              <a:rPr lang="pt" dirty="0"/>
              <a:t>Estabelece o nível de detalhamento do gerenciamento de requisitos necessário.</a:t>
            </a:r>
          </a:p>
          <a:p>
            <a:r>
              <a:rPr lang="pt" dirty="0"/>
              <a:t>Decisões de gerenciamento de requisitos:</a:t>
            </a:r>
          </a:p>
          <a:p>
            <a:pPr lvl="1"/>
            <a:r>
              <a:rPr lang="pt" i="1" dirty="0">
                <a:solidFill>
                  <a:srgbClr val="000000"/>
                </a:solidFill>
              </a:rPr>
              <a:t>de </a:t>
            </a:r>
            <a:r>
              <a:rPr lang="pt" i="1" dirty="0">
                <a:solidFill>
                  <a:schemeClr val="tx1"/>
                </a:solidFill>
              </a:rPr>
              <a:t>requisitos</a:t>
            </a:r>
            <a:r>
              <a:rPr lang="pt" dirty="0">
                <a:solidFill>
                  <a:srgbClr val="FF0000"/>
                </a:solidFill>
              </a:rPr>
              <a:t> </a:t>
            </a:r>
            <a:r>
              <a:rPr lang="pt" dirty="0"/>
              <a:t>Cada requisito deve ser identificado exclusivamente para que possa ser referenciado com outros requisitos.</a:t>
            </a:r>
            <a:endParaRPr lang="en-GB" dirty="0"/>
          </a:p>
          <a:p>
            <a:pPr lvl="1"/>
            <a:r>
              <a:rPr lang="pt" i="1" dirty="0">
                <a:solidFill>
                  <a:srgbClr val="000000"/>
                </a:solidFill>
              </a:rPr>
              <a:t>Um processo de gerenciamento de mudanças</a:t>
            </a:r>
            <a:r>
              <a:rPr lang="pt" dirty="0">
                <a:solidFill>
                  <a:srgbClr val="000000"/>
                </a:solidFill>
              </a:rPr>
              <a:t> </a:t>
            </a:r>
            <a:r>
              <a:rPr lang="pt" dirty="0"/>
              <a:t>Este é o conjunto de atividades que avaliam o impacto e o custo das mudanças. Discuto esse processo com mais detalhes na seção a seguir.</a:t>
            </a:r>
            <a:endParaRPr lang="en-GB" dirty="0"/>
          </a:p>
          <a:p>
            <a:pPr lvl="1"/>
            <a:r>
              <a:rPr lang="pt" i="1" dirty="0">
                <a:solidFill>
                  <a:srgbClr val="000000"/>
                </a:solidFill>
              </a:rPr>
              <a:t>Políticas de rastreabilidade</a:t>
            </a:r>
            <a:r>
              <a:rPr lang="pt" dirty="0">
                <a:solidFill>
                  <a:srgbClr val="000000"/>
                </a:solidFill>
              </a:rPr>
              <a:t> </a:t>
            </a:r>
            <a:r>
              <a:rPr lang="pt" dirty="0"/>
              <a:t>Essas políticas definem os relacionamentos entre cada requisito e entre os requisitos e o design do sistema que devem ser registrados.</a:t>
            </a:r>
            <a:endParaRPr lang="en-GB" dirty="0"/>
          </a:p>
          <a:p>
            <a:pPr lvl="1"/>
            <a:r>
              <a:rPr lang="pt" i="1" dirty="0">
                <a:solidFill>
                  <a:srgbClr val="000000"/>
                </a:solidFill>
              </a:rPr>
              <a:t>Suporte de ferramentas</a:t>
            </a:r>
            <a:r>
              <a:rPr lang="pt" dirty="0">
                <a:solidFill>
                  <a:srgbClr val="000000"/>
                </a:solidFill>
              </a:rPr>
              <a:t> </a:t>
            </a:r>
            <a:r>
              <a:rPr lang="pt" dirty="0"/>
              <a:t>As ferramentas que podem ser usadas variam de sistemas especializados de gerenciamento de requisitos a planilhas e sistemas de banco de dados simples.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dirty="0"/>
          </a:p>
        </p:txBody>
      </p:sp>
      <p:sp>
        <p:nvSpPr>
          <p:cNvPr id="6" name="Date Placeholder 5"/>
          <p:cNvSpPr>
            <a:spLocks noGrp="1"/>
          </p:cNvSpPr>
          <p:nvPr>
            <p:ph type="dt" sz="half" idx="10"/>
          </p:nvPr>
        </p:nvSpPr>
        <p:spPr/>
        <p:txBody>
          <a:bodyPr/>
          <a:lstStyle/>
          <a:p>
            <a:pPr>
              <a:defRPr/>
            </a:pPr>
            <a:fld id="{BBA0CF7B-D93B-9A4B-990C-8B83039C80BD}" type="datetime1">
              <a:rPr lang="en-US" smtClean="0"/>
              <a:t>8/15/23</a:t>
            </a:fld>
            <a:endParaRPr lang="en-US"/>
          </a:p>
        </p:txBody>
      </p:sp>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Gerenciamento de mudanças de requisitos</a:t>
            </a:r>
            <a:endParaRPr lang="en-US" dirty="0"/>
          </a:p>
        </p:txBody>
      </p:sp>
      <p:sp>
        <p:nvSpPr>
          <p:cNvPr id="3" name="Content Placeholder 2"/>
          <p:cNvSpPr>
            <a:spLocks noGrp="1"/>
          </p:cNvSpPr>
          <p:nvPr>
            <p:ph idx="1"/>
          </p:nvPr>
        </p:nvSpPr>
        <p:spPr/>
        <p:txBody>
          <a:bodyPr/>
          <a:lstStyle/>
          <a:p>
            <a:r>
              <a:rPr lang="pt" dirty="0">
                <a:solidFill>
                  <a:srgbClr val="000000"/>
                </a:solidFill>
              </a:rPr>
              <a:t>Decidir se uma mudança de requisitos deve ser aceita</a:t>
            </a:r>
          </a:p>
          <a:p>
            <a:pPr lvl="1"/>
            <a:r>
              <a:rPr lang="pt" i="1" dirty="0">
                <a:solidFill>
                  <a:srgbClr val="000000"/>
                </a:solidFill>
              </a:rPr>
              <a:t>Análise de problemas e especificação de mudanças</a:t>
            </a:r>
            <a:r>
              <a:rPr lang="pt" dirty="0">
                <a:solidFill>
                  <a:srgbClr val="000000"/>
                </a:solidFill>
              </a:rPr>
              <a:t> </a:t>
            </a:r>
          </a:p>
          <a:p>
            <a:pPr lvl="2"/>
            <a:r>
              <a:rPr lang="pt" dirty="0">
                <a:solidFill>
                  <a:srgbClr val="000000"/>
                </a:solidFill>
              </a:rPr>
              <a:t>Nesta etapa, o problema ou a proposta de mudança é analisada para verificar se ela é válida. Essa análise é retroalimentada ao solicitante da mudança, que pode responder com uma proposta de mudança de requisitos mais específica ou decidir retirar a solicitação.</a:t>
            </a:r>
            <a:endParaRPr lang="en-GB" dirty="0">
              <a:solidFill>
                <a:srgbClr val="000000"/>
              </a:solidFill>
            </a:endParaRPr>
          </a:p>
          <a:p>
            <a:pPr lvl="1"/>
            <a:r>
              <a:rPr lang="pt" i="1" dirty="0">
                <a:solidFill>
                  <a:srgbClr val="000000"/>
                </a:solidFill>
              </a:rPr>
              <a:t>Análise de mudanças e custos</a:t>
            </a:r>
            <a:r>
              <a:rPr lang="pt" dirty="0">
                <a:solidFill>
                  <a:srgbClr val="000000"/>
                </a:solidFill>
              </a:rPr>
              <a:t> </a:t>
            </a:r>
          </a:p>
          <a:p>
            <a:pPr lvl="2"/>
            <a:r>
              <a:rPr lang="pt" dirty="0">
                <a:solidFill>
                  <a:srgbClr val="000000"/>
                </a:solidFill>
              </a:rPr>
              <a:t>O efeito da mudança proposta é avaliado usando informações de rastreabilidade e conhecimento geral dos requisitos do sistema. Uma vez concluída essa análise, é tomada a decisão de prosseguir ou não com a mudança de requisitos.</a:t>
            </a:r>
            <a:endParaRPr lang="en-GB" dirty="0">
              <a:solidFill>
                <a:srgbClr val="000000"/>
              </a:solidFill>
            </a:endParaRPr>
          </a:p>
          <a:p>
            <a:pPr lvl="1"/>
            <a:r>
              <a:rPr lang="pt" dirty="0">
                <a:solidFill>
                  <a:srgbClr val="000000"/>
                </a:solidFill>
              </a:rPr>
              <a:t>Implementação da mudança</a:t>
            </a:r>
          </a:p>
          <a:p>
            <a:pPr lvl="2"/>
            <a:r>
              <a:rPr lang="pt" dirty="0">
                <a:solidFill>
                  <a:srgbClr val="000000"/>
                </a:solidFill>
              </a:rPr>
              <a:t>O documento de requisitos e, quando necessário, o projeto e a implementação do sistema são modificados. Idealmente, o documento deve ser organizado de forma que as alterações possam ser facilmente implementadas.</a:t>
            </a: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fld id="{1A8AED1D-58DA-2D46-8489-B45DD81FF896}" type="datetime1">
              <a:rPr lang="en-US" smtClean="0"/>
              <a:t>8/15/23</a:t>
            </a:fld>
            <a:endParaRPr lang="en-US"/>
          </a:p>
        </p:txBody>
      </p:sp>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pt" dirty="0"/>
              <a:t>Gerenciamento de mudanças de requisitos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fld id="{C2A2F014-D9F9-104B-9CC8-831D0FBBB740}" type="datetime1">
              <a:rPr lang="en-US" smtClean="0"/>
              <a:t>8/15/23</a:t>
            </a:fld>
            <a:endParaRPr lang="en-US"/>
          </a:p>
        </p:txBody>
      </p:sp>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Pontos chave</a:t>
            </a:r>
            <a:endParaRPr lang="en-US" dirty="0"/>
          </a:p>
        </p:txBody>
      </p:sp>
      <p:sp>
        <p:nvSpPr>
          <p:cNvPr id="3" name="Content Placeholder 2"/>
          <p:cNvSpPr>
            <a:spLocks noGrp="1"/>
          </p:cNvSpPr>
          <p:nvPr>
            <p:ph idx="1"/>
          </p:nvPr>
        </p:nvSpPr>
        <p:spPr/>
        <p:txBody>
          <a:bodyPr/>
          <a:lstStyle/>
          <a:p>
            <a:r>
              <a:rPr lang="pt" dirty="0"/>
              <a:t>Os requisitos para um sistema de software estabelecem o que o sistema deve fazer e definem as restrições em sua operação e implementação.</a:t>
            </a:r>
            <a:endParaRPr lang="en-GB" dirty="0"/>
          </a:p>
          <a:p>
            <a:r>
              <a:rPr lang="pt" dirty="0"/>
              <a:t>Os requisitos funcionais são declarações dos serviços que o sistema deve fornecer ou são descrições de como alguns cálculos devem ser realizados.</a:t>
            </a:r>
            <a:endParaRPr lang="en-GB" dirty="0"/>
          </a:p>
          <a:p>
            <a:r>
              <a:rPr lang="pt" dirty="0"/>
              <a:t>Os requisitos não funcionais geralmente restringem o sistema que está sendo desenvolvido e o processo de desenvolvimento que está sendo usado.</a:t>
            </a:r>
          </a:p>
          <a:p>
            <a:r>
              <a:rPr lang="pt" dirty="0"/>
              <a:t>Eles geralmente se relacionam com as propriedades emergentes do sistema e, portanto, se aplicam ao sistema como um todo.</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fld id="{BF464BAC-9F8A-0D49-A8A7-B1F113BAB9FD}" type="datetime1">
              <a:rPr lang="en-US" smtClean="0"/>
              <a:t>8/15/23</a:t>
            </a:fld>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Pontos chave</a:t>
            </a:r>
            <a:endParaRPr lang="en-US" dirty="0"/>
          </a:p>
        </p:txBody>
      </p:sp>
      <p:sp>
        <p:nvSpPr>
          <p:cNvPr id="3" name="Content Placeholder 2"/>
          <p:cNvSpPr>
            <a:spLocks noGrp="1"/>
          </p:cNvSpPr>
          <p:nvPr>
            <p:ph idx="1"/>
          </p:nvPr>
        </p:nvSpPr>
        <p:spPr>
          <a:xfrm>
            <a:off x="457200" y="1600200"/>
            <a:ext cx="8382000" cy="4525963"/>
          </a:xfrm>
        </p:spPr>
        <p:txBody>
          <a:bodyPr/>
          <a:lstStyle/>
          <a:p>
            <a:r>
              <a:rPr lang="pt" dirty="0"/>
              <a:t>O processo de engenharia de requisitos é um processo iterativo que inclui elicitação, especificação e validação de requisitos.</a:t>
            </a:r>
            <a:endParaRPr lang="en-GB" dirty="0"/>
          </a:p>
          <a:p>
            <a:r>
              <a:rPr lang="pt" dirty="0"/>
              <a:t>A elicitação de requisitos é um processo iterativo que pode ser representado como uma espiral de atividades – descoberta de requisitos, classificação e organização de requisitos, negociação de requisitos e documentação de requisitos. </a:t>
            </a:r>
          </a:p>
          <a:p>
            <a:r>
              <a:rPr lang="pt" dirty="0"/>
              <a:t>Você pode usar uma variedade de técnicas para elicitação de requisitos, incluindo entrevistas e etnografia. Histórias e cenários de usuários podem ser usados para facilitar as discussões.</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fld id="{81A98AE4-BB69-E240-8B2D-47DEB1393A86}" type="datetime1">
              <a:rPr lang="en-US" smtClean="0"/>
              <a:t>8/15/23</a:t>
            </a:fld>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Pontos chave</a:t>
            </a:r>
            <a:endParaRPr lang="en-US" dirty="0"/>
          </a:p>
        </p:txBody>
      </p:sp>
      <p:sp>
        <p:nvSpPr>
          <p:cNvPr id="3" name="Content Placeholder 2"/>
          <p:cNvSpPr>
            <a:spLocks noGrp="1"/>
          </p:cNvSpPr>
          <p:nvPr>
            <p:ph idx="1"/>
          </p:nvPr>
        </p:nvSpPr>
        <p:spPr/>
        <p:txBody>
          <a:bodyPr/>
          <a:lstStyle/>
          <a:p>
            <a:r>
              <a:rPr lang="pt" dirty="0"/>
              <a:t>A especificação de requisitos é o processo de documentar formalmente os requisitos do usuário e do sistema e criar um documento de requisitos de software.</a:t>
            </a:r>
          </a:p>
          <a:p>
            <a:r>
              <a:rPr lang="pt" dirty="0"/>
              <a:t>O documento de requisitos de software é uma declaração acordada dos requisitos do sistema. Ele deve ser organizado para que tanto os clientes do sistema quanto os desenvolvedores de software possam usá-lo.</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fld id="{13CA77E7-99AE-5B42-9469-5B08BCB3FBED}" type="datetime1">
              <a:rPr lang="en-US" smtClean="0"/>
              <a:t>8/15/23</a:t>
            </a:fld>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a:t>Pontos chave</a:t>
            </a:r>
            <a:endParaRPr lang="en-US" dirty="0"/>
          </a:p>
        </p:txBody>
      </p:sp>
      <p:sp>
        <p:nvSpPr>
          <p:cNvPr id="3" name="Content Placeholder 2"/>
          <p:cNvSpPr>
            <a:spLocks noGrp="1"/>
          </p:cNvSpPr>
          <p:nvPr>
            <p:ph idx="1"/>
          </p:nvPr>
        </p:nvSpPr>
        <p:spPr/>
        <p:txBody>
          <a:bodyPr/>
          <a:lstStyle/>
          <a:p>
            <a:r>
              <a:rPr lang="pt" dirty="0"/>
              <a:t>A validação de requisitos é o processo de verificação dos requisitos quanto à validade, consistência, completude, realismo e verificabilidade.</a:t>
            </a:r>
            <a:endParaRPr lang="en-GB" dirty="0"/>
          </a:p>
          <a:p>
            <a:r>
              <a:rPr lang="pt" dirty="0"/>
              <a:t>Mudanças técnicas, organizacionais e de negócios inevitavelmente levam a mudanças nos requisitos de um sistema de software. O gerenciamento de requisitos é o processo de gerenciamento e controle dessas mudanças.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88</a:t>
            </a:fld>
            <a:endParaRPr lang="en-US"/>
          </a:p>
        </p:txBody>
      </p:sp>
      <p:sp>
        <p:nvSpPr>
          <p:cNvPr id="6" name="Date Placeholder 5"/>
          <p:cNvSpPr>
            <a:spLocks noGrp="1"/>
          </p:cNvSpPr>
          <p:nvPr>
            <p:ph type="dt" sz="half" idx="10"/>
          </p:nvPr>
        </p:nvSpPr>
        <p:spPr/>
        <p:txBody>
          <a:bodyPr/>
          <a:lstStyle/>
          <a:p>
            <a:pPr>
              <a:defRPr/>
            </a:pPr>
            <a:fld id="{D7FEFF49-8FC3-4242-B51B-71B763BD36B8}" type="datetime1">
              <a:rPr lang="en-US" smtClean="0"/>
              <a:t>8/15/23</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Partes interessadas do sistema</a:t>
            </a:r>
            <a:endParaRPr lang="en-US" dirty="0"/>
          </a:p>
        </p:txBody>
      </p:sp>
      <p:sp>
        <p:nvSpPr>
          <p:cNvPr id="3" name="Content Placeholder 2"/>
          <p:cNvSpPr>
            <a:spLocks noGrp="1"/>
          </p:cNvSpPr>
          <p:nvPr>
            <p:ph idx="1"/>
          </p:nvPr>
        </p:nvSpPr>
        <p:spPr/>
        <p:txBody>
          <a:bodyPr/>
          <a:lstStyle/>
          <a:p>
            <a:r>
              <a:rPr lang="pt" dirty="0"/>
              <a:t>Qualquer pessoa ou organização que seja afetada pelo sistema de alguma forma e que tenha um interesse legítimo</a:t>
            </a:r>
          </a:p>
          <a:p>
            <a:r>
              <a:rPr lang="pt" dirty="0"/>
              <a:t>tipos de partes interessadas</a:t>
            </a:r>
          </a:p>
          <a:p>
            <a:pPr lvl="1"/>
            <a:r>
              <a:rPr lang="pt" dirty="0"/>
              <a:t>Usuários finais</a:t>
            </a:r>
          </a:p>
          <a:p>
            <a:pPr lvl="1"/>
            <a:r>
              <a:rPr lang="pt" dirty="0"/>
              <a:t>Gerentes de sistema</a:t>
            </a:r>
          </a:p>
          <a:p>
            <a:pPr lvl="1"/>
            <a:r>
              <a:rPr lang="pt" dirty="0"/>
              <a:t>Proprietários do sistema</a:t>
            </a:r>
          </a:p>
          <a:p>
            <a:pPr lvl="1"/>
            <a:r>
              <a:rPr lang="pt" dirty="0"/>
              <a:t>Partes interessadas externas</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fld id="{C855F4CC-039C-4347-AA98-484121018F77}" type="datetime1">
              <a:rPr lang="en-US" smtClean="0"/>
              <a:t>8/15/23</a:t>
            </a:fld>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4423</TotalTime>
  <Words>6537</Words>
  <Application>Microsoft Macintosh PowerPoint</Application>
  <PresentationFormat>On-screen Show (4:3)</PresentationFormat>
  <Paragraphs>702</Paragraphs>
  <Slides>88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4" baseType="lpstr">
      <vt:lpstr>Arial</vt:lpstr>
      <vt:lpstr>Calibri</vt:lpstr>
      <vt:lpstr>Wingdings</vt:lpstr>
      <vt:lpstr>Zapf Dingbats</vt:lpstr>
      <vt:lpstr>SE10 slides</vt:lpstr>
      <vt:lpstr>Document</vt:lpstr>
      <vt:lpstr>Engenharia de Requisitos</vt:lpstr>
      <vt:lpstr>Assuntos abordados</vt:lpstr>
      <vt:lpstr>Engenharia de requisitos</vt:lpstr>
      <vt:lpstr>O que é um requisito?</vt:lpstr>
      <vt:lpstr>Abstração de requisitos (Davis)</vt:lpstr>
      <vt:lpstr>Tipos de requisitos</vt:lpstr>
      <vt:lpstr>Requisitos do usuário e do sistema </vt:lpstr>
      <vt:lpstr>Leitores de diferentes tipos de especificação de requisitos </vt:lpstr>
      <vt:lpstr>Partes interessadas do sistema</vt:lpstr>
      <vt:lpstr>Partes interessadas no sistema Mentcare</vt:lpstr>
      <vt:lpstr>Partes interessadas no sistema Mentcare</vt:lpstr>
      <vt:lpstr>Métodos ágeis e requisitos</vt:lpstr>
      <vt:lpstr>Requisitos funcionais e não funcionais</vt:lpstr>
      <vt:lpstr>Requisitos funcionais e não funcionais</vt:lpstr>
      <vt:lpstr>Requisitos funcionais</vt:lpstr>
      <vt:lpstr>Sistema Mentcare: requisitos funcionais</vt:lpstr>
      <vt:lpstr>imprecisão </vt:lpstr>
      <vt:lpstr>Exaustividade e consistência dos requisitos</vt:lpstr>
      <vt:lpstr>requisitos não Funcionais</vt:lpstr>
      <vt:lpstr>Tipos de requisitos não funcionais </vt:lpstr>
      <vt:lpstr>Implementação de requisitos não funcionais</vt:lpstr>
      <vt:lpstr>Classificações não funcionais</vt:lpstr>
      <vt:lpstr>Exemplos de requisitos não funcionais no sistema Mentcare</vt:lpstr>
      <vt:lpstr>Objetivos e requisitos</vt:lpstr>
      <vt:lpstr>Requisitos de usabilidade</vt:lpstr>
      <vt:lpstr>Métricas para especificar requisitos não funcionais</vt:lpstr>
      <vt:lpstr>Processos de engenharia de requisitos</vt:lpstr>
      <vt:lpstr>Processos de engenharia de requisitos</vt:lpstr>
      <vt:lpstr>Uma visão em espiral do processo de engenharia de requisitos </vt:lpstr>
      <vt:lpstr>Elicitação de requisitos</vt:lpstr>
      <vt:lpstr>Elicitação e análise de requisitos</vt:lpstr>
      <vt:lpstr>Elicitação de requisitos</vt:lpstr>
      <vt:lpstr>Elicitação de requisitos</vt:lpstr>
      <vt:lpstr>Problemas de elicitação de requisitos</vt:lpstr>
      <vt:lpstr>O processo de elicitação e análise de requisitos </vt:lpstr>
      <vt:lpstr>Atividades de processo</vt:lpstr>
      <vt:lpstr>Descoberta de requisitos</vt:lpstr>
      <vt:lpstr>Entrevistando</vt:lpstr>
      <vt:lpstr>Entrevistas na prática</vt:lpstr>
      <vt:lpstr>Problemas com entrevistas</vt:lpstr>
      <vt:lpstr>Etnografia</vt:lpstr>
      <vt:lpstr>Escopo da etnografia</vt:lpstr>
      <vt:lpstr>etnografia focada</vt:lpstr>
      <vt:lpstr>Etnografia e prototipagem para análise de requisitos </vt:lpstr>
      <vt:lpstr>Histórias e cenários</vt:lpstr>
      <vt:lpstr>Compartilhamento de fotos em sala de aula ( iLearn )</vt:lpstr>
      <vt:lpstr>Cenários</vt:lpstr>
      <vt:lpstr>Carregar fotos iLearn )</vt:lpstr>
      <vt:lpstr>Enviando fotos</vt:lpstr>
      <vt:lpstr>Especificação de requisitos</vt:lpstr>
      <vt:lpstr>Especificação de requisitos</vt:lpstr>
      <vt:lpstr>Formas de escrever uma especificação de requisitos do sistema</vt:lpstr>
      <vt:lpstr>Requisitos e projeto</vt:lpstr>
      <vt:lpstr>Especificação de linguagem natural</vt:lpstr>
      <vt:lpstr>Diretrizes para requisitos de redação</vt:lpstr>
      <vt:lpstr>Problemas com linguagem natural</vt:lpstr>
      <vt:lpstr>Requisitos de exemplo para o sistema de software da bomba de insulina </vt:lpstr>
      <vt:lpstr>Especificações estruturadas</vt:lpstr>
      <vt:lpstr>Especificações baseadas em formulário</vt:lpstr>
      <vt:lpstr>Uma especificação estruturada de um requisito para uma bomba de insulina </vt:lpstr>
      <vt:lpstr>Uma especificação estruturada de um requisito para uma bomba de insulina </vt:lpstr>
      <vt:lpstr>especificação tabular</vt:lpstr>
      <vt:lpstr>Especificação tabular de computação para uma bomba de insulina </vt:lpstr>
      <vt:lpstr>Casos de uso</vt:lpstr>
      <vt:lpstr>Casos de uso para o sistema Mentcare</vt:lpstr>
      <vt:lpstr>O documento de requisitos de software</vt:lpstr>
      <vt:lpstr>Usuários de um documento de requisitos </vt:lpstr>
      <vt:lpstr>Variabilidade do documento de requisitos</vt:lpstr>
      <vt:lpstr>A estrutura de um requisito documento </vt:lpstr>
      <vt:lpstr>A estrutura de um documento de requisitos </vt:lpstr>
      <vt:lpstr>validação de requisitos</vt:lpstr>
      <vt:lpstr>validação de requisitos</vt:lpstr>
      <vt:lpstr>Verificação de requisitos</vt:lpstr>
      <vt:lpstr>Técnicas de validação de requisitos</vt:lpstr>
      <vt:lpstr>Revisões de requisitos</vt:lpstr>
      <vt:lpstr>Cheques de revisão</vt:lpstr>
      <vt:lpstr>Mudança de requisitos</vt:lpstr>
      <vt:lpstr>Requisitos de mudança</vt:lpstr>
      <vt:lpstr>Requisitos de mudança</vt:lpstr>
      <vt:lpstr>Evolução dos requisitos </vt:lpstr>
      <vt:lpstr>gerenciamento de requisitos</vt:lpstr>
      <vt:lpstr>Planejamento de gerenciamento de requisitos</vt:lpstr>
      <vt:lpstr>Gerenciamento de mudanças de requisitos</vt:lpstr>
      <vt:lpstr>Gerenciamento de mudanças de requisitos </vt:lpstr>
      <vt:lpstr>Pontos chave</vt:lpstr>
      <vt:lpstr>Pontos chave</vt:lpstr>
      <vt:lpstr>Pontos chave</vt:lpstr>
      <vt:lpstr>Pontos chave</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Ramiro Junior</cp:lastModifiedBy>
  <cp:revision>31</cp:revision>
  <cp:lastPrinted>2010-01-11T10:54:43Z</cp:lastPrinted>
  <dcterms:created xsi:type="dcterms:W3CDTF">2010-01-08T19:43:52Z</dcterms:created>
  <dcterms:modified xsi:type="dcterms:W3CDTF">2023-08-16T00:07:54Z</dcterms:modified>
</cp:coreProperties>
</file>