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 id="320" r:id="rId60"/>
  </p:sldIdLst>
  <p:sldSz cx="9144000" cy="6858000" type="screen4x3"/>
  <p:notesSz cx="6858000" cy="9144000"/>
  <p:defaultTextStyle>
    <a:defPPr>
      <a:defRPr lang="pt"/>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94590"/>
  </p:normalViewPr>
  <p:slideViewPr>
    <p:cSldViewPr snapToGrid="0" snapToObjects="1">
      <p:cViewPr varScale="1">
        <p:scale>
          <a:sx n="99" d="100"/>
          <a:sy n="99" d="100"/>
        </p:scale>
        <p:origin x="968"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8/23/23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8/23/23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just">
              <a:defRPr/>
            </a:lvl1p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just">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97CC5C4-64DD-6248-8388-3A602C94D0D7}" type="datetime1">
              <a:rPr lang="en-US" smtClean="0"/>
              <a:t>8/23/23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4F67E4C4-5D6E-2D4B-B0F3-77807F57AD3F}" type="datetime1">
              <a:rPr lang="en-US" smtClean="0"/>
              <a:t>8/23/23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67D9F1A-94EA-A246-9F6F-54A4CA101120}" type="datetime1">
              <a:rPr lang="en-US" smtClean="0"/>
              <a:t>8/23/23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lgn="just">
              <a:spcBef>
                <a:spcPts val="600"/>
              </a:spcBef>
              <a:spcAft>
                <a:spcPts val="600"/>
              </a:spcAft>
              <a:buFont typeface="Wingdings" charset="2"/>
              <a:buChar char="²"/>
              <a:defRPr sz="2400">
                <a:solidFill>
                  <a:srgbClr val="46424D"/>
                </a:solidFill>
                <a:latin typeface="Arial"/>
                <a:cs typeface="Arial"/>
              </a:defRPr>
            </a:lvl1pPr>
            <a:lvl2pPr algn="just">
              <a:spcBef>
                <a:spcPts val="300"/>
              </a:spcBef>
              <a:spcAft>
                <a:spcPts val="300"/>
              </a:spcAft>
              <a:buFont typeface="Wingdings" charset="2"/>
              <a:buChar char="§"/>
              <a:defRPr sz="2000">
                <a:solidFill>
                  <a:srgbClr val="46424D"/>
                </a:solidFill>
                <a:latin typeface="Arial"/>
                <a:cs typeface="Arial"/>
              </a:defRPr>
            </a:lvl2pPr>
            <a:lvl3pPr algn="just">
              <a:defRPr sz="1800">
                <a:solidFill>
                  <a:srgbClr val="46424D"/>
                </a:solidFill>
                <a:latin typeface="Arial"/>
                <a:cs typeface="Arial"/>
              </a:defRPr>
            </a:lvl3pPr>
            <a:lvl4pPr algn="just">
              <a:defRPr sz="1800">
                <a:solidFill>
                  <a:srgbClr val="46424D"/>
                </a:solidFill>
                <a:latin typeface="Arial"/>
                <a:cs typeface="Arial"/>
              </a:defRPr>
            </a:lvl4pPr>
            <a:lvl5pPr algn="just">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A627242-DC1B-6D40-99F9-8D8AEE22612B}" type="datetime1">
              <a:rPr lang="en-US" smtClean="0"/>
              <a:t>8/23/23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just">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FC9ABBAC-C897-F043-8B05-082A35A0A614}" type="datetime1">
              <a:rPr lang="en-US" smtClean="0"/>
              <a:t>8/23/23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FD8975D-F6F3-7547-B5D7-CDB32BFF35B0}" type="datetime1">
              <a:rPr lang="en-US" smtClean="0"/>
              <a:t>8/23/23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C6EF885-F5A3-014F-9E71-2CC18C36B6BC}" type="datetime1">
              <a:rPr lang="en-US" smtClean="0"/>
              <a:t>8/23/23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BA90396-86D9-D547-81FB-5667801E167F}" type="datetime1">
              <a:rPr lang="en-US" smtClean="0"/>
              <a:t>8/23/23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5601E6F-8D1B-3344-9B09-89CCDBB6FDA4}" type="datetime1">
              <a:rPr lang="en-US" smtClean="0"/>
              <a:t>8/23/23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4D205883-2C18-194F-B228-D8F9D59727B1}" type="datetime1">
              <a:rPr lang="en-US" smtClean="0"/>
              <a:t>8/23/23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A672263-4B9D-2542-87D8-1907D0B749D9}" type="datetime1">
              <a:rPr lang="en-US" smtClean="0"/>
              <a:t>8/23/23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Capítulo 5 Modelagem do Sistema</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BEFA21E-92C1-254C-9BA7-0A86A21AC82D}" type="datetime1">
              <a:rPr lang="en-US" smtClean="0"/>
              <a:t>8/23/23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Capítulo 5 Modelagem do Sistema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miro.junior@ufersa.edu.b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pPr algn="ctr"/>
            <a:r>
              <a:rPr lang="pt" dirty="0"/>
              <a:t>Princípios de Engenharia de Software</a:t>
            </a:r>
            <a:br>
              <a:rPr lang="pt" dirty="0"/>
            </a:br>
            <a:r>
              <a:rPr lang="pt" sz="2000" dirty="0"/>
              <a:t>Capítulo 5 – Modelagem do Sistema</a:t>
            </a:r>
          </a:p>
        </p:txBody>
      </p:sp>
      <p:sp>
        <p:nvSpPr>
          <p:cNvPr id="4" name="Content Placeholder 3"/>
          <p:cNvSpPr>
            <a:spLocks noGrp="1"/>
          </p:cNvSpPr>
          <p:nvPr>
            <p:ph idx="1"/>
          </p:nvPr>
        </p:nvSpPr>
        <p:spPr>
          <a:xfrm>
            <a:off x="457200" y="3632200"/>
            <a:ext cx="8229600" cy="2493963"/>
          </a:xfrm>
        </p:spPr>
        <p:txBody>
          <a:bodyPr/>
          <a:lstStyle/>
          <a:p>
            <a:pPr algn="ctr" fontAlgn="auto">
              <a:spcAft>
                <a:spcPts val="0"/>
              </a:spcAft>
              <a:buFont typeface="Arial"/>
              <a:buNone/>
              <a:defRPr/>
            </a:pPr>
            <a:r>
              <a:rPr lang="pt" sz="2400" dirty="0">
                <a:ea typeface="+mn-ea"/>
                <a:cs typeface="+mn-cs"/>
              </a:rPr>
              <a:t>Professor Ramiro de Vasconcelos dos Santos Júnior, </a:t>
            </a:r>
            <a:r>
              <a:rPr lang="pt" sz="2400" dirty="0" err="1">
                <a:ea typeface="+mn-ea"/>
                <a:cs typeface="+mn-cs"/>
              </a:rPr>
              <a:t>MSc</a:t>
            </a:r>
            <a:r>
              <a:rPr lang="pt" sz="2400" dirty="0">
                <a:ea typeface="+mn-ea"/>
                <a:cs typeface="+mn-cs"/>
              </a:rPr>
              <a:t>.</a:t>
            </a:r>
          </a:p>
          <a:p>
            <a:pPr algn="ctr" fontAlgn="auto">
              <a:spcAft>
                <a:spcPts val="0"/>
              </a:spcAft>
              <a:buFont typeface="Arial"/>
              <a:buNone/>
              <a:defRPr/>
            </a:pPr>
            <a:r>
              <a:rPr lang="en-US" sz="2400" dirty="0">
                <a:ea typeface="+mn-ea"/>
                <a:cs typeface="+mn-cs"/>
                <a:hlinkClick r:id="rId2"/>
              </a:rPr>
              <a:t>r</a:t>
            </a:r>
            <a:r>
              <a:rPr lang="pt" sz="2400" dirty="0">
                <a:ea typeface="+mn-ea"/>
                <a:cs typeface="+mn-cs"/>
                <a:hlinkClick r:id="rId2"/>
              </a:rPr>
              <a:t>amiro.junior@ufersa.edu</a:t>
            </a:r>
            <a:r>
              <a:rPr lang="pt" sz="2400">
                <a:ea typeface="+mn-ea"/>
                <a:cs typeface="+mn-cs"/>
                <a:hlinkClick r:id="rId2"/>
              </a:rPr>
              <a:t>.br</a:t>
            </a:r>
            <a:endParaRPr lang="en-US" sz="2400" dirty="0">
              <a:ea typeface="+mn-ea"/>
              <a:cs typeface="+mn-cs"/>
            </a:endParaRPr>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4D53428E-C1D7-CA4A-98EE-FA4AFF7141FD}" type="datetime1">
              <a:rPr lang="en-US" smtClean="0"/>
              <a:t>8/23/23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Limites do sistema</a:t>
            </a:r>
            <a:endParaRPr lang="en-US" dirty="0"/>
          </a:p>
        </p:txBody>
      </p:sp>
      <p:sp>
        <p:nvSpPr>
          <p:cNvPr id="3" name="Content Placeholder 2"/>
          <p:cNvSpPr>
            <a:spLocks noGrp="1"/>
          </p:cNvSpPr>
          <p:nvPr>
            <p:ph idx="1"/>
          </p:nvPr>
        </p:nvSpPr>
        <p:spPr/>
        <p:txBody>
          <a:bodyPr/>
          <a:lstStyle/>
          <a:p>
            <a:r>
              <a:rPr lang="pt" dirty="0"/>
              <a:t>Os limites do sistema são estabelecidos para definir o que está dentro e o que está fora do sistema.</a:t>
            </a:r>
          </a:p>
          <a:p>
            <a:pPr lvl="1"/>
            <a:r>
              <a:rPr lang="pt" dirty="0"/>
              <a:t>Eles mostram outros sistemas que são usados ou dependem do sistema que está sendo desenvolvido.</a:t>
            </a:r>
          </a:p>
          <a:p>
            <a:r>
              <a:rPr lang="pt" dirty="0"/>
              <a:t>A posição do limite do sistema tem um efeito profundo nos requisitos do sistema.</a:t>
            </a:r>
          </a:p>
          <a:p>
            <a:r>
              <a:rPr lang="pt" dirty="0"/>
              <a:t>Definir um limite de sistema é um julgamento político</a:t>
            </a:r>
          </a:p>
          <a:p>
            <a:pPr lvl="1"/>
            <a:r>
              <a:rPr lang="pt" dirty="0"/>
              <a:t>Pode haver pressões para desenvolver limites de sistema que aumentam/diminuem a influência ou a carga de trabalho de diferentes partes de uma organização.</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B2F8291C-BC5C-2A43-92DE-D3958CC77A3D}" type="datetime1">
              <a:rPr lang="en-US" smtClean="0"/>
              <a:t>8/23/23</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pt" dirty="0"/>
              <a:t>O contexto do sistema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sp>
        <p:nvSpPr>
          <p:cNvPr id="3" name="Date Placeholder 2"/>
          <p:cNvSpPr>
            <a:spLocks noGrp="1"/>
          </p:cNvSpPr>
          <p:nvPr>
            <p:ph type="dt" sz="half" idx="10"/>
          </p:nvPr>
        </p:nvSpPr>
        <p:spPr/>
        <p:txBody>
          <a:bodyPr/>
          <a:lstStyle/>
          <a:p>
            <a:pPr>
              <a:defRPr/>
            </a:pPr>
            <a:fld id="{9E787529-879D-9041-985B-2277DDD38B17}" type="datetime1">
              <a:rPr lang="en-US" smtClean="0"/>
              <a:t>8/23/23</a:t>
            </a:fld>
            <a:endParaRPr lang="en-US"/>
          </a:p>
        </p:txBody>
      </p:sp>
      <p:pic>
        <p:nvPicPr>
          <p:cNvPr id="7" name="Picture 6">
            <a:extLst>
              <a:ext uri="{FF2B5EF4-FFF2-40B4-BE49-F238E27FC236}">
                <a16:creationId xmlns:a16="http://schemas.microsoft.com/office/drawing/2014/main" id="{421C2B80-F887-7CA3-9A84-CA7FBBDA4E3E}"/>
              </a:ext>
            </a:extLst>
          </p:cNvPr>
          <p:cNvPicPr>
            <a:picLocks noChangeAspect="1"/>
          </p:cNvPicPr>
          <p:nvPr/>
        </p:nvPicPr>
        <p:blipFill>
          <a:blip r:embed="rId2"/>
          <a:stretch>
            <a:fillRect/>
          </a:stretch>
        </p:blipFill>
        <p:spPr>
          <a:xfrm>
            <a:off x="1234628" y="1678898"/>
            <a:ext cx="6674744" cy="4221910"/>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Perspectiva do processo</a:t>
            </a:r>
            <a:endParaRPr lang="en-US" dirty="0"/>
          </a:p>
        </p:txBody>
      </p:sp>
      <p:sp>
        <p:nvSpPr>
          <p:cNvPr id="4" name="Content Placeholder 3"/>
          <p:cNvSpPr>
            <a:spLocks noGrp="1"/>
          </p:cNvSpPr>
          <p:nvPr>
            <p:ph idx="1"/>
          </p:nvPr>
        </p:nvSpPr>
        <p:spPr/>
        <p:txBody>
          <a:bodyPr/>
          <a:lstStyle/>
          <a:p>
            <a:r>
              <a:rPr lang="pt" dirty="0"/>
              <a:t>Os modelos de contexto simplesmente mostram os outros sistemas no ambiente, não como o sistema que está sendo desenvolvido é usado naquele ambiente.</a:t>
            </a:r>
          </a:p>
          <a:p>
            <a:r>
              <a:rPr lang="pt" dirty="0"/>
              <a:t>Os modelos de processo revelam como o sistema que está sendo desenvolvido é usado em processos de negócios mais amplos.</a:t>
            </a:r>
          </a:p>
          <a:p>
            <a:r>
              <a:rPr lang="pt" dirty="0"/>
              <a:t>Os diagramas de atividades UML podem ser usados para definir modelos de processos de negócios.</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fld id="{37AB11D1-D802-824D-A5BC-8E0019AF98B8}" type="datetime1">
              <a:rPr lang="en-US" smtClean="0"/>
              <a:t>8/23/23</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pt" dirty="0"/>
              <a:t>Modelo de processo de detenção involuntária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fld id="{03191C76-0DE7-6449-9DF8-BFF68240AB6E}" type="datetime1">
              <a:rPr lang="en-US" smtClean="0"/>
              <a:t>8/23/23</a:t>
            </a:fld>
            <a:endParaRPr lang="en-US"/>
          </a:p>
        </p:txBody>
      </p:sp>
      <p:pic>
        <p:nvPicPr>
          <p:cNvPr id="7" name="Picture 6">
            <a:extLst>
              <a:ext uri="{FF2B5EF4-FFF2-40B4-BE49-F238E27FC236}">
                <a16:creationId xmlns:a16="http://schemas.microsoft.com/office/drawing/2014/main" id="{45D3209E-1CED-DE72-6757-ECCD6ACCFC40}"/>
              </a:ext>
            </a:extLst>
          </p:cNvPr>
          <p:cNvPicPr>
            <a:picLocks noChangeAspect="1"/>
          </p:cNvPicPr>
          <p:nvPr/>
        </p:nvPicPr>
        <p:blipFill>
          <a:blip r:embed="rId2"/>
          <a:stretch>
            <a:fillRect/>
          </a:stretch>
        </p:blipFill>
        <p:spPr>
          <a:xfrm>
            <a:off x="1014761" y="1835739"/>
            <a:ext cx="7114477" cy="4102509"/>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pt" dirty="0"/>
              <a:t>modelos de interação</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fld id="{7ACDD1C9-C12C-654F-B406-26756B9239C4}" type="datetime1">
              <a:rPr lang="en-US" smtClean="0"/>
              <a:t>8/23/23</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modelos de interação</a:t>
            </a:r>
            <a:endParaRPr lang="en-US" dirty="0"/>
          </a:p>
        </p:txBody>
      </p:sp>
      <p:sp>
        <p:nvSpPr>
          <p:cNvPr id="3" name="Content Placeholder 2"/>
          <p:cNvSpPr>
            <a:spLocks noGrp="1"/>
          </p:cNvSpPr>
          <p:nvPr>
            <p:ph idx="1"/>
          </p:nvPr>
        </p:nvSpPr>
        <p:spPr/>
        <p:txBody>
          <a:bodyPr/>
          <a:lstStyle/>
          <a:p>
            <a:r>
              <a:rPr lang="pt" dirty="0"/>
              <a:t>A modelagem da interação do usuário é importante, pois ajuda a identificar os requisitos do usuário.</a:t>
            </a:r>
          </a:p>
          <a:p>
            <a:r>
              <a:rPr lang="pt" dirty="0"/>
              <a:t>A modelagem da interação sistema a sistema destaca os problemas de comunicação que podem surgir.</a:t>
            </a:r>
          </a:p>
          <a:p>
            <a:r>
              <a:rPr lang="pt" dirty="0"/>
              <a:t>A interação de componentes de modelagem nos ajuda a entender se uma estrutura de sistema proposta tem probabilidade de fornecer o desempenho e a confiabilidade necessários do sistema. </a:t>
            </a:r>
          </a:p>
          <a:p>
            <a:r>
              <a:rPr lang="pt" dirty="0"/>
              <a:t>Diagramas de caso de uso e diagramas de seqüência podem ser usados para </a:t>
            </a:r>
            <a:r>
              <a:rPr lang="pt" dirty="0" err="1"/>
              <a:t>modelagem de interação </a:t>
            </a:r>
            <a:r>
              <a:rPr lang="pt" dirty="0"/>
              <a:t>.</a:t>
            </a:r>
          </a:p>
          <a:p>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092F1933-D78D-A242-9621-CE8A66122335}" type="datetime1">
              <a:rPr lang="en-US" smtClean="0"/>
              <a:t>8/23/23</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Modelagem de casos de uso</a:t>
            </a:r>
            <a:endParaRPr lang="en-US" dirty="0"/>
          </a:p>
        </p:txBody>
      </p:sp>
      <p:sp>
        <p:nvSpPr>
          <p:cNvPr id="3" name="Content Placeholder 2"/>
          <p:cNvSpPr>
            <a:spLocks noGrp="1"/>
          </p:cNvSpPr>
          <p:nvPr>
            <p:ph idx="1"/>
          </p:nvPr>
        </p:nvSpPr>
        <p:spPr/>
        <p:txBody>
          <a:bodyPr/>
          <a:lstStyle/>
          <a:p>
            <a:r>
              <a:rPr lang="pt" dirty="0"/>
              <a:t>Os casos de uso foram desenvolvidos originalmente para dar suporte à elicitação de requisitos e agora estão incorporados à UML.</a:t>
            </a:r>
          </a:p>
          <a:p>
            <a:r>
              <a:rPr lang="pt" dirty="0"/>
              <a:t>Cada caso de uso representa uma tarefa discreta que envolve interação externa com um sistema.</a:t>
            </a:r>
          </a:p>
          <a:p>
            <a:r>
              <a:rPr lang="pt" dirty="0"/>
              <a:t>Os atores em um caso de uso podem ser pessoas ou outros sistemas.</a:t>
            </a:r>
          </a:p>
          <a:p>
            <a:r>
              <a:rPr lang="pt" dirty="0"/>
              <a:t>Representado </a:t>
            </a:r>
            <a:r>
              <a:rPr lang="pt" dirty="0" err="1"/>
              <a:t>diagramaticamente </a:t>
            </a:r>
            <a:r>
              <a:rPr lang="pt" dirty="0"/>
              <a:t>para fornecer uma visão geral do caso de uso e em uma forma textual mais detalhada.</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6BD04715-EE4E-594E-8D7E-B068EF4FBC73}" type="datetime1">
              <a:rPr lang="en-US" smtClean="0"/>
              <a:t>8/23/23</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pt" dirty="0"/>
              <a:t>Caso de uso de transferência de dados </a:t>
            </a:r>
            <a:endParaRPr lang="en-US" dirty="0"/>
          </a:p>
        </p:txBody>
      </p:sp>
      <p:sp>
        <p:nvSpPr>
          <p:cNvPr id="5" name="Content Placeholder 4"/>
          <p:cNvSpPr>
            <a:spLocks noGrp="1"/>
          </p:cNvSpPr>
          <p:nvPr>
            <p:ph idx="1"/>
          </p:nvPr>
        </p:nvSpPr>
        <p:spPr/>
        <p:txBody>
          <a:bodyPr/>
          <a:lstStyle/>
          <a:p>
            <a:r>
              <a:rPr lang="pt" dirty="0"/>
              <a:t>Um caso de uso no sistema </a:t>
            </a:r>
            <a:endParaRPr lang="en-US" dirty="0"/>
          </a:p>
        </p:txBody>
      </p:sp>
      <p:sp>
        <p:nvSpPr>
          <p:cNvPr id="7" name="Footer Placeholder 6"/>
          <p:cNvSpPr>
            <a:spLocks noGrp="1"/>
          </p:cNvSpPr>
          <p:nvPr>
            <p:ph type="ftr" sz="quarter" idx="11"/>
          </p:nvPr>
        </p:nvSpPr>
        <p:spPr/>
        <p:txBody>
          <a:bodyPr/>
          <a:lstStyle/>
          <a:p>
            <a:pPr>
              <a:defRPr/>
            </a:pPr>
            <a:r>
              <a:rPr lang="pt"/>
              <a:t>Capítulo 5 Modelagem do Sistema</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D75705AE-6A77-9745-9EDA-CD9DF3581120}" type="datetime1">
              <a:rPr lang="en-US" smtClean="0"/>
              <a:t>8/23/23</a:t>
            </a:fld>
            <a:endParaRPr lang="en-US"/>
          </a:p>
        </p:txBody>
      </p:sp>
      <p:pic>
        <p:nvPicPr>
          <p:cNvPr id="8" name="Picture 7">
            <a:extLst>
              <a:ext uri="{FF2B5EF4-FFF2-40B4-BE49-F238E27FC236}">
                <a16:creationId xmlns:a16="http://schemas.microsoft.com/office/drawing/2014/main" id="{10B321A3-95D4-0E91-F44E-57501E875358}"/>
              </a:ext>
            </a:extLst>
          </p:cNvPr>
          <p:cNvPicPr>
            <a:picLocks noChangeAspect="1"/>
          </p:cNvPicPr>
          <p:nvPr/>
        </p:nvPicPr>
        <p:blipFill>
          <a:blip r:embed="rId2"/>
          <a:stretch>
            <a:fillRect/>
          </a:stretch>
        </p:blipFill>
        <p:spPr>
          <a:xfrm>
            <a:off x="685800" y="3145268"/>
            <a:ext cx="7772400" cy="1641889"/>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pt" dirty="0"/>
              <a:t>Descrição tabular do caso de uso 'Transferir dados' </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52818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charset="0"/>
                          <a:ea typeface="Times New Roman" charset="0"/>
                        </a:rPr>
                        <a:t>MHC -PMS: Transferir dados</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atores</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Recepcionista médica, sistema de registros de pacientes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Descrição</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Uma recepcionista pode transferir dados do sistema </a:t>
                      </a:r>
                      <a:r>
                        <a:rPr kumimoji="0" lang="pt" sz="1600" b="0" i="0" u="none" strike="noStrike" cap="none" normalizeH="0" baseline="0" dirty="0" err="1">
                          <a:ln>
                            <a:noFill/>
                          </a:ln>
                          <a:solidFill>
                            <a:srgbClr val="000000"/>
                          </a:solidFill>
                          <a:effectLst/>
                          <a:latin typeface="Arial" charset="0"/>
                          <a:ea typeface="Times New Roman" charset="0"/>
                        </a:rPr>
                        <a:t>Mentcase </a:t>
                      </a:r>
                      <a:r>
                        <a:rPr kumimoji="0" lang="pt" sz="1600" b="0" i="0" u="none" strike="noStrike" cap="none" normalizeH="0" baseline="0" dirty="0">
                          <a:ln>
                            <a:noFill/>
                          </a:ln>
                          <a:solidFill>
                            <a:srgbClr val="000000"/>
                          </a:solidFill>
                          <a:effectLst/>
                          <a:latin typeface="Arial" charset="0"/>
                          <a:ea typeface="Times New Roman" charset="0"/>
                        </a:rPr>
                        <a:t>para um banco de dados geral de registros de pacientes mantido por uma autoridade de saúde. As informações transferidas podem ser informações pessoais atualizadas (endereço, número de telefone, etc.) ou um resumo do diagnóstico e tratamento do paciente.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Dados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Informações pessoais do paciente, resumo do tratamento</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Estímulo</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Comando do usuário emitido pela recepcionista médica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Resposta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Confirmação de que o PRS foi atualizado</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Comentários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A recepcionista deve ter permissões de segurança apropriadas para acessar as informações do paciente e o PRS .</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A8F5D342-AE26-704D-A8A5-E3BAC8897041}" type="datetime1">
              <a:rPr lang="en-US" smtClean="0"/>
              <a:t>8/23/23</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pt" dirty="0"/>
              <a:t>Casos de uso no sistema </a:t>
            </a:r>
            <a:r>
              <a:rPr lang="pt" dirty="0" err="1"/>
              <a:t>Mentcare </a:t>
            </a:r>
            <a:r>
              <a:rPr lang="pt" dirty="0"/>
              <a:t>envolvendo a função 'Recepcionista Médico'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fld id="{C3D21125-0E2B-3645-8848-97A12E953086}" type="datetime1">
              <a:rPr lang="en-US" smtClean="0"/>
              <a:t>8/23/23</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Assuntos abordados</a:t>
            </a:r>
            <a:endParaRPr lang="en-US" dirty="0"/>
          </a:p>
        </p:txBody>
      </p:sp>
      <p:sp>
        <p:nvSpPr>
          <p:cNvPr id="3" name="Content Placeholder 2"/>
          <p:cNvSpPr>
            <a:spLocks noGrp="1"/>
          </p:cNvSpPr>
          <p:nvPr>
            <p:ph idx="1"/>
          </p:nvPr>
        </p:nvSpPr>
        <p:spPr/>
        <p:txBody>
          <a:bodyPr/>
          <a:lstStyle/>
          <a:p>
            <a:r>
              <a:rPr lang="pt" dirty="0"/>
              <a:t>modelos de contexto</a:t>
            </a:r>
            <a:endParaRPr lang="en-GB" dirty="0"/>
          </a:p>
          <a:p>
            <a:r>
              <a:rPr lang="pt" dirty="0"/>
              <a:t>modelos de interação</a:t>
            </a:r>
            <a:endParaRPr lang="en-GB" dirty="0"/>
          </a:p>
          <a:p>
            <a:r>
              <a:rPr lang="pt" dirty="0"/>
              <a:t>modelos estruturais</a:t>
            </a:r>
            <a:endParaRPr lang="en-GB" dirty="0"/>
          </a:p>
          <a:p>
            <a:r>
              <a:rPr lang="pt" dirty="0"/>
              <a:t>modelos comportamentais</a:t>
            </a:r>
            <a:endParaRPr lang="en-GB" dirty="0"/>
          </a:p>
          <a:p>
            <a:r>
              <a:rPr lang="pt" dirty="0"/>
              <a:t>Engenharia orientada a modelos </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A2274938-AAAF-754D-ABC6-78749BC746DE}" type="datetime1">
              <a:rPr lang="en-US" smtClean="0"/>
              <a:t>8/23/23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diagramas de sequência</a:t>
            </a:r>
            <a:endParaRPr lang="en-US" dirty="0"/>
          </a:p>
        </p:txBody>
      </p:sp>
      <p:sp>
        <p:nvSpPr>
          <p:cNvPr id="3" name="Content Placeholder 2"/>
          <p:cNvSpPr>
            <a:spLocks noGrp="1"/>
          </p:cNvSpPr>
          <p:nvPr>
            <p:ph idx="1"/>
          </p:nvPr>
        </p:nvSpPr>
        <p:spPr/>
        <p:txBody>
          <a:bodyPr/>
          <a:lstStyle/>
          <a:p>
            <a:r>
              <a:rPr lang="pt" dirty="0"/>
              <a:t>Os diagramas de sequência fazem parte da UML e são usados para modelar as interações entre os atores e os objetos dentro de um sistema.</a:t>
            </a:r>
          </a:p>
          <a:p>
            <a:r>
              <a:rPr lang="pt" dirty="0"/>
              <a:t>Um diagrama de sequência mostra a sequência de interações que ocorrem durante um determinado caso de uso ou instância de caso de uso.</a:t>
            </a:r>
          </a:p>
          <a:p>
            <a:r>
              <a:rPr lang="pt" dirty="0"/>
              <a:t>Os objetos e atores envolvidos são listados na parte superior do diagrama, com uma linha pontilhada traçada verticalmente a partir deles.</a:t>
            </a:r>
          </a:p>
          <a:p>
            <a:r>
              <a:rPr lang="pt" dirty="0"/>
              <a:t>As interações entre objetos são indicadas por setas anotadas.</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23AE5818-1281-4E4A-BAC2-001DEDAAF7C4}" type="datetime1">
              <a:rPr lang="en-US" smtClean="0"/>
              <a:t>8/23/23</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pt" dirty="0"/>
              <a:t>Diagrama de sequência para Exibir informações do paciente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sp>
        <p:nvSpPr>
          <p:cNvPr id="3" name="Date Placeholder 2"/>
          <p:cNvSpPr>
            <a:spLocks noGrp="1"/>
          </p:cNvSpPr>
          <p:nvPr>
            <p:ph type="dt" sz="half" idx="10"/>
          </p:nvPr>
        </p:nvSpPr>
        <p:spPr/>
        <p:txBody>
          <a:bodyPr/>
          <a:lstStyle/>
          <a:p>
            <a:pPr>
              <a:defRPr/>
            </a:pPr>
            <a:fld id="{329A70C4-5696-FA45-A3D6-6E0A55386E3A}" type="datetime1">
              <a:rPr lang="en-US" smtClean="0"/>
              <a:t>8/23/23</a:t>
            </a:fld>
            <a:endParaRPr lang="en-US"/>
          </a:p>
        </p:txBody>
      </p:sp>
      <p:pic>
        <p:nvPicPr>
          <p:cNvPr id="7" name="Picture 6">
            <a:extLst>
              <a:ext uri="{FF2B5EF4-FFF2-40B4-BE49-F238E27FC236}">
                <a16:creationId xmlns:a16="http://schemas.microsoft.com/office/drawing/2014/main" id="{B31DD39B-6069-05FB-099C-1F18CF46119D}"/>
              </a:ext>
            </a:extLst>
          </p:cNvPr>
          <p:cNvPicPr>
            <a:picLocks noChangeAspect="1"/>
          </p:cNvPicPr>
          <p:nvPr/>
        </p:nvPicPr>
        <p:blipFill>
          <a:blip r:embed="rId2"/>
          <a:stretch>
            <a:fillRect/>
          </a:stretch>
        </p:blipFill>
        <p:spPr>
          <a:xfrm>
            <a:off x="1646617" y="1938599"/>
            <a:ext cx="5850765" cy="4417751"/>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pt" dirty="0"/>
              <a:t>Diagrama de sequência para dados de transferência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26A6C028-31FE-9A4C-AC53-F443033BEF30}" type="datetime1">
              <a:rPr lang="en-US" smtClean="0"/>
              <a:t>8/23/23</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pt" dirty="0"/>
              <a:t>modelos estruturais</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fld id="{0D1E5B77-88F5-0D40-A44F-D9D877DB5C95}" type="datetime1">
              <a:rPr lang="en-US" smtClean="0"/>
              <a:t>8/23/23</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modelos estruturais</a:t>
            </a:r>
            <a:endParaRPr lang="en-US" dirty="0"/>
          </a:p>
        </p:txBody>
      </p:sp>
      <p:sp>
        <p:nvSpPr>
          <p:cNvPr id="3" name="Content Placeholder 2"/>
          <p:cNvSpPr>
            <a:spLocks noGrp="1"/>
          </p:cNvSpPr>
          <p:nvPr>
            <p:ph idx="1"/>
          </p:nvPr>
        </p:nvSpPr>
        <p:spPr/>
        <p:txBody>
          <a:bodyPr/>
          <a:lstStyle/>
          <a:p>
            <a:r>
              <a:rPr lang="pt" dirty="0"/>
              <a:t>Os modelos estruturais de software exibem a organização de um sistema em termos dos componentes que compõem esse sistema e seus relacionamentos.</a:t>
            </a:r>
          </a:p>
          <a:p>
            <a:r>
              <a:rPr lang="pt" dirty="0"/>
              <a:t>Os modelos estruturais podem ser modelos estáticos, que mostram a estrutura do projeto do sistema, ou modelos dinâmicos, que mostram a organização do sistema quando ele está em execução.</a:t>
            </a:r>
          </a:p>
          <a:p>
            <a:r>
              <a:rPr lang="pt" dirty="0"/>
              <a:t>Você cria modelos estruturais de um sistema quando está discutindo e projetando a arquitetura do sistema.</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279A58DC-F7F1-BA4E-AFB4-28B8E896839F}" type="datetime1">
              <a:rPr lang="en-US" smtClean="0"/>
              <a:t>8/23/23</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diagramas de classe</a:t>
            </a:r>
            <a:endParaRPr lang="en-US" dirty="0"/>
          </a:p>
        </p:txBody>
      </p:sp>
      <p:sp>
        <p:nvSpPr>
          <p:cNvPr id="3" name="Content Placeholder 2"/>
          <p:cNvSpPr>
            <a:spLocks noGrp="1"/>
          </p:cNvSpPr>
          <p:nvPr>
            <p:ph idx="1"/>
          </p:nvPr>
        </p:nvSpPr>
        <p:spPr/>
        <p:txBody>
          <a:bodyPr/>
          <a:lstStyle/>
          <a:p>
            <a:r>
              <a:rPr lang="pt" sz="2200" dirty="0"/>
              <a:t>Os diagramas de classes são usados ao desenvolver um modelo de sistema orientado a objetos para mostrar as classes em um sistema e as associações entre essas classes.</a:t>
            </a:r>
          </a:p>
          <a:p>
            <a:r>
              <a:rPr lang="pt" sz="2200" dirty="0"/>
              <a:t>Uma classe de objeto pode ser considerada como uma definição geral de um tipo de objeto do sistema.</a:t>
            </a:r>
          </a:p>
          <a:p>
            <a:r>
              <a:rPr lang="pt" sz="2200" dirty="0"/>
              <a:t>Uma associação é um link entre classes que indica que existe algum relacionamento entre essas classes. </a:t>
            </a:r>
          </a:p>
          <a:p>
            <a:r>
              <a:rPr lang="pt" sz="2200" dirty="0"/>
              <a:t>Quando você está desenvolvendo modelos durante os estágios iniciais do processo de engenharia de software, os objetos representam algo no mundo real, como um paciente, uma receita, um médico, etc.</a:t>
            </a:r>
            <a:endParaRPr lang="en-US" sz="2200"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4D4587B0-1236-9346-99B4-0736946B4FA2}" type="datetime1">
              <a:rPr lang="en-US" smtClean="0"/>
              <a:t>8/23/23</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pt" dirty="0"/>
              <a:t>Classes e associação UML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fld id="{6C054B38-F172-904A-8D26-DFEAD6E5E20B}" type="datetime1">
              <a:rPr lang="en-US" smtClean="0"/>
              <a:t>8/23/23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pt" dirty="0"/>
              <a:t>Classes e associações no MHC-PMS</a:t>
            </a:r>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fld id="{9324D952-16F9-7A4B-82BE-CCA13EB22988}" type="datetime1">
              <a:rPr lang="en-US" smtClean="0"/>
              <a:t>8/23/23</a:t>
            </a:fld>
            <a:endParaRPr lang="en-US"/>
          </a:p>
        </p:txBody>
      </p:sp>
      <p:pic>
        <p:nvPicPr>
          <p:cNvPr id="7" name="Picture 6">
            <a:extLst>
              <a:ext uri="{FF2B5EF4-FFF2-40B4-BE49-F238E27FC236}">
                <a16:creationId xmlns:a16="http://schemas.microsoft.com/office/drawing/2014/main" id="{E2AFABEC-4785-77F9-D3F2-9EFA2D622125}"/>
              </a:ext>
            </a:extLst>
          </p:cNvPr>
          <p:cNvPicPr>
            <a:picLocks noChangeAspect="1"/>
          </p:cNvPicPr>
          <p:nvPr/>
        </p:nvPicPr>
        <p:blipFill>
          <a:blip r:embed="rId2"/>
          <a:stretch>
            <a:fillRect/>
          </a:stretch>
        </p:blipFill>
        <p:spPr>
          <a:xfrm>
            <a:off x="1461305" y="1751525"/>
            <a:ext cx="6221390" cy="4098683"/>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pt" dirty="0"/>
              <a:t>A aula de Consulta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fld id="{846C4770-03E0-0F40-84EE-F9C99C3C4C5E}" type="datetime1">
              <a:rPr lang="en-US" smtClean="0"/>
              <a:t>8/23/23</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Generalização</a:t>
            </a:r>
            <a:endParaRPr lang="en-US" dirty="0"/>
          </a:p>
        </p:txBody>
      </p:sp>
      <p:sp>
        <p:nvSpPr>
          <p:cNvPr id="5" name="Content Placeholder 4"/>
          <p:cNvSpPr>
            <a:spLocks noGrp="1"/>
          </p:cNvSpPr>
          <p:nvPr>
            <p:ph idx="1"/>
          </p:nvPr>
        </p:nvSpPr>
        <p:spPr/>
        <p:txBody>
          <a:bodyPr/>
          <a:lstStyle/>
          <a:p>
            <a:r>
              <a:rPr lang="pt" dirty="0"/>
              <a:t>A generalização é uma técnica cotidiana que usamos para gerenciar a complexidade.</a:t>
            </a:r>
          </a:p>
          <a:p>
            <a:r>
              <a:rPr lang="pt" dirty="0"/>
              <a:t>Em vez de aprender as características detalhadas de cada entidade que experimentamos, colocamos essas entidades em classes mais gerais (animais, carros, casas, etc.) e aprendemos as características dessas classes.</a:t>
            </a:r>
          </a:p>
          <a:p>
            <a:r>
              <a:rPr lang="pt" dirty="0"/>
              <a:t>Isso nos permite inferir que diferentes membros dessas classes têm algumas características comuns, por exemplo, esquilos e ratos são roedores.</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fld id="{62FD3B6D-5A98-754E-8133-19BF698CEE3E}" type="datetime1">
              <a:rPr lang="en-US" smtClean="0"/>
              <a:t>8/23/23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Modelagem do sistema</a:t>
            </a:r>
            <a:endParaRPr lang="en-US" dirty="0"/>
          </a:p>
        </p:txBody>
      </p:sp>
      <p:sp>
        <p:nvSpPr>
          <p:cNvPr id="3" name="Content Placeholder 2"/>
          <p:cNvSpPr>
            <a:spLocks noGrp="1"/>
          </p:cNvSpPr>
          <p:nvPr>
            <p:ph idx="1"/>
          </p:nvPr>
        </p:nvSpPr>
        <p:spPr/>
        <p:txBody>
          <a:bodyPr/>
          <a:lstStyle/>
          <a:p>
            <a:r>
              <a:rPr lang="pt" dirty="0"/>
              <a:t>A modelagem do sistema é o processo de desenvolvimento de modelos abstratos de um sistema, com cada modelo apresentando uma visão ou perspectiva diferente desse sistema.</a:t>
            </a:r>
          </a:p>
          <a:p>
            <a:r>
              <a:rPr lang="pt" dirty="0"/>
              <a:t>A modelagem do sistema agora significa representar um sistema usando algum tipo de notação gráfica, que agora é quase sempre baseada em notações na Unified Modeling Language (UML).</a:t>
            </a:r>
          </a:p>
          <a:p>
            <a:r>
              <a:rPr lang="pt" dirty="0"/>
              <a:t>A modelagem do sistema ajuda o analista a entender a funcionalidade do sistema e os modelos são usados para se comunicar com os clientes.</a:t>
            </a:r>
          </a:p>
          <a:p>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554E2903-D2E4-1940-8469-19F74B72CE99}" type="datetime1">
              <a:rPr lang="en-US" smtClean="0"/>
              <a:t>8/23/23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Generalização</a:t>
            </a:r>
            <a:endParaRPr lang="en-US" dirty="0"/>
          </a:p>
        </p:txBody>
      </p:sp>
      <p:sp>
        <p:nvSpPr>
          <p:cNvPr id="3" name="Content Placeholder 2"/>
          <p:cNvSpPr>
            <a:spLocks noGrp="1"/>
          </p:cNvSpPr>
          <p:nvPr>
            <p:ph idx="1"/>
          </p:nvPr>
        </p:nvSpPr>
        <p:spPr/>
        <p:txBody>
          <a:bodyPr/>
          <a:lstStyle/>
          <a:p>
            <a:r>
              <a:rPr lang="pt" sz="2100" dirty="0"/>
              <a:t>Na modelagem de sistemas, geralmente é útil examinar as classes em um sistema para ver se há espaço para generalização. Se forem propostas alterações, não será necessário examinar todas as classes do sistema para ver se elas são afetadas pela alteração.</a:t>
            </a:r>
          </a:p>
          <a:p>
            <a:r>
              <a:rPr lang="pt" sz="2100" dirty="0"/>
              <a:t>Em linguagens orientadas a objetos, como Java, a generalização é implementada usando os mecanismos de herança de classe incorporados à linguagem. </a:t>
            </a:r>
          </a:p>
          <a:p>
            <a:r>
              <a:rPr lang="pt" sz="2100" dirty="0"/>
              <a:t>Em uma generalização, os atributos e operações associados às classes de nível superior também estão associados às classes de nível inferior.</a:t>
            </a:r>
          </a:p>
          <a:p>
            <a:r>
              <a:rPr lang="pt" sz="2100" dirty="0"/>
              <a:t>As classes de nível inferior são subclasses que herdam os atributos e operações de suas </a:t>
            </a:r>
            <a:r>
              <a:rPr lang="pt" sz="2100" dirty="0" err="1"/>
              <a:t>superclasses </a:t>
            </a:r>
            <a:r>
              <a:rPr lang="pt" sz="2100" dirty="0"/>
              <a:t>. Essas classes de nível inferior adicionam atributos e operações mais específicos.</a:t>
            </a:r>
            <a:endParaRPr lang="en-US" sz="2100"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34EE2C89-26FA-C040-91F7-E4DBC9329D47}" type="datetime1">
              <a:rPr lang="en-US" smtClean="0"/>
              <a:t>8/23/23</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pt" dirty="0"/>
              <a:t>Uma hierarquia de generalização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589C9F39-FA05-A643-B307-25062C3FD3E5}" type="datetime1">
              <a:rPr lang="en-US" smtClean="0"/>
              <a:t>8/23/23</a:t>
            </a:fld>
            <a:endParaRPr lang="en-US"/>
          </a:p>
        </p:txBody>
      </p:sp>
      <p:pic>
        <p:nvPicPr>
          <p:cNvPr id="7" name="Picture 6">
            <a:extLst>
              <a:ext uri="{FF2B5EF4-FFF2-40B4-BE49-F238E27FC236}">
                <a16:creationId xmlns:a16="http://schemas.microsoft.com/office/drawing/2014/main" id="{353F7E12-B54B-5942-78C6-9A4FF940CA20}"/>
              </a:ext>
            </a:extLst>
          </p:cNvPr>
          <p:cNvPicPr>
            <a:picLocks noChangeAspect="1"/>
          </p:cNvPicPr>
          <p:nvPr/>
        </p:nvPicPr>
        <p:blipFill>
          <a:blip r:embed="rId2"/>
          <a:stretch>
            <a:fillRect/>
          </a:stretch>
        </p:blipFill>
        <p:spPr>
          <a:xfrm>
            <a:off x="1054929" y="1671069"/>
            <a:ext cx="7034142" cy="4431850"/>
          </a:xfrm>
          <a:prstGeom prst="rect">
            <a:avLst/>
          </a:prstGeom>
        </p:spPr>
      </p:pic>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pt" dirty="0"/>
              <a:t>Uma hierarquia de generalização com detalhes adicionados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fld id="{EE2CA484-CF24-5C4C-8CD5-DC05B2BF71EF}" type="datetime1">
              <a:rPr lang="en-US" smtClean="0"/>
              <a:t>8/23/23</a:t>
            </a:fld>
            <a:endParaRPr lang="en-US"/>
          </a:p>
        </p:txBody>
      </p:sp>
      <p:pic>
        <p:nvPicPr>
          <p:cNvPr id="7" name="Picture 6">
            <a:extLst>
              <a:ext uri="{FF2B5EF4-FFF2-40B4-BE49-F238E27FC236}">
                <a16:creationId xmlns:a16="http://schemas.microsoft.com/office/drawing/2014/main" id="{E565A552-AFB3-AE11-1E38-8548E089BFDF}"/>
              </a:ext>
            </a:extLst>
          </p:cNvPr>
          <p:cNvPicPr>
            <a:picLocks noChangeAspect="1"/>
          </p:cNvPicPr>
          <p:nvPr/>
        </p:nvPicPr>
        <p:blipFill>
          <a:blip r:embed="rId2"/>
          <a:stretch>
            <a:fillRect/>
          </a:stretch>
        </p:blipFill>
        <p:spPr>
          <a:xfrm>
            <a:off x="1610351" y="1810777"/>
            <a:ext cx="5923298" cy="4428097"/>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pt" dirty="0"/>
              <a:t>Modelos de agregação de classe </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pt" dirty="0"/>
              <a:t>Um modelo de agregação mostra como as classes que são coleções são compostas por outras classes.</a:t>
            </a:r>
          </a:p>
          <a:p>
            <a:r>
              <a:rPr lang="pt" dirty="0"/>
              <a:t>Os modelos de agregação são semelhantes ao relacionamento de parte em modelos de dados semânticos .</a:t>
            </a:r>
            <a:endParaRPr lang="en-GB"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fld id="{4A9AE36D-3743-4246-ABD0-C0B8295741D0}" type="datetime1">
              <a:rPr lang="en-US" smtClean="0"/>
              <a:t>8/23/23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pt" dirty="0"/>
              <a:t>A associação de agregação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fld id="{BE5B0EA1-0034-7147-BBE5-6DC68BF4CB9A}" type="datetime1">
              <a:rPr lang="en-US" smtClean="0"/>
              <a:t>8/23/23</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pt" dirty="0"/>
              <a:t>modelos comportamentais</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fld id="{BFF68FEA-32A7-B349-885E-E6DE14101E67}" type="datetime1">
              <a:rPr lang="en-US" smtClean="0"/>
              <a:t>8/23/23</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modelos comportamentais</a:t>
            </a:r>
            <a:endParaRPr lang="en-US" dirty="0"/>
          </a:p>
        </p:txBody>
      </p:sp>
      <p:sp>
        <p:nvSpPr>
          <p:cNvPr id="3" name="Content Placeholder 2"/>
          <p:cNvSpPr>
            <a:spLocks noGrp="1"/>
          </p:cNvSpPr>
          <p:nvPr>
            <p:ph idx="1"/>
          </p:nvPr>
        </p:nvSpPr>
        <p:spPr/>
        <p:txBody>
          <a:bodyPr/>
          <a:lstStyle/>
          <a:p>
            <a:r>
              <a:rPr lang="pt" dirty="0"/>
              <a:t>Modelos comportamentais são modelos do comportamento dinâmico de um sistema enquanto ele está sendo executado. Eles mostram o que acontece ou o que deveria acontecer quando um sistema responde a um estímulo de seu ambiente.</a:t>
            </a:r>
          </a:p>
          <a:p>
            <a:r>
              <a:rPr lang="pt" dirty="0"/>
              <a:t>Você pode pensar nesses estímulos como sendo de dois tipos:</a:t>
            </a:r>
            <a:endParaRPr lang="en-GB" dirty="0"/>
          </a:p>
          <a:p>
            <a:pPr lvl="1"/>
            <a:r>
              <a:rPr lang="pt" dirty="0">
                <a:solidFill>
                  <a:srgbClr val="FF0000"/>
                </a:solidFill>
              </a:rPr>
              <a:t>Dados </a:t>
            </a:r>
            <a:r>
              <a:rPr lang="pt" dirty="0"/>
              <a:t>Chegam alguns dados que devem ser processados pelo sistema.</a:t>
            </a:r>
            <a:endParaRPr lang="en-GB" dirty="0"/>
          </a:p>
          <a:p>
            <a:pPr lvl="1"/>
            <a:r>
              <a:rPr lang="pt" dirty="0">
                <a:solidFill>
                  <a:srgbClr val="FF0000"/>
                </a:solidFill>
              </a:rPr>
              <a:t>Eventos </a:t>
            </a:r>
            <a:r>
              <a:rPr lang="pt" dirty="0"/>
              <a:t>Ocorre algum evento que aciona o processamento do sistema. Os eventos podem ter dados associados, embora nem sempre seja o caso.</a:t>
            </a:r>
            <a:endParaRPr lang="en-GB" dirty="0"/>
          </a:p>
          <a:p>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fld id="{43921019-BC10-AB4B-96AB-DBF96A9D8803}" type="datetime1">
              <a:rPr lang="en-US" smtClean="0"/>
              <a:t>8/23/23</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Modelagem baseada em dados</a:t>
            </a:r>
            <a:endParaRPr lang="en-US" dirty="0"/>
          </a:p>
        </p:txBody>
      </p:sp>
      <p:sp>
        <p:nvSpPr>
          <p:cNvPr id="3" name="Content Placeholder 2"/>
          <p:cNvSpPr>
            <a:spLocks noGrp="1"/>
          </p:cNvSpPr>
          <p:nvPr>
            <p:ph idx="1"/>
          </p:nvPr>
        </p:nvSpPr>
        <p:spPr/>
        <p:txBody>
          <a:bodyPr/>
          <a:lstStyle/>
          <a:p>
            <a:r>
              <a:rPr lang="pt" dirty="0"/>
              <a:t>Muitos sistemas de negócios são sistemas de processamento de dados que são conduzidos principalmente por dados. Eles são controlados pela entrada de dados no sistema, com relativamente pouco processamento de eventos externos.</a:t>
            </a:r>
          </a:p>
          <a:p>
            <a:r>
              <a:rPr lang="pt" dirty="0"/>
              <a:t>Os modelos orientados a dados mostram a sequência de ações envolvidas no processamento de dados de entrada e na geração de uma saída associada.</a:t>
            </a:r>
          </a:p>
          <a:p>
            <a:r>
              <a:rPr lang="pt" dirty="0"/>
              <a:t>Eles são particularmente úteis durante a análise de requisitos, pois podem ser usados para mostrar o processamento de ponta a ponta em um sistema.</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C6648D5C-ABA7-D04F-BBCD-A589A59B0985}" type="datetime1">
              <a:rPr lang="en-US" smtClean="0"/>
              <a:t>8/23/23</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pt" dirty="0"/>
              <a:t>Um modelo de atividade da operação da bomba de insulina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fld id="{C533982E-E15D-D84B-9BFF-9C35DE3B80A0}" type="datetime1">
              <a:rPr lang="en-US" smtClean="0"/>
              <a:t>8/23/23</a:t>
            </a:fld>
            <a:endParaRPr lang="en-US"/>
          </a:p>
        </p:txBody>
      </p:sp>
      <p:pic>
        <p:nvPicPr>
          <p:cNvPr id="7" name="Picture 6">
            <a:extLst>
              <a:ext uri="{FF2B5EF4-FFF2-40B4-BE49-F238E27FC236}">
                <a16:creationId xmlns:a16="http://schemas.microsoft.com/office/drawing/2014/main" id="{2A7ABFCE-8A65-6837-ACFD-83F3C03630CB}"/>
              </a:ext>
            </a:extLst>
          </p:cNvPr>
          <p:cNvPicPr>
            <a:picLocks noChangeAspect="1"/>
          </p:cNvPicPr>
          <p:nvPr/>
        </p:nvPicPr>
        <p:blipFill>
          <a:blip r:embed="rId2"/>
          <a:stretch>
            <a:fillRect/>
          </a:stretch>
        </p:blipFill>
        <p:spPr>
          <a:xfrm>
            <a:off x="382095" y="2186721"/>
            <a:ext cx="8379809" cy="2742133"/>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pt" dirty="0"/>
              <a:t>Processamento de pedido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fld id="{FCAFF1E0-DA48-BE4A-B313-D0DC3505DA6A}" type="datetime1">
              <a:rPr lang="en-US" smtClean="0"/>
              <a:t>8/23/23</a:t>
            </a:fld>
            <a:endParaRPr lang="en-US"/>
          </a:p>
        </p:txBody>
      </p:sp>
      <p:pic>
        <p:nvPicPr>
          <p:cNvPr id="7" name="Picture 6">
            <a:extLst>
              <a:ext uri="{FF2B5EF4-FFF2-40B4-BE49-F238E27FC236}">
                <a16:creationId xmlns:a16="http://schemas.microsoft.com/office/drawing/2014/main" id="{58DEA852-0E18-7832-ED68-F42BF692DAFD}"/>
              </a:ext>
            </a:extLst>
          </p:cNvPr>
          <p:cNvPicPr>
            <a:picLocks noChangeAspect="1"/>
          </p:cNvPicPr>
          <p:nvPr/>
        </p:nvPicPr>
        <p:blipFill>
          <a:blip r:embed="rId2"/>
          <a:stretch>
            <a:fillRect/>
          </a:stretch>
        </p:blipFill>
        <p:spPr>
          <a:xfrm>
            <a:off x="685800" y="2051210"/>
            <a:ext cx="7772400" cy="3671568"/>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pt" dirty="0"/>
              <a:t>Modelos de sistemas existentes e planejados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pt" sz="2200" dirty="0"/>
              <a:t>Modelos do sistema existente são usados durante a engenharia de requisitos. Eles ajudam a esclarecer o que o sistema existente faz e podem ser usados como base para discutir seus pontos fortes e fracos. Estes então levam a requisitos para o novo sistema.</a:t>
            </a:r>
            <a:endParaRPr lang="en-GB" sz="2200" dirty="0"/>
          </a:p>
          <a:p>
            <a:r>
              <a:rPr lang="pt" sz="2200" dirty="0"/>
              <a:t>Modelos do novo sistema são usados durante a engenharia de requisitos para ajudar a explicar os requisitos propostos para outras partes interessadas do sistema. Os engenheiros usam esses modelos para discutir propostas de projeto e documentar o sistema para implementação.</a:t>
            </a:r>
          </a:p>
          <a:p>
            <a:r>
              <a:rPr lang="pt" sz="2200" dirty="0"/>
              <a:t>Em um processo de engenharia orientado a modelo, é possível gerar uma implementação completa ou parcial do sistema a partir do modelo do sistema.</a:t>
            </a:r>
            <a:r>
              <a:rPr lang="pt"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3C28966F-B405-4040-8D39-366D97EF48D4}" type="datetime1">
              <a:rPr lang="en-US" smtClean="0"/>
              <a:t>8/23/23</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Modelagem orientada a eventos</a:t>
            </a:r>
            <a:endParaRPr lang="en-US" dirty="0"/>
          </a:p>
        </p:txBody>
      </p:sp>
      <p:sp>
        <p:nvSpPr>
          <p:cNvPr id="5" name="Content Placeholder 4"/>
          <p:cNvSpPr>
            <a:spLocks noGrp="1"/>
          </p:cNvSpPr>
          <p:nvPr>
            <p:ph idx="1"/>
          </p:nvPr>
        </p:nvSpPr>
        <p:spPr/>
        <p:txBody>
          <a:bodyPr/>
          <a:lstStyle/>
          <a:p>
            <a:r>
              <a:rPr lang="pt" dirty="0"/>
              <a:t>Os sistemas de tempo real geralmente são orientados a eventos, com processamento mínimo de dados. Por exemplo, um sistema de comutação de telefone fixo responde a eventos como 'receptor fora do gancho' gerando um tom de discagem. </a:t>
            </a:r>
            <a:endParaRPr lang="en-US" dirty="0"/>
          </a:p>
          <a:p>
            <a:r>
              <a:rPr lang="pt" dirty="0"/>
              <a:t>A modelagem orientada a eventos mostra como um sistema responde a eventos externos e internos.</a:t>
            </a:r>
          </a:p>
          <a:p>
            <a:r>
              <a:rPr lang="pt" dirty="0"/>
              <a:t>Baseia-se na suposição de que um sistema tem um número finito de estados e que eventos (estímulos) podem causar uma transição de um estado para outro.</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113F5F79-B8AC-FF4E-9351-F51EDA3A6774}" type="datetime1">
              <a:rPr lang="en-US" smtClean="0"/>
              <a:t>8/23/23</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pt"/>
              <a:t>Modelos de máquina de estado</a:t>
            </a:r>
          </a:p>
        </p:txBody>
      </p:sp>
      <p:sp>
        <p:nvSpPr>
          <p:cNvPr id="56323" name="Rectangle 3"/>
          <p:cNvSpPr>
            <a:spLocks noGrp="1" noChangeArrowheads="1"/>
          </p:cNvSpPr>
          <p:nvPr>
            <p:ph idx="1"/>
          </p:nvPr>
        </p:nvSpPr>
        <p:spPr/>
        <p:txBody>
          <a:bodyPr/>
          <a:lstStyle/>
          <a:p>
            <a:r>
              <a:rPr lang="pt" sz="2400"/>
              <a:t>Eles modelam o comportamento do sistema em resposta a eventos externos e internos.</a:t>
            </a:r>
          </a:p>
          <a:p>
            <a:r>
              <a:rPr lang="pt" sz="2400"/>
              <a:t>Eles mostram as respostas do sistema a estímulos, por isso são frequentemente usados para modelar sistemas em tempo real.</a:t>
            </a:r>
          </a:p>
          <a:p>
            <a:r>
              <a:rPr lang="pt" sz="2400"/>
              <a:t>Os modelos de máquina de estado mostram os estados do sistema como nós e os eventos como arcos entre esses nós. Quando ocorre um evento, o sistema passa de um estado para outro.</a:t>
            </a:r>
          </a:p>
          <a:p>
            <a:r>
              <a:rPr lang="pt" sz="2400"/>
              <a:t>Statecharts são parte integrante da UML e são usados para representar modelos de máquina de estado.</a:t>
            </a:r>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CB5D6F31-3B65-3A46-B86D-C48EE217701A}" type="datetime1">
              <a:rPr lang="en-US" smtClean="0"/>
              <a:t>8/23/23</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pt" dirty="0"/>
              <a:t>Diagrama de estado de um forno de micro-ondas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fld id="{5C7433EE-C7CE-F644-97B9-5F109B78DC3F}" type="datetime1">
              <a:rPr lang="en-US" smtClean="0"/>
              <a:t>8/23/23</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pt" dirty="0"/>
              <a:t>Funcionamento do forno de microondas </a:t>
            </a:r>
            <a:endParaRPr lang="en-US" dirty="0"/>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fld id="{7DE363BE-81C9-254E-9A45-0EFCDF80677B}" type="datetime1">
              <a:rPr lang="en-US" smtClean="0"/>
              <a:t>8/23/23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pt" dirty="0"/>
              <a:t>Estados e estímulos para o forno de microondas (a) </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524827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charset="0"/>
                          <a:ea typeface="Times New Roman" charset="0"/>
                        </a:rPr>
                        <a:t>Estado</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a:ln>
                            <a:noFill/>
                          </a:ln>
                          <a:solidFill>
                            <a:srgbClr val="000000"/>
                          </a:solidFill>
                          <a:effectLst/>
                          <a:latin typeface="Arial" charset="0"/>
                          <a:ea typeface="Times New Roman" charset="0"/>
                        </a:rPr>
                        <a:t>Descrição</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Esperando</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forno está à espera de entrada. O visor mostra a hora atual.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meia potência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A potência do forno está definida para 300 watts. O visor mostra 'Meia potência'.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Potência total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A potência do forno está definida para 600 watts. O visor mostra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Definir tempo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tempo de cozimento é definido para o valor de entrada do usuário. O visor mostra o tempo de cozimento selecionado e é atualizado conforme o tempo é definido.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Desabilitado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A operação do forno está desativada por segurança. A luz interna do forno está acesa. O visor mostra 'Não está pronto'.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Habilitado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A operação do forno está habilitada. A luz interior do forno está apagada. O visor mostra 'Pronto para cozinhar'.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Operação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Forno em funcionamento. A luz interna do forno está acesa. O display mostra a contagem regressiva do timer. No final da cozedura, o sinal sonoro soa durante cinco segundos. A luz do forno está acesa. O display mostra 'Cozimento completo' enquanto a campainha está soando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fld id="{240B8640-C843-4F41-A99F-495192B6ACD9}" type="datetime1">
              <a:rPr lang="en-US" smtClean="0"/>
              <a:t>8/23/23</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pt" dirty="0"/>
              <a:t>Estados e estímulos para o forno de micro-ondas ( </a:t>
            </a:r>
            <a:r>
              <a:rPr lang="pt" dirty="0" err="1"/>
              <a:t>b </a:t>
            </a:r>
            <a:r>
              <a:rPr lang="pt" dirty="0"/>
              <a:t>) </a:t>
            </a:r>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94589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charset="0"/>
                          <a:ea typeface="Times New Roman" charset="0"/>
                        </a:rPr>
                        <a:t>Estímulo</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1" i="0" u="none" strike="noStrike" cap="none" normalizeH="0" baseline="0" dirty="0">
                          <a:ln>
                            <a:noFill/>
                          </a:ln>
                          <a:solidFill>
                            <a:srgbClr val="000000"/>
                          </a:solidFill>
                          <a:effectLst/>
                          <a:latin typeface="Arial" charset="0"/>
                          <a:ea typeface="Times New Roman" charset="0"/>
                        </a:rPr>
                        <a:t>Descrição</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meia potência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O usuário pressionou o botão de meia potência.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Potência total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O usuário pressionou o botão de energia total.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Cronômetro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usuário pressionou um dos botões do 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Número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usuário pressionou uma tecla numérica.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Porta aberta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interruptor da porta do forno não está fechado.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Porta fechada</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interruptor da porta do forno está fechado.</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Começar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O usuário pressionou o botão Iniciar.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a:ln>
                            <a:noFill/>
                          </a:ln>
                          <a:solidFill>
                            <a:srgbClr val="000000"/>
                          </a:solidFill>
                          <a:effectLst/>
                          <a:latin typeface="Arial" charset="0"/>
                          <a:ea typeface="Times New Roman" charset="0"/>
                        </a:rPr>
                        <a:t>Cancelar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pt" sz="1600" b="0" i="0" u="none" strike="noStrike" cap="none" normalizeH="0" baseline="0" dirty="0">
                          <a:ln>
                            <a:noFill/>
                          </a:ln>
                          <a:solidFill>
                            <a:srgbClr val="000000"/>
                          </a:solidFill>
                          <a:effectLst/>
                          <a:latin typeface="Arial" charset="0"/>
                          <a:ea typeface="Times New Roman" charset="0"/>
                        </a:rPr>
                        <a:t>O usuário pressionou o botão Cancelar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fld id="{C0C2ECB3-5BC9-384D-A1C2-96B96CF61BB1}" type="datetime1">
              <a:rPr lang="en-US" smtClean="0"/>
              <a:t>8/23/23</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pt" dirty="0"/>
              <a:t>Engenharia orientada a modelos</a:t>
            </a:r>
            <a:endParaRPr lang="en-US"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fld id="{297FFF0B-9E9B-A649-9049-803FDEC4C632}" type="datetime1">
              <a:rPr lang="en-US" smtClean="0"/>
              <a:t>8/23/23</a:t>
            </a:fld>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Engenharia orientada a modelos</a:t>
            </a:r>
            <a:endParaRPr lang="en-US" dirty="0"/>
          </a:p>
        </p:txBody>
      </p:sp>
      <p:sp>
        <p:nvSpPr>
          <p:cNvPr id="5" name="Content Placeholder 4"/>
          <p:cNvSpPr>
            <a:spLocks noGrp="1"/>
          </p:cNvSpPr>
          <p:nvPr>
            <p:ph idx="1"/>
          </p:nvPr>
        </p:nvSpPr>
        <p:spPr/>
        <p:txBody>
          <a:bodyPr/>
          <a:lstStyle/>
          <a:p>
            <a:r>
              <a:rPr lang="pt" sz="2200" dirty="0"/>
              <a:t>A engenharia orientada a modelos (MDE) é uma abordagem para o desenvolvimento de software em que modelos, em vez de programas, são as principais saídas do processo de desenvolvimento.</a:t>
            </a:r>
          </a:p>
          <a:p>
            <a:r>
              <a:rPr lang="pt" sz="2200" dirty="0"/>
              <a:t>Os programas que executam em uma plataforma de hardware/software são então gerados automaticamente a partir dos modelos.</a:t>
            </a:r>
          </a:p>
          <a:p>
            <a:r>
              <a:rPr lang="pt" sz="2200" dirty="0"/>
              <a:t>Os defensores do MDE argumentam que isso aumenta o nível de abstração na engenharia de software, de modo que os engenheiros não precisam mais se preocupar com os detalhes da linguagem de programação ou com as especificidades das plataformas de execução. </a:t>
            </a:r>
            <a:endParaRPr lang="en-US" sz="2200"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19EF2FC2-5962-924E-BD17-0D4CACD6646E}" type="datetime1">
              <a:rPr lang="en-US" smtClean="0"/>
              <a:t>8/23/23</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Uso de engenharia orientada a modelos</a:t>
            </a:r>
            <a:endParaRPr lang="en-US" dirty="0"/>
          </a:p>
        </p:txBody>
      </p:sp>
      <p:sp>
        <p:nvSpPr>
          <p:cNvPr id="3" name="Content Placeholder 2"/>
          <p:cNvSpPr>
            <a:spLocks noGrp="1"/>
          </p:cNvSpPr>
          <p:nvPr>
            <p:ph idx="1"/>
          </p:nvPr>
        </p:nvSpPr>
        <p:spPr/>
        <p:txBody>
          <a:bodyPr/>
          <a:lstStyle/>
          <a:p>
            <a:r>
              <a:rPr lang="pt" sz="1900" dirty="0"/>
              <a:t>A engenharia orientada a modelos ainda está em um estágio inicial de desenvolvimento e não está claro se terá ou não um efeito significativo na prática da engenharia de software. </a:t>
            </a:r>
          </a:p>
          <a:p>
            <a:r>
              <a:rPr lang="pt" sz="1900" dirty="0"/>
              <a:t>Prós</a:t>
            </a:r>
          </a:p>
          <a:p>
            <a:pPr lvl="1"/>
            <a:r>
              <a:rPr lang="pt" sz="1900" dirty="0"/>
              <a:t>Permite que os sistemas sejam considerados em níveis mais altos de abstração</a:t>
            </a:r>
          </a:p>
          <a:p>
            <a:pPr lvl="1"/>
            <a:r>
              <a:rPr lang="pt" sz="1900" dirty="0"/>
              <a:t>Gerar código automaticamente significa que é mais barato adaptar sistemas a novas plataformas.</a:t>
            </a:r>
          </a:p>
          <a:p>
            <a:r>
              <a:rPr lang="pt" sz="1900" dirty="0"/>
              <a:t>Contras</a:t>
            </a:r>
          </a:p>
          <a:p>
            <a:pPr lvl="1"/>
            <a:r>
              <a:rPr lang="pt" sz="1900" dirty="0"/>
              <a:t>Modelos para abstração e não necessariamente adequados para implementação.</a:t>
            </a:r>
          </a:p>
          <a:p>
            <a:pPr lvl="1"/>
            <a:r>
              <a:rPr lang="pt" sz="1900" dirty="0"/>
              <a:t>A economia na geração de código pode ser superada pelos custos de desenvolvimento de tradutores para novas plataformas.</a:t>
            </a:r>
            <a:endParaRPr lang="en-US" sz="1900"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6701ECC9-08FF-0C4A-A7D0-EE844C900317}" type="datetime1">
              <a:rPr lang="en-US" smtClean="0"/>
              <a:t>8/23/23</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Arquitetura orientada por modelo</a:t>
            </a:r>
            <a:endParaRPr lang="en-US" dirty="0"/>
          </a:p>
        </p:txBody>
      </p:sp>
      <p:sp>
        <p:nvSpPr>
          <p:cNvPr id="5" name="Content Placeholder 4"/>
          <p:cNvSpPr>
            <a:spLocks noGrp="1"/>
          </p:cNvSpPr>
          <p:nvPr>
            <p:ph idx="1"/>
          </p:nvPr>
        </p:nvSpPr>
        <p:spPr/>
        <p:txBody>
          <a:bodyPr/>
          <a:lstStyle/>
          <a:p>
            <a:r>
              <a:rPr lang="pt" dirty="0"/>
              <a:t>A arquitetura orientada a modelos (MDA) foi a precursora da engenharia orientada a modelos mais geral.</a:t>
            </a:r>
          </a:p>
          <a:p>
            <a:r>
              <a:rPr lang="pt" dirty="0"/>
              <a:t>MDA é uma abordagem focada em modelo para design e implementação de software que usa um subconjunto de modelos UML para descrever um sistema.</a:t>
            </a:r>
          </a:p>
          <a:p>
            <a:r>
              <a:rPr lang="pt" dirty="0"/>
              <a:t>Modelos em diferentes níveis de abstração são criados. A partir de um modelo independente de plataforma de alto nível, é possível, em princípio, gerar um programa de trabalho sem intervenção manual. </a:t>
            </a:r>
            <a:endParaRPr lang="en-US"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77BDDA69-8A28-044A-B9C6-D9301A5EC7DF}" type="datetime1">
              <a:rPr lang="en-US" smtClean="0"/>
              <a:t>8/23/23</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Perspectivas do sistema</a:t>
            </a:r>
            <a:endParaRPr lang="en-US" dirty="0"/>
          </a:p>
        </p:txBody>
      </p:sp>
      <p:sp>
        <p:nvSpPr>
          <p:cNvPr id="3" name="Content Placeholder 2"/>
          <p:cNvSpPr>
            <a:spLocks noGrp="1"/>
          </p:cNvSpPr>
          <p:nvPr>
            <p:ph idx="1"/>
          </p:nvPr>
        </p:nvSpPr>
        <p:spPr/>
        <p:txBody>
          <a:bodyPr/>
          <a:lstStyle/>
          <a:p>
            <a:r>
              <a:rPr lang="pt" dirty="0"/>
              <a:t>Uma perspectiva externa, onde você modela o contexto ou ambiente do sistema.</a:t>
            </a:r>
            <a:endParaRPr lang="en-GB" dirty="0"/>
          </a:p>
          <a:p>
            <a:r>
              <a:rPr lang="pt" dirty="0"/>
              <a:t>Uma perspectiva de interação, onde você modela as interações entre um sistema e seu ambiente ou entre os componentes de um sistema.</a:t>
            </a:r>
            <a:endParaRPr lang="en-GB" dirty="0"/>
          </a:p>
          <a:p>
            <a:r>
              <a:rPr lang="pt" dirty="0"/>
              <a:t>Uma perspectiva estrutural, onde você modela a organização de um sistema ou a estrutura dos dados que são processados pelo sistema.</a:t>
            </a:r>
            <a:endParaRPr lang="en-GB" dirty="0"/>
          </a:p>
          <a:p>
            <a:r>
              <a:rPr lang="pt" dirty="0"/>
              <a:t>Uma perspectiva comportamental, onde você modela o comportamento dinâmico do sistema e como ele responde a eventos.</a:t>
            </a:r>
            <a:endParaRPr lang="en-GB" dirty="0"/>
          </a:p>
          <a:p>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812728B8-4C5D-3B46-BE97-D8A388E7BE89}" type="datetime1">
              <a:rPr lang="en-US" smtClean="0"/>
              <a:t>8/23/23</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modelo</a:t>
            </a:r>
            <a:endParaRPr lang="en-US" dirty="0"/>
          </a:p>
        </p:txBody>
      </p:sp>
      <p:sp>
        <p:nvSpPr>
          <p:cNvPr id="3" name="Content Placeholder 2"/>
          <p:cNvSpPr>
            <a:spLocks noGrp="1"/>
          </p:cNvSpPr>
          <p:nvPr>
            <p:ph idx="1"/>
          </p:nvPr>
        </p:nvSpPr>
        <p:spPr>
          <a:xfrm>
            <a:off x="457200" y="1536700"/>
            <a:ext cx="8229600" cy="4525963"/>
          </a:xfrm>
        </p:spPr>
        <p:txBody>
          <a:bodyPr/>
          <a:lstStyle/>
          <a:p>
            <a:r>
              <a:rPr lang="pt" sz="1900" dirty="0"/>
              <a:t>Um modelo independente de computação (CIM)</a:t>
            </a:r>
          </a:p>
          <a:p>
            <a:pPr lvl="1"/>
            <a:r>
              <a:rPr lang="pt" sz="1900" dirty="0"/>
              <a:t>Eles modelam as importantes abstrações de domínio usadas em um sistema. Às vezes, </a:t>
            </a:r>
            <a:r>
              <a:rPr lang="pt" sz="1900" dirty="0" err="1"/>
              <a:t>os CIMs </a:t>
            </a:r>
            <a:r>
              <a:rPr lang="pt" sz="1900" dirty="0"/>
              <a:t>são chamados de modelos de domínio.</a:t>
            </a:r>
          </a:p>
          <a:p>
            <a:r>
              <a:rPr lang="pt" sz="1900" dirty="0"/>
              <a:t>Um modelo independente de plataforma (PIM)</a:t>
            </a:r>
          </a:p>
          <a:p>
            <a:pPr lvl="1"/>
            <a:r>
              <a:rPr lang="pt" sz="1900" dirty="0"/>
              <a:t>Estes modelam a operação do sistema sem referência à sua implementação. O PIM geralmente é descrito usando modelos UML que mostram a estrutura estática do sistema e como ele responde a eventos externos e internos.</a:t>
            </a:r>
          </a:p>
          <a:p>
            <a:r>
              <a:rPr lang="pt" sz="1900" dirty="0"/>
              <a:t>Modelos específicos de plataforma (PSM)</a:t>
            </a:r>
          </a:p>
          <a:p>
            <a:pPr lvl="1"/>
            <a:r>
              <a:rPr lang="pt" sz="1900" dirty="0"/>
              <a:t>Estas são transformações do modelo independente de plataforma com um PSM separado para cada plataforma de aplicação. Em princípio, pode haver camadas de PSM, com cada camada adicionando algum detalhe específico da plataforma.  </a:t>
            </a:r>
            <a:endParaRPr lang="en-US" sz="1900"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fld id="{6776DB6A-5A84-4846-8F68-419F7BF9074E}" type="datetime1">
              <a:rPr lang="en-US" smtClean="0"/>
              <a:t>8/23/23</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pt" dirty="0"/>
              <a:t>transformações MDA</a:t>
            </a:r>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fld id="{53DD6D45-5AEB-234A-A72D-0F2419932DD1}" type="datetime1">
              <a:rPr lang="en-US" smtClean="0"/>
              <a:t>8/23/23</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pt" dirty="0"/>
              <a:t>Vários modelos específicos de plataforma</a:t>
            </a:r>
          </a:p>
        </p:txBody>
      </p:sp>
      <p:sp>
        <p:nvSpPr>
          <p:cNvPr id="6" name="Footer Placeholder 5"/>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fld id="{E34A6F74-4790-0B4D-B745-A293711F9357}" type="datetime1">
              <a:rPr lang="en-US" smtClean="0"/>
              <a:t>8/23/23</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Métodos ágeis e MDA</a:t>
            </a:r>
            <a:endParaRPr lang="en-US" dirty="0"/>
          </a:p>
        </p:txBody>
      </p:sp>
      <p:sp>
        <p:nvSpPr>
          <p:cNvPr id="5" name="Content Placeholder 4"/>
          <p:cNvSpPr>
            <a:spLocks noGrp="1"/>
          </p:cNvSpPr>
          <p:nvPr>
            <p:ph idx="1"/>
          </p:nvPr>
        </p:nvSpPr>
        <p:spPr/>
        <p:txBody>
          <a:bodyPr/>
          <a:lstStyle/>
          <a:p>
            <a:r>
              <a:rPr lang="pt" sz="2100" dirty="0"/>
              <a:t>Os desenvolvedores do MDA afirmam que ele se destina a oferecer suporte a uma abordagem iterativa de desenvolvimento e, portanto, pode ser usado em métodos ágeis.</a:t>
            </a:r>
          </a:p>
          <a:p>
            <a:r>
              <a:rPr lang="pt" sz="2100" dirty="0"/>
              <a:t>A noção de modelagem inicial extensa contradiz as ideias fundamentais do manifesto ágil e suspeito que poucos desenvolvedores ágeis se sintam confortáveis com a engenharia orientada a modelos.</a:t>
            </a:r>
          </a:p>
          <a:p>
            <a:r>
              <a:rPr lang="pt" sz="2100" dirty="0"/>
              <a:t>Se as transformações puderem ser totalmente automatizadas e um programa completo gerado a partir de um PIM, então, em princípio, o MDA poderia ser usado em um processo de desenvolvimento ágil, pois nenhuma codificação separada seria necessária.</a:t>
            </a:r>
            <a:endParaRPr lang="en-US" sz="2100"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fld id="{B5A88655-C738-CF4F-838C-6631B6FE7E0C}" type="datetime1">
              <a:rPr lang="en-US" smtClean="0"/>
              <a:t>8/23/23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Adoção de MDA</a:t>
            </a:r>
            <a:endParaRPr lang="en-US" dirty="0"/>
          </a:p>
        </p:txBody>
      </p:sp>
      <p:sp>
        <p:nvSpPr>
          <p:cNvPr id="3" name="Content Placeholder 2"/>
          <p:cNvSpPr>
            <a:spLocks noGrp="1"/>
          </p:cNvSpPr>
          <p:nvPr>
            <p:ph idx="1"/>
          </p:nvPr>
        </p:nvSpPr>
        <p:spPr/>
        <p:txBody>
          <a:bodyPr/>
          <a:lstStyle/>
          <a:p>
            <a:r>
              <a:rPr lang="pt" dirty="0"/>
              <a:t>Uma série de fatores limitou a adoção de MDE/MDA</a:t>
            </a:r>
          </a:p>
          <a:p>
            <a:r>
              <a:rPr lang="pt" dirty="0"/>
              <a:t>O suporte de ferramentas especializadas é necessário para converter modelos de um nível para outro</a:t>
            </a:r>
          </a:p>
          <a:p>
            <a:r>
              <a:rPr lang="pt" dirty="0"/>
              <a:t>A disponibilidade de ferramentas é limitada e as organizações podem exigir adaptação e </a:t>
            </a:r>
            <a:r>
              <a:rPr lang="pt" dirty="0" err="1"/>
              <a:t>personalização de ferramentas </a:t>
            </a:r>
            <a:r>
              <a:rPr lang="pt" dirty="0"/>
              <a:t>para seu ambiente</a:t>
            </a:r>
          </a:p>
          <a:p>
            <a:r>
              <a:rPr lang="pt" dirty="0"/>
              <a:t>Para os sistemas de vida longa desenvolvidos usando MDA, as empresas relutam em desenvolver suas próprias ferramentas ou dependem de pequenas empresas que podem sair do negócio</a:t>
            </a:r>
            <a:endParaRPr lang="en-US"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B13AD61A-F1B3-494A-BFF7-E0D7DE1D2E3F}" type="datetime1">
              <a:rPr lang="en-US" smtClean="0"/>
              <a:t>8/23/23</a:t>
            </a:fld>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Adoção de MDA</a:t>
            </a:r>
            <a:endParaRPr lang="en-US" dirty="0"/>
          </a:p>
        </p:txBody>
      </p:sp>
      <p:sp>
        <p:nvSpPr>
          <p:cNvPr id="3" name="Content Placeholder 2"/>
          <p:cNvSpPr>
            <a:spLocks noGrp="1"/>
          </p:cNvSpPr>
          <p:nvPr>
            <p:ph idx="1"/>
          </p:nvPr>
        </p:nvSpPr>
        <p:spPr/>
        <p:txBody>
          <a:bodyPr/>
          <a:lstStyle/>
          <a:p>
            <a:r>
              <a:rPr lang="pt" dirty="0"/>
              <a:t>Modelos são uma boa maneira de facilitar discussões sobre um projeto de software. </a:t>
            </a:r>
            <a:r>
              <a:rPr lang="pt" dirty="0" err="1"/>
              <a:t>No entanto, o</a:t>
            </a:r>
            <a:r>
              <a:rPr lang="pt" dirty="0"/>
              <a:t> as abstrações que são úteis para discussões podem não ser as abstrações corretas para implementação.</a:t>
            </a:r>
            <a:endParaRPr lang="en-US" dirty="0"/>
          </a:p>
          <a:p>
            <a:r>
              <a:rPr lang="pt" dirty="0"/>
              <a:t>Para a maioria dos sistemas complexos, a implementação não é o maior problema – engenharia de requisitos, segurança e confiabilidade, integração com sistemas legados e testes são todos mais significativos.</a:t>
            </a:r>
            <a:endParaRPr lang="en-US" dirty="0"/>
          </a:p>
          <a:p>
            <a:endParaRPr lang="en-US"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fld id="{7333B049-71E5-C848-9E6C-E029EE6159CB}" type="datetime1">
              <a:rPr lang="en-US" smtClean="0"/>
              <a:t>8/23/23</a:t>
            </a:fld>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Adoção de MDA</a:t>
            </a:r>
            <a:endParaRPr lang="en-US" dirty="0"/>
          </a:p>
        </p:txBody>
      </p:sp>
      <p:sp>
        <p:nvSpPr>
          <p:cNvPr id="3" name="Content Placeholder 2"/>
          <p:cNvSpPr>
            <a:spLocks noGrp="1"/>
          </p:cNvSpPr>
          <p:nvPr>
            <p:ph idx="1"/>
          </p:nvPr>
        </p:nvSpPr>
        <p:spPr/>
        <p:txBody>
          <a:bodyPr/>
          <a:lstStyle/>
          <a:p>
            <a:r>
              <a:rPr lang="pt" dirty="0"/>
              <a:t>Os argumentos para independência de plataforma são válidos apenas para sistemas grandes e de longa vida útil. Para produtos de software e sistemas de informação, a economia do uso de MDA provavelmente será superada pelos custos de sua introdução e ferramentas.</a:t>
            </a:r>
            <a:endParaRPr lang="en-GB" dirty="0"/>
          </a:p>
          <a:p>
            <a:r>
              <a:rPr lang="pt" dirty="0"/>
              <a:t>A ampla adoção de métodos ágeis no mesmo período em que o MDA estava evoluindo desviou a atenção das abordagens orientadas a modelos.</a:t>
            </a:r>
          </a:p>
          <a:p>
            <a:endParaRPr lang="en-US"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fld id="{5DED6806-7C4D-6845-BB90-CEB2F49654E6}" type="datetime1">
              <a:rPr lang="en-US" smtClean="0"/>
              <a:t>8/23/23</a:t>
            </a:fld>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5" name="Content Placeholder 4"/>
          <p:cNvSpPr>
            <a:spLocks noGrp="1"/>
          </p:cNvSpPr>
          <p:nvPr>
            <p:ph idx="1"/>
          </p:nvPr>
        </p:nvSpPr>
        <p:spPr/>
        <p:txBody>
          <a:bodyPr/>
          <a:lstStyle/>
          <a:p>
            <a:r>
              <a:rPr lang="pt" sz="1800" dirty="0"/>
              <a:t>Um modelo é uma visão abstrata de um sistema que ignora os detalhes do sistema. Modelos de sistemas complementares podem ser desenvolvidos para mostrar o contexto, as interações, a estrutura e </a:t>
            </a:r>
            <a:r>
              <a:rPr lang="pt" sz="1800" dirty="0" err="1"/>
              <a:t>o comportamento do sistema </a:t>
            </a:r>
            <a:r>
              <a:rPr lang="pt" sz="1800" dirty="0"/>
              <a:t>.</a:t>
            </a:r>
          </a:p>
          <a:p>
            <a:r>
              <a:rPr lang="pt" sz="1800" dirty="0"/>
              <a:t>Os modelos de contexto mostram como um sistema que está sendo modelado está posicionado em um ambiente com outros sistemas e processos.</a:t>
            </a:r>
            <a:endParaRPr lang="en-GB" sz="1800" dirty="0"/>
          </a:p>
          <a:p>
            <a:r>
              <a:rPr lang="pt" sz="1800" dirty="0"/>
              <a:t>Diagramas de caso de uso e diagramas de sequência são usados para descrever as interações entre usuários e sistemas no sistema que está sendo projetado. Os casos de uso descrevem as interações entre um sistema e atores externos; os diagramas de sequência adicionam mais informações a eles, mostrando as interações entre os objetos do sistema.</a:t>
            </a:r>
            <a:endParaRPr lang="en-GB" sz="1800" dirty="0"/>
          </a:p>
          <a:p>
            <a:r>
              <a:rPr lang="pt" sz="1800" dirty="0"/>
              <a:t>Os modelos estruturais mostram a organização e a arquitetura de um sistema. Os diagramas de classes são usados para definir a estrutura estática das classes em um sistema e suas associações.</a:t>
            </a:r>
            <a:endParaRPr lang="en-GB" sz="1800" dirty="0"/>
          </a:p>
          <a:p>
            <a:endParaRPr lang="en-US" sz="1800" dirty="0"/>
          </a:p>
        </p:txBody>
      </p:sp>
      <p:sp>
        <p:nvSpPr>
          <p:cNvPr id="3" name="Footer Placeholder 2"/>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fld id="{0F4EE3EB-81D3-8B48-B958-34D53603DFA7}" type="datetime1">
              <a:rPr lang="en-US" smtClean="0"/>
              <a:t>8/23/23</a:t>
            </a:fld>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Pontos chave</a:t>
            </a:r>
            <a:endParaRPr lang="en-US"/>
          </a:p>
        </p:txBody>
      </p:sp>
      <p:sp>
        <p:nvSpPr>
          <p:cNvPr id="5" name="Content Placeholder 4"/>
          <p:cNvSpPr>
            <a:spLocks noGrp="1"/>
          </p:cNvSpPr>
          <p:nvPr>
            <p:ph idx="1"/>
          </p:nvPr>
        </p:nvSpPr>
        <p:spPr/>
        <p:txBody>
          <a:bodyPr/>
          <a:lstStyle/>
          <a:p>
            <a:r>
              <a:rPr lang="pt" sz="1900" dirty="0"/>
              <a:t>Modelos comportamentais são usados para descrever o comportamento dinâmico de um sistema em execução. Esse comportamento pode ser modelado pela perspectiva dos dados processados pelo sistema, ou pelos eventos que estimulam as respostas de um sistema.</a:t>
            </a:r>
            <a:endParaRPr lang="en-GB" sz="1900" dirty="0"/>
          </a:p>
          <a:p>
            <a:r>
              <a:rPr lang="pt" sz="1900" dirty="0"/>
              <a:t>Diagramas de atividades podem ser usados para modelar o processamento de dados, onde cada atividade representa uma etapa do processo.</a:t>
            </a:r>
            <a:endParaRPr lang="en-GB" sz="1900" dirty="0"/>
          </a:p>
          <a:p>
            <a:r>
              <a:rPr lang="pt" sz="1900" dirty="0"/>
              <a:t>Os diagramas de estado são usados para modelar o comportamento de um sistema em resposta a eventos internos ou externos.</a:t>
            </a:r>
            <a:endParaRPr lang="en-GB" sz="1900" dirty="0"/>
          </a:p>
          <a:p>
            <a:r>
              <a:rPr lang="pt" sz="1900" dirty="0"/>
              <a:t>A engenharia orientada a modelos é uma abordagem para o desenvolvimento de software na qual um sistema é representado como um conjunto de modelos que podem ser automaticamente transformados em código executável.</a:t>
            </a:r>
            <a:endParaRPr lang="en-US" sz="1900"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FE747317-ED15-724D-A45D-11012EB1DE9C}" type="datetime1">
              <a:rPr lang="en-US" smtClean="0"/>
              <a:t>8/23/23</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pPr algn="ctr"/>
            <a:endParaRPr lang="en-US" sz="1900" dirty="0"/>
          </a:p>
          <a:p>
            <a:pPr marL="2286000" lvl="5" indent="0">
              <a:buNone/>
            </a:pPr>
            <a:endParaRPr lang="en-US" sz="1900" dirty="0"/>
          </a:p>
          <a:p>
            <a:pPr marL="2286000" lvl="5" indent="0">
              <a:buNone/>
            </a:pPr>
            <a:endParaRPr lang="en-US" sz="1900" dirty="0"/>
          </a:p>
          <a:p>
            <a:pPr marL="2286000" lvl="5" indent="0">
              <a:buNone/>
            </a:pPr>
            <a:endParaRPr lang="en-US" sz="1900" dirty="0"/>
          </a:p>
          <a:p>
            <a:pPr marL="2286000" lvl="5" indent="0">
              <a:buNone/>
            </a:pPr>
            <a:r>
              <a:rPr lang="pt" sz="3200" dirty="0"/>
              <a:t>Dúvidas?</a:t>
            </a:r>
            <a:endParaRPr lang="en-US" sz="3200"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fld id="{FE747317-ED15-724D-A45D-11012EB1DE9C}" type="datetime1">
              <a:rPr lang="en-US" smtClean="0"/>
              <a:t>8/23/23</a:t>
            </a:fld>
            <a:endParaRPr lang="en-US"/>
          </a:p>
        </p:txBody>
      </p:sp>
    </p:spTree>
    <p:extLst>
      <p:ext uri="{BB962C8B-B14F-4D97-AF65-F5344CB8AC3E}">
        <p14:creationId xmlns:p14="http://schemas.microsoft.com/office/powerpoint/2010/main" val="9844168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Tipos de diagrama UML</a:t>
            </a:r>
            <a:endParaRPr lang="en-US" dirty="0"/>
          </a:p>
        </p:txBody>
      </p:sp>
      <p:sp>
        <p:nvSpPr>
          <p:cNvPr id="3" name="Content Placeholder 2"/>
          <p:cNvSpPr>
            <a:spLocks noGrp="1"/>
          </p:cNvSpPr>
          <p:nvPr>
            <p:ph idx="1"/>
          </p:nvPr>
        </p:nvSpPr>
        <p:spPr/>
        <p:txBody>
          <a:bodyPr/>
          <a:lstStyle/>
          <a:p>
            <a:r>
              <a:rPr lang="pt" sz="2200" dirty="0"/>
              <a:t>Diagramas de atividades, que mostram as atividades envolvidas em um processo ou no processamento de dados.</a:t>
            </a:r>
            <a:endParaRPr lang="en-GB" sz="2200" dirty="0"/>
          </a:p>
          <a:p>
            <a:r>
              <a:rPr lang="pt" sz="2200" dirty="0"/>
              <a:t>Diagramas de caso de uso, que mostram as interações entre um sistema e seu ambiente.</a:t>
            </a:r>
            <a:endParaRPr lang="en-GB" sz="2200" dirty="0"/>
          </a:p>
          <a:p>
            <a:r>
              <a:rPr lang="pt" sz="2200" dirty="0"/>
              <a:t>Diagramas de sequência, que mostram as interações entre os atores e o sistema e entre os componentes do sistema.</a:t>
            </a:r>
            <a:endParaRPr lang="en-GB" sz="2200" dirty="0"/>
          </a:p>
          <a:p>
            <a:r>
              <a:rPr lang="pt" sz="2200" dirty="0"/>
              <a:t>Diagramas de classes, que mostram as classes de objetos no sistema e as associações entre essas classes.</a:t>
            </a:r>
            <a:endParaRPr lang="en-GB" sz="2200" dirty="0"/>
          </a:p>
          <a:p>
            <a:r>
              <a:rPr lang="pt" sz="2200" dirty="0"/>
              <a:t>Diagramas de estado, que mostram como o sistema reage a eventos internos e externos.</a:t>
            </a:r>
            <a:endParaRPr lang="en-GB" sz="2200" dirty="0"/>
          </a:p>
          <a:p>
            <a:endParaRPr lang="en-US" sz="2200"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fld id="{4941500D-B2E7-6B45-AD7E-788AE7B44F77}" type="datetime1">
              <a:rPr lang="en-US" smtClean="0"/>
              <a:t>8/23/23</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Uso de modelos gráficos</a:t>
            </a:r>
            <a:endParaRPr lang="en-US" dirty="0"/>
          </a:p>
        </p:txBody>
      </p:sp>
      <p:sp>
        <p:nvSpPr>
          <p:cNvPr id="3" name="Content Placeholder 2"/>
          <p:cNvSpPr>
            <a:spLocks noGrp="1"/>
          </p:cNvSpPr>
          <p:nvPr>
            <p:ph idx="1"/>
          </p:nvPr>
        </p:nvSpPr>
        <p:spPr/>
        <p:txBody>
          <a:bodyPr/>
          <a:lstStyle/>
          <a:p>
            <a:r>
              <a:rPr lang="pt" dirty="0"/>
              <a:t>Como um meio de facilitar a discussão sobre um sistema existente ou proposto</a:t>
            </a:r>
          </a:p>
          <a:p>
            <a:pPr lvl="1"/>
            <a:r>
              <a:rPr lang="pt" dirty="0"/>
              <a:t>Modelos incompletos e incorretos são aceitáveis, pois sua função é apoiar a discussão.</a:t>
            </a:r>
            <a:endParaRPr lang="en-GB" dirty="0"/>
          </a:p>
          <a:p>
            <a:r>
              <a:rPr lang="pt" dirty="0"/>
              <a:t>Como forma de documentar um sistema existente</a:t>
            </a:r>
          </a:p>
          <a:p>
            <a:pPr lvl="1"/>
            <a:r>
              <a:rPr lang="pt" dirty="0"/>
              <a:t>Os modelos devem ser uma representação precisa do sistema, mas não precisam ser completos.</a:t>
            </a:r>
            <a:endParaRPr lang="en-GB" dirty="0"/>
          </a:p>
          <a:p>
            <a:r>
              <a:rPr lang="pt" dirty="0"/>
              <a:t>Como uma descrição detalhada do sistema que pode ser usada para gerar uma implementação do sistema</a:t>
            </a:r>
          </a:p>
          <a:p>
            <a:pPr lvl="1"/>
            <a:r>
              <a:rPr lang="pt" dirty="0"/>
              <a:t>Os modelos devem estar corretos e completos.</a:t>
            </a:r>
            <a:endParaRPr lang="en-GB" dirty="0"/>
          </a:p>
          <a:p>
            <a:endParaRPr lang="en-US" dirty="0"/>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fld id="{CBAB5CBB-D91A-FC42-94C0-DDDAB87588BE}" type="datetime1">
              <a:rPr lang="en-US" smtClean="0"/>
              <a:t>8/23/23</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pt" dirty="0"/>
              <a:t>modelos de contexto</a:t>
            </a:r>
            <a:endParaRPr lang="en-US" dirty="0"/>
          </a:p>
        </p:txBody>
      </p:sp>
      <p:sp>
        <p:nvSpPr>
          <p:cNvPr id="4" name="Footer Placeholder 3"/>
          <p:cNvSpPr>
            <a:spLocks noGrp="1"/>
          </p:cNvSpPr>
          <p:nvPr>
            <p:ph type="ftr" sz="quarter" idx="11"/>
          </p:nvPr>
        </p:nvSpPr>
        <p:spPr/>
        <p:txBody>
          <a:bodyPr/>
          <a:lstStyle/>
          <a:p>
            <a:pPr>
              <a:defRPr/>
            </a:pPr>
            <a:r>
              <a:rPr lang="pt"/>
              <a:t>Capítulo 5 Modelagem do Sistema</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fld id="{B97FFAD6-FBDA-F94D-BFA8-5D6C8159FD2B}" type="datetime1">
              <a:rPr lang="en-US" smtClean="0"/>
              <a:t>8/23/23</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pt"/>
              <a:t>modelos de contexto</a:t>
            </a:r>
          </a:p>
        </p:txBody>
      </p:sp>
      <p:sp>
        <p:nvSpPr>
          <p:cNvPr id="35843" name="Rectangle 3"/>
          <p:cNvSpPr>
            <a:spLocks noGrp="1" noChangeArrowheads="1"/>
          </p:cNvSpPr>
          <p:nvPr>
            <p:ph idx="1"/>
          </p:nvPr>
        </p:nvSpPr>
        <p:spPr/>
        <p:txBody>
          <a:bodyPr/>
          <a:lstStyle/>
          <a:p>
            <a:r>
              <a:rPr lang="pt"/>
              <a:t>Os modelos de contexto são usados para ilustrar o contexto operacional de um sistema - eles mostram o que está fora dos limites do sistema.</a:t>
            </a:r>
          </a:p>
          <a:p>
            <a:r>
              <a:rPr lang="pt"/>
              <a:t>Preocupações sociais e organizacionais podem afetar a decisão sobre onde posicionar os limites do sistema.</a:t>
            </a:r>
          </a:p>
          <a:p>
            <a:r>
              <a:rPr lang="pt"/>
              <a:t>Os modelos de arquitetura mostram o sistema e sua relação com outros sistemas.</a:t>
            </a:r>
          </a:p>
        </p:txBody>
      </p:sp>
      <p:sp>
        <p:nvSpPr>
          <p:cNvPr id="5" name="Footer Placeholder 4"/>
          <p:cNvSpPr>
            <a:spLocks noGrp="1"/>
          </p:cNvSpPr>
          <p:nvPr>
            <p:ph type="ftr" sz="quarter" idx="11"/>
          </p:nvPr>
        </p:nvSpPr>
        <p:spPr/>
        <p:txBody>
          <a:bodyPr/>
          <a:lstStyle/>
          <a:p>
            <a:pPr>
              <a:defRPr/>
            </a:pPr>
            <a:r>
              <a:rPr lang="pt"/>
              <a:t>Capítulo 5 Modelagem do Sistema</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fld id="{D25D9AD4-C9F5-4641-AE64-12B0D6D289B5}" type="datetime1">
              <a:rPr lang="en-US" smtClean="0"/>
              <a:t>8/23/23</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2816</TotalTime>
  <Words>3695</Words>
  <Application>Microsoft Macintosh PowerPoint</Application>
  <PresentationFormat>On-screen Show (4:3)</PresentationFormat>
  <Paragraphs>407</Paragraphs>
  <Slides>59</Slides>
  <Notes>0</Notes>
  <HiddenSlides>17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Wingdings</vt:lpstr>
      <vt:lpstr>SE10 slides</vt:lpstr>
      <vt:lpstr>Princípios de Engenharia de Software Capítulo 5 – Modelagem do Sistema</vt:lpstr>
      <vt:lpstr>Assuntos abordados</vt:lpstr>
      <vt:lpstr>Modelagem do sistema</vt:lpstr>
      <vt:lpstr>Modelos de sistemas existentes e planejados</vt:lpstr>
      <vt:lpstr>Perspectivas do sistema</vt:lpstr>
      <vt:lpstr>Tipos de diagrama UML</vt:lpstr>
      <vt:lpstr>Uso de modelos gráficos</vt:lpstr>
      <vt:lpstr>modelos de contexto</vt:lpstr>
      <vt:lpstr>modelos de contexto</vt:lpstr>
      <vt:lpstr>Limites do sistema</vt:lpstr>
      <vt:lpstr>O contexto do sistema </vt:lpstr>
      <vt:lpstr>Perspectiva do processo</vt:lpstr>
      <vt:lpstr>Modelo de processo de detenção involuntária </vt:lpstr>
      <vt:lpstr>modelos de interação</vt:lpstr>
      <vt:lpstr>modelos de interação</vt:lpstr>
      <vt:lpstr>Modelagem de casos de uso</vt:lpstr>
      <vt:lpstr>Caso de uso de transferência de dados </vt:lpstr>
      <vt:lpstr>Descrição tabular do caso de uso 'Transferir dados' </vt:lpstr>
      <vt:lpstr>Casos de uso no sistema Mentcare envolvendo a função 'Recepcionista Médico' </vt:lpstr>
      <vt:lpstr>diagramas de sequência</vt:lpstr>
      <vt:lpstr>Diagrama de sequência para Exibir informações do paciente </vt:lpstr>
      <vt:lpstr>Diagrama de sequência para dados de transferência </vt:lpstr>
      <vt:lpstr>modelos estruturais</vt:lpstr>
      <vt:lpstr>modelos estruturais</vt:lpstr>
      <vt:lpstr>diagramas de classe</vt:lpstr>
      <vt:lpstr>Classes e associação UML </vt:lpstr>
      <vt:lpstr>Classes e associações no MHC-PMS</vt:lpstr>
      <vt:lpstr>A aula de Consulta </vt:lpstr>
      <vt:lpstr>Generalização</vt:lpstr>
      <vt:lpstr>Generalização</vt:lpstr>
      <vt:lpstr>Uma hierarquia de generalização </vt:lpstr>
      <vt:lpstr>Uma hierarquia de generalização com detalhes adicionados </vt:lpstr>
      <vt:lpstr>Modelos de agregação de classe </vt:lpstr>
      <vt:lpstr>A associação de agregação </vt:lpstr>
      <vt:lpstr>modelos comportamentais</vt:lpstr>
      <vt:lpstr>modelos comportamentais</vt:lpstr>
      <vt:lpstr>Modelagem baseada em dados</vt:lpstr>
      <vt:lpstr>Um modelo de atividade da operação da bomba de insulina </vt:lpstr>
      <vt:lpstr>Processamento de pedido </vt:lpstr>
      <vt:lpstr>Modelagem orientada a eventos</vt:lpstr>
      <vt:lpstr>Modelos de máquina de estado</vt:lpstr>
      <vt:lpstr>Diagrama de estado de um forno de micro-ondas </vt:lpstr>
      <vt:lpstr>Funcionamento do forno de microondas </vt:lpstr>
      <vt:lpstr>Estados e estímulos para o forno de microondas (a) </vt:lpstr>
      <vt:lpstr>Estados e estímulos para o forno de micro-ondas ( b ) </vt:lpstr>
      <vt:lpstr>Engenharia orientada a modelos</vt:lpstr>
      <vt:lpstr>Engenharia orientada a modelos</vt:lpstr>
      <vt:lpstr>Uso de engenharia orientada a modelos</vt:lpstr>
      <vt:lpstr>Arquitetura orientada por modelo</vt:lpstr>
      <vt:lpstr>Tipos de modelo</vt:lpstr>
      <vt:lpstr>transformações MDA</vt:lpstr>
      <vt:lpstr>Vários modelos específicos de plataforma</vt:lpstr>
      <vt:lpstr>Métodos ágeis e MDA</vt:lpstr>
      <vt:lpstr>Adoção de MDA</vt:lpstr>
      <vt:lpstr>Adoção de MDA</vt:lpstr>
      <vt:lpstr>Adoção de MDA</vt:lpstr>
      <vt:lpstr>Pontos chave</vt:lpstr>
      <vt:lpstr>Pontos chave</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Ramiro Junior</cp:lastModifiedBy>
  <cp:revision>35</cp:revision>
  <dcterms:created xsi:type="dcterms:W3CDTF">2010-01-15T13:50:47Z</dcterms:created>
  <dcterms:modified xsi:type="dcterms:W3CDTF">2023-08-23T20:07:19Z</dcterms:modified>
</cp:coreProperties>
</file>