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2"/>
  </p:notesMasterIdLst>
  <p:handoutMasterIdLst>
    <p:handoutMasterId r:id="rId63"/>
  </p:handoutMasterIdLst>
  <p:sldIdLst>
    <p:sldId id="256" r:id="rId2"/>
    <p:sldId id="277" r:id="rId3"/>
    <p:sldId id="278" r:id="rId4"/>
    <p:sldId id="320" r:id="rId5"/>
    <p:sldId id="257" r:id="rId6"/>
    <p:sldId id="308" r:id="rId7"/>
    <p:sldId id="280" r:id="rId8"/>
    <p:sldId id="309" r:id="rId9"/>
    <p:sldId id="284" r:id="rId10"/>
    <p:sldId id="310" r:id="rId11"/>
    <p:sldId id="319" r:id="rId12"/>
    <p:sldId id="285" r:id="rId13"/>
    <p:sldId id="321" r:id="rId14"/>
    <p:sldId id="287" r:id="rId15"/>
    <p:sldId id="311" r:id="rId16"/>
    <p:sldId id="322" r:id="rId17"/>
    <p:sldId id="298" r:id="rId18"/>
    <p:sldId id="323" r:id="rId19"/>
    <p:sldId id="312" r:id="rId20"/>
    <p:sldId id="324" r:id="rId21"/>
    <p:sldId id="325" r:id="rId22"/>
    <p:sldId id="299" r:id="rId23"/>
    <p:sldId id="258" r:id="rId24"/>
    <p:sldId id="259" r:id="rId25"/>
    <p:sldId id="260" r:id="rId26"/>
    <p:sldId id="288" r:id="rId27"/>
    <p:sldId id="261" r:id="rId28"/>
    <p:sldId id="262" r:id="rId29"/>
    <p:sldId id="263" r:id="rId30"/>
    <p:sldId id="292" r:id="rId31"/>
    <p:sldId id="264" r:id="rId32"/>
    <p:sldId id="265" r:id="rId33"/>
    <p:sldId id="295" r:id="rId34"/>
    <p:sldId id="266" r:id="rId35"/>
    <p:sldId id="267" r:id="rId36"/>
    <p:sldId id="289" r:id="rId37"/>
    <p:sldId id="268" r:id="rId38"/>
    <p:sldId id="269" r:id="rId39"/>
    <p:sldId id="327" r:id="rId40"/>
    <p:sldId id="300" r:id="rId41"/>
    <p:sldId id="301" r:id="rId42"/>
    <p:sldId id="302" r:id="rId43"/>
    <p:sldId id="303" r:id="rId44"/>
    <p:sldId id="304" r:id="rId45"/>
    <p:sldId id="270" r:id="rId46"/>
    <p:sldId id="271" r:id="rId47"/>
    <p:sldId id="305" r:id="rId48"/>
    <p:sldId id="272" r:id="rId49"/>
    <p:sldId id="273" r:id="rId50"/>
    <p:sldId id="313" r:id="rId51"/>
    <p:sldId id="314" r:id="rId52"/>
    <p:sldId id="306" r:id="rId53"/>
    <p:sldId id="274" r:id="rId54"/>
    <p:sldId id="315" r:id="rId55"/>
    <p:sldId id="316" r:id="rId56"/>
    <p:sldId id="276" r:id="rId57"/>
    <p:sldId id="275" r:id="rId58"/>
    <p:sldId id="326" r:id="rId59"/>
    <p:sldId id="307" r:id="rId60"/>
    <p:sldId id="328" r:id="rId61"/>
  </p:sldIdLst>
  <p:sldSz cx="9144000" cy="6858000" type="screen4x3"/>
  <p:notesSz cx="6858000" cy="9144000"/>
  <p:defaultTextStyle>
    <a:defPPr>
      <a:defRPr lang="p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30"/>
    <p:restoredTop sz="94590"/>
  </p:normalViewPr>
  <p:slideViewPr>
    <p:cSldViewPr snapToGrid="0" snapToObjects="1">
      <p:cViewPr varScale="1">
        <p:scale>
          <a:sx n="99" d="100"/>
          <a:sy n="99" d="100"/>
        </p:scale>
        <p:origin x="1048" y="176"/>
      </p:cViewPr>
      <p:guideLst>
        <p:guide orient="horz" pos="2160"/>
        <p:guide pos="2880"/>
      </p:guideLst>
    </p:cSldViewPr>
  </p:slideViewPr>
  <p:notesTextViewPr>
    <p:cViewPr>
      <p:scale>
        <a:sx n="100" d="100"/>
        <a:sy n="100" d="100"/>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8/24/23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2993770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8/24/23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3116176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R"/>
              <a:t>Paramos aqui!</a:t>
            </a:r>
          </a:p>
        </p:txBody>
      </p:sp>
      <p:sp>
        <p:nvSpPr>
          <p:cNvPr id="4" name="Slide Number Placeholder 3"/>
          <p:cNvSpPr>
            <a:spLocks noGrp="1"/>
          </p:cNvSpPr>
          <p:nvPr>
            <p:ph type="sldNum" sz="quarter" idx="5"/>
          </p:nvPr>
        </p:nvSpPr>
        <p:spPr/>
        <p:txBody>
          <a:bodyPr/>
          <a:lstStyle/>
          <a:p>
            <a:fld id="{4158DA69-A571-1F49-91C0-61EBFAAB21F4}" type="slidenum">
              <a:rPr lang="en-US" smtClean="0"/>
              <a:pPr/>
              <a:t>16</a:t>
            </a:fld>
            <a:endParaRPr lang="en-US"/>
          </a:p>
        </p:txBody>
      </p:sp>
    </p:spTree>
    <p:extLst>
      <p:ext uri="{BB962C8B-B14F-4D97-AF65-F5344CB8AC3E}">
        <p14:creationId xmlns:p14="http://schemas.microsoft.com/office/powerpoint/2010/main" val="1378781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just">
              <a:defRPr/>
            </a:lvl1p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just">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2ABA5E8-7032-4C4C-BD13-C061119FBAD6}" type="datetime1">
              <a:rPr lang="en-GB" smtClean="0"/>
              <a:t>24/08/2023</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8CC8691E-7EFE-4148-870D-0B8BE9F956BB}" type="datetime1">
              <a:rPr lang="en-GB" smtClean="0"/>
              <a:t>24/08/2023</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1E7A262-4F3C-B64A-B35F-47CFE930BB05}" type="datetime1">
              <a:rPr lang="en-GB" smtClean="0"/>
              <a:t>24/08/2023</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lgn="just">
              <a:spcBef>
                <a:spcPts val="600"/>
              </a:spcBef>
              <a:spcAft>
                <a:spcPts val="600"/>
              </a:spcAft>
              <a:buFont typeface="Wingdings" charset="2"/>
              <a:buChar char="²"/>
              <a:defRPr sz="2400">
                <a:solidFill>
                  <a:srgbClr val="46424D"/>
                </a:solidFill>
                <a:latin typeface="Arial"/>
                <a:cs typeface="Arial"/>
              </a:defRPr>
            </a:lvl1pPr>
            <a:lvl2pPr algn="just">
              <a:spcBef>
                <a:spcPts val="300"/>
              </a:spcBef>
              <a:spcAft>
                <a:spcPts val="300"/>
              </a:spcAft>
              <a:buFont typeface="Wingdings" charset="2"/>
              <a:buChar char="§"/>
              <a:defRPr sz="2000">
                <a:solidFill>
                  <a:srgbClr val="46424D"/>
                </a:solidFill>
                <a:latin typeface="Arial"/>
                <a:cs typeface="Arial"/>
              </a:defRPr>
            </a:lvl2pPr>
            <a:lvl3pPr algn="just">
              <a:defRPr sz="1800">
                <a:solidFill>
                  <a:srgbClr val="46424D"/>
                </a:solidFill>
                <a:latin typeface="Arial"/>
                <a:cs typeface="Arial"/>
              </a:defRPr>
            </a:lvl3pPr>
            <a:lvl4pPr algn="just">
              <a:defRPr sz="1800">
                <a:solidFill>
                  <a:srgbClr val="46424D"/>
                </a:solidFill>
                <a:latin typeface="Arial"/>
                <a:cs typeface="Arial"/>
              </a:defRPr>
            </a:lvl4pPr>
            <a:lvl5pPr algn="just">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1EC4D177-3FD8-1541-B11E-1C53E75416D7}" type="datetime1">
              <a:rPr lang="en-GB" smtClean="0"/>
              <a:t>24/08/2023</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just">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lgn="just">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F65752AC-8988-5D49-BA13-2655F7EFA58A}" type="datetime1">
              <a:rPr lang="en-GB" smtClean="0"/>
              <a:t>24/08/2023</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C5D1CCAB-69C6-0143-A029-A2CB647FDE54}" type="datetime1">
              <a:rPr lang="en-GB" smtClean="0"/>
              <a:t>24/08/2023</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F56D5F3E-3AC9-8840-9259-96E2BB9925B9}" type="datetime1">
              <a:rPr lang="en-GB" smtClean="0"/>
              <a:t>24/08/2023</a:t>
            </a:fld>
            <a:endParaRPr lang="en-US"/>
          </a:p>
        </p:txBody>
      </p:sp>
      <p:sp>
        <p:nvSpPr>
          <p:cNvPr id="8" name="Footer Placeholder 4"/>
          <p:cNvSpPr>
            <a:spLocks noGrp="1"/>
          </p:cNvSpPr>
          <p:nvPr>
            <p:ph type="ftr" sz="quarter" idx="11"/>
          </p:nvPr>
        </p:nvSpPr>
        <p:spPr/>
        <p:txBody>
          <a:bodyPr/>
          <a:lstStyle>
            <a:lvl1pPr>
              <a:defRPr/>
            </a:lvl1pPr>
          </a:lstStyle>
          <a:p>
            <a:r>
              <a:rPr lang="en-US"/>
              <a:t>Chapter 6 Architectural Design</a:t>
            </a:r>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DEAC09D2-2289-654C-867B-0F64265113A4}" type="datetime1">
              <a:rPr lang="en-GB" smtClean="0"/>
              <a:t>24/08/2023</a:t>
            </a:fld>
            <a:endParaRPr lang="en-US"/>
          </a:p>
        </p:txBody>
      </p:sp>
      <p:sp>
        <p:nvSpPr>
          <p:cNvPr id="4" name="Footer Placeholder 4"/>
          <p:cNvSpPr>
            <a:spLocks noGrp="1"/>
          </p:cNvSpPr>
          <p:nvPr>
            <p:ph type="ftr" sz="quarter" idx="11"/>
          </p:nvPr>
        </p:nvSpPr>
        <p:spPr/>
        <p:txBody>
          <a:bodyPr/>
          <a:lstStyle>
            <a:lvl1pPr>
              <a:defRPr/>
            </a:lvl1pPr>
          </a:lstStyle>
          <a:p>
            <a:r>
              <a:rPr lang="en-US"/>
              <a:t>Chapter 6 Architectural Design</a:t>
            </a:r>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3A58948-1FA8-8D45-94BB-181B90A29353}" type="datetime1">
              <a:rPr lang="en-GB" smtClean="0"/>
              <a:t>24/08/2023</a:t>
            </a:fld>
            <a:endParaRPr lang="en-US"/>
          </a:p>
        </p:txBody>
      </p:sp>
      <p:sp>
        <p:nvSpPr>
          <p:cNvPr id="3" name="Footer Placeholder 4"/>
          <p:cNvSpPr>
            <a:spLocks noGrp="1"/>
          </p:cNvSpPr>
          <p:nvPr>
            <p:ph type="ftr" sz="quarter" idx="11"/>
          </p:nvPr>
        </p:nvSpPr>
        <p:spPr/>
        <p:txBody>
          <a:bodyPr/>
          <a:lstStyle>
            <a:lvl1pPr>
              <a:defRPr/>
            </a:lvl1pPr>
          </a:lstStyle>
          <a:p>
            <a:r>
              <a:rPr lang="en-US"/>
              <a:t>Chapter 6 Architectural Design</a:t>
            </a:r>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1DB7AC79-C540-0C4D-BCB6-9ED127487D92}" type="datetime1">
              <a:rPr lang="en-GB" smtClean="0"/>
              <a:t>24/08/2023</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0881AF8B-42B8-F645-B2DB-B2A80189257D}" type="datetime1">
              <a:rPr lang="en-GB" smtClean="0"/>
              <a:t>24/08/2023</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A9272679-3BA1-B047-8536-308C6E7E7BEE}" type="datetime1">
              <a:rPr lang="en-GB" smtClean="0"/>
              <a:t>24/08/2023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6 Architectural Design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amiro.junior@ufersa.edu.b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pt" dirty="0"/>
              <a:t>Princípios de Engenharia de Software</a:t>
            </a:r>
            <a:br>
              <a:rPr lang="pt" dirty="0"/>
            </a:br>
            <a:r>
              <a:rPr lang="pt" sz="2000" dirty="0"/>
              <a:t>Capítulo 6 - Projeto Arquitetônico</a:t>
            </a:r>
            <a:endParaRPr lang="en-US" sz="2000" dirty="0"/>
          </a:p>
        </p:txBody>
      </p:sp>
      <p:sp>
        <p:nvSpPr>
          <p:cNvPr id="3" name="Subtitle 2"/>
          <p:cNvSpPr>
            <a:spLocks noGrp="1"/>
          </p:cNvSpPr>
          <p:nvPr>
            <p:ph type="subTitle" idx="1"/>
          </p:nvPr>
        </p:nvSpPr>
        <p:spPr>
          <a:xfrm>
            <a:off x="685800" y="3600450"/>
            <a:ext cx="8001000" cy="2038350"/>
          </a:xfrm>
        </p:spPr>
        <p:txBody>
          <a:bodyPr/>
          <a:lstStyle/>
          <a:p>
            <a:pPr algn="ctr" fontAlgn="auto">
              <a:spcAft>
                <a:spcPts val="0"/>
              </a:spcAft>
              <a:buFont typeface="Arial"/>
              <a:buNone/>
              <a:defRPr/>
            </a:pPr>
            <a:r>
              <a:rPr lang="pt" sz="2400" dirty="0">
                <a:ea typeface="+mn-ea"/>
                <a:cs typeface="+mn-cs"/>
              </a:rPr>
              <a:t>Professor Ramiro de Vasconcelos dos Santos Júnior, </a:t>
            </a:r>
            <a:r>
              <a:rPr lang="pt" sz="2400" dirty="0" err="1">
                <a:ea typeface="+mn-ea"/>
                <a:cs typeface="+mn-cs"/>
              </a:rPr>
              <a:t>MSc</a:t>
            </a:r>
            <a:r>
              <a:rPr lang="pt" sz="2400" dirty="0">
                <a:ea typeface="+mn-ea"/>
                <a:cs typeface="+mn-cs"/>
              </a:rPr>
              <a:t>.</a:t>
            </a:r>
          </a:p>
          <a:p>
            <a:pPr algn="ctr" fontAlgn="auto">
              <a:spcAft>
                <a:spcPts val="0"/>
              </a:spcAft>
              <a:buFont typeface="Arial"/>
              <a:buNone/>
              <a:defRPr/>
            </a:pPr>
            <a:r>
              <a:rPr lang="en-US" sz="2400" dirty="0">
                <a:ea typeface="+mn-ea"/>
                <a:cs typeface="+mn-cs"/>
                <a:hlinkClick r:id="rId2"/>
              </a:rPr>
              <a:t>r</a:t>
            </a:r>
            <a:r>
              <a:rPr lang="pt" sz="2400" dirty="0">
                <a:ea typeface="+mn-ea"/>
                <a:cs typeface="+mn-cs"/>
                <a:hlinkClick r:id="rId2"/>
              </a:rPr>
              <a:t>amiro.junior@ufersa.edu.br</a:t>
            </a:r>
            <a:endParaRPr lang="en-US" sz="2400" dirty="0">
              <a:ea typeface="+mn-ea"/>
              <a:cs typeface="+mn-cs"/>
            </a:endParaRPr>
          </a:p>
          <a:p>
            <a:endParaRPr lang="en-US" dirty="0"/>
          </a:p>
        </p:txBody>
      </p:sp>
      <p:sp>
        <p:nvSpPr>
          <p:cNvPr id="5" name="Footer Placeholder 4"/>
          <p:cNvSpPr>
            <a:spLocks noGrp="1"/>
          </p:cNvSpPr>
          <p:nvPr>
            <p:ph type="ftr" sz="quarter" idx="11"/>
          </p:nvPr>
        </p:nvSpPr>
        <p:spPr/>
        <p:txBody>
          <a:bodyPr/>
          <a:lstStyle/>
          <a:p>
            <a:r>
              <a:rPr lang="pt"/>
              <a:t>Capítulo 6 Projeto Arquitetônico</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
        <p:nvSpPr>
          <p:cNvPr id="6" name="Date Placeholder 5"/>
          <p:cNvSpPr>
            <a:spLocks noGrp="1"/>
          </p:cNvSpPr>
          <p:nvPr>
            <p:ph type="dt" sz="half" idx="10"/>
          </p:nvPr>
        </p:nvSpPr>
        <p:spPr/>
        <p:txBody>
          <a:bodyPr/>
          <a:lstStyle/>
          <a:p>
            <a:fld id="{CAF6504B-3581-E041-9FA4-34A2DB63B5D7}" type="datetime1">
              <a:rPr lang="en-GB" smtClean="0"/>
              <a:t>24/08/2023</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a:t>Uso de modelos arquitetônicos</a:t>
            </a:r>
            <a:endParaRPr lang="en-US" dirty="0"/>
          </a:p>
        </p:txBody>
      </p:sp>
      <p:sp>
        <p:nvSpPr>
          <p:cNvPr id="3" name="Content Placeholder 2"/>
          <p:cNvSpPr>
            <a:spLocks noGrp="1"/>
          </p:cNvSpPr>
          <p:nvPr>
            <p:ph idx="1"/>
          </p:nvPr>
        </p:nvSpPr>
        <p:spPr/>
        <p:txBody>
          <a:bodyPr/>
          <a:lstStyle/>
          <a:p>
            <a:r>
              <a:rPr lang="pt" dirty="0"/>
              <a:t>Como forma de facilitar a discussão sobre o projeto do sistema</a:t>
            </a:r>
          </a:p>
          <a:p>
            <a:pPr lvl="1"/>
            <a:r>
              <a:rPr lang="pt" dirty="0"/>
              <a:t>Uma visão arquitetônica de alto nível de um sistema é útil para a comunicação com as partes interessadas do sistema e para o planejamento do projeto, pois não é repleta de detalhes. As partes interessadas podem se relacionar com ele e entender uma visão abstrata do sistema. Eles podem, então, discutir o sistema como um todo sem serem confundidos pelos detalhes.</a:t>
            </a:r>
            <a:endParaRPr lang="en-GB" dirty="0"/>
          </a:p>
          <a:p>
            <a:r>
              <a:rPr lang="pt" dirty="0"/>
              <a:t>Como forma de documentar uma arquitetura que foi projetada</a:t>
            </a:r>
          </a:p>
          <a:p>
            <a:pPr lvl="1"/>
            <a:r>
              <a:rPr lang="pt" dirty="0"/>
              <a:t>O objetivo aqui é produzir um modelo de sistema completo que mostre os diferentes componentes de um sistema, suas interfaces e suas conexões.</a:t>
            </a:r>
            <a:endParaRPr lang="en-US" dirty="0"/>
          </a:p>
        </p:txBody>
      </p:sp>
      <p:sp>
        <p:nvSpPr>
          <p:cNvPr id="5" name="Footer Placeholder 4"/>
          <p:cNvSpPr>
            <a:spLocks noGrp="1"/>
          </p:cNvSpPr>
          <p:nvPr>
            <p:ph type="ftr" sz="quarter" idx="11"/>
          </p:nvPr>
        </p:nvSpPr>
        <p:spPr/>
        <p:txBody>
          <a:bodyPr/>
          <a:lstStyle/>
          <a:p>
            <a:r>
              <a:rPr lang="pt"/>
              <a:t>Capítulo 6 Projeto Arquitetônico</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p:sp>
        <p:nvSpPr>
          <p:cNvPr id="6" name="Date Placeholder 5"/>
          <p:cNvSpPr>
            <a:spLocks noGrp="1"/>
          </p:cNvSpPr>
          <p:nvPr>
            <p:ph type="dt" sz="half" idx="10"/>
          </p:nvPr>
        </p:nvSpPr>
        <p:spPr/>
        <p:txBody>
          <a:bodyPr/>
          <a:lstStyle/>
          <a:p>
            <a:fld id="{0C852F40-6977-7646-99C3-82F9A7E07487}" type="datetime1">
              <a:rPr lang="en-GB" smtClean="0"/>
              <a:t>24/08/2023</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3119"/>
            <a:ext cx="9144000" cy="1143000"/>
          </a:xfrm>
        </p:spPr>
        <p:txBody>
          <a:bodyPr/>
          <a:lstStyle/>
          <a:p>
            <a:pPr algn="ctr"/>
            <a:r>
              <a:rPr lang="pt" dirty="0"/>
              <a:t>Decisões de projeto arquitetônico</a:t>
            </a:r>
            <a:endParaRPr lang="en-US" dirty="0"/>
          </a:p>
        </p:txBody>
      </p:sp>
      <p:sp>
        <p:nvSpPr>
          <p:cNvPr id="4" name="Footer Placeholder 3"/>
          <p:cNvSpPr>
            <a:spLocks noGrp="1"/>
          </p:cNvSpPr>
          <p:nvPr>
            <p:ph type="ftr" sz="quarter" idx="11"/>
          </p:nvPr>
        </p:nvSpPr>
        <p:spPr/>
        <p:txBody>
          <a:bodyPr/>
          <a:lstStyle/>
          <a:p>
            <a:r>
              <a:rPr lang="pt"/>
              <a:t>Capítulo 6 Projeto Arquitetônico</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11</a:t>
            </a:fld>
            <a:endParaRPr lang="en-US"/>
          </a:p>
        </p:txBody>
      </p:sp>
      <p:sp>
        <p:nvSpPr>
          <p:cNvPr id="3" name="Date Placeholder 2"/>
          <p:cNvSpPr>
            <a:spLocks noGrp="1"/>
          </p:cNvSpPr>
          <p:nvPr>
            <p:ph type="dt" sz="half" idx="10"/>
          </p:nvPr>
        </p:nvSpPr>
        <p:spPr/>
        <p:txBody>
          <a:bodyPr/>
          <a:lstStyle/>
          <a:p>
            <a:fld id="{27A36E96-18A3-F849-B163-F417995BEE9C}" type="datetime1">
              <a:rPr lang="en-GB" smtClean="0"/>
              <a:t>24/08/2023</a:t>
            </a:fld>
            <a:endParaRPr lang="en-US"/>
          </a:p>
        </p:txBody>
      </p:sp>
    </p:spTree>
    <p:extLst>
      <p:ext uri="{BB962C8B-B14F-4D97-AF65-F5344CB8AC3E}">
        <p14:creationId xmlns:p14="http://schemas.microsoft.com/office/powerpoint/2010/main" val="2139175805"/>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pt"/>
              <a:t>Decisões de projeto arquitetônico</a:t>
            </a:r>
          </a:p>
        </p:txBody>
      </p:sp>
      <p:sp>
        <p:nvSpPr>
          <p:cNvPr id="58371" name="Rectangle 3"/>
          <p:cNvSpPr>
            <a:spLocks noGrp="1" noChangeArrowheads="1"/>
          </p:cNvSpPr>
          <p:nvPr>
            <p:ph idx="1"/>
          </p:nvPr>
        </p:nvSpPr>
        <p:spPr/>
        <p:txBody>
          <a:bodyPr/>
          <a:lstStyle/>
          <a:p>
            <a:r>
              <a:rPr lang="pt" dirty="0"/>
              <a:t>O projeto arquitetônico é um processo criativo, portanto, o processo difere dependendo do tipo de sistema que está sendo desenvolvido.</a:t>
            </a:r>
          </a:p>
          <a:p>
            <a:r>
              <a:rPr lang="pt" dirty="0"/>
              <a:t>No entanto, várias decisões comuns abrangem todos os processos de design e essas decisões afetam as características não funcionais do sistema.</a:t>
            </a:r>
            <a:endParaRPr lang="en-US" dirty="0"/>
          </a:p>
        </p:txBody>
      </p:sp>
      <p:sp>
        <p:nvSpPr>
          <p:cNvPr id="5" name="Footer Placeholder 4"/>
          <p:cNvSpPr>
            <a:spLocks noGrp="1"/>
          </p:cNvSpPr>
          <p:nvPr>
            <p:ph type="ftr" sz="quarter" idx="11"/>
          </p:nvPr>
        </p:nvSpPr>
        <p:spPr/>
        <p:txBody>
          <a:bodyPr/>
          <a:lstStyle/>
          <a:p>
            <a:r>
              <a:rPr lang="pt"/>
              <a:t>Capítulo 6 Projeto Arquitetônico</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12</a:t>
            </a:fld>
            <a:endParaRPr lang="en-US"/>
          </a:p>
        </p:txBody>
      </p:sp>
      <p:sp>
        <p:nvSpPr>
          <p:cNvPr id="2" name="Date Placeholder 1"/>
          <p:cNvSpPr>
            <a:spLocks noGrp="1"/>
          </p:cNvSpPr>
          <p:nvPr>
            <p:ph type="dt" sz="half" idx="10"/>
          </p:nvPr>
        </p:nvSpPr>
        <p:spPr/>
        <p:txBody>
          <a:bodyPr/>
          <a:lstStyle/>
          <a:p>
            <a:fld id="{7C436FAF-8728-3741-BE51-A0D01615043E}" type="datetime1">
              <a:rPr lang="en-GB" smtClean="0"/>
              <a:t>24/08/2023</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Decisões de projeto arquitetônico</a:t>
            </a:r>
            <a:endParaRPr lang="en-US" dirty="0"/>
          </a:p>
        </p:txBody>
      </p:sp>
      <p:sp>
        <p:nvSpPr>
          <p:cNvPr id="4" name="Footer Placeholder 3"/>
          <p:cNvSpPr>
            <a:spLocks noGrp="1"/>
          </p:cNvSpPr>
          <p:nvPr>
            <p:ph type="ftr" sz="quarter" idx="11"/>
          </p:nvPr>
        </p:nvSpPr>
        <p:spPr/>
        <p:txBody>
          <a:bodyPr/>
          <a:lstStyle/>
          <a:p>
            <a:r>
              <a:rPr lang="pt"/>
              <a:t>Capítulo 6 Projeto Arquitetônico</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13</a:t>
            </a:fld>
            <a:endParaRPr lang="en-US"/>
          </a:p>
        </p:txBody>
      </p:sp>
      <p:sp>
        <p:nvSpPr>
          <p:cNvPr id="3" name="Date Placeholder 2"/>
          <p:cNvSpPr>
            <a:spLocks noGrp="1"/>
          </p:cNvSpPr>
          <p:nvPr>
            <p:ph type="dt" sz="half" idx="10"/>
          </p:nvPr>
        </p:nvSpPr>
        <p:spPr/>
        <p:txBody>
          <a:bodyPr/>
          <a:lstStyle/>
          <a:p>
            <a:fld id="{797EC886-3A82-414C-AE09-89E7C04AB97D}" type="datetime1">
              <a:rPr lang="en-GB" smtClean="0"/>
              <a:t>24/08/2023</a:t>
            </a:fld>
            <a:endParaRPr lang="en-US"/>
          </a:p>
        </p:txBody>
      </p:sp>
      <p:pic>
        <p:nvPicPr>
          <p:cNvPr id="8" name="Picture 7">
            <a:extLst>
              <a:ext uri="{FF2B5EF4-FFF2-40B4-BE49-F238E27FC236}">
                <a16:creationId xmlns:a16="http://schemas.microsoft.com/office/drawing/2014/main" id="{9D319600-DA33-D59A-5547-0193CD553BFD}"/>
              </a:ext>
            </a:extLst>
          </p:cNvPr>
          <p:cNvPicPr>
            <a:picLocks noChangeAspect="1"/>
          </p:cNvPicPr>
          <p:nvPr/>
        </p:nvPicPr>
        <p:blipFill>
          <a:blip r:embed="rId2"/>
          <a:stretch>
            <a:fillRect/>
          </a:stretch>
        </p:blipFill>
        <p:spPr>
          <a:xfrm>
            <a:off x="685800" y="1751983"/>
            <a:ext cx="7772400" cy="4270022"/>
          </a:xfrm>
          <a:prstGeom prst="rect">
            <a:avLst/>
          </a:prstGeom>
        </p:spPr>
      </p:pic>
    </p:spTree>
    <p:extLst>
      <p:ext uri="{BB962C8B-B14F-4D97-AF65-F5344CB8AC3E}">
        <p14:creationId xmlns:p14="http://schemas.microsoft.com/office/powerpoint/2010/main" val="3267886628"/>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pt"/>
              <a:t>Reutilização de arquitetura</a:t>
            </a:r>
          </a:p>
        </p:txBody>
      </p:sp>
      <p:sp>
        <p:nvSpPr>
          <p:cNvPr id="60419" name="Rectangle 3"/>
          <p:cNvSpPr>
            <a:spLocks noGrp="1" noChangeArrowheads="1"/>
          </p:cNvSpPr>
          <p:nvPr>
            <p:ph idx="1"/>
          </p:nvPr>
        </p:nvSpPr>
        <p:spPr/>
        <p:txBody>
          <a:bodyPr/>
          <a:lstStyle/>
          <a:p>
            <a:r>
              <a:rPr lang="pt" dirty="0"/>
              <a:t>Os sistemas no mesmo domínio geralmente têm arquiteturas semelhantes que refletem os conceitos do domínio.</a:t>
            </a:r>
          </a:p>
          <a:p>
            <a:r>
              <a:rPr lang="pt" dirty="0"/>
              <a:t>As linhas de produtos de aplicativos são construídas em torno de uma arquitetura principal com variantes que atendem a requisitos específicos do cliente .</a:t>
            </a:r>
          </a:p>
          <a:p>
            <a:r>
              <a:rPr lang="pt" dirty="0"/>
              <a:t>A arquitetura de um sistema pode ser projetada em torno de um ou mais padrões de arquitetura ou 'estilos'.</a:t>
            </a:r>
          </a:p>
          <a:p>
            <a:pPr lvl="1"/>
            <a:r>
              <a:rPr lang="pt" dirty="0"/>
              <a:t>Estes capturam a essência de uma arquitetura e podem ser instanciados de diferentes maneiras.</a:t>
            </a:r>
          </a:p>
        </p:txBody>
      </p:sp>
      <p:sp>
        <p:nvSpPr>
          <p:cNvPr id="5" name="Footer Placeholder 4"/>
          <p:cNvSpPr>
            <a:spLocks noGrp="1"/>
          </p:cNvSpPr>
          <p:nvPr>
            <p:ph type="ftr" sz="quarter" idx="11"/>
          </p:nvPr>
        </p:nvSpPr>
        <p:spPr/>
        <p:txBody>
          <a:bodyPr/>
          <a:lstStyle/>
          <a:p>
            <a:r>
              <a:rPr lang="pt"/>
              <a:t>Capítulo 6 Projeto Arquitetônico</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14</a:t>
            </a:fld>
            <a:endParaRPr lang="en-US"/>
          </a:p>
        </p:txBody>
      </p:sp>
      <p:sp>
        <p:nvSpPr>
          <p:cNvPr id="2" name="Date Placeholder 1"/>
          <p:cNvSpPr>
            <a:spLocks noGrp="1"/>
          </p:cNvSpPr>
          <p:nvPr>
            <p:ph type="dt" sz="half" idx="10"/>
          </p:nvPr>
        </p:nvSpPr>
        <p:spPr/>
        <p:txBody>
          <a:bodyPr/>
          <a:lstStyle/>
          <a:p>
            <a:fld id="{C74E1B68-3EE1-454F-B982-FE61D1DA8B44}" type="datetime1">
              <a:rPr lang="en-GB" smtClean="0"/>
              <a:t>24/08/2023</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pt" dirty="0"/>
              <a:t>Características da arquitetura e do sistema</a:t>
            </a:r>
          </a:p>
        </p:txBody>
      </p:sp>
      <p:sp>
        <p:nvSpPr>
          <p:cNvPr id="50179" name="Rectangle 3"/>
          <p:cNvSpPr>
            <a:spLocks noGrp="1" noChangeArrowheads="1"/>
          </p:cNvSpPr>
          <p:nvPr>
            <p:ph idx="1"/>
          </p:nvPr>
        </p:nvSpPr>
        <p:spPr>
          <a:xfrm>
            <a:off x="533400" y="1600200"/>
            <a:ext cx="8229600" cy="4756150"/>
          </a:xfrm>
        </p:spPr>
        <p:txBody>
          <a:bodyPr/>
          <a:lstStyle/>
          <a:p>
            <a:pPr>
              <a:lnSpc>
                <a:spcPct val="90000"/>
              </a:lnSpc>
            </a:pPr>
            <a:r>
              <a:rPr lang="pt" sz="1900" dirty="0"/>
              <a:t>Desempenho</a:t>
            </a:r>
          </a:p>
          <a:p>
            <a:pPr lvl="1">
              <a:lnSpc>
                <a:spcPct val="90000"/>
              </a:lnSpc>
            </a:pPr>
            <a:r>
              <a:rPr lang="pt" sz="1900" dirty="0" err="1"/>
              <a:t>Localize </a:t>
            </a:r>
            <a:r>
              <a:rPr lang="pt" sz="1900" dirty="0"/>
              <a:t>operações críticas e </a:t>
            </a:r>
            <a:r>
              <a:rPr lang="pt" sz="1900" dirty="0" err="1"/>
              <a:t>minimize </a:t>
            </a:r>
            <a:r>
              <a:rPr lang="pt" sz="1900" dirty="0"/>
              <a:t>as comunicações. Use componentes grandes em vez de finos.</a:t>
            </a:r>
          </a:p>
          <a:p>
            <a:pPr>
              <a:lnSpc>
                <a:spcPct val="90000"/>
              </a:lnSpc>
            </a:pPr>
            <a:r>
              <a:rPr lang="pt" sz="1900" dirty="0"/>
              <a:t>Segurança</a:t>
            </a:r>
          </a:p>
          <a:p>
            <a:pPr lvl="1">
              <a:lnSpc>
                <a:spcPct val="90000"/>
              </a:lnSpc>
            </a:pPr>
            <a:r>
              <a:rPr lang="pt" sz="1900" dirty="0"/>
              <a:t>Use uma arquitetura em camadas com ativos críticos nas camadas internas.</a:t>
            </a:r>
          </a:p>
          <a:p>
            <a:pPr>
              <a:lnSpc>
                <a:spcPct val="90000"/>
              </a:lnSpc>
            </a:pPr>
            <a:r>
              <a:rPr lang="pt" sz="1900" dirty="0"/>
              <a:t>Segurança</a:t>
            </a:r>
          </a:p>
          <a:p>
            <a:pPr lvl="1">
              <a:lnSpc>
                <a:spcPct val="90000"/>
              </a:lnSpc>
            </a:pPr>
            <a:r>
              <a:rPr lang="pt" sz="1900" dirty="0" err="1"/>
              <a:t>Localize </a:t>
            </a:r>
            <a:r>
              <a:rPr lang="pt" sz="1900" dirty="0"/>
              <a:t>recursos críticos de segurança em um pequeno número de subsistemas.</a:t>
            </a:r>
          </a:p>
          <a:p>
            <a:pPr>
              <a:lnSpc>
                <a:spcPct val="90000"/>
              </a:lnSpc>
            </a:pPr>
            <a:r>
              <a:rPr lang="pt" sz="1900" dirty="0"/>
              <a:t>Disponibilidade</a:t>
            </a:r>
          </a:p>
          <a:p>
            <a:pPr lvl="1">
              <a:lnSpc>
                <a:spcPct val="90000"/>
              </a:lnSpc>
            </a:pPr>
            <a:r>
              <a:rPr lang="pt" sz="1900" dirty="0"/>
              <a:t>Inclua componentes redundantes e mecanismos para tolerância a falhas.</a:t>
            </a:r>
          </a:p>
          <a:p>
            <a:pPr>
              <a:lnSpc>
                <a:spcPct val="90000"/>
              </a:lnSpc>
            </a:pPr>
            <a:r>
              <a:rPr lang="pt" sz="1900" dirty="0"/>
              <a:t>Manutenibilidade</a:t>
            </a:r>
          </a:p>
          <a:p>
            <a:pPr lvl="1">
              <a:lnSpc>
                <a:spcPct val="90000"/>
              </a:lnSpc>
            </a:pPr>
            <a:r>
              <a:rPr lang="pt" sz="1900" dirty="0"/>
              <a:t>Use componentes substituíveis de grão fino.</a:t>
            </a:r>
          </a:p>
        </p:txBody>
      </p:sp>
      <p:sp>
        <p:nvSpPr>
          <p:cNvPr id="5" name="Footer Placeholder 4"/>
          <p:cNvSpPr>
            <a:spLocks noGrp="1"/>
          </p:cNvSpPr>
          <p:nvPr>
            <p:ph type="ftr" sz="quarter" idx="11"/>
          </p:nvPr>
        </p:nvSpPr>
        <p:spPr/>
        <p:txBody>
          <a:bodyPr/>
          <a:lstStyle/>
          <a:p>
            <a:r>
              <a:rPr lang="pt"/>
              <a:t>Capítulo 6 Projeto Arquitetônico</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15</a:t>
            </a:fld>
            <a:endParaRPr lang="en-US"/>
          </a:p>
        </p:txBody>
      </p:sp>
      <p:sp>
        <p:nvSpPr>
          <p:cNvPr id="2" name="Date Placeholder 1"/>
          <p:cNvSpPr>
            <a:spLocks noGrp="1"/>
          </p:cNvSpPr>
          <p:nvPr>
            <p:ph type="dt" sz="half" idx="10"/>
          </p:nvPr>
        </p:nvSpPr>
        <p:spPr/>
        <p:txBody>
          <a:bodyPr/>
          <a:lstStyle/>
          <a:p>
            <a:fld id="{1A4CB21B-1C8B-0448-9B24-F464B321697B}" type="datetime1">
              <a:rPr lang="en-GB" smtClean="0"/>
              <a:t>24/08/2023</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954"/>
            <a:ext cx="8229600" cy="1143000"/>
          </a:xfrm>
        </p:spPr>
        <p:txBody>
          <a:bodyPr/>
          <a:lstStyle/>
          <a:p>
            <a:pPr algn="ctr"/>
            <a:r>
              <a:rPr lang="pt" dirty="0"/>
              <a:t>Vistas arquitetônicas</a:t>
            </a:r>
            <a:endParaRPr lang="en-US" dirty="0"/>
          </a:p>
        </p:txBody>
      </p:sp>
      <p:sp>
        <p:nvSpPr>
          <p:cNvPr id="4" name="Footer Placeholder 3"/>
          <p:cNvSpPr>
            <a:spLocks noGrp="1"/>
          </p:cNvSpPr>
          <p:nvPr>
            <p:ph type="ftr" sz="quarter" idx="11"/>
          </p:nvPr>
        </p:nvSpPr>
        <p:spPr/>
        <p:txBody>
          <a:bodyPr/>
          <a:lstStyle/>
          <a:p>
            <a:r>
              <a:rPr lang="pt"/>
              <a:t>Capítulo 6 Projeto Arquitetônico</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16</a:t>
            </a:fld>
            <a:endParaRPr lang="en-US"/>
          </a:p>
        </p:txBody>
      </p:sp>
      <p:sp>
        <p:nvSpPr>
          <p:cNvPr id="3" name="Date Placeholder 2"/>
          <p:cNvSpPr>
            <a:spLocks noGrp="1"/>
          </p:cNvSpPr>
          <p:nvPr>
            <p:ph type="dt" sz="half" idx="10"/>
          </p:nvPr>
        </p:nvSpPr>
        <p:spPr/>
        <p:txBody>
          <a:bodyPr/>
          <a:lstStyle/>
          <a:p>
            <a:fld id="{AF3A79A5-34C8-A24C-B96B-DD17163DEB3B}" type="datetime1">
              <a:rPr lang="en-GB" smtClean="0"/>
              <a:t>24/08/2023</a:t>
            </a:fld>
            <a:endParaRPr lang="en-US"/>
          </a:p>
        </p:txBody>
      </p:sp>
    </p:spTree>
    <p:extLst>
      <p:ext uri="{BB962C8B-B14F-4D97-AF65-F5344CB8AC3E}">
        <p14:creationId xmlns:p14="http://schemas.microsoft.com/office/powerpoint/2010/main" val="4050912685"/>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Vistas arquitetônicas</a:t>
            </a:r>
            <a:endParaRPr lang="en-US" dirty="0"/>
          </a:p>
        </p:txBody>
      </p:sp>
      <p:sp>
        <p:nvSpPr>
          <p:cNvPr id="3" name="Content Placeholder 2"/>
          <p:cNvSpPr>
            <a:spLocks noGrp="1"/>
          </p:cNvSpPr>
          <p:nvPr>
            <p:ph idx="1"/>
          </p:nvPr>
        </p:nvSpPr>
        <p:spPr/>
        <p:txBody>
          <a:bodyPr/>
          <a:lstStyle/>
          <a:p>
            <a:r>
              <a:rPr lang="pt" dirty="0"/>
              <a:t>Quais visualizações ou perspectivas são úteis ao projetar e documentar a arquitetura de um sistema?</a:t>
            </a:r>
            <a:endParaRPr lang="en-GB" dirty="0"/>
          </a:p>
          <a:p>
            <a:r>
              <a:rPr lang="pt" dirty="0"/>
              <a:t>Quais notações devem ser usadas para descrever modelos de arquitetura?</a:t>
            </a:r>
          </a:p>
          <a:p>
            <a:r>
              <a:rPr lang="pt" dirty="0"/>
              <a:t>Cada modelo de arquitetura mostra apenas uma visão ou perspectiva do sistema.</a:t>
            </a:r>
          </a:p>
          <a:p>
            <a:pPr lvl="1"/>
            <a:r>
              <a:rPr lang="pt" dirty="0"/>
              <a:t>Pode mostrar como um sistema é decomposto em módulos, como os processos de tempo de execução interagem ou as diferentes maneiras pelas quais os componentes do sistema são distribuídos em uma rede. Tanto para o projeto quanto para a documentação, geralmente é necessário apresentar várias visualizações da arquitetura do software. </a:t>
            </a:r>
          </a:p>
          <a:p>
            <a:endParaRPr lang="en-US" dirty="0"/>
          </a:p>
        </p:txBody>
      </p:sp>
      <p:sp>
        <p:nvSpPr>
          <p:cNvPr id="5" name="Footer Placeholder 4"/>
          <p:cNvSpPr>
            <a:spLocks noGrp="1"/>
          </p:cNvSpPr>
          <p:nvPr>
            <p:ph type="ftr" sz="quarter" idx="11"/>
          </p:nvPr>
        </p:nvSpPr>
        <p:spPr/>
        <p:txBody>
          <a:bodyPr/>
          <a:lstStyle/>
          <a:p>
            <a:r>
              <a:rPr lang="pt"/>
              <a:t>Capítulo 6 Projeto Arquitetônico</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17</a:t>
            </a:fld>
            <a:endParaRPr lang="en-US"/>
          </a:p>
        </p:txBody>
      </p:sp>
      <p:sp>
        <p:nvSpPr>
          <p:cNvPr id="6" name="Date Placeholder 5"/>
          <p:cNvSpPr>
            <a:spLocks noGrp="1"/>
          </p:cNvSpPr>
          <p:nvPr>
            <p:ph type="dt" sz="half" idx="10"/>
          </p:nvPr>
        </p:nvSpPr>
        <p:spPr/>
        <p:txBody>
          <a:bodyPr/>
          <a:lstStyle/>
          <a:p>
            <a:fld id="{62201369-D6C0-374C-A163-C22226977C99}" type="datetime1">
              <a:rPr lang="en-GB" smtClean="0"/>
              <a:t>24/08/2023</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Vistas arquitetônicas</a:t>
            </a:r>
            <a:endParaRPr lang="en-US" dirty="0"/>
          </a:p>
        </p:txBody>
      </p:sp>
      <p:sp>
        <p:nvSpPr>
          <p:cNvPr id="4" name="Footer Placeholder 3"/>
          <p:cNvSpPr>
            <a:spLocks noGrp="1"/>
          </p:cNvSpPr>
          <p:nvPr>
            <p:ph type="ftr" sz="quarter" idx="11"/>
          </p:nvPr>
        </p:nvSpPr>
        <p:spPr/>
        <p:txBody>
          <a:bodyPr/>
          <a:lstStyle/>
          <a:p>
            <a:r>
              <a:rPr lang="pt"/>
              <a:t>Capítulo 6 Projeto Arquitetônico</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18</a:t>
            </a:fld>
            <a:endParaRPr lang="en-US"/>
          </a:p>
        </p:txBody>
      </p:sp>
      <p:pic>
        <p:nvPicPr>
          <p:cNvPr id="6" name="Picture 5" descr="6.3 Architectural view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383" y="1877595"/>
            <a:ext cx="5375755" cy="4044616"/>
          </a:xfrm>
          <a:prstGeom prst="rect">
            <a:avLst/>
          </a:prstGeom>
        </p:spPr>
      </p:pic>
      <p:sp>
        <p:nvSpPr>
          <p:cNvPr id="3" name="Date Placeholder 2"/>
          <p:cNvSpPr>
            <a:spLocks noGrp="1"/>
          </p:cNvSpPr>
          <p:nvPr>
            <p:ph type="dt" sz="half" idx="10"/>
          </p:nvPr>
        </p:nvSpPr>
        <p:spPr/>
        <p:txBody>
          <a:bodyPr/>
          <a:lstStyle/>
          <a:p>
            <a:fld id="{11B519F4-9FE5-8D45-82F3-E4A6557F0386}" type="datetime1">
              <a:rPr lang="en-GB" smtClean="0"/>
              <a:t>24/08/2023</a:t>
            </a:fld>
            <a:endParaRPr lang="en-US"/>
          </a:p>
        </p:txBody>
      </p:sp>
    </p:spTree>
    <p:extLst>
      <p:ext uri="{BB962C8B-B14F-4D97-AF65-F5344CB8AC3E}">
        <p14:creationId xmlns:p14="http://schemas.microsoft.com/office/powerpoint/2010/main" val="3448338256"/>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Modelo de visão 4 + 1 da arquitetura de software</a:t>
            </a:r>
            <a:endParaRPr lang="en-US" dirty="0"/>
          </a:p>
        </p:txBody>
      </p:sp>
      <p:sp>
        <p:nvSpPr>
          <p:cNvPr id="3" name="Content Placeholder 2"/>
          <p:cNvSpPr>
            <a:spLocks noGrp="1"/>
          </p:cNvSpPr>
          <p:nvPr>
            <p:ph idx="1"/>
          </p:nvPr>
        </p:nvSpPr>
        <p:spPr/>
        <p:txBody>
          <a:bodyPr/>
          <a:lstStyle/>
          <a:p>
            <a:r>
              <a:rPr lang="pt" dirty="0"/>
              <a:t>Uma visão lógica, que mostra as principais abstrações no sistema como objetos ou classes de objetos.</a:t>
            </a:r>
            <a:endParaRPr lang="en-GB" dirty="0"/>
          </a:p>
          <a:p>
            <a:r>
              <a:rPr lang="pt" dirty="0"/>
              <a:t>Uma visão do processo, que mostra como, em tempo de execução, o sistema é composto de processos interativos.</a:t>
            </a:r>
            <a:endParaRPr lang="en-GB" dirty="0"/>
          </a:p>
          <a:p>
            <a:r>
              <a:rPr lang="pt" dirty="0"/>
              <a:t>Uma visão de desenvolvimento, que mostra como o software é decomposto para o desenvolvimento.</a:t>
            </a:r>
            <a:endParaRPr lang="en-GB" dirty="0"/>
          </a:p>
          <a:p>
            <a:r>
              <a:rPr lang="pt" dirty="0"/>
              <a:t>Uma visão física, que mostra o hardware do sistema e como os componentes de software são distribuídos pelos processadores do sistema.</a:t>
            </a:r>
          </a:p>
          <a:p>
            <a:r>
              <a:rPr lang="pt" dirty="0"/>
              <a:t>Casos de uso ou cenários relacionados (+1)</a:t>
            </a:r>
            <a:endParaRPr lang="en-GB" dirty="0"/>
          </a:p>
          <a:p>
            <a:endParaRPr lang="en-US" dirty="0"/>
          </a:p>
        </p:txBody>
      </p:sp>
      <p:sp>
        <p:nvSpPr>
          <p:cNvPr id="5" name="Footer Placeholder 4"/>
          <p:cNvSpPr>
            <a:spLocks noGrp="1"/>
          </p:cNvSpPr>
          <p:nvPr>
            <p:ph type="ftr" sz="quarter" idx="11"/>
          </p:nvPr>
        </p:nvSpPr>
        <p:spPr/>
        <p:txBody>
          <a:bodyPr/>
          <a:lstStyle/>
          <a:p>
            <a:r>
              <a:rPr lang="pt"/>
              <a:t>Capítulo 6 Projeto Arquitetônico</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19</a:t>
            </a:fld>
            <a:endParaRPr lang="en-US"/>
          </a:p>
        </p:txBody>
      </p:sp>
      <p:sp>
        <p:nvSpPr>
          <p:cNvPr id="6" name="Date Placeholder 5"/>
          <p:cNvSpPr>
            <a:spLocks noGrp="1"/>
          </p:cNvSpPr>
          <p:nvPr>
            <p:ph type="dt" sz="half" idx="10"/>
          </p:nvPr>
        </p:nvSpPr>
        <p:spPr/>
        <p:txBody>
          <a:bodyPr/>
          <a:lstStyle/>
          <a:p>
            <a:fld id="{4CFD6B35-256A-2A40-9472-A482CF8F5D90}" type="datetime1">
              <a:rPr lang="en-GB" smtClean="0"/>
              <a:t>24/08/2023</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Assuntos abordados</a:t>
            </a:r>
            <a:endParaRPr lang="en-US" dirty="0"/>
          </a:p>
        </p:txBody>
      </p:sp>
      <p:sp>
        <p:nvSpPr>
          <p:cNvPr id="3" name="Content Placeholder 2"/>
          <p:cNvSpPr>
            <a:spLocks noGrp="1"/>
          </p:cNvSpPr>
          <p:nvPr>
            <p:ph idx="1"/>
          </p:nvPr>
        </p:nvSpPr>
        <p:spPr/>
        <p:txBody>
          <a:bodyPr/>
          <a:lstStyle/>
          <a:p>
            <a:r>
              <a:rPr lang="pt" dirty="0"/>
              <a:t>Decisões de projeto arquitetônico</a:t>
            </a:r>
            <a:endParaRPr lang="en-GB" dirty="0"/>
          </a:p>
          <a:p>
            <a:r>
              <a:rPr lang="pt" dirty="0"/>
              <a:t>Vistas arquitetônicas</a:t>
            </a:r>
            <a:endParaRPr lang="en-GB" dirty="0"/>
          </a:p>
          <a:p>
            <a:r>
              <a:rPr lang="pt" dirty="0"/>
              <a:t>Padrões arquitetônicos</a:t>
            </a:r>
            <a:endParaRPr lang="en-GB" dirty="0"/>
          </a:p>
          <a:p>
            <a:r>
              <a:rPr lang="pt" dirty="0"/>
              <a:t>Arquiteturas de aplicativos</a:t>
            </a:r>
            <a:endParaRPr lang="en-GB" dirty="0"/>
          </a:p>
          <a:p>
            <a:endParaRPr lang="en-US" dirty="0"/>
          </a:p>
        </p:txBody>
      </p:sp>
      <p:sp>
        <p:nvSpPr>
          <p:cNvPr id="5" name="Footer Placeholder 4"/>
          <p:cNvSpPr>
            <a:spLocks noGrp="1"/>
          </p:cNvSpPr>
          <p:nvPr>
            <p:ph type="ftr" sz="quarter" idx="11"/>
          </p:nvPr>
        </p:nvSpPr>
        <p:spPr/>
        <p:txBody>
          <a:bodyPr/>
          <a:lstStyle/>
          <a:p>
            <a:r>
              <a:rPr lang="pt"/>
              <a:t>Capítulo 6 Projeto Arquitetônico</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
        <p:nvSpPr>
          <p:cNvPr id="6" name="Date Placeholder 5"/>
          <p:cNvSpPr>
            <a:spLocks noGrp="1"/>
          </p:cNvSpPr>
          <p:nvPr>
            <p:ph type="dt" sz="half" idx="10"/>
          </p:nvPr>
        </p:nvSpPr>
        <p:spPr/>
        <p:txBody>
          <a:bodyPr/>
          <a:lstStyle/>
          <a:p>
            <a:fld id="{10DA222A-6274-584F-843B-597E4D81CC7C}" type="datetime1">
              <a:rPr lang="en-GB" smtClean="0"/>
              <a:t>24/08/2023</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Representando vistas arquitetônicas</a:t>
            </a:r>
            <a:endParaRPr lang="en-US" dirty="0"/>
          </a:p>
        </p:txBody>
      </p:sp>
      <p:sp>
        <p:nvSpPr>
          <p:cNvPr id="3" name="Content Placeholder 2"/>
          <p:cNvSpPr>
            <a:spLocks noGrp="1"/>
          </p:cNvSpPr>
          <p:nvPr>
            <p:ph idx="1"/>
          </p:nvPr>
        </p:nvSpPr>
        <p:spPr/>
        <p:txBody>
          <a:bodyPr/>
          <a:lstStyle/>
          <a:p>
            <a:r>
              <a:rPr lang="pt" dirty="0"/>
              <a:t>Algumas pessoas argumentam que a Unified Modeling Language (UML) é uma notação apropriada para descrever e documentar arquiteturas de sistema.</a:t>
            </a:r>
          </a:p>
          <a:p>
            <a:r>
              <a:rPr lang="pt" dirty="0"/>
              <a:t>Discordo disso porque não acho que a UML inclua abstrações apropriadas para descrição de sistema de alto nível.</a:t>
            </a:r>
          </a:p>
          <a:p>
            <a:r>
              <a:rPr lang="pt" dirty="0"/>
              <a:t>Linguagens de descrição arquitetônica (ADLs) foram desenvolvidas, mas não são amplamente utilizadas</a:t>
            </a:r>
          </a:p>
          <a:p>
            <a:endParaRPr lang="en-US" dirty="0"/>
          </a:p>
        </p:txBody>
      </p:sp>
      <p:sp>
        <p:nvSpPr>
          <p:cNvPr id="4" name="Footer Placeholder 3"/>
          <p:cNvSpPr>
            <a:spLocks noGrp="1"/>
          </p:cNvSpPr>
          <p:nvPr>
            <p:ph type="ftr" sz="quarter" idx="11"/>
          </p:nvPr>
        </p:nvSpPr>
        <p:spPr/>
        <p:txBody>
          <a:bodyPr/>
          <a:lstStyle/>
          <a:p>
            <a:r>
              <a:rPr lang="pt"/>
              <a:t>Capítulo 6 Projeto Arquitetônico</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20</a:t>
            </a:fld>
            <a:endParaRPr lang="en-US"/>
          </a:p>
        </p:txBody>
      </p:sp>
      <p:sp>
        <p:nvSpPr>
          <p:cNvPr id="6" name="Date Placeholder 5"/>
          <p:cNvSpPr>
            <a:spLocks noGrp="1"/>
          </p:cNvSpPr>
          <p:nvPr>
            <p:ph type="dt" sz="half" idx="10"/>
          </p:nvPr>
        </p:nvSpPr>
        <p:spPr/>
        <p:txBody>
          <a:bodyPr/>
          <a:lstStyle/>
          <a:p>
            <a:fld id="{C807C2EE-6F5B-394F-836A-596BEC395EFD}" type="datetime1">
              <a:rPr lang="en-GB" smtClean="0"/>
              <a:t>24/08/2023</a:t>
            </a:fld>
            <a:endParaRPr lang="en-US"/>
          </a:p>
        </p:txBody>
      </p:sp>
    </p:spTree>
    <p:extLst>
      <p:ext uri="{BB962C8B-B14F-4D97-AF65-F5344CB8AC3E}">
        <p14:creationId xmlns:p14="http://schemas.microsoft.com/office/powerpoint/2010/main" val="241184704"/>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954"/>
            <a:ext cx="8229600" cy="1143000"/>
          </a:xfrm>
        </p:spPr>
        <p:txBody>
          <a:bodyPr/>
          <a:lstStyle/>
          <a:p>
            <a:pPr algn="ctr"/>
            <a:r>
              <a:rPr lang="pt" dirty="0"/>
              <a:t>Padrões arquitetônicos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pt"/>
              <a:t>Capítulo 6 Projeto Arquitetônico</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21</a:t>
            </a:fld>
            <a:endParaRPr lang="en-US"/>
          </a:p>
        </p:txBody>
      </p:sp>
      <p:sp>
        <p:nvSpPr>
          <p:cNvPr id="6" name="Date Placeholder 5"/>
          <p:cNvSpPr>
            <a:spLocks noGrp="1"/>
          </p:cNvSpPr>
          <p:nvPr>
            <p:ph type="dt" sz="half" idx="10"/>
          </p:nvPr>
        </p:nvSpPr>
        <p:spPr/>
        <p:txBody>
          <a:bodyPr/>
          <a:lstStyle/>
          <a:p>
            <a:fld id="{50621CF8-8542-A840-BABB-E0B22B2F0879}" type="datetime1">
              <a:rPr lang="en-GB" smtClean="0"/>
              <a:t>24/08/2023</a:t>
            </a:fld>
            <a:endParaRPr lang="en-US"/>
          </a:p>
        </p:txBody>
      </p:sp>
    </p:spTree>
    <p:extLst>
      <p:ext uri="{BB962C8B-B14F-4D97-AF65-F5344CB8AC3E}">
        <p14:creationId xmlns:p14="http://schemas.microsoft.com/office/powerpoint/2010/main" val="2437121426"/>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Padrões arquitetônicos</a:t>
            </a:r>
            <a:endParaRPr lang="en-US" dirty="0"/>
          </a:p>
        </p:txBody>
      </p:sp>
      <p:sp>
        <p:nvSpPr>
          <p:cNvPr id="3" name="Content Placeholder 2"/>
          <p:cNvSpPr>
            <a:spLocks noGrp="1"/>
          </p:cNvSpPr>
          <p:nvPr>
            <p:ph idx="1"/>
          </p:nvPr>
        </p:nvSpPr>
        <p:spPr/>
        <p:txBody>
          <a:bodyPr/>
          <a:lstStyle/>
          <a:p>
            <a:r>
              <a:rPr lang="pt" dirty="0"/>
              <a:t>Os padrões são um meio de representar, compartilhar e reutilizar o conhecimento.</a:t>
            </a:r>
          </a:p>
          <a:p>
            <a:r>
              <a:rPr lang="pt" dirty="0"/>
              <a:t>Um padrão de arquitetura é uma descrição estilizada de uma boa prática de design, que foi experimentada e testada em diferentes ambientes.</a:t>
            </a:r>
          </a:p>
          <a:p>
            <a:r>
              <a:rPr lang="pt" dirty="0"/>
              <a:t>Os padrões devem incluir informações sobre quando são e quando não são úteis.</a:t>
            </a:r>
          </a:p>
          <a:p>
            <a:r>
              <a:rPr lang="pt" dirty="0"/>
              <a:t>Os padrões podem ser representados usando descrições tabulares e gráficas.</a:t>
            </a:r>
          </a:p>
          <a:p>
            <a:pPr>
              <a:buNone/>
            </a:pPr>
            <a:endParaRPr lang="en-US" dirty="0"/>
          </a:p>
        </p:txBody>
      </p:sp>
      <p:sp>
        <p:nvSpPr>
          <p:cNvPr id="5" name="Footer Placeholder 4"/>
          <p:cNvSpPr>
            <a:spLocks noGrp="1"/>
          </p:cNvSpPr>
          <p:nvPr>
            <p:ph type="ftr" sz="quarter" idx="11"/>
          </p:nvPr>
        </p:nvSpPr>
        <p:spPr/>
        <p:txBody>
          <a:bodyPr/>
          <a:lstStyle/>
          <a:p>
            <a:r>
              <a:rPr lang="pt"/>
              <a:t>Capítulo 6 Projeto Arquitetônico</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22</a:t>
            </a:fld>
            <a:endParaRPr lang="en-US"/>
          </a:p>
        </p:txBody>
      </p:sp>
      <p:sp>
        <p:nvSpPr>
          <p:cNvPr id="6" name="Date Placeholder 5"/>
          <p:cNvSpPr>
            <a:spLocks noGrp="1"/>
          </p:cNvSpPr>
          <p:nvPr>
            <p:ph type="dt" sz="half" idx="10"/>
          </p:nvPr>
        </p:nvSpPr>
        <p:spPr/>
        <p:txBody>
          <a:bodyPr/>
          <a:lstStyle/>
          <a:p>
            <a:fld id="{FEF517C4-8B81-BB44-A73D-FC0C8589C762}" type="datetime1">
              <a:rPr lang="en-GB" smtClean="0"/>
              <a:t>24/08/2023</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O padrão Model-View-Controller (MVC) </a:t>
            </a:r>
            <a:endParaRPr lang="en-US" dirty="0"/>
          </a:p>
        </p:txBody>
      </p:sp>
      <p:graphicFrame>
        <p:nvGraphicFramePr>
          <p:cNvPr id="4" name="Content Placeholder 3"/>
          <p:cNvGraphicFramePr>
            <a:graphicFrameLocks noGrp="1"/>
          </p:cNvGraphicFramePr>
          <p:nvPr>
            <p:ph idx="1"/>
          </p:nvPr>
        </p:nvGraphicFramePr>
        <p:xfrm>
          <a:off x="457200" y="1693404"/>
          <a:ext cx="8229600" cy="4398915"/>
        </p:xfrm>
        <a:graphic>
          <a:graphicData uri="http://schemas.openxmlformats.org/drawingml/2006/table">
            <a:tbl>
              <a:tblPr firstRow="1" bandRow="1">
                <a:tableStyleId>{5C22544A-7EE6-4342-B048-85BDC9FD1C3A}</a:tableStyleId>
              </a:tblPr>
              <a:tblGrid>
                <a:gridCol w="2001917">
                  <a:extLst>
                    <a:ext uri="{9D8B030D-6E8A-4147-A177-3AD203B41FA5}">
                      <a16:colId xmlns:a16="http://schemas.microsoft.com/office/drawing/2014/main" val="20000"/>
                    </a:ext>
                  </a:extLst>
                </a:gridCol>
                <a:gridCol w="6227683">
                  <a:extLst>
                    <a:ext uri="{9D8B030D-6E8A-4147-A177-3AD203B41FA5}">
                      <a16:colId xmlns:a16="http://schemas.microsoft.com/office/drawing/2014/main" val="20001"/>
                    </a:ext>
                  </a:extLst>
                </a:gridCol>
              </a:tblGrid>
              <a:tr h="429115">
                <a:tc>
                  <a:txBody>
                    <a:bodyPr/>
                    <a:lstStyle/>
                    <a:p>
                      <a:pPr algn="just">
                        <a:spcAft>
                          <a:spcPts val="0"/>
                        </a:spcAft>
                        <a:tabLst>
                          <a:tab pos="342900" algn="l"/>
                          <a:tab pos="685800" algn="l"/>
                          <a:tab pos="1028700" algn="l"/>
                        </a:tabLst>
                      </a:pPr>
                      <a:r>
                        <a:rPr lang="pt" sz="1400" b="1" dirty="0">
                          <a:solidFill>
                            <a:srgbClr val="000000"/>
                          </a:solidFill>
                          <a:latin typeface="Helvetica"/>
                          <a:ea typeface="Times New Roman"/>
                          <a:cs typeface="Helvetica"/>
                        </a:rPr>
                        <a:t>Nome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pt" sz="1400" b="1" dirty="0">
                          <a:solidFill>
                            <a:srgbClr val="000000"/>
                          </a:solidFill>
                          <a:latin typeface="Helvetica"/>
                          <a:ea typeface="Times New Roman"/>
                          <a:cs typeface="Helvetica"/>
                        </a:rPr>
                        <a:t>MVC (Model-View-Controller )</a:t>
                      </a:r>
                      <a:endParaRPr lang="en-GB" sz="14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1552020">
                <a:tc>
                  <a:txBody>
                    <a:bodyPr/>
                    <a:lstStyle/>
                    <a:p>
                      <a:pPr algn="just">
                        <a:spcAft>
                          <a:spcPts val="0"/>
                        </a:spcAft>
                        <a:tabLst>
                          <a:tab pos="342900" algn="l"/>
                          <a:tab pos="685800" algn="l"/>
                          <a:tab pos="1028700" algn="l"/>
                        </a:tabLst>
                      </a:pPr>
                      <a:r>
                        <a:rPr lang="pt" sz="1400" b="1" dirty="0">
                          <a:solidFill>
                            <a:srgbClr val="000000"/>
                          </a:solidFill>
                          <a:latin typeface="Helvetica"/>
                          <a:ea typeface="Times New Roman"/>
                          <a:cs typeface="Helvetica"/>
                        </a:rPr>
                        <a:t>Descrição</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pt" sz="1400" dirty="0">
                          <a:solidFill>
                            <a:srgbClr val="000000"/>
                          </a:solidFill>
                          <a:latin typeface="Helvetica"/>
                          <a:ea typeface="Times New Roman"/>
                          <a:cs typeface="Helvetica"/>
                        </a:rPr>
                        <a:t>Separa apresentação e interação dos dados do sistema. O sistema é estruturado em três componentes lógicos que interagem entre si. O componente Model gerencia os dados do sistema e as operações associadas a esses dados. O componente View define e gerencia como os dados são apresentados ao usuário. O componente Controller gerencia a interação do usuário (por exemplo, teclas pressionadas, cliques do mouse, etc.) e passa essas interações para a View e o Model. Consulte a Figura 6.3.</a:t>
                      </a:r>
                    </a:p>
                  </a:txBody>
                  <a:tcPr marL="68580" marR="68580" marT="0" marB="0"/>
                </a:tc>
                <a:extLst>
                  <a:ext uri="{0D108BD9-81ED-4DB2-BD59-A6C34878D82A}">
                    <a16:rowId xmlns:a16="http://schemas.microsoft.com/office/drawing/2014/main" val="10001"/>
                  </a:ext>
                </a:extLst>
              </a:tr>
              <a:tr h="449594">
                <a:tc>
                  <a:txBody>
                    <a:bodyPr/>
                    <a:lstStyle/>
                    <a:p>
                      <a:pPr algn="just">
                        <a:spcAft>
                          <a:spcPts val="0"/>
                        </a:spcAft>
                        <a:tabLst>
                          <a:tab pos="342900" algn="l"/>
                          <a:tab pos="685800" algn="l"/>
                          <a:tab pos="1028700" algn="l"/>
                        </a:tabLst>
                      </a:pPr>
                      <a:r>
                        <a:rPr lang="pt" sz="1400" b="1">
                          <a:solidFill>
                            <a:srgbClr val="000000"/>
                          </a:solidFill>
                          <a:latin typeface="Helvetica"/>
                          <a:ea typeface="Times New Roman"/>
                          <a:cs typeface="Helvetica"/>
                        </a:rPr>
                        <a:t>Exemplo</a:t>
                      </a:r>
                    </a:p>
                  </a:txBody>
                  <a:tcPr marL="68580" marR="68580" marT="0" marB="0"/>
                </a:tc>
                <a:tc>
                  <a:txBody>
                    <a:bodyPr/>
                    <a:lstStyle/>
                    <a:p>
                      <a:pPr algn="just">
                        <a:spcAft>
                          <a:spcPts val="0"/>
                        </a:spcAft>
                        <a:tabLst>
                          <a:tab pos="342900" algn="l"/>
                          <a:tab pos="685800" algn="l"/>
                          <a:tab pos="1028700" algn="l"/>
                        </a:tabLst>
                      </a:pPr>
                      <a:r>
                        <a:rPr lang="pt" sz="1400" dirty="0">
                          <a:solidFill>
                            <a:srgbClr val="000000"/>
                          </a:solidFill>
                          <a:latin typeface="Helvetica"/>
                          <a:ea typeface="Times New Roman"/>
                          <a:cs typeface="Helvetica"/>
                        </a:rPr>
                        <a:t>A Figura 6.4 mostra a arquitetura de um sistema de aplicativo baseado na web organizado usando o padrão MVC.</a:t>
                      </a:r>
                    </a:p>
                  </a:txBody>
                  <a:tcPr marL="68580" marR="68580" marT="0" marB="0"/>
                </a:tc>
                <a:extLst>
                  <a:ext uri="{0D108BD9-81ED-4DB2-BD59-A6C34878D82A}">
                    <a16:rowId xmlns:a16="http://schemas.microsoft.com/office/drawing/2014/main" val="10002"/>
                  </a:ext>
                </a:extLst>
              </a:tr>
              <a:tr h="665152">
                <a:tc>
                  <a:txBody>
                    <a:bodyPr/>
                    <a:lstStyle/>
                    <a:p>
                      <a:pPr algn="just">
                        <a:spcAft>
                          <a:spcPts val="0"/>
                        </a:spcAft>
                        <a:tabLst>
                          <a:tab pos="342900" algn="l"/>
                          <a:tab pos="685800" algn="l"/>
                          <a:tab pos="1028700" algn="l"/>
                        </a:tabLst>
                      </a:pPr>
                      <a:r>
                        <a:rPr lang="pt" sz="1400" b="1">
                          <a:solidFill>
                            <a:srgbClr val="000000"/>
                          </a:solidFill>
                          <a:latin typeface="Helvetica"/>
                          <a:ea typeface="Times New Roman"/>
                          <a:cs typeface="Helvetica"/>
                        </a:rPr>
                        <a:t>Quando usado</a:t>
                      </a:r>
                    </a:p>
                  </a:txBody>
                  <a:tcPr marL="68580" marR="68580" marT="0" marB="0"/>
                </a:tc>
                <a:tc>
                  <a:txBody>
                    <a:bodyPr/>
                    <a:lstStyle/>
                    <a:p>
                      <a:pPr algn="just">
                        <a:spcAft>
                          <a:spcPts val="0"/>
                        </a:spcAft>
                        <a:tabLst>
                          <a:tab pos="342900" algn="l"/>
                          <a:tab pos="685800" algn="l"/>
                          <a:tab pos="1028700" algn="l"/>
                        </a:tabLst>
                      </a:pPr>
                      <a:r>
                        <a:rPr lang="pt" sz="1400" dirty="0">
                          <a:solidFill>
                            <a:srgbClr val="000000"/>
                          </a:solidFill>
                          <a:latin typeface="Helvetica"/>
                          <a:ea typeface="Times New Roman"/>
                          <a:cs typeface="Helvetica"/>
                        </a:rPr>
                        <a:t>Usado quando há várias maneiras de visualizar e interagir com os dados. Também usado quando os requisitos futuros para interação e apresentação de dados são desconhecidos.</a:t>
                      </a:r>
                    </a:p>
                  </a:txBody>
                  <a:tcPr marL="68580" marR="68580" marT="0" marB="0"/>
                </a:tc>
                <a:extLst>
                  <a:ext uri="{0D108BD9-81ED-4DB2-BD59-A6C34878D82A}">
                    <a16:rowId xmlns:a16="http://schemas.microsoft.com/office/drawing/2014/main" val="10003"/>
                  </a:ext>
                </a:extLst>
              </a:tr>
              <a:tr h="665152">
                <a:tc>
                  <a:txBody>
                    <a:bodyPr/>
                    <a:lstStyle/>
                    <a:p>
                      <a:pPr algn="just">
                        <a:spcAft>
                          <a:spcPts val="0"/>
                        </a:spcAft>
                        <a:tabLst>
                          <a:tab pos="342900" algn="l"/>
                          <a:tab pos="685800" algn="l"/>
                          <a:tab pos="1028700" algn="l"/>
                        </a:tabLst>
                      </a:pPr>
                      <a:r>
                        <a:rPr lang="pt" sz="1400" b="1">
                          <a:solidFill>
                            <a:srgbClr val="000000"/>
                          </a:solidFill>
                          <a:latin typeface="Helvetica"/>
                          <a:ea typeface="Times New Roman"/>
                          <a:cs typeface="Helvetica"/>
                        </a:rPr>
                        <a:t>Vantagens</a:t>
                      </a:r>
                    </a:p>
                  </a:txBody>
                  <a:tcPr marL="68580" marR="68580" marT="0" marB="0"/>
                </a:tc>
                <a:tc>
                  <a:txBody>
                    <a:bodyPr/>
                    <a:lstStyle/>
                    <a:p>
                      <a:pPr algn="just">
                        <a:spcAft>
                          <a:spcPts val="0"/>
                        </a:spcAft>
                        <a:tabLst>
                          <a:tab pos="342900" algn="l"/>
                          <a:tab pos="685800" algn="l"/>
                          <a:tab pos="1028700" algn="l"/>
                        </a:tabLst>
                      </a:pPr>
                      <a:r>
                        <a:rPr lang="pt" sz="1400" dirty="0">
                          <a:solidFill>
                            <a:srgbClr val="000000"/>
                          </a:solidFill>
                          <a:latin typeface="Helvetica"/>
                          <a:ea typeface="Times New Roman"/>
                          <a:cs typeface="Helvetica"/>
                        </a:rPr>
                        <a:t>Permite que os dados mudem independentemente de sua representação e vice-versa. Oferece suporte à apresentação dos mesmos dados de maneiras diferentes, com alterações feitas em uma representação mostrada em todas elas.</a:t>
                      </a:r>
                    </a:p>
                  </a:txBody>
                  <a:tcPr marL="68580" marR="68580" marT="0" marB="0"/>
                </a:tc>
                <a:extLst>
                  <a:ext uri="{0D108BD9-81ED-4DB2-BD59-A6C34878D82A}">
                    <a16:rowId xmlns:a16="http://schemas.microsoft.com/office/drawing/2014/main" val="10004"/>
                  </a:ext>
                </a:extLst>
              </a:tr>
              <a:tr h="449594">
                <a:tc>
                  <a:txBody>
                    <a:bodyPr/>
                    <a:lstStyle/>
                    <a:p>
                      <a:pPr algn="just">
                        <a:spcAft>
                          <a:spcPts val="0"/>
                        </a:spcAft>
                        <a:tabLst>
                          <a:tab pos="342900" algn="l"/>
                          <a:tab pos="685800" algn="l"/>
                          <a:tab pos="1028700" algn="l"/>
                        </a:tabLst>
                      </a:pPr>
                      <a:r>
                        <a:rPr lang="pt" sz="1400" b="1">
                          <a:solidFill>
                            <a:srgbClr val="000000"/>
                          </a:solidFill>
                          <a:latin typeface="Helvetica"/>
                          <a:ea typeface="Times New Roman"/>
                          <a:cs typeface="Helvetica"/>
                        </a:rPr>
                        <a:t>Desvantagens</a:t>
                      </a:r>
                    </a:p>
                  </a:txBody>
                  <a:tcPr marL="68580" marR="68580" marT="0" marB="0"/>
                </a:tc>
                <a:tc>
                  <a:txBody>
                    <a:bodyPr/>
                    <a:lstStyle/>
                    <a:p>
                      <a:pPr algn="just">
                        <a:spcAft>
                          <a:spcPts val="0"/>
                        </a:spcAft>
                        <a:tabLst>
                          <a:tab pos="342900" algn="l"/>
                          <a:tab pos="685800" algn="l"/>
                          <a:tab pos="1028700" algn="l"/>
                        </a:tabLst>
                      </a:pPr>
                      <a:r>
                        <a:rPr lang="pt" sz="1400" dirty="0">
                          <a:solidFill>
                            <a:srgbClr val="000000"/>
                          </a:solidFill>
                          <a:latin typeface="Helvetica"/>
                          <a:ea typeface="Times New Roman"/>
                          <a:cs typeface="Helvetica"/>
                        </a:rPr>
                        <a:t>Pode envolver código adicional e complexidade de código quando o modelo de dados e as interações são simples .</a:t>
                      </a: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pt"/>
              <a:t>Capítulo 6 Projeto Arquitetônico</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23</a:t>
            </a:fld>
            <a:endParaRPr lang="en-US"/>
          </a:p>
        </p:txBody>
      </p:sp>
      <p:sp>
        <p:nvSpPr>
          <p:cNvPr id="3" name="Date Placeholder 2"/>
          <p:cNvSpPr>
            <a:spLocks noGrp="1"/>
          </p:cNvSpPr>
          <p:nvPr>
            <p:ph type="dt" sz="half" idx="10"/>
          </p:nvPr>
        </p:nvSpPr>
        <p:spPr/>
        <p:txBody>
          <a:bodyPr/>
          <a:lstStyle/>
          <a:p>
            <a:fld id="{F009EBA2-2987-4348-A2A5-702EBF4B79CF}" type="datetime1">
              <a:rPr lang="en-GB" smtClean="0"/>
              <a:t>24/08/2023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A organização do Model-View-Controller </a:t>
            </a:r>
            <a:endParaRPr lang="en-US" dirty="0"/>
          </a:p>
        </p:txBody>
      </p:sp>
      <p:sp>
        <p:nvSpPr>
          <p:cNvPr id="5" name="Footer Placeholder 4"/>
          <p:cNvSpPr>
            <a:spLocks noGrp="1"/>
          </p:cNvSpPr>
          <p:nvPr>
            <p:ph type="ftr" sz="quarter" idx="11"/>
          </p:nvPr>
        </p:nvSpPr>
        <p:spPr/>
        <p:txBody>
          <a:bodyPr/>
          <a:lstStyle/>
          <a:p>
            <a:r>
              <a:rPr lang="pt"/>
              <a:t>Capítulo 6 Projeto Arquitetônico</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24</a:t>
            </a:fld>
            <a:endParaRPr lang="en-US"/>
          </a:p>
        </p:txBody>
      </p:sp>
      <p:sp>
        <p:nvSpPr>
          <p:cNvPr id="3" name="Date Placeholder 2"/>
          <p:cNvSpPr>
            <a:spLocks noGrp="1"/>
          </p:cNvSpPr>
          <p:nvPr>
            <p:ph type="dt" sz="half" idx="10"/>
          </p:nvPr>
        </p:nvSpPr>
        <p:spPr/>
        <p:txBody>
          <a:bodyPr/>
          <a:lstStyle/>
          <a:p>
            <a:fld id="{7788558B-A437-FB4B-AFA0-D703D735E63F}" type="datetime1">
              <a:rPr lang="en-GB" smtClean="0"/>
              <a:t>24/08/2023</a:t>
            </a:fld>
            <a:endParaRPr lang="en-US"/>
          </a:p>
        </p:txBody>
      </p:sp>
      <p:pic>
        <p:nvPicPr>
          <p:cNvPr id="9" name="Picture 8">
            <a:extLst>
              <a:ext uri="{FF2B5EF4-FFF2-40B4-BE49-F238E27FC236}">
                <a16:creationId xmlns:a16="http://schemas.microsoft.com/office/drawing/2014/main" id="{DE0EC202-5443-EED8-F7A8-79B5D2BCBDC9}"/>
              </a:ext>
            </a:extLst>
          </p:cNvPr>
          <p:cNvPicPr>
            <a:picLocks noChangeAspect="1"/>
          </p:cNvPicPr>
          <p:nvPr/>
        </p:nvPicPr>
        <p:blipFill>
          <a:blip r:embed="rId2"/>
          <a:stretch>
            <a:fillRect/>
          </a:stretch>
        </p:blipFill>
        <p:spPr>
          <a:xfrm>
            <a:off x="685800" y="1763141"/>
            <a:ext cx="7772400" cy="4247706"/>
          </a:xfrm>
          <a:prstGeom prst="rect">
            <a:avLst/>
          </a:prstGeom>
        </p:spPr>
      </p:pic>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Arquitetura de aplicações web usando o padrão MVC </a:t>
            </a:r>
            <a:endParaRPr lang="en-US" dirty="0"/>
          </a:p>
        </p:txBody>
      </p:sp>
      <p:sp>
        <p:nvSpPr>
          <p:cNvPr id="5" name="Footer Placeholder 4"/>
          <p:cNvSpPr>
            <a:spLocks noGrp="1"/>
          </p:cNvSpPr>
          <p:nvPr>
            <p:ph type="ftr" sz="quarter" idx="11"/>
          </p:nvPr>
        </p:nvSpPr>
        <p:spPr/>
        <p:txBody>
          <a:bodyPr/>
          <a:lstStyle/>
          <a:p>
            <a:r>
              <a:rPr lang="pt"/>
              <a:t>Capítulo 6 Projeto Arquitetônico</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25</a:t>
            </a:fld>
            <a:endParaRPr lang="en-US"/>
          </a:p>
        </p:txBody>
      </p:sp>
      <p:sp>
        <p:nvSpPr>
          <p:cNvPr id="3" name="Date Placeholder 2"/>
          <p:cNvSpPr>
            <a:spLocks noGrp="1"/>
          </p:cNvSpPr>
          <p:nvPr>
            <p:ph type="dt" sz="half" idx="10"/>
          </p:nvPr>
        </p:nvSpPr>
        <p:spPr/>
        <p:txBody>
          <a:bodyPr/>
          <a:lstStyle/>
          <a:p>
            <a:fld id="{FD4BEF1A-CCF5-AD44-A0A1-B250465DC830}" type="datetime1">
              <a:rPr lang="en-GB" smtClean="0"/>
              <a:t>24/08/2023</a:t>
            </a:fld>
            <a:endParaRPr lang="en-US"/>
          </a:p>
        </p:txBody>
      </p:sp>
      <p:pic>
        <p:nvPicPr>
          <p:cNvPr id="7" name="Picture 6">
            <a:extLst>
              <a:ext uri="{FF2B5EF4-FFF2-40B4-BE49-F238E27FC236}">
                <a16:creationId xmlns:a16="http://schemas.microsoft.com/office/drawing/2014/main" id="{EF850775-4E3E-EF98-C637-AF8C87C5C1B6}"/>
              </a:ext>
            </a:extLst>
          </p:cNvPr>
          <p:cNvPicPr>
            <a:picLocks noChangeAspect="1"/>
          </p:cNvPicPr>
          <p:nvPr/>
        </p:nvPicPr>
        <p:blipFill>
          <a:blip r:embed="rId2"/>
          <a:stretch>
            <a:fillRect/>
          </a:stretch>
        </p:blipFill>
        <p:spPr>
          <a:xfrm>
            <a:off x="1331669" y="1697117"/>
            <a:ext cx="6480661" cy="4659233"/>
          </a:xfrm>
          <a:prstGeom prst="rect">
            <a:avLst/>
          </a:prstGeom>
        </p:spPr>
      </p:pic>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pt" dirty="0"/>
              <a:t>Arquitetura em camadas</a:t>
            </a:r>
            <a:endParaRPr lang="en-GB" dirty="0"/>
          </a:p>
        </p:txBody>
      </p:sp>
      <p:sp>
        <p:nvSpPr>
          <p:cNvPr id="19459" name="Rectangle 3"/>
          <p:cNvSpPr>
            <a:spLocks noGrp="1" noChangeArrowheads="1"/>
          </p:cNvSpPr>
          <p:nvPr>
            <p:ph idx="1"/>
          </p:nvPr>
        </p:nvSpPr>
        <p:spPr>
          <a:noFill/>
          <a:ln/>
        </p:spPr>
        <p:txBody>
          <a:bodyPr lIns="90487" tIns="44450" rIns="90487" bIns="44450"/>
          <a:lstStyle/>
          <a:p>
            <a:r>
              <a:rPr lang="pt" sz="2400"/>
              <a:t>Usado para modelar a interface de subsistemas.</a:t>
            </a:r>
          </a:p>
          <a:p>
            <a:r>
              <a:rPr lang="pt" sz="2400"/>
              <a:t>Organiza o sistema em um conjunto de camadas (ou máquinas abstratas), cada uma fornecendo um conjunto de serviços.</a:t>
            </a:r>
          </a:p>
          <a:p>
            <a:r>
              <a:rPr lang="pt" sz="2400"/>
              <a:t>Suporta o desenvolvimento incremental de subsistemas em diferentes camadas. Quando uma interface de camada muda, apenas a camada adjacente é afetada.</a:t>
            </a:r>
          </a:p>
          <a:p>
            <a:r>
              <a:rPr lang="pt" sz="2400"/>
              <a:t>No entanto, muitas vezes é artificial estruturar sistemas dessa maneira.</a:t>
            </a:r>
          </a:p>
        </p:txBody>
      </p:sp>
      <p:sp>
        <p:nvSpPr>
          <p:cNvPr id="5" name="Footer Placeholder 4"/>
          <p:cNvSpPr>
            <a:spLocks noGrp="1"/>
          </p:cNvSpPr>
          <p:nvPr>
            <p:ph type="ftr" sz="quarter" idx="11"/>
          </p:nvPr>
        </p:nvSpPr>
        <p:spPr/>
        <p:txBody>
          <a:bodyPr/>
          <a:lstStyle/>
          <a:p>
            <a:r>
              <a:rPr lang="pt"/>
              <a:t>Capítulo 6 Projeto Arquitetônico</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26</a:t>
            </a:fld>
            <a:endParaRPr lang="en-US"/>
          </a:p>
        </p:txBody>
      </p:sp>
      <p:sp>
        <p:nvSpPr>
          <p:cNvPr id="2" name="Date Placeholder 1"/>
          <p:cNvSpPr>
            <a:spLocks noGrp="1"/>
          </p:cNvSpPr>
          <p:nvPr>
            <p:ph type="dt" sz="half" idx="10"/>
          </p:nvPr>
        </p:nvSpPr>
        <p:spPr/>
        <p:txBody>
          <a:bodyPr/>
          <a:lstStyle/>
          <a:p>
            <a:fld id="{671AD420-8029-344A-9A64-C4ADDEF11B35}" type="datetime1">
              <a:rPr lang="en-GB" smtClean="0"/>
              <a:t>24/08/2023</a:t>
            </a:fld>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O padrão de arquitetura em camadas </a:t>
            </a:r>
            <a:endParaRPr lang="en-US" dirty="0"/>
          </a:p>
        </p:txBody>
      </p:sp>
      <p:graphicFrame>
        <p:nvGraphicFramePr>
          <p:cNvPr id="4" name="Content Placeholder 3"/>
          <p:cNvGraphicFramePr>
            <a:graphicFrameLocks noGrp="1"/>
          </p:cNvGraphicFramePr>
          <p:nvPr>
            <p:ph idx="1"/>
          </p:nvPr>
        </p:nvGraphicFramePr>
        <p:xfrm>
          <a:off x="1024689" y="1621197"/>
          <a:ext cx="7190386" cy="5704840"/>
        </p:xfrm>
        <a:graphic>
          <a:graphicData uri="http://schemas.openxmlformats.org/drawingml/2006/table">
            <a:tbl>
              <a:tblPr firstRow="1" bandRow="1">
                <a:tableStyleId>{5C22544A-7EE6-4342-B048-85BDC9FD1C3A}</a:tableStyleId>
              </a:tblPr>
              <a:tblGrid>
                <a:gridCol w="1961618">
                  <a:extLst>
                    <a:ext uri="{9D8B030D-6E8A-4147-A177-3AD203B41FA5}">
                      <a16:colId xmlns:a16="http://schemas.microsoft.com/office/drawing/2014/main" val="20000"/>
                    </a:ext>
                  </a:extLst>
                </a:gridCol>
                <a:gridCol w="5228768">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pt" sz="1400" b="1" dirty="0">
                          <a:solidFill>
                            <a:srgbClr val="000000"/>
                          </a:solidFill>
                          <a:latin typeface="Helvetica"/>
                          <a:ea typeface="Times New Roman"/>
                          <a:cs typeface="Helvetica"/>
                        </a:rPr>
                        <a:t>Nome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pt" sz="1400" b="1" dirty="0">
                          <a:solidFill>
                            <a:srgbClr val="000000"/>
                          </a:solidFill>
                          <a:latin typeface="Helvetica"/>
                          <a:ea typeface="Times New Roman"/>
                          <a:cs typeface="Helvetica"/>
                        </a:rPr>
                        <a:t>Arquitetura </a:t>
                      </a:r>
                      <a:endParaRPr lang="en-GB" sz="14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pt" sz="1400" b="1" dirty="0">
                          <a:solidFill>
                            <a:srgbClr val="000000"/>
                          </a:solidFill>
                          <a:latin typeface="Helvetica"/>
                          <a:ea typeface="Times New Roman"/>
                          <a:cs typeface="Helvetica"/>
                        </a:rPr>
                        <a:t>Descrição</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pt" sz="1400" dirty="0">
                          <a:solidFill>
                            <a:srgbClr val="000000"/>
                          </a:solidFill>
                          <a:latin typeface="Helvetica"/>
                          <a:ea typeface="Times New Roman"/>
                          <a:cs typeface="Helvetica"/>
                        </a:rPr>
                        <a:t>Organiza o sistema em camadas com funcionalidades relacionadas associadas a cada camada. Uma camada fornece serviços para a camada acima dela, de modo que as camadas de nível mais baixo representam os serviços principais que provavelmente serão usados em todo o sistema. Consulte a Figura 6.6.</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pt" sz="1400" b="1">
                          <a:solidFill>
                            <a:srgbClr val="000000"/>
                          </a:solidFill>
                          <a:latin typeface="Helvetica"/>
                          <a:ea typeface="Times New Roman"/>
                          <a:cs typeface="Helvetica"/>
                        </a:rPr>
                        <a:t>Exemplo</a:t>
                      </a:r>
                    </a:p>
                  </a:txBody>
                  <a:tcPr marL="68580" marR="68580" marT="0" marB="0"/>
                </a:tc>
                <a:tc>
                  <a:txBody>
                    <a:bodyPr/>
                    <a:lstStyle/>
                    <a:p>
                      <a:pPr algn="just">
                        <a:spcAft>
                          <a:spcPts val="0"/>
                        </a:spcAft>
                        <a:tabLst>
                          <a:tab pos="342900" algn="l"/>
                          <a:tab pos="685800" algn="l"/>
                          <a:tab pos="1028700" algn="l"/>
                        </a:tabLst>
                      </a:pPr>
                      <a:r>
                        <a:rPr lang="pt" sz="1400" dirty="0">
                          <a:solidFill>
                            <a:srgbClr val="000000"/>
                          </a:solidFill>
                          <a:latin typeface="Helvetica"/>
                          <a:ea typeface="Times New Roman"/>
                          <a:cs typeface="Helvetica"/>
                        </a:rPr>
                        <a:t>Um modelo em camadas de um sistema para compartilhamento de documentos de direitos autorais mantidos em diferentes bibliotecas, conforme mostrado na Figura 6.7.</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pt" sz="1400" b="1">
                          <a:solidFill>
                            <a:srgbClr val="000000"/>
                          </a:solidFill>
                          <a:latin typeface="Helvetica"/>
                          <a:ea typeface="Times New Roman"/>
                          <a:cs typeface="Helvetica"/>
                        </a:rPr>
                        <a:t>Quando usado</a:t>
                      </a:r>
                    </a:p>
                  </a:txBody>
                  <a:tcPr marL="68580" marR="68580" marT="0" marB="0"/>
                </a:tc>
                <a:tc>
                  <a:txBody>
                    <a:bodyPr/>
                    <a:lstStyle/>
                    <a:p>
                      <a:pPr algn="just">
                        <a:spcAft>
                          <a:spcPts val="0"/>
                        </a:spcAft>
                        <a:tabLst>
                          <a:tab pos="342900" algn="l"/>
                          <a:tab pos="685800" algn="l"/>
                          <a:tab pos="1028700" algn="l"/>
                        </a:tabLst>
                      </a:pPr>
                      <a:r>
                        <a:rPr lang="pt" sz="1400" dirty="0">
                          <a:solidFill>
                            <a:srgbClr val="000000"/>
                          </a:solidFill>
                          <a:latin typeface="Helvetica"/>
                          <a:ea typeface="Times New Roman"/>
                          <a:cs typeface="Helvetica"/>
                        </a:rPr>
                        <a:t>Usado ao construir novas instalações em cima de sistemas existentes; quando o desenvolvimento é distribuído por várias equipes com cada equipe responsável por uma camada de funcionalidade; quando há um requisito para segurança multinível.</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pt" sz="1400" b="1">
                          <a:solidFill>
                            <a:srgbClr val="000000"/>
                          </a:solidFill>
                          <a:latin typeface="Helvetica"/>
                          <a:ea typeface="Times New Roman"/>
                          <a:cs typeface="Helvetica"/>
                        </a:rPr>
                        <a:t>Vantagens</a:t>
                      </a:r>
                    </a:p>
                  </a:txBody>
                  <a:tcPr marL="68580" marR="68580" marT="0" marB="0"/>
                </a:tc>
                <a:tc>
                  <a:txBody>
                    <a:bodyPr/>
                    <a:lstStyle/>
                    <a:p>
                      <a:pPr algn="just">
                        <a:spcAft>
                          <a:spcPts val="0"/>
                        </a:spcAft>
                        <a:tabLst>
                          <a:tab pos="342900" algn="l"/>
                          <a:tab pos="685800" algn="l"/>
                          <a:tab pos="1028700" algn="l"/>
                        </a:tabLst>
                      </a:pPr>
                      <a:r>
                        <a:rPr lang="pt" sz="1400" dirty="0">
                          <a:solidFill>
                            <a:srgbClr val="000000"/>
                          </a:solidFill>
                          <a:latin typeface="Helvetica"/>
                          <a:ea typeface="Times New Roman"/>
                          <a:cs typeface="Helvetica"/>
                        </a:rPr>
                        <a:t>Permite a substituição de camadas inteiras desde que a interface seja mantida. Instalações redundantes (por exemplo, autenticação) podem ser fornecidas em cada camada para aumentar a confiabilidade do sistema.</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pt" sz="1400" b="1">
                          <a:solidFill>
                            <a:srgbClr val="000000"/>
                          </a:solidFill>
                          <a:latin typeface="Helvetica"/>
                          <a:ea typeface="Times New Roman"/>
                          <a:cs typeface="Helvetica"/>
                        </a:rPr>
                        <a:t>Desvantagens</a:t>
                      </a:r>
                    </a:p>
                  </a:txBody>
                  <a:tcPr marL="68580" marR="68580" marT="0" marB="0"/>
                </a:tc>
                <a:tc>
                  <a:txBody>
                    <a:bodyPr/>
                    <a:lstStyle/>
                    <a:p>
                      <a:pPr algn="l">
                        <a:spcAft>
                          <a:spcPts val="0"/>
                        </a:spcAft>
                        <a:tabLst>
                          <a:tab pos="342900" algn="l"/>
                          <a:tab pos="685800" algn="l"/>
                          <a:tab pos="1028700" algn="l"/>
                        </a:tabLst>
                      </a:pPr>
                      <a:r>
                        <a:rPr lang="pt" sz="1400" dirty="0">
                          <a:solidFill>
                            <a:srgbClr val="000000"/>
                          </a:solidFill>
                          <a:latin typeface="Helvetica"/>
                          <a:ea typeface="Times New Roman"/>
                          <a:cs typeface="Helvetica"/>
                        </a:rPr>
                        <a:t>Na prática, fornecer uma separação clara entre as camadas geralmente é difícil e uma camada de alto nível pode ter que interagir diretamente com as camadas de nível inferior, em vez da camada imediatamente abaixo dela. O desempenho pode ser um problema devido aos vários níveis de interpretação de uma solicitação de serviço à medida que ela é processada em cada camada .</a:t>
                      </a: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pt"/>
              <a:t>Capítulo 6 Projeto Arquitetônico</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27</a:t>
            </a:fld>
            <a:endParaRPr lang="en-US"/>
          </a:p>
        </p:txBody>
      </p:sp>
      <p:sp>
        <p:nvSpPr>
          <p:cNvPr id="3" name="Date Placeholder 2"/>
          <p:cNvSpPr>
            <a:spLocks noGrp="1"/>
          </p:cNvSpPr>
          <p:nvPr>
            <p:ph type="dt" sz="half" idx="10"/>
          </p:nvPr>
        </p:nvSpPr>
        <p:spPr/>
        <p:txBody>
          <a:bodyPr/>
          <a:lstStyle/>
          <a:p>
            <a:fld id="{7579E7B3-2680-844A-ABFE-0A9126E84481}" type="datetime1">
              <a:rPr lang="en-GB" smtClean="0"/>
              <a:t>24/08/2023</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Uma arquitetura em camadas genérica </a:t>
            </a:r>
            <a:endParaRPr lang="en-US" dirty="0"/>
          </a:p>
        </p:txBody>
      </p:sp>
      <p:sp>
        <p:nvSpPr>
          <p:cNvPr id="6" name="Footer Placeholder 5"/>
          <p:cNvSpPr>
            <a:spLocks noGrp="1"/>
          </p:cNvSpPr>
          <p:nvPr>
            <p:ph type="ftr" sz="quarter" idx="11"/>
          </p:nvPr>
        </p:nvSpPr>
        <p:spPr/>
        <p:txBody>
          <a:bodyPr/>
          <a:lstStyle/>
          <a:p>
            <a:r>
              <a:rPr lang="pt"/>
              <a:t>Capítulo 6 Projeto Arquitetônico</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28</a:t>
            </a:fld>
            <a:endParaRPr lang="en-US"/>
          </a:p>
        </p:txBody>
      </p:sp>
      <p:sp>
        <p:nvSpPr>
          <p:cNvPr id="3" name="Date Placeholder 2"/>
          <p:cNvSpPr>
            <a:spLocks noGrp="1"/>
          </p:cNvSpPr>
          <p:nvPr>
            <p:ph type="dt" sz="half" idx="10"/>
          </p:nvPr>
        </p:nvSpPr>
        <p:spPr/>
        <p:txBody>
          <a:bodyPr/>
          <a:lstStyle/>
          <a:p>
            <a:fld id="{F199DED5-5D11-144B-BCA9-DD1AE6B9EA54}" type="datetime1">
              <a:rPr lang="en-GB" smtClean="0"/>
              <a:t>24/08/2023</a:t>
            </a:fld>
            <a:endParaRPr lang="en-US"/>
          </a:p>
        </p:txBody>
      </p:sp>
      <p:pic>
        <p:nvPicPr>
          <p:cNvPr id="10" name="Content Placeholder 9">
            <a:extLst>
              <a:ext uri="{FF2B5EF4-FFF2-40B4-BE49-F238E27FC236}">
                <a16:creationId xmlns:a16="http://schemas.microsoft.com/office/drawing/2014/main" id="{D9127F7F-DB62-BD2F-7C5D-F986C8F80D03}"/>
              </a:ext>
            </a:extLst>
          </p:cNvPr>
          <p:cNvPicPr>
            <a:picLocks noGrp="1" noChangeAspect="1"/>
          </p:cNvPicPr>
          <p:nvPr>
            <p:ph idx="1"/>
          </p:nvPr>
        </p:nvPicPr>
        <p:blipFill>
          <a:blip r:embed="rId2"/>
          <a:stretch>
            <a:fillRect/>
          </a:stretch>
        </p:blipFill>
        <p:spPr>
          <a:xfrm>
            <a:off x="938656" y="1815921"/>
            <a:ext cx="7266687" cy="4181453"/>
          </a:xfrm>
        </p:spPr>
      </p:pic>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A arquitetura do sistema iLearn </a:t>
            </a:r>
            <a:endParaRPr lang="en-US" dirty="0"/>
          </a:p>
        </p:txBody>
      </p:sp>
      <p:sp>
        <p:nvSpPr>
          <p:cNvPr id="6" name="Footer Placeholder 5"/>
          <p:cNvSpPr>
            <a:spLocks noGrp="1"/>
          </p:cNvSpPr>
          <p:nvPr>
            <p:ph type="ftr" sz="quarter" idx="11"/>
          </p:nvPr>
        </p:nvSpPr>
        <p:spPr/>
        <p:txBody>
          <a:bodyPr/>
          <a:lstStyle/>
          <a:p>
            <a:r>
              <a:rPr lang="pt"/>
              <a:t>Capítulo 6 Projeto Arquitetônico</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29</a:t>
            </a:fld>
            <a:endParaRPr lang="en-US"/>
          </a:p>
        </p:txBody>
      </p:sp>
      <p:sp>
        <p:nvSpPr>
          <p:cNvPr id="3" name="Date Placeholder 2"/>
          <p:cNvSpPr>
            <a:spLocks noGrp="1"/>
          </p:cNvSpPr>
          <p:nvPr>
            <p:ph type="dt" sz="half" idx="10"/>
          </p:nvPr>
        </p:nvSpPr>
        <p:spPr/>
        <p:txBody>
          <a:bodyPr/>
          <a:lstStyle/>
          <a:p>
            <a:fld id="{B18BBAB0-88FA-894B-BC18-3819C4D50B1C}" type="datetime1">
              <a:rPr lang="en-GB" smtClean="0"/>
              <a:t>24/08/2023</a:t>
            </a:fld>
            <a:endParaRPr lang="en-US"/>
          </a:p>
        </p:txBody>
      </p:sp>
      <p:pic>
        <p:nvPicPr>
          <p:cNvPr id="8" name="Picture 7">
            <a:extLst>
              <a:ext uri="{FF2B5EF4-FFF2-40B4-BE49-F238E27FC236}">
                <a16:creationId xmlns:a16="http://schemas.microsoft.com/office/drawing/2014/main" id="{FAEE313A-E99D-4556-7B15-5E2275400132}"/>
              </a:ext>
            </a:extLst>
          </p:cNvPr>
          <p:cNvPicPr>
            <a:picLocks noChangeAspect="1"/>
          </p:cNvPicPr>
          <p:nvPr/>
        </p:nvPicPr>
        <p:blipFill>
          <a:blip r:embed="rId2"/>
          <a:stretch>
            <a:fillRect/>
          </a:stretch>
        </p:blipFill>
        <p:spPr>
          <a:xfrm>
            <a:off x="1994548" y="1487945"/>
            <a:ext cx="5154903" cy="4798098"/>
          </a:xfrm>
          <a:prstGeom prst="rect">
            <a:avLst/>
          </a:prstGeom>
        </p:spPr>
      </p:pic>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pt" dirty="0"/>
              <a:t>Projeto arquitetônico</a:t>
            </a:r>
            <a:endParaRPr lang="en-GB" dirty="0"/>
          </a:p>
        </p:txBody>
      </p:sp>
      <p:sp>
        <p:nvSpPr>
          <p:cNvPr id="44035" name="Rectangle 3"/>
          <p:cNvSpPr>
            <a:spLocks noGrp="1" noChangeArrowheads="1"/>
          </p:cNvSpPr>
          <p:nvPr>
            <p:ph idx="1"/>
          </p:nvPr>
        </p:nvSpPr>
        <p:spPr/>
        <p:txBody>
          <a:bodyPr/>
          <a:lstStyle/>
          <a:p>
            <a:r>
              <a:rPr lang="pt" dirty="0"/>
              <a:t>O projeto arquitetônico está preocupado em entender como um sistema de software deve ser organizado e projetar a estrutura geral desse sistema.</a:t>
            </a:r>
          </a:p>
          <a:p>
            <a:r>
              <a:rPr lang="pt" dirty="0"/>
              <a:t>arquitetônico é o elo crítico entre o projeto e a engenharia de requisitos, pois identifica os principais componentes estruturais de um sistema e as relações entre eles.</a:t>
            </a:r>
            <a:endParaRPr lang="en-US" dirty="0"/>
          </a:p>
          <a:p>
            <a:r>
              <a:rPr lang="pt" dirty="0"/>
              <a:t>A saída do processo de projeto arquitetônico é um modelo arquitetônico que descreve como o sistema é organizado como um conjunto de componentes comunicantes.</a:t>
            </a:r>
            <a:endParaRPr lang="en-GB" dirty="0"/>
          </a:p>
          <a:p>
            <a:endParaRPr lang="en-GB" dirty="0"/>
          </a:p>
        </p:txBody>
      </p:sp>
      <p:sp>
        <p:nvSpPr>
          <p:cNvPr id="5" name="Footer Placeholder 4"/>
          <p:cNvSpPr>
            <a:spLocks noGrp="1"/>
          </p:cNvSpPr>
          <p:nvPr>
            <p:ph type="ftr" sz="quarter" idx="11"/>
          </p:nvPr>
        </p:nvSpPr>
        <p:spPr/>
        <p:txBody>
          <a:bodyPr/>
          <a:lstStyle/>
          <a:p>
            <a:r>
              <a:rPr lang="pt"/>
              <a:t>Capítulo 6 Projeto Arquitetônico</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2" name="Date Placeholder 1"/>
          <p:cNvSpPr>
            <a:spLocks noGrp="1"/>
          </p:cNvSpPr>
          <p:nvPr>
            <p:ph type="dt" sz="half" idx="10"/>
          </p:nvPr>
        </p:nvSpPr>
        <p:spPr/>
        <p:txBody>
          <a:bodyPr/>
          <a:lstStyle/>
          <a:p>
            <a:fld id="{A4B9C21B-EA13-2E45-9ABB-0DAEA836331C}" type="datetime1">
              <a:rPr lang="en-GB" smtClean="0"/>
              <a:t>24/08/2023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pt" dirty="0"/>
              <a:t>Arquitetura do repositório</a:t>
            </a:r>
            <a:endParaRPr lang="en-GB" dirty="0"/>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pt" dirty="0"/>
              <a:t>Os subsistemas devem trocar dados. Isso pode ser feito de duas maneiras:</a:t>
            </a:r>
          </a:p>
          <a:p>
            <a:pPr lvl="1">
              <a:lnSpc>
                <a:spcPct val="90000"/>
              </a:lnSpc>
            </a:pPr>
            <a:r>
              <a:rPr lang="pt" dirty="0"/>
              <a:t>Os dados compartilhados são mantidos em um banco de dados ou repositório central e podem ser acessados por todos os subsistemas;</a:t>
            </a:r>
          </a:p>
          <a:p>
            <a:pPr lvl="1">
              <a:lnSpc>
                <a:spcPct val="90000"/>
              </a:lnSpc>
            </a:pPr>
            <a:r>
              <a:rPr lang="pt" dirty="0"/>
              <a:t>Cada subsistema mantém seu próprio banco de dados e passa os dados explicitamente para outros subsistemas.</a:t>
            </a:r>
          </a:p>
          <a:p>
            <a:pPr>
              <a:lnSpc>
                <a:spcPct val="90000"/>
              </a:lnSpc>
            </a:pPr>
            <a:r>
              <a:rPr lang="pt" dirty="0"/>
              <a:t>Quando grandes quantidades de dados devem ser compartilhadas, o modelo de compartilhamento de repositório é mais comumente usado, pois é um mecanismo eficiente de compartilhamento de dados.</a:t>
            </a:r>
            <a:endParaRPr lang="en-GB" dirty="0"/>
          </a:p>
        </p:txBody>
      </p:sp>
      <p:sp>
        <p:nvSpPr>
          <p:cNvPr id="5" name="Footer Placeholder 4"/>
          <p:cNvSpPr>
            <a:spLocks noGrp="1"/>
          </p:cNvSpPr>
          <p:nvPr>
            <p:ph type="ftr" sz="quarter" idx="11"/>
          </p:nvPr>
        </p:nvSpPr>
        <p:spPr/>
        <p:txBody>
          <a:bodyPr/>
          <a:lstStyle/>
          <a:p>
            <a:r>
              <a:rPr lang="pt"/>
              <a:t>Capítulo 6 Projeto Arquitetônico</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30</a:t>
            </a:fld>
            <a:endParaRPr lang="en-US"/>
          </a:p>
        </p:txBody>
      </p:sp>
      <p:sp>
        <p:nvSpPr>
          <p:cNvPr id="2" name="Date Placeholder 1"/>
          <p:cNvSpPr>
            <a:spLocks noGrp="1"/>
          </p:cNvSpPr>
          <p:nvPr>
            <p:ph type="dt" sz="half" idx="10"/>
          </p:nvPr>
        </p:nvSpPr>
        <p:spPr/>
        <p:txBody>
          <a:bodyPr/>
          <a:lstStyle/>
          <a:p>
            <a:fld id="{FB4E5D8B-9CA5-9743-B64B-E7016EE305D0}" type="datetime1">
              <a:rPr lang="en-GB" smtClean="0"/>
              <a:t>24/08/2023</a:t>
            </a:fld>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O padrão de repositório </a:t>
            </a:r>
            <a:endParaRPr lang="en-US" dirty="0"/>
          </a:p>
        </p:txBody>
      </p:sp>
      <p:graphicFrame>
        <p:nvGraphicFramePr>
          <p:cNvPr id="4" name="Content Placeholder 3"/>
          <p:cNvGraphicFramePr>
            <a:graphicFrameLocks noGrp="1"/>
          </p:cNvGraphicFramePr>
          <p:nvPr>
            <p:ph idx="1"/>
          </p:nvPr>
        </p:nvGraphicFramePr>
        <p:xfrm>
          <a:off x="1213851" y="1417638"/>
          <a:ext cx="6595874" cy="5491480"/>
        </p:xfrm>
        <a:graphic>
          <a:graphicData uri="http://schemas.openxmlformats.org/drawingml/2006/table">
            <a:tbl>
              <a:tblPr firstRow="1" bandRow="1">
                <a:tableStyleId>{5C22544A-7EE6-4342-B048-85BDC9FD1C3A}</a:tableStyleId>
              </a:tblPr>
              <a:tblGrid>
                <a:gridCol w="1550354">
                  <a:extLst>
                    <a:ext uri="{9D8B030D-6E8A-4147-A177-3AD203B41FA5}">
                      <a16:colId xmlns:a16="http://schemas.microsoft.com/office/drawing/2014/main" val="20000"/>
                    </a:ext>
                  </a:extLst>
                </a:gridCol>
                <a:gridCol w="504552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pt" sz="1400" b="1" dirty="0">
                          <a:solidFill>
                            <a:srgbClr val="000000"/>
                          </a:solidFill>
                          <a:latin typeface="Helvetica"/>
                          <a:ea typeface="Times New Roman"/>
                          <a:cs typeface="Helvetica"/>
                        </a:rPr>
                        <a:t>Nome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pt" sz="1400" b="1" dirty="0">
                          <a:solidFill>
                            <a:srgbClr val="000000"/>
                          </a:solidFill>
                          <a:latin typeface="Helvetica"/>
                          <a:ea typeface="Times New Roman"/>
                          <a:cs typeface="Helvetica"/>
                        </a:rPr>
                        <a:t>Repositório </a:t>
                      </a:r>
                      <a:endParaRPr lang="en-GB" sz="14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pt" sz="1400" b="1" dirty="0">
                          <a:solidFill>
                            <a:srgbClr val="000000"/>
                          </a:solidFill>
                          <a:latin typeface="Helvetica"/>
                          <a:ea typeface="Times New Roman"/>
                          <a:cs typeface="Helvetica"/>
                        </a:rPr>
                        <a:t>Descrição</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pt" sz="1400" dirty="0">
                          <a:solidFill>
                            <a:srgbClr val="000000"/>
                          </a:solidFill>
                          <a:latin typeface="Helvetica"/>
                          <a:ea typeface="Times New Roman"/>
                          <a:cs typeface="Helvetica"/>
                        </a:rPr>
                        <a:t>Todos os dados em um sistema são gerenciados em um repositório central acessível a todos os componentes do sistema. Os componentes não interagem diretamente, apenas por meio do repositório.</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pt" sz="1400" b="1" dirty="0">
                          <a:solidFill>
                            <a:srgbClr val="000000"/>
                          </a:solidFill>
                          <a:latin typeface="Helvetica"/>
                          <a:ea typeface="Times New Roman"/>
                          <a:cs typeface="Helvetica"/>
                        </a:rPr>
                        <a:t>Exemplo</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pt" sz="1400" dirty="0">
                          <a:solidFill>
                            <a:srgbClr val="000000"/>
                          </a:solidFill>
                          <a:latin typeface="Helvetica"/>
                          <a:ea typeface="Times New Roman"/>
                          <a:cs typeface="Helvetica"/>
                        </a:rPr>
                        <a:t>A Figura 6.9 é um exemplo de IDE em que os componentes usam um repositório de informações de design do sistema. Cada ferramenta de software gera informações que ficam disponíveis para uso por outras ferramentas.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pt" sz="1400" b="1">
                          <a:solidFill>
                            <a:srgbClr val="000000"/>
                          </a:solidFill>
                          <a:latin typeface="Helvetica"/>
                          <a:ea typeface="Times New Roman"/>
                          <a:cs typeface="Helvetica"/>
                        </a:rPr>
                        <a:t>Quando usado</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pt" sz="1400" dirty="0">
                          <a:solidFill>
                            <a:srgbClr val="000000"/>
                          </a:solidFill>
                          <a:latin typeface="Helvetica"/>
                          <a:ea typeface="Times New Roman"/>
                          <a:cs typeface="Helvetica"/>
                        </a:rPr>
                        <a:t>Você deve usar esse padrão quando tiver um sistema no qual são gerados grandes volumes de informações que precisam ser armazenadas por um longo período. Você também pode usá-lo em sistemas orientados a dados em que a inclusão de dados no repositório aciona uma ação ou ferramenta.</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pt" sz="1400" b="1">
                          <a:solidFill>
                            <a:srgbClr val="000000"/>
                          </a:solidFill>
                          <a:latin typeface="Helvetica"/>
                          <a:ea typeface="Times New Roman"/>
                          <a:cs typeface="Helvetica"/>
                        </a:rPr>
                        <a:t>Vantagens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pt" sz="1400" dirty="0">
                          <a:solidFill>
                            <a:srgbClr val="000000"/>
                          </a:solidFill>
                          <a:latin typeface="Helvetica"/>
                          <a:ea typeface="Times New Roman"/>
                          <a:cs typeface="Helvetica"/>
                        </a:rPr>
                        <a:t>Os componentes podem ser independentes - eles não precisam saber da existência de outros componentes. As alterações feitas por um componente podem ser propagadas para todos os componentes. Todos os dados podem ser gerenciados de forma consistente (por exemplo, backups feitos ao mesmo tempo), pois estão todos em um só lugar.</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pt" sz="1400" b="1">
                          <a:solidFill>
                            <a:srgbClr val="000000"/>
                          </a:solidFill>
                          <a:latin typeface="Helvetica"/>
                          <a:ea typeface="Times New Roman"/>
                          <a:cs typeface="Helvetica"/>
                        </a:rPr>
                        <a:t>Desvantagens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pt" sz="1400" dirty="0">
                          <a:solidFill>
                            <a:srgbClr val="000000"/>
                          </a:solidFill>
                          <a:latin typeface="Helvetica"/>
                          <a:ea typeface="Times New Roman"/>
                          <a:cs typeface="Helvetica"/>
                        </a:rPr>
                        <a:t>O repositório é um ponto único de falha, portanto, problemas no repositório afetam todo o sistema. Pode haver ineficiências na organização de toda a comunicação por meio do repositório. Distribuir o repositório por vários computadores pode ser difícil .</a:t>
                      </a: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pt"/>
              <a:t>Capítulo 6 Projeto Arquitetônico</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31</a:t>
            </a:fld>
            <a:endParaRPr lang="en-US"/>
          </a:p>
        </p:txBody>
      </p:sp>
      <p:sp>
        <p:nvSpPr>
          <p:cNvPr id="3" name="Date Placeholder 2"/>
          <p:cNvSpPr>
            <a:spLocks noGrp="1"/>
          </p:cNvSpPr>
          <p:nvPr>
            <p:ph type="dt" sz="half" idx="10"/>
          </p:nvPr>
        </p:nvSpPr>
        <p:spPr/>
        <p:txBody>
          <a:bodyPr/>
          <a:lstStyle/>
          <a:p>
            <a:fld id="{2F0DA552-248F-164B-9C52-F8071E93B4E4}" type="datetime1">
              <a:rPr lang="en-GB" smtClean="0"/>
              <a:t>24/08/2023</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Uma arquitetura de repositório para um IDE </a:t>
            </a:r>
            <a:endParaRPr lang="en-US" dirty="0"/>
          </a:p>
        </p:txBody>
      </p:sp>
      <p:sp>
        <p:nvSpPr>
          <p:cNvPr id="6" name="Footer Placeholder 5"/>
          <p:cNvSpPr>
            <a:spLocks noGrp="1"/>
          </p:cNvSpPr>
          <p:nvPr>
            <p:ph type="ftr" sz="quarter" idx="11"/>
          </p:nvPr>
        </p:nvSpPr>
        <p:spPr/>
        <p:txBody>
          <a:bodyPr/>
          <a:lstStyle/>
          <a:p>
            <a:r>
              <a:rPr lang="pt"/>
              <a:t>Capítulo 6 Projeto Arquitetônico</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32</a:t>
            </a:fld>
            <a:endParaRPr lang="en-US"/>
          </a:p>
        </p:txBody>
      </p:sp>
      <p:sp>
        <p:nvSpPr>
          <p:cNvPr id="3" name="Date Placeholder 2"/>
          <p:cNvSpPr>
            <a:spLocks noGrp="1"/>
          </p:cNvSpPr>
          <p:nvPr>
            <p:ph type="dt" sz="half" idx="10"/>
          </p:nvPr>
        </p:nvSpPr>
        <p:spPr/>
        <p:txBody>
          <a:bodyPr/>
          <a:lstStyle/>
          <a:p>
            <a:fld id="{BA16D6FC-FDE3-7142-8191-38F6A5A2805F}" type="datetime1">
              <a:rPr lang="en-GB" smtClean="0"/>
              <a:t>24/08/2023</a:t>
            </a:fld>
            <a:endParaRPr lang="en-US"/>
          </a:p>
        </p:txBody>
      </p:sp>
      <p:pic>
        <p:nvPicPr>
          <p:cNvPr id="10" name="Content Placeholder 9">
            <a:extLst>
              <a:ext uri="{FF2B5EF4-FFF2-40B4-BE49-F238E27FC236}">
                <a16:creationId xmlns:a16="http://schemas.microsoft.com/office/drawing/2014/main" id="{C95424CC-EB50-7F38-0A9B-BFCC249823B8}"/>
              </a:ext>
            </a:extLst>
          </p:cNvPr>
          <p:cNvPicPr>
            <a:picLocks noGrp="1" noChangeAspect="1"/>
          </p:cNvPicPr>
          <p:nvPr>
            <p:ph idx="1"/>
          </p:nvPr>
        </p:nvPicPr>
        <p:blipFill>
          <a:blip r:embed="rId2"/>
          <a:stretch>
            <a:fillRect/>
          </a:stretch>
        </p:blipFill>
        <p:spPr>
          <a:xfrm>
            <a:off x="457200" y="2250731"/>
            <a:ext cx="8229600" cy="3272526"/>
          </a:xfrm>
        </p:spPr>
      </p:pic>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pt" dirty="0"/>
              <a:t>Arquitetura </a:t>
            </a:r>
            <a:endParaRPr lang="en-GB" dirty="0"/>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pt" dirty="0"/>
              <a:t>Modelo de sistema distribuído que mostra como os dados e o processamento são distribuídos por uma variedade de componentes .</a:t>
            </a:r>
          </a:p>
          <a:p>
            <a:pPr lvl="1">
              <a:lnSpc>
                <a:spcPct val="90000"/>
              </a:lnSpc>
            </a:pPr>
            <a:r>
              <a:rPr lang="pt" dirty="0"/>
              <a:t>Pode ser implementado em um único computador.</a:t>
            </a:r>
          </a:p>
          <a:p>
            <a:pPr>
              <a:lnSpc>
                <a:spcPct val="90000"/>
              </a:lnSpc>
            </a:pPr>
            <a:r>
              <a:rPr lang="pt" dirty="0"/>
              <a:t>Conjunto de servidores autônomos que fornecem serviços específicos, como impressão, gerenciamento de dados, etc.</a:t>
            </a:r>
          </a:p>
          <a:p>
            <a:pPr>
              <a:lnSpc>
                <a:spcPct val="90000"/>
              </a:lnSpc>
            </a:pPr>
            <a:r>
              <a:rPr lang="pt" dirty="0"/>
              <a:t>Conjunto de clientes que recorrem a estes serviços.</a:t>
            </a:r>
          </a:p>
          <a:p>
            <a:pPr>
              <a:lnSpc>
                <a:spcPct val="90000"/>
              </a:lnSpc>
            </a:pPr>
            <a:r>
              <a:rPr lang="pt" dirty="0"/>
              <a:t>Rede que permite que clientes acessem servidores.</a:t>
            </a:r>
          </a:p>
        </p:txBody>
      </p:sp>
      <p:sp>
        <p:nvSpPr>
          <p:cNvPr id="5" name="Footer Placeholder 4"/>
          <p:cNvSpPr>
            <a:spLocks noGrp="1"/>
          </p:cNvSpPr>
          <p:nvPr>
            <p:ph type="ftr" sz="quarter" idx="11"/>
          </p:nvPr>
        </p:nvSpPr>
        <p:spPr/>
        <p:txBody>
          <a:bodyPr/>
          <a:lstStyle/>
          <a:p>
            <a:r>
              <a:rPr lang="pt"/>
              <a:t>Capítulo 6 Projeto Arquitetônico</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33</a:t>
            </a:fld>
            <a:endParaRPr lang="en-US"/>
          </a:p>
        </p:txBody>
      </p:sp>
      <p:sp>
        <p:nvSpPr>
          <p:cNvPr id="2" name="Date Placeholder 1"/>
          <p:cNvSpPr>
            <a:spLocks noGrp="1"/>
          </p:cNvSpPr>
          <p:nvPr>
            <p:ph type="dt" sz="half" idx="10"/>
          </p:nvPr>
        </p:nvSpPr>
        <p:spPr/>
        <p:txBody>
          <a:bodyPr/>
          <a:lstStyle/>
          <a:p>
            <a:fld id="{A6DACA6E-3D7C-8343-BB5B-4B9793CA0A9B}" type="datetime1">
              <a:rPr lang="en-GB" smtClean="0"/>
              <a:t>24/08/2023</a:t>
            </a:fld>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O padrão cliente-servidor </a:t>
            </a:r>
            <a:endParaRPr lang="en-US" dirty="0"/>
          </a:p>
        </p:txBody>
      </p:sp>
      <p:graphicFrame>
        <p:nvGraphicFramePr>
          <p:cNvPr id="4" name="Content Placeholder 3"/>
          <p:cNvGraphicFramePr>
            <a:graphicFrameLocks noGrp="1"/>
          </p:cNvGraphicFramePr>
          <p:nvPr>
            <p:ph idx="1"/>
          </p:nvPr>
        </p:nvGraphicFramePr>
        <p:xfrm>
          <a:off x="930107" y="1600200"/>
          <a:ext cx="7298479" cy="4424680"/>
        </p:xfrm>
        <a:graphic>
          <a:graphicData uri="http://schemas.openxmlformats.org/drawingml/2006/table">
            <a:tbl>
              <a:tblPr firstRow="1" bandRow="1">
                <a:tableStyleId>{5C22544A-7EE6-4342-B048-85BDC9FD1C3A}</a:tableStyleId>
              </a:tblPr>
              <a:tblGrid>
                <a:gridCol w="1847313">
                  <a:extLst>
                    <a:ext uri="{9D8B030D-6E8A-4147-A177-3AD203B41FA5}">
                      <a16:colId xmlns:a16="http://schemas.microsoft.com/office/drawing/2014/main" val="20000"/>
                    </a:ext>
                  </a:extLst>
                </a:gridCol>
                <a:gridCol w="5451166">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pt" sz="1400" b="1" dirty="0">
                          <a:solidFill>
                            <a:srgbClr val="000000"/>
                          </a:solidFill>
                          <a:latin typeface="Helvetica"/>
                          <a:ea typeface="Times New Roman"/>
                          <a:cs typeface="Helvetica"/>
                        </a:rPr>
                        <a:t>Nome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pt" sz="1400" b="1" dirty="0">
                          <a:solidFill>
                            <a:srgbClr val="000000"/>
                          </a:solidFill>
                          <a:latin typeface="Helvetica"/>
                          <a:ea typeface="Times New Roman"/>
                          <a:cs typeface="Helvetica"/>
                        </a:rPr>
                        <a:t>cliente- servidor</a:t>
                      </a:r>
                      <a:endParaRPr lang="en-GB" sz="14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339165">
                <a:tc>
                  <a:txBody>
                    <a:bodyPr/>
                    <a:lstStyle/>
                    <a:p>
                      <a:pPr algn="just">
                        <a:spcAft>
                          <a:spcPts val="0"/>
                        </a:spcAft>
                        <a:tabLst>
                          <a:tab pos="342900" algn="l"/>
                          <a:tab pos="685800" algn="l"/>
                          <a:tab pos="1028700" algn="l"/>
                        </a:tabLst>
                      </a:pPr>
                      <a:r>
                        <a:rPr lang="pt" sz="1400" b="1" dirty="0">
                          <a:solidFill>
                            <a:srgbClr val="000000"/>
                          </a:solidFill>
                          <a:latin typeface="Helvetica"/>
                          <a:ea typeface="Times New Roman"/>
                          <a:cs typeface="Helvetica"/>
                        </a:rPr>
                        <a:t>Descrição</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pt" sz="1400">
                          <a:solidFill>
                            <a:srgbClr val="000000"/>
                          </a:solidFill>
                          <a:latin typeface="Helvetica"/>
                          <a:ea typeface="Times New Roman"/>
                          <a:cs typeface="Helvetica"/>
                        </a:rPr>
                        <a:t>Em uma arquitetura cliente-servidor, a funcionalidade do sistema é organizada em serviços, com cada serviço entregue a partir de um servidor separado. Os clientes são usuários desses serviços e acessam os servidores para fazer uso deles.</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pt" sz="1400" b="1">
                          <a:solidFill>
                            <a:srgbClr val="000000"/>
                          </a:solidFill>
                          <a:latin typeface="Helvetica"/>
                          <a:ea typeface="Times New Roman"/>
                          <a:cs typeface="Helvetica"/>
                        </a:rPr>
                        <a:t>Exemplo</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pt" sz="1400" dirty="0">
                          <a:solidFill>
                            <a:srgbClr val="000000"/>
                          </a:solidFill>
                          <a:latin typeface="Helvetica"/>
                          <a:ea typeface="Times New Roman"/>
                          <a:cs typeface="Helvetica"/>
                        </a:rPr>
                        <a:t>A Figura 6.11 é um exemplo de uma biblioteca de filmes e vídeos/DVDs organizada como um sistema cliente-servidor.</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pt" sz="1400" b="1">
                          <a:solidFill>
                            <a:srgbClr val="000000"/>
                          </a:solidFill>
                          <a:latin typeface="Helvetica"/>
                          <a:ea typeface="Times New Roman"/>
                          <a:cs typeface="Helvetica"/>
                        </a:rPr>
                        <a:t>Quando usado</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pt" sz="1400" dirty="0">
                          <a:solidFill>
                            <a:srgbClr val="000000"/>
                          </a:solidFill>
                          <a:latin typeface="Helvetica"/>
                          <a:ea typeface="Times New Roman"/>
                          <a:cs typeface="Helvetica"/>
                        </a:rPr>
                        <a:t>Usado quando os dados em um banco de dados compartilhado precisam ser acessados de vários locais. Como os servidores podem ser replicados, também podem ser usados quando a carga em um sistema é variável.</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pt" sz="1400" b="1">
                          <a:solidFill>
                            <a:srgbClr val="000000"/>
                          </a:solidFill>
                          <a:latin typeface="Helvetica"/>
                          <a:ea typeface="Times New Roman"/>
                          <a:cs typeface="Helvetica"/>
                        </a:rPr>
                        <a:t>Vantagens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pt" sz="1400" dirty="0">
                          <a:solidFill>
                            <a:srgbClr val="000000"/>
                          </a:solidFill>
                          <a:latin typeface="Helvetica"/>
                          <a:ea typeface="Times New Roman"/>
                          <a:cs typeface="Helvetica"/>
                        </a:rPr>
                        <a:t>A principal vantagem desse modelo é que os servidores podem ser distribuídos em uma rede. A funcionalidade geral (por exemplo, um serviço de impressão) pode estar disponível para todos os clientes e não precisa ser implementada por todos os serviços.</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pt" sz="1400" b="1">
                          <a:solidFill>
                            <a:srgbClr val="000000"/>
                          </a:solidFill>
                          <a:latin typeface="Helvetica"/>
                          <a:ea typeface="Times New Roman"/>
                          <a:cs typeface="Helvetica"/>
                        </a:rPr>
                        <a:t>Desvantagens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pt" sz="1400" dirty="0">
                          <a:solidFill>
                            <a:srgbClr val="000000"/>
                          </a:solidFill>
                          <a:latin typeface="Helvetica"/>
                          <a:ea typeface="Times New Roman"/>
                          <a:cs typeface="Helvetica"/>
                        </a:rPr>
                        <a:t>Cada serviço é um único ponto de falha tão suscetível a ataques de negação de serviço ou falha do servidor. O desempenho pode ser imprevisível porque depende da rede e também do sistema. Pode haver problemas de gerenciamento se os servidores forem de propriedade de organizações diferentes .</a:t>
                      </a: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pt"/>
              <a:t>Capítulo 6 Projeto Arquitetônico</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34</a:t>
            </a:fld>
            <a:endParaRPr lang="en-US"/>
          </a:p>
        </p:txBody>
      </p:sp>
      <p:sp>
        <p:nvSpPr>
          <p:cNvPr id="3" name="Date Placeholder 2"/>
          <p:cNvSpPr>
            <a:spLocks noGrp="1"/>
          </p:cNvSpPr>
          <p:nvPr>
            <p:ph type="dt" sz="half" idx="10"/>
          </p:nvPr>
        </p:nvSpPr>
        <p:spPr/>
        <p:txBody>
          <a:bodyPr/>
          <a:lstStyle/>
          <a:p>
            <a:fld id="{6CEB8A52-A1A0-CD45-9058-76CEABC2AB9A}" type="datetime1">
              <a:rPr lang="en-GB" smtClean="0"/>
              <a:t>24/08/2023</a:t>
            </a:fld>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Uma arquitetura cliente-servidor para uma biblioteca de filmes </a:t>
            </a:r>
            <a:endParaRPr lang="en-US" dirty="0"/>
          </a:p>
        </p:txBody>
      </p:sp>
      <p:pic>
        <p:nvPicPr>
          <p:cNvPr id="4" name="Content Placeholder 3" descr="6.11 ClientServerFilmPhoto.eps"/>
          <p:cNvPicPr>
            <a:picLocks noGrp="1" noChangeAspect="1"/>
          </p:cNvPicPr>
          <p:nvPr>
            <p:ph idx="1"/>
          </p:nvPr>
        </p:nvPicPr>
        <p:blipFill>
          <a:blip r:embed="rId2"/>
          <a:srcRect l="-1062" r="-1062"/>
          <a:stretch>
            <a:fillRect/>
          </a:stretch>
        </p:blipFill>
        <p:spPr>
          <a:xfrm>
            <a:off x="822014" y="1775831"/>
            <a:ext cx="7203898" cy="3961866"/>
          </a:xfrm>
        </p:spPr>
      </p:pic>
      <p:sp>
        <p:nvSpPr>
          <p:cNvPr id="6" name="Footer Placeholder 5"/>
          <p:cNvSpPr>
            <a:spLocks noGrp="1"/>
          </p:cNvSpPr>
          <p:nvPr>
            <p:ph type="ftr" sz="quarter" idx="11"/>
          </p:nvPr>
        </p:nvSpPr>
        <p:spPr/>
        <p:txBody>
          <a:bodyPr/>
          <a:lstStyle/>
          <a:p>
            <a:r>
              <a:rPr lang="pt"/>
              <a:t>Capítulo 6 Projeto Arquitetônico</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35</a:t>
            </a:fld>
            <a:endParaRPr lang="en-US"/>
          </a:p>
        </p:txBody>
      </p:sp>
      <p:sp>
        <p:nvSpPr>
          <p:cNvPr id="3" name="Date Placeholder 2"/>
          <p:cNvSpPr>
            <a:spLocks noGrp="1"/>
          </p:cNvSpPr>
          <p:nvPr>
            <p:ph type="dt" sz="half" idx="10"/>
          </p:nvPr>
        </p:nvSpPr>
        <p:spPr/>
        <p:txBody>
          <a:bodyPr/>
          <a:lstStyle/>
          <a:p>
            <a:fld id="{140C2F96-6324-C64B-BAFD-9AF7A9B7480C}" type="datetime1">
              <a:rPr lang="en-GB" smtClean="0"/>
              <a:t>24/08/2023</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pt" dirty="0"/>
              <a:t>Arquitetura de tubos e filtros</a:t>
            </a:r>
            <a:endParaRPr lang="en-GB" dirty="0"/>
          </a:p>
        </p:txBody>
      </p:sp>
      <p:sp>
        <p:nvSpPr>
          <p:cNvPr id="33795" name="Rectangle 3"/>
          <p:cNvSpPr>
            <a:spLocks noGrp="1" noChangeArrowheads="1"/>
          </p:cNvSpPr>
          <p:nvPr>
            <p:ph idx="1"/>
          </p:nvPr>
        </p:nvSpPr>
        <p:spPr>
          <a:noFill/>
          <a:ln/>
        </p:spPr>
        <p:txBody>
          <a:bodyPr lIns="90487" tIns="44450" rIns="90487" bIns="44450"/>
          <a:lstStyle/>
          <a:p>
            <a:pPr>
              <a:lnSpc>
                <a:spcPct val="90000"/>
              </a:lnSpc>
            </a:pPr>
            <a:r>
              <a:rPr lang="pt"/>
              <a:t>As transformações funcionais processam suas entradas para produzir saídas.</a:t>
            </a:r>
          </a:p>
          <a:p>
            <a:pPr>
              <a:lnSpc>
                <a:spcPct val="90000"/>
              </a:lnSpc>
            </a:pPr>
            <a:r>
              <a:rPr lang="pt"/>
              <a:t>Pode ser referido como um modelo de tubo e filtro (como no shell do UNIX).</a:t>
            </a:r>
          </a:p>
          <a:p>
            <a:pPr>
              <a:lnSpc>
                <a:spcPct val="90000"/>
              </a:lnSpc>
            </a:pPr>
            <a:r>
              <a:rPr lang="pt"/>
              <a:t>Variantes dessa abordagem são muito comuns. Quando as transformações são sequenciais, trata-se de um modelo sequencial em lote amplamente utilizado em sistemas de processamento de dados.</a:t>
            </a:r>
          </a:p>
          <a:p>
            <a:pPr>
              <a:lnSpc>
                <a:spcPct val="90000"/>
              </a:lnSpc>
            </a:pPr>
            <a:r>
              <a:rPr lang="pt"/>
              <a:t>Não é realmente adequado para sistemas interativos.</a:t>
            </a:r>
          </a:p>
        </p:txBody>
      </p:sp>
      <p:sp>
        <p:nvSpPr>
          <p:cNvPr id="5" name="Footer Placeholder 4"/>
          <p:cNvSpPr>
            <a:spLocks noGrp="1"/>
          </p:cNvSpPr>
          <p:nvPr>
            <p:ph type="ftr" sz="quarter" idx="11"/>
          </p:nvPr>
        </p:nvSpPr>
        <p:spPr/>
        <p:txBody>
          <a:bodyPr/>
          <a:lstStyle/>
          <a:p>
            <a:r>
              <a:rPr lang="pt"/>
              <a:t>Capítulo 6 Projeto Arquitetônico</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36</a:t>
            </a:fld>
            <a:endParaRPr lang="en-US"/>
          </a:p>
        </p:txBody>
      </p:sp>
      <p:sp>
        <p:nvSpPr>
          <p:cNvPr id="2" name="Date Placeholder 1"/>
          <p:cNvSpPr>
            <a:spLocks noGrp="1"/>
          </p:cNvSpPr>
          <p:nvPr>
            <p:ph type="dt" sz="half" idx="10"/>
          </p:nvPr>
        </p:nvSpPr>
        <p:spPr/>
        <p:txBody>
          <a:bodyPr/>
          <a:lstStyle/>
          <a:p>
            <a:fld id="{B2F32F55-7F03-7B43-8C53-2202169C82AB}" type="datetime1">
              <a:rPr lang="en-GB" smtClean="0"/>
              <a:t>24/08/2023</a:t>
            </a:fld>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O padrão de tubo e filtro </a:t>
            </a:r>
            <a:endParaRPr lang="en-US" dirty="0"/>
          </a:p>
        </p:txBody>
      </p:sp>
      <p:graphicFrame>
        <p:nvGraphicFramePr>
          <p:cNvPr id="4" name="Content Placeholder 3"/>
          <p:cNvGraphicFramePr>
            <a:graphicFrameLocks noGrp="1"/>
          </p:cNvGraphicFramePr>
          <p:nvPr>
            <p:ph idx="1"/>
          </p:nvPr>
        </p:nvGraphicFramePr>
        <p:xfrm>
          <a:off x="822014" y="1600200"/>
          <a:ext cx="7190386" cy="4424680"/>
        </p:xfrm>
        <a:graphic>
          <a:graphicData uri="http://schemas.openxmlformats.org/drawingml/2006/table">
            <a:tbl>
              <a:tblPr firstRow="1" bandRow="1">
                <a:tableStyleId>{5C22544A-7EE6-4342-B048-85BDC9FD1C3A}</a:tableStyleId>
              </a:tblPr>
              <a:tblGrid>
                <a:gridCol w="1477596">
                  <a:extLst>
                    <a:ext uri="{9D8B030D-6E8A-4147-A177-3AD203B41FA5}">
                      <a16:colId xmlns:a16="http://schemas.microsoft.com/office/drawing/2014/main" val="20000"/>
                    </a:ext>
                  </a:extLst>
                </a:gridCol>
                <a:gridCol w="571279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pt" sz="1400" b="1" dirty="0">
                          <a:solidFill>
                            <a:srgbClr val="000000"/>
                          </a:solidFill>
                          <a:latin typeface="Helvetica"/>
                          <a:ea typeface="Times New Roman"/>
                          <a:cs typeface="Helvetica"/>
                        </a:rPr>
                        <a:t>Nome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pt" sz="1400" b="1" dirty="0">
                          <a:solidFill>
                            <a:srgbClr val="000000"/>
                          </a:solidFill>
                          <a:latin typeface="Helvetica"/>
                          <a:ea typeface="Times New Roman"/>
                          <a:cs typeface="Helvetica"/>
                        </a:rPr>
                        <a:t>Tubo e filtro</a:t>
                      </a:r>
                      <a:endParaRPr lang="en-GB" sz="14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pt" sz="1400" b="1" dirty="0">
                          <a:solidFill>
                            <a:srgbClr val="000000"/>
                          </a:solidFill>
                          <a:latin typeface="Helvetica"/>
                          <a:ea typeface="Times New Roman"/>
                          <a:cs typeface="Helvetica"/>
                        </a:rPr>
                        <a:t>Descrição</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pt" sz="1400">
                          <a:solidFill>
                            <a:srgbClr val="000000"/>
                          </a:solidFill>
                          <a:latin typeface="Helvetica"/>
                          <a:ea typeface="Times New Roman"/>
                          <a:cs typeface="Helvetica"/>
                        </a:rPr>
                        <a:t>O processamento dos dados em um sistema é organizado de forma que cada componente de processamento (filtro) seja discreto e realize um tipo de transformação de dados. Os dados fluem (como em um tubo) de um componente para outro para processamento.</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pt" sz="1400" b="1">
                          <a:solidFill>
                            <a:srgbClr val="000000"/>
                          </a:solidFill>
                          <a:latin typeface="Helvetica"/>
                          <a:ea typeface="Times New Roman"/>
                          <a:cs typeface="Helvetica"/>
                        </a:rPr>
                        <a:t>Exemplo</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pt" sz="1400">
                          <a:solidFill>
                            <a:srgbClr val="000000"/>
                          </a:solidFill>
                          <a:latin typeface="Helvetica"/>
                          <a:ea typeface="Times New Roman"/>
                          <a:cs typeface="Helvetica"/>
                        </a:rPr>
                        <a:t>A Figura 6.13 é um exemplo de um sistema de tubo e filtro usado para processar faturas.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pt" sz="1400" b="1">
                          <a:solidFill>
                            <a:srgbClr val="000000"/>
                          </a:solidFill>
                          <a:latin typeface="Helvetica"/>
                          <a:ea typeface="Times New Roman"/>
                          <a:cs typeface="Helvetica"/>
                        </a:rPr>
                        <a:t>Quando usado</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pt" sz="1400">
                          <a:solidFill>
                            <a:srgbClr val="000000"/>
                          </a:solidFill>
                          <a:latin typeface="Helvetica"/>
                          <a:ea typeface="Times New Roman"/>
                          <a:cs typeface="Helvetica"/>
                        </a:rPr>
                        <a:t>Comumente usado em aplicativos de processamento de dados (baseados em lote e transação) onde as entradas são processadas em estágios separados para gerar saídas relacionadas.</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pt" sz="1400" b="1">
                          <a:solidFill>
                            <a:srgbClr val="000000"/>
                          </a:solidFill>
                          <a:latin typeface="Helvetica"/>
                          <a:ea typeface="Times New Roman"/>
                          <a:cs typeface="Helvetica"/>
                        </a:rPr>
                        <a:t>Vantagens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pt" sz="1400">
                          <a:solidFill>
                            <a:srgbClr val="000000"/>
                          </a:solidFill>
                          <a:latin typeface="Helvetica"/>
                          <a:ea typeface="Times New Roman"/>
                          <a:cs typeface="Helvetica"/>
                        </a:rPr>
                        <a:t>Fácil de entender e suporta a reutilização de transformação. O estilo de fluxo de trabalho corresponde à estrutura de muitos processos de negócios. A evolução pela adição de transformações é direta. Pode ser implementado como um sistema sequencial ou concorrente.</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pt" sz="1400" b="1">
                          <a:solidFill>
                            <a:srgbClr val="000000"/>
                          </a:solidFill>
                          <a:latin typeface="Helvetica"/>
                          <a:ea typeface="Times New Roman"/>
                          <a:cs typeface="Helvetica"/>
                        </a:rPr>
                        <a:t>Desvantagens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pt" sz="1400" dirty="0">
                          <a:solidFill>
                            <a:srgbClr val="000000"/>
                          </a:solidFill>
                          <a:latin typeface="Helvetica"/>
                          <a:ea typeface="Times New Roman"/>
                          <a:cs typeface="Helvetica"/>
                        </a:rPr>
                        <a:t>O formato para transferência de dados deve ser acordado entre as transformações de comunicação. Cada transformação deve analisar sua entrada e </a:t>
                      </a:r>
                      <a:r>
                        <a:rPr lang="pt" sz="1400" dirty="0" err="1">
                          <a:solidFill>
                            <a:srgbClr val="000000"/>
                          </a:solidFill>
                          <a:latin typeface="Helvetica"/>
                          <a:ea typeface="Times New Roman"/>
                          <a:cs typeface="Helvetica"/>
                        </a:rPr>
                        <a:t>desanalisar </a:t>
                      </a:r>
                      <a:r>
                        <a:rPr lang="pt" sz="1400" dirty="0">
                          <a:solidFill>
                            <a:srgbClr val="000000"/>
                          </a:solidFill>
                          <a:latin typeface="Helvetica"/>
                          <a:ea typeface="Times New Roman"/>
                          <a:cs typeface="Helvetica"/>
                        </a:rPr>
                        <a:t>sua saída para a forma acordada. Isso aumenta a sobrecarga do sistema e pode significar que é impossível reutilizar transformações funcionais que usam estruturas de dados incompatíveis .</a:t>
                      </a: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pt"/>
              <a:t>Capítulo 6 Projeto Arquitetônico</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37</a:t>
            </a:fld>
            <a:endParaRPr lang="en-US"/>
          </a:p>
        </p:txBody>
      </p:sp>
      <p:sp>
        <p:nvSpPr>
          <p:cNvPr id="3" name="Date Placeholder 2"/>
          <p:cNvSpPr>
            <a:spLocks noGrp="1"/>
          </p:cNvSpPr>
          <p:nvPr>
            <p:ph type="dt" sz="half" idx="10"/>
          </p:nvPr>
        </p:nvSpPr>
        <p:spPr/>
        <p:txBody>
          <a:bodyPr/>
          <a:lstStyle/>
          <a:p>
            <a:fld id="{8B561061-8569-EB40-A3F5-E57A7C2E5BFA}" type="datetime1">
              <a:rPr lang="en-GB" smtClean="0"/>
              <a:t>24/08/2023</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Um exemplo da arquitetura de canal e filtro usada em um sistema de pagamentos </a:t>
            </a:r>
            <a:endParaRPr lang="en-US" dirty="0"/>
          </a:p>
        </p:txBody>
      </p:sp>
      <p:pic>
        <p:nvPicPr>
          <p:cNvPr id="4" name="Content Placeholder 3" descr="6.13 InvoiceProc.eps"/>
          <p:cNvPicPr>
            <a:picLocks noGrp="1" noChangeAspect="1"/>
          </p:cNvPicPr>
          <p:nvPr>
            <p:ph idx="1"/>
          </p:nvPr>
        </p:nvPicPr>
        <p:blipFill>
          <a:blip r:embed="rId2"/>
          <a:srcRect l="24024" r="24024"/>
          <a:stretch>
            <a:fillRect/>
          </a:stretch>
        </p:blipFill>
        <p:spPr/>
      </p:pic>
      <p:sp>
        <p:nvSpPr>
          <p:cNvPr id="6" name="Footer Placeholder 5"/>
          <p:cNvSpPr>
            <a:spLocks noGrp="1"/>
          </p:cNvSpPr>
          <p:nvPr>
            <p:ph type="ftr" sz="quarter" idx="11"/>
          </p:nvPr>
        </p:nvSpPr>
        <p:spPr/>
        <p:txBody>
          <a:bodyPr/>
          <a:lstStyle/>
          <a:p>
            <a:r>
              <a:rPr lang="pt"/>
              <a:t>Capítulo 6 Projeto Arquitetônico</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38</a:t>
            </a:fld>
            <a:endParaRPr lang="en-US"/>
          </a:p>
        </p:txBody>
      </p:sp>
      <p:sp>
        <p:nvSpPr>
          <p:cNvPr id="3" name="Date Placeholder 2"/>
          <p:cNvSpPr>
            <a:spLocks noGrp="1"/>
          </p:cNvSpPr>
          <p:nvPr>
            <p:ph type="dt" sz="half" idx="10"/>
          </p:nvPr>
        </p:nvSpPr>
        <p:spPr/>
        <p:txBody>
          <a:bodyPr/>
          <a:lstStyle/>
          <a:p>
            <a:fld id="{7F1D9BB6-03AB-0043-BF6C-06967B402B40}" type="datetime1">
              <a:rPr lang="en-GB" smtClean="0"/>
              <a:t>24/08/2023</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6744"/>
            <a:ext cx="8229600" cy="1143000"/>
          </a:xfrm>
        </p:spPr>
        <p:txBody>
          <a:bodyPr/>
          <a:lstStyle/>
          <a:p>
            <a:pPr algn="ctr"/>
            <a:r>
              <a:rPr lang="pt" dirty="0"/>
              <a:t>Arquiteturas de aplicativos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pt"/>
              <a:t>Capítulo 6 Projeto Arquitetônico</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39</a:t>
            </a:fld>
            <a:endParaRPr lang="en-US"/>
          </a:p>
        </p:txBody>
      </p:sp>
      <p:sp>
        <p:nvSpPr>
          <p:cNvPr id="6" name="Date Placeholder 5"/>
          <p:cNvSpPr>
            <a:spLocks noGrp="1"/>
          </p:cNvSpPr>
          <p:nvPr>
            <p:ph type="dt" sz="half" idx="10"/>
          </p:nvPr>
        </p:nvSpPr>
        <p:spPr/>
        <p:txBody>
          <a:bodyPr/>
          <a:lstStyle/>
          <a:p>
            <a:fld id="{A47BEF99-C949-C342-9C09-4F6A44CADEA5}" type="datetime1">
              <a:rPr lang="en-GB" smtClean="0"/>
              <a:t>24/08/2023</a:t>
            </a:fld>
            <a:endParaRPr lang="en-US"/>
          </a:p>
        </p:txBody>
      </p:sp>
    </p:spTree>
    <p:extLst>
      <p:ext uri="{BB962C8B-B14F-4D97-AF65-F5344CB8AC3E}">
        <p14:creationId xmlns:p14="http://schemas.microsoft.com/office/powerpoint/2010/main" val="1230688648"/>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Agilidade e arquitetura</a:t>
            </a:r>
            <a:endParaRPr lang="en-US" dirty="0"/>
          </a:p>
        </p:txBody>
      </p:sp>
      <p:sp>
        <p:nvSpPr>
          <p:cNvPr id="3" name="Content Placeholder 2"/>
          <p:cNvSpPr>
            <a:spLocks noGrp="1"/>
          </p:cNvSpPr>
          <p:nvPr>
            <p:ph idx="1"/>
          </p:nvPr>
        </p:nvSpPr>
        <p:spPr/>
        <p:txBody>
          <a:bodyPr/>
          <a:lstStyle/>
          <a:p>
            <a:r>
              <a:rPr lang="pt" dirty="0"/>
              <a:t>É geralmente aceito que um estágio inicial de processos ágeis é projetar uma arquitetura geral de sistemas.</a:t>
            </a:r>
          </a:p>
          <a:p>
            <a:r>
              <a:rPr lang="pt" dirty="0"/>
              <a:t>Refatorar a arquitetura do sistema geralmente é caro porque afeta muitos componentes do sistema</a:t>
            </a:r>
            <a:endParaRPr lang="en-US" dirty="0"/>
          </a:p>
        </p:txBody>
      </p:sp>
      <p:sp>
        <p:nvSpPr>
          <p:cNvPr id="4" name="Footer Placeholder 3"/>
          <p:cNvSpPr>
            <a:spLocks noGrp="1"/>
          </p:cNvSpPr>
          <p:nvPr>
            <p:ph type="ftr" sz="quarter" idx="11"/>
          </p:nvPr>
        </p:nvSpPr>
        <p:spPr/>
        <p:txBody>
          <a:bodyPr/>
          <a:lstStyle/>
          <a:p>
            <a:r>
              <a:rPr lang="pt"/>
              <a:t>Capítulo 6 Projeto Arquitetônico</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a:t>
            </a:fld>
            <a:endParaRPr lang="en-US"/>
          </a:p>
        </p:txBody>
      </p:sp>
      <p:sp>
        <p:nvSpPr>
          <p:cNvPr id="6" name="Date Placeholder 5"/>
          <p:cNvSpPr>
            <a:spLocks noGrp="1"/>
          </p:cNvSpPr>
          <p:nvPr>
            <p:ph type="dt" sz="half" idx="10"/>
          </p:nvPr>
        </p:nvSpPr>
        <p:spPr/>
        <p:txBody>
          <a:bodyPr/>
          <a:lstStyle/>
          <a:p>
            <a:fld id="{88230E10-E64F-014A-B38E-659FFF22374A}" type="datetime1">
              <a:rPr lang="en-GB" smtClean="0"/>
              <a:t>24/08/2023</a:t>
            </a:fld>
            <a:endParaRPr lang="en-US"/>
          </a:p>
        </p:txBody>
      </p:sp>
    </p:spTree>
    <p:extLst>
      <p:ext uri="{BB962C8B-B14F-4D97-AF65-F5344CB8AC3E}">
        <p14:creationId xmlns:p14="http://schemas.microsoft.com/office/powerpoint/2010/main" val="2417976477"/>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pt" dirty="0"/>
              <a:t>Arquiteturas de aplicativos</a:t>
            </a:r>
            <a:endParaRPr lang="en-US" dirty="0"/>
          </a:p>
        </p:txBody>
      </p:sp>
      <p:sp>
        <p:nvSpPr>
          <p:cNvPr id="137219" name="Rectangle 3"/>
          <p:cNvSpPr>
            <a:spLocks noGrp="1" noChangeArrowheads="1"/>
          </p:cNvSpPr>
          <p:nvPr>
            <p:ph idx="1"/>
          </p:nvPr>
        </p:nvSpPr>
        <p:spPr/>
        <p:txBody>
          <a:bodyPr lIns="91797" tIns="45898" rIns="91797" bIns="45898"/>
          <a:lstStyle/>
          <a:p>
            <a:r>
              <a:rPr lang="pt" dirty="0"/>
              <a:t>Os sistemas aplicativos são projetados para atender a uma necessidade </a:t>
            </a:r>
            <a:r>
              <a:rPr lang="pt" dirty="0" err="1"/>
              <a:t>organizacional </a:t>
            </a:r>
            <a:r>
              <a:rPr lang="pt" dirty="0"/>
              <a:t>.</a:t>
            </a:r>
          </a:p>
          <a:p>
            <a:r>
              <a:rPr lang="pt" dirty="0"/>
              <a:t>Como as empresas têm muito em comum, seus sistemas de aplicativos também tendem a ter uma arquitetura comum que reflete os requisitos do aplicativo.</a:t>
            </a:r>
          </a:p>
          <a:p>
            <a:r>
              <a:rPr lang="pt" dirty="0"/>
              <a:t>Uma arquitetura de aplicativo genérico é uma arquitetura para um tipo de sistema de software que pode ser configurado e adaptado para criar um sistema que atenda a requisitos específicos.</a:t>
            </a:r>
          </a:p>
        </p:txBody>
      </p:sp>
      <p:sp>
        <p:nvSpPr>
          <p:cNvPr id="5" name="Footer Placeholder 4"/>
          <p:cNvSpPr>
            <a:spLocks noGrp="1"/>
          </p:cNvSpPr>
          <p:nvPr>
            <p:ph type="ftr" sz="quarter" idx="11"/>
          </p:nvPr>
        </p:nvSpPr>
        <p:spPr/>
        <p:txBody>
          <a:bodyPr/>
          <a:lstStyle/>
          <a:p>
            <a:r>
              <a:rPr lang="pt"/>
              <a:t>Capítulo 6 Projeto Arquitetônico</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40</a:t>
            </a:fld>
            <a:endParaRPr lang="en-US"/>
          </a:p>
        </p:txBody>
      </p:sp>
      <p:sp>
        <p:nvSpPr>
          <p:cNvPr id="2" name="Date Placeholder 1"/>
          <p:cNvSpPr>
            <a:spLocks noGrp="1"/>
          </p:cNvSpPr>
          <p:nvPr>
            <p:ph type="dt" sz="half" idx="10"/>
          </p:nvPr>
        </p:nvSpPr>
        <p:spPr/>
        <p:txBody>
          <a:bodyPr/>
          <a:lstStyle/>
          <a:p>
            <a:fld id="{2E8D8C0F-774B-1444-B7D2-BCC57C718D4C}" type="datetime1">
              <a:rPr lang="en-GB" smtClean="0"/>
              <a:t>24/08/2023</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pt"/>
              <a:t>Uso de arquiteturas de aplicativos</a:t>
            </a:r>
          </a:p>
        </p:txBody>
      </p:sp>
      <p:sp>
        <p:nvSpPr>
          <p:cNvPr id="138243" name="Rectangle 3"/>
          <p:cNvSpPr>
            <a:spLocks noGrp="1" noChangeArrowheads="1"/>
          </p:cNvSpPr>
          <p:nvPr>
            <p:ph idx="1"/>
          </p:nvPr>
        </p:nvSpPr>
        <p:spPr/>
        <p:txBody>
          <a:bodyPr lIns="91797" tIns="45898" rIns="91797" bIns="45898"/>
          <a:lstStyle/>
          <a:p>
            <a:pPr>
              <a:lnSpc>
                <a:spcPct val="90000"/>
              </a:lnSpc>
            </a:pPr>
            <a:r>
              <a:rPr lang="pt"/>
              <a:t>Como ponto de partida para o projeto arquitetônico.</a:t>
            </a:r>
          </a:p>
          <a:p>
            <a:pPr>
              <a:lnSpc>
                <a:spcPct val="90000"/>
              </a:lnSpc>
            </a:pPr>
            <a:r>
              <a:rPr lang="pt"/>
              <a:t>Como uma lista de verificação de design.</a:t>
            </a:r>
          </a:p>
          <a:p>
            <a:pPr>
              <a:lnSpc>
                <a:spcPct val="90000"/>
              </a:lnSpc>
            </a:pPr>
            <a:r>
              <a:rPr lang="pt"/>
              <a:t>Como forma de organizar o trabalho da equipe de desenvolvimento.</a:t>
            </a:r>
          </a:p>
          <a:p>
            <a:pPr>
              <a:lnSpc>
                <a:spcPct val="90000"/>
              </a:lnSpc>
            </a:pPr>
            <a:r>
              <a:rPr lang="pt"/>
              <a:t>Como um meio de avaliar componentes para reutilização.</a:t>
            </a:r>
          </a:p>
          <a:p>
            <a:pPr>
              <a:lnSpc>
                <a:spcPct val="90000"/>
              </a:lnSpc>
            </a:pPr>
            <a:r>
              <a:rPr lang="pt"/>
              <a:t>Como um vocabulário para falar sobre tipos de aplicativos.</a:t>
            </a:r>
          </a:p>
          <a:p>
            <a:pPr>
              <a:lnSpc>
                <a:spcPct val="90000"/>
              </a:lnSpc>
              <a:buFont typeface="Zapf Dingbats" charset="2"/>
              <a:buNone/>
            </a:pPr>
            <a:endParaRPr lang="en-US"/>
          </a:p>
        </p:txBody>
      </p:sp>
      <p:sp>
        <p:nvSpPr>
          <p:cNvPr id="5" name="Footer Placeholder 4"/>
          <p:cNvSpPr>
            <a:spLocks noGrp="1"/>
          </p:cNvSpPr>
          <p:nvPr>
            <p:ph type="ftr" sz="quarter" idx="11"/>
          </p:nvPr>
        </p:nvSpPr>
        <p:spPr/>
        <p:txBody>
          <a:bodyPr/>
          <a:lstStyle/>
          <a:p>
            <a:r>
              <a:rPr lang="pt"/>
              <a:t>Capítulo 6 Projeto Arquitetônico</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41</a:t>
            </a:fld>
            <a:endParaRPr lang="en-US"/>
          </a:p>
        </p:txBody>
      </p:sp>
      <p:sp>
        <p:nvSpPr>
          <p:cNvPr id="2" name="Date Placeholder 1"/>
          <p:cNvSpPr>
            <a:spLocks noGrp="1"/>
          </p:cNvSpPr>
          <p:nvPr>
            <p:ph type="dt" sz="half" idx="10"/>
          </p:nvPr>
        </p:nvSpPr>
        <p:spPr/>
        <p:txBody>
          <a:bodyPr/>
          <a:lstStyle/>
          <a:p>
            <a:fld id="{C3D984BB-04E1-CF40-8920-D410C409BE69}" type="datetime1">
              <a:rPr lang="en-GB" smtClean="0"/>
              <a:t>24/08/2023</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pt"/>
              <a:t>Exemplos de tipos de aplicativos</a:t>
            </a:r>
            <a:endParaRPr lang="en-US" dirty="0"/>
          </a:p>
        </p:txBody>
      </p:sp>
      <p:sp>
        <p:nvSpPr>
          <p:cNvPr id="139267" name="Rectangle 3"/>
          <p:cNvSpPr>
            <a:spLocks noGrp="1" noChangeArrowheads="1"/>
          </p:cNvSpPr>
          <p:nvPr>
            <p:ph idx="1"/>
          </p:nvPr>
        </p:nvSpPr>
        <p:spPr/>
        <p:txBody>
          <a:bodyPr/>
          <a:lstStyle/>
          <a:p>
            <a:r>
              <a:rPr lang="pt"/>
              <a:t>Aplicações de processamento de dados</a:t>
            </a:r>
          </a:p>
          <a:p>
            <a:pPr lvl="1"/>
            <a:r>
              <a:rPr lang="pt"/>
              <a:t>Aplicativos orientados a dados que processam dados em lotes sem intervenção explícita do usuário durante o processamento.</a:t>
            </a:r>
          </a:p>
          <a:p>
            <a:r>
              <a:rPr lang="pt"/>
              <a:t>Aplicativos de processamento de transações</a:t>
            </a:r>
          </a:p>
          <a:p>
            <a:pPr lvl="1"/>
            <a:r>
              <a:rPr lang="pt"/>
              <a:t>Aplicativos centrados em dados que processam solicitações de usuários e atualizam informações em um banco de dados do sistema.</a:t>
            </a:r>
          </a:p>
          <a:p>
            <a:r>
              <a:rPr lang="pt"/>
              <a:t>Sistemas de processamento de eventos</a:t>
            </a:r>
          </a:p>
          <a:p>
            <a:pPr lvl="1"/>
            <a:r>
              <a:rPr lang="pt"/>
              <a:t>Aplicativos em que as ações do sistema dependem da interpretação de eventos do ambiente do sistema.</a:t>
            </a:r>
          </a:p>
          <a:p>
            <a:r>
              <a:rPr lang="pt"/>
              <a:t>Sistemas de processamento de linguagem</a:t>
            </a:r>
          </a:p>
          <a:p>
            <a:pPr lvl="1"/>
            <a:r>
              <a:rPr lang="pt"/>
              <a:t>Aplicações onde as intenções dos usuários são especificadas em uma linguagem formal que é processada e interpretada pelo sistema.</a:t>
            </a:r>
            <a:endParaRPr lang="en-US" dirty="0"/>
          </a:p>
        </p:txBody>
      </p:sp>
      <p:sp>
        <p:nvSpPr>
          <p:cNvPr id="5" name="Footer Placeholder 4"/>
          <p:cNvSpPr>
            <a:spLocks noGrp="1"/>
          </p:cNvSpPr>
          <p:nvPr>
            <p:ph type="ftr" sz="quarter" idx="11"/>
          </p:nvPr>
        </p:nvSpPr>
        <p:spPr/>
        <p:txBody>
          <a:bodyPr/>
          <a:lstStyle/>
          <a:p>
            <a:r>
              <a:rPr lang="pt"/>
              <a:t>Capítulo 6 Projeto Arquitetônico</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42</a:t>
            </a:fld>
            <a:endParaRPr lang="en-US"/>
          </a:p>
        </p:txBody>
      </p:sp>
      <p:sp>
        <p:nvSpPr>
          <p:cNvPr id="2" name="Date Placeholder 1"/>
          <p:cNvSpPr>
            <a:spLocks noGrp="1"/>
          </p:cNvSpPr>
          <p:nvPr>
            <p:ph type="dt" sz="half" idx="10"/>
          </p:nvPr>
        </p:nvSpPr>
        <p:spPr/>
        <p:txBody>
          <a:bodyPr/>
          <a:lstStyle/>
          <a:p>
            <a:fld id="{7272BDDC-6FB6-3847-9247-BEB58381BF80}" type="datetime1">
              <a:rPr lang="en-GB" smtClean="0"/>
              <a:t>24/08/2023</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pt"/>
              <a:t>Exemplos de tipo de aplicativo</a:t>
            </a:r>
          </a:p>
        </p:txBody>
      </p:sp>
      <p:sp>
        <p:nvSpPr>
          <p:cNvPr id="140291" name="Rectangle 3"/>
          <p:cNvSpPr>
            <a:spLocks noGrp="1" noChangeArrowheads="1"/>
          </p:cNvSpPr>
          <p:nvPr>
            <p:ph idx="1"/>
          </p:nvPr>
        </p:nvSpPr>
        <p:spPr/>
        <p:txBody>
          <a:bodyPr lIns="91797" tIns="45898" rIns="91797" bIns="45898"/>
          <a:lstStyle/>
          <a:p>
            <a:pPr>
              <a:lnSpc>
                <a:spcPct val="90000"/>
              </a:lnSpc>
            </a:pPr>
            <a:r>
              <a:rPr lang="pt" sz="2300" dirty="0"/>
              <a:t>Duas arquiteturas de aplicativos genéricos amplamente utilizadas são os sistemas de processamento de transações e os sistemas de processamento de linguagem.</a:t>
            </a:r>
          </a:p>
          <a:p>
            <a:pPr>
              <a:lnSpc>
                <a:spcPct val="90000"/>
              </a:lnSpc>
            </a:pPr>
            <a:r>
              <a:rPr lang="pt" sz="2300" dirty="0"/>
              <a:t>Sistemas de processamento de transações</a:t>
            </a:r>
          </a:p>
          <a:p>
            <a:pPr lvl="1">
              <a:lnSpc>
                <a:spcPct val="90000"/>
              </a:lnSpc>
            </a:pPr>
            <a:r>
              <a:rPr lang="pt" sz="2100" dirty="0"/>
              <a:t>Sistemas de comércio eletrônico;</a:t>
            </a:r>
          </a:p>
          <a:p>
            <a:pPr lvl="1">
              <a:lnSpc>
                <a:spcPct val="90000"/>
              </a:lnSpc>
            </a:pPr>
            <a:r>
              <a:rPr lang="pt" sz="2100" dirty="0"/>
              <a:t>Sistemas de reservas.</a:t>
            </a:r>
            <a:endParaRPr lang="en-US" sz="2100" dirty="0"/>
          </a:p>
          <a:p>
            <a:pPr>
              <a:lnSpc>
                <a:spcPct val="90000"/>
              </a:lnSpc>
            </a:pPr>
            <a:r>
              <a:rPr lang="pt" sz="2300" dirty="0"/>
              <a:t>Sistemas de processamento de linguagem</a:t>
            </a:r>
          </a:p>
          <a:p>
            <a:pPr lvl="1">
              <a:lnSpc>
                <a:spcPct val="90000"/>
              </a:lnSpc>
            </a:pPr>
            <a:r>
              <a:rPr lang="pt" sz="2100" dirty="0"/>
              <a:t>Compiladores;</a:t>
            </a:r>
          </a:p>
          <a:p>
            <a:pPr lvl="1">
              <a:lnSpc>
                <a:spcPct val="90000"/>
              </a:lnSpc>
            </a:pPr>
            <a:r>
              <a:rPr lang="pt" sz="2100" dirty="0"/>
              <a:t>Interpretadores de comandos.</a:t>
            </a:r>
          </a:p>
          <a:p>
            <a:pPr lvl="1">
              <a:lnSpc>
                <a:spcPct val="90000"/>
              </a:lnSpc>
            </a:pPr>
            <a:endParaRPr lang="en-US" sz="2100" dirty="0"/>
          </a:p>
        </p:txBody>
      </p:sp>
      <p:sp>
        <p:nvSpPr>
          <p:cNvPr id="5" name="Footer Placeholder 4"/>
          <p:cNvSpPr>
            <a:spLocks noGrp="1"/>
          </p:cNvSpPr>
          <p:nvPr>
            <p:ph type="ftr" sz="quarter" idx="11"/>
          </p:nvPr>
        </p:nvSpPr>
        <p:spPr/>
        <p:txBody>
          <a:bodyPr/>
          <a:lstStyle/>
          <a:p>
            <a:r>
              <a:rPr lang="pt"/>
              <a:t>Capítulo 6 Projeto Arquitetônico</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43</a:t>
            </a:fld>
            <a:endParaRPr lang="en-US"/>
          </a:p>
        </p:txBody>
      </p:sp>
      <p:sp>
        <p:nvSpPr>
          <p:cNvPr id="2" name="Date Placeholder 1"/>
          <p:cNvSpPr>
            <a:spLocks noGrp="1"/>
          </p:cNvSpPr>
          <p:nvPr>
            <p:ph type="dt" sz="half" idx="10"/>
          </p:nvPr>
        </p:nvSpPr>
        <p:spPr/>
        <p:txBody>
          <a:bodyPr/>
          <a:lstStyle/>
          <a:p>
            <a:fld id="{6383DD1A-3BDF-1742-976E-81E9C4772192}" type="datetime1">
              <a:rPr lang="en-GB" smtClean="0"/>
              <a:t>24/08/2023</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pt"/>
              <a:t>Sistemas de processamento de transações</a:t>
            </a:r>
          </a:p>
        </p:txBody>
      </p:sp>
      <p:sp>
        <p:nvSpPr>
          <p:cNvPr id="144387" name="Rectangle 3"/>
          <p:cNvSpPr>
            <a:spLocks noGrp="1" noChangeArrowheads="1"/>
          </p:cNvSpPr>
          <p:nvPr>
            <p:ph idx="1"/>
          </p:nvPr>
        </p:nvSpPr>
        <p:spPr/>
        <p:txBody>
          <a:bodyPr lIns="91797" tIns="45898" rIns="91797" bIns="45898"/>
          <a:lstStyle/>
          <a:p>
            <a:pPr>
              <a:lnSpc>
                <a:spcPct val="90000"/>
              </a:lnSpc>
            </a:pPr>
            <a:r>
              <a:rPr lang="pt"/>
              <a:t>Processar solicitações de usuários para obter informações de um banco de dados ou solicitações para atualizar o banco de dados.</a:t>
            </a:r>
          </a:p>
          <a:p>
            <a:pPr>
              <a:lnSpc>
                <a:spcPct val="90000"/>
              </a:lnSpc>
            </a:pPr>
            <a:r>
              <a:rPr lang="pt"/>
              <a:t>Do ponto de vista do usuário, uma transação é:</a:t>
            </a:r>
          </a:p>
          <a:p>
            <a:pPr lvl="1">
              <a:lnSpc>
                <a:spcPct val="90000"/>
              </a:lnSpc>
            </a:pPr>
            <a:r>
              <a:rPr lang="pt"/>
              <a:t>Qualquer sequência coerente de operações que satisfaça um objetivo;</a:t>
            </a:r>
          </a:p>
          <a:p>
            <a:pPr lvl="1">
              <a:lnSpc>
                <a:spcPct val="90000"/>
              </a:lnSpc>
            </a:pPr>
            <a:r>
              <a:rPr lang="pt"/>
              <a:t>Por exemplo - encontre os horários dos voos de Londres para Paris.</a:t>
            </a:r>
          </a:p>
          <a:p>
            <a:pPr>
              <a:lnSpc>
                <a:spcPct val="90000"/>
              </a:lnSpc>
            </a:pPr>
            <a:r>
              <a:rPr lang="pt"/>
              <a:t>Os usuários fazem solicitações assíncronas de serviço que são processadas por um gerenciador de transações.</a:t>
            </a:r>
          </a:p>
        </p:txBody>
      </p:sp>
      <p:sp>
        <p:nvSpPr>
          <p:cNvPr id="5" name="Footer Placeholder 4"/>
          <p:cNvSpPr>
            <a:spLocks noGrp="1"/>
          </p:cNvSpPr>
          <p:nvPr>
            <p:ph type="ftr" sz="quarter" idx="11"/>
          </p:nvPr>
        </p:nvSpPr>
        <p:spPr/>
        <p:txBody>
          <a:bodyPr/>
          <a:lstStyle/>
          <a:p>
            <a:r>
              <a:rPr lang="pt"/>
              <a:t>Capítulo 6 Projeto Arquitetônico</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44</a:t>
            </a:fld>
            <a:endParaRPr lang="en-US"/>
          </a:p>
        </p:txBody>
      </p:sp>
      <p:sp>
        <p:nvSpPr>
          <p:cNvPr id="2" name="Date Placeholder 1"/>
          <p:cNvSpPr>
            <a:spLocks noGrp="1"/>
          </p:cNvSpPr>
          <p:nvPr>
            <p:ph type="dt" sz="half" idx="10"/>
          </p:nvPr>
        </p:nvSpPr>
        <p:spPr/>
        <p:txBody>
          <a:bodyPr/>
          <a:lstStyle/>
          <a:p>
            <a:fld id="{E9E16C1C-493D-2B4C-A5BF-2B4524F873BF}" type="datetime1">
              <a:rPr lang="en-GB" smtClean="0"/>
              <a:t>24/08/2023</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A estrutura dos aplicativos de processamento de transações </a:t>
            </a:r>
            <a:endParaRPr lang="en-US" dirty="0"/>
          </a:p>
        </p:txBody>
      </p:sp>
      <p:pic>
        <p:nvPicPr>
          <p:cNvPr id="4" name="Content Placeholder 3" descr="6.14 TransactionProcSys.eps"/>
          <p:cNvPicPr>
            <a:picLocks noGrp="1" noChangeAspect="1"/>
          </p:cNvPicPr>
          <p:nvPr>
            <p:ph idx="1"/>
          </p:nvPr>
        </p:nvPicPr>
        <p:blipFill>
          <a:blip r:embed="rId2"/>
          <a:srcRect t="-253395" b="-253395"/>
          <a:stretch>
            <a:fillRect/>
          </a:stretch>
        </p:blipFill>
        <p:spPr>
          <a:xfrm>
            <a:off x="659875" y="1600200"/>
            <a:ext cx="7649782" cy="4207085"/>
          </a:xfrm>
        </p:spPr>
      </p:pic>
      <p:sp>
        <p:nvSpPr>
          <p:cNvPr id="6" name="Footer Placeholder 5"/>
          <p:cNvSpPr>
            <a:spLocks noGrp="1"/>
          </p:cNvSpPr>
          <p:nvPr>
            <p:ph type="ftr" sz="quarter" idx="11"/>
          </p:nvPr>
        </p:nvSpPr>
        <p:spPr/>
        <p:txBody>
          <a:bodyPr/>
          <a:lstStyle/>
          <a:p>
            <a:r>
              <a:rPr lang="pt"/>
              <a:t>Capítulo 6 Projeto Arquitetônico</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45</a:t>
            </a:fld>
            <a:endParaRPr lang="en-US"/>
          </a:p>
        </p:txBody>
      </p:sp>
      <p:sp>
        <p:nvSpPr>
          <p:cNvPr id="3" name="Date Placeholder 2"/>
          <p:cNvSpPr>
            <a:spLocks noGrp="1"/>
          </p:cNvSpPr>
          <p:nvPr>
            <p:ph type="dt" sz="half" idx="10"/>
          </p:nvPr>
        </p:nvSpPr>
        <p:spPr/>
        <p:txBody>
          <a:bodyPr/>
          <a:lstStyle/>
          <a:p>
            <a:fld id="{8753C317-EC48-5045-AA39-7A2474D1A045}" type="datetime1">
              <a:rPr lang="en-GB" smtClean="0"/>
              <a:t>24/08/2023</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A arquitetura de software de um sistema ATM </a:t>
            </a:r>
            <a:endParaRPr lang="en-US" dirty="0"/>
          </a:p>
        </p:txBody>
      </p:sp>
      <p:pic>
        <p:nvPicPr>
          <p:cNvPr id="4" name="Content Placeholder 3" descr="6.15 ATMSystemArch.eps"/>
          <p:cNvPicPr>
            <a:picLocks noGrp="1" noChangeAspect="1"/>
          </p:cNvPicPr>
          <p:nvPr>
            <p:ph idx="1"/>
          </p:nvPr>
        </p:nvPicPr>
        <p:blipFill>
          <a:blip r:embed="rId2"/>
          <a:srcRect t="-13074" b="-13074"/>
          <a:stretch>
            <a:fillRect/>
          </a:stretch>
        </p:blipFill>
        <p:spPr>
          <a:xfrm>
            <a:off x="1011177" y="1600201"/>
            <a:ext cx="7082293" cy="3894988"/>
          </a:xfrm>
        </p:spPr>
      </p:pic>
      <p:sp>
        <p:nvSpPr>
          <p:cNvPr id="6" name="Footer Placeholder 5"/>
          <p:cNvSpPr>
            <a:spLocks noGrp="1"/>
          </p:cNvSpPr>
          <p:nvPr>
            <p:ph type="ftr" sz="quarter" idx="11"/>
          </p:nvPr>
        </p:nvSpPr>
        <p:spPr/>
        <p:txBody>
          <a:bodyPr/>
          <a:lstStyle/>
          <a:p>
            <a:r>
              <a:rPr lang="pt"/>
              <a:t>Capítulo 6 Projeto Arquitetônico</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46</a:t>
            </a:fld>
            <a:endParaRPr lang="en-US"/>
          </a:p>
        </p:txBody>
      </p:sp>
      <p:sp>
        <p:nvSpPr>
          <p:cNvPr id="3" name="Date Placeholder 2"/>
          <p:cNvSpPr>
            <a:spLocks noGrp="1"/>
          </p:cNvSpPr>
          <p:nvPr>
            <p:ph type="dt" sz="half" idx="10"/>
          </p:nvPr>
        </p:nvSpPr>
        <p:spPr/>
        <p:txBody>
          <a:bodyPr/>
          <a:lstStyle/>
          <a:p>
            <a:fld id="{A6BA6C54-C195-AA42-8CE4-C690B1694ACA}" type="datetime1">
              <a:rPr lang="en-GB" smtClean="0"/>
              <a:t>24/08/2023</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pt"/>
              <a:t>Arquitetura de sistemas de informação</a:t>
            </a:r>
          </a:p>
        </p:txBody>
      </p:sp>
      <p:sp>
        <p:nvSpPr>
          <p:cNvPr id="146435" name="Rectangle 3"/>
          <p:cNvSpPr>
            <a:spLocks noGrp="1" noChangeArrowheads="1"/>
          </p:cNvSpPr>
          <p:nvPr>
            <p:ph idx="1"/>
          </p:nvPr>
        </p:nvSpPr>
        <p:spPr/>
        <p:txBody>
          <a:bodyPr lIns="91797" tIns="45898" rIns="91797" bIns="45898"/>
          <a:lstStyle/>
          <a:p>
            <a:r>
              <a:rPr lang="pt" dirty="0"/>
              <a:t>Os sistemas de informação possuem uma arquitetura genérica que pode ser </a:t>
            </a:r>
            <a:r>
              <a:rPr lang="pt" dirty="0" err="1"/>
              <a:t>organizada </a:t>
            </a:r>
            <a:r>
              <a:rPr lang="pt" dirty="0"/>
              <a:t>como uma arquitetura em camadas .</a:t>
            </a:r>
          </a:p>
          <a:p>
            <a:r>
              <a:rPr lang="pt" dirty="0"/>
              <a:t>Esses são sistemas baseados em transações, pois a interação com esses sistemas geralmente envolve transações de banco de dados.</a:t>
            </a:r>
          </a:p>
          <a:p>
            <a:r>
              <a:rPr lang="pt" dirty="0"/>
              <a:t>As camadas incluem:</a:t>
            </a:r>
          </a:p>
          <a:p>
            <a:pPr lvl="1"/>
            <a:r>
              <a:rPr lang="pt" dirty="0"/>
              <a:t>A interface do usuário</a:t>
            </a:r>
          </a:p>
          <a:p>
            <a:pPr lvl="1"/>
            <a:r>
              <a:rPr lang="pt" dirty="0"/>
              <a:t>Comunicações do usuário</a:t>
            </a:r>
          </a:p>
          <a:p>
            <a:pPr lvl="1"/>
            <a:r>
              <a:rPr lang="pt" dirty="0"/>
              <a:t>Recuperação de informação</a:t>
            </a:r>
          </a:p>
          <a:p>
            <a:pPr lvl="1"/>
            <a:r>
              <a:rPr lang="pt" dirty="0"/>
              <a:t>banco de dados do sistema</a:t>
            </a:r>
          </a:p>
        </p:txBody>
      </p:sp>
      <p:sp>
        <p:nvSpPr>
          <p:cNvPr id="5" name="Footer Placeholder 4"/>
          <p:cNvSpPr>
            <a:spLocks noGrp="1"/>
          </p:cNvSpPr>
          <p:nvPr>
            <p:ph type="ftr" sz="quarter" idx="11"/>
          </p:nvPr>
        </p:nvSpPr>
        <p:spPr/>
        <p:txBody>
          <a:bodyPr/>
          <a:lstStyle/>
          <a:p>
            <a:r>
              <a:rPr lang="pt"/>
              <a:t>Capítulo 6 Projeto Arquitetônico</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47</a:t>
            </a:fld>
            <a:endParaRPr lang="en-US"/>
          </a:p>
        </p:txBody>
      </p:sp>
      <p:sp>
        <p:nvSpPr>
          <p:cNvPr id="2" name="Date Placeholder 1"/>
          <p:cNvSpPr>
            <a:spLocks noGrp="1"/>
          </p:cNvSpPr>
          <p:nvPr>
            <p:ph type="dt" sz="half" idx="10"/>
          </p:nvPr>
        </p:nvSpPr>
        <p:spPr/>
        <p:txBody>
          <a:bodyPr/>
          <a:lstStyle/>
          <a:p>
            <a:fld id="{75FA63A1-B737-064B-8822-889C1CDECC19}" type="datetime1">
              <a:rPr lang="en-GB" smtClean="0"/>
              <a:t>24/08/2023</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Arquitetura do sistema de informações em camadas </a:t>
            </a:r>
            <a:endParaRPr lang="en-US" dirty="0"/>
          </a:p>
        </p:txBody>
      </p:sp>
      <p:sp>
        <p:nvSpPr>
          <p:cNvPr id="6" name="Footer Placeholder 5"/>
          <p:cNvSpPr>
            <a:spLocks noGrp="1"/>
          </p:cNvSpPr>
          <p:nvPr>
            <p:ph type="ftr" sz="quarter" idx="11"/>
          </p:nvPr>
        </p:nvSpPr>
        <p:spPr/>
        <p:txBody>
          <a:bodyPr/>
          <a:lstStyle/>
          <a:p>
            <a:r>
              <a:rPr lang="pt"/>
              <a:t>Capítulo 6 Projeto Arquitetônico</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48</a:t>
            </a:fld>
            <a:endParaRPr lang="en-US"/>
          </a:p>
        </p:txBody>
      </p:sp>
      <p:sp>
        <p:nvSpPr>
          <p:cNvPr id="3" name="Date Placeholder 2"/>
          <p:cNvSpPr>
            <a:spLocks noGrp="1"/>
          </p:cNvSpPr>
          <p:nvPr>
            <p:ph type="dt" sz="half" idx="10"/>
          </p:nvPr>
        </p:nvSpPr>
        <p:spPr/>
        <p:txBody>
          <a:bodyPr/>
          <a:lstStyle/>
          <a:p>
            <a:fld id="{005C9092-CB43-5243-940F-276A1D55BD21}" type="datetime1">
              <a:rPr lang="en-GB" smtClean="0"/>
              <a:t>24/08/2023</a:t>
            </a:fld>
            <a:endParaRPr lang="en-US"/>
          </a:p>
        </p:txBody>
      </p:sp>
      <p:pic>
        <p:nvPicPr>
          <p:cNvPr id="10" name="Content Placeholder 9">
            <a:extLst>
              <a:ext uri="{FF2B5EF4-FFF2-40B4-BE49-F238E27FC236}">
                <a16:creationId xmlns:a16="http://schemas.microsoft.com/office/drawing/2014/main" id="{E387AB82-722E-09A9-CD23-AA724DCAC2AA}"/>
              </a:ext>
            </a:extLst>
          </p:cNvPr>
          <p:cNvPicPr>
            <a:picLocks noGrp="1" noChangeAspect="1"/>
          </p:cNvPicPr>
          <p:nvPr>
            <p:ph idx="1"/>
          </p:nvPr>
        </p:nvPicPr>
        <p:blipFill>
          <a:blip r:embed="rId2"/>
          <a:stretch>
            <a:fillRect/>
          </a:stretch>
        </p:blipFill>
        <p:spPr>
          <a:xfrm>
            <a:off x="1506025" y="1600200"/>
            <a:ext cx="6131949" cy="4525963"/>
          </a:xfrm>
        </p:spPr>
      </p:pic>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A arquitetura do sistema </a:t>
            </a:r>
            <a:endParaRPr lang="en-US" dirty="0"/>
          </a:p>
        </p:txBody>
      </p:sp>
      <p:pic>
        <p:nvPicPr>
          <p:cNvPr id="5" name="Content Placeholder 4" descr="6.17 MHC-PMSArch.eps"/>
          <p:cNvPicPr>
            <a:picLocks noGrp="1" noChangeAspect="1"/>
          </p:cNvPicPr>
          <p:nvPr>
            <p:ph idx="1"/>
          </p:nvPr>
        </p:nvPicPr>
        <p:blipFill>
          <a:blip r:embed="rId2"/>
          <a:srcRect l="-14940" r="-14940"/>
          <a:stretch>
            <a:fillRect/>
          </a:stretch>
        </p:blipFill>
        <p:spPr>
          <a:xfrm>
            <a:off x="794991" y="1600200"/>
            <a:ext cx="7137553" cy="3925379"/>
          </a:xfrm>
        </p:spPr>
      </p:pic>
      <p:sp>
        <p:nvSpPr>
          <p:cNvPr id="6" name="Footer Placeholder 5"/>
          <p:cNvSpPr>
            <a:spLocks noGrp="1"/>
          </p:cNvSpPr>
          <p:nvPr>
            <p:ph type="ftr" sz="quarter" idx="11"/>
          </p:nvPr>
        </p:nvSpPr>
        <p:spPr/>
        <p:txBody>
          <a:bodyPr/>
          <a:lstStyle/>
          <a:p>
            <a:r>
              <a:rPr lang="pt"/>
              <a:t>Capítulo 6 Projeto Arquitetônico</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49</a:t>
            </a:fld>
            <a:endParaRPr lang="en-US"/>
          </a:p>
        </p:txBody>
      </p:sp>
      <p:sp>
        <p:nvSpPr>
          <p:cNvPr id="3" name="Date Placeholder 2"/>
          <p:cNvSpPr>
            <a:spLocks noGrp="1"/>
          </p:cNvSpPr>
          <p:nvPr>
            <p:ph type="dt" sz="half" idx="10"/>
          </p:nvPr>
        </p:nvSpPr>
        <p:spPr/>
        <p:txBody>
          <a:bodyPr/>
          <a:lstStyle/>
          <a:p>
            <a:fld id="{356AB56D-2A3F-9442-B517-58A55055058C}" type="datetime1">
              <a:rPr lang="en-GB" smtClean="0"/>
              <a:t>24/08/2023</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A arquitetura de um sistema de controle de robô de embalagem</a:t>
            </a:r>
            <a:endParaRPr lang="en-US" dirty="0"/>
          </a:p>
        </p:txBody>
      </p:sp>
      <p:sp>
        <p:nvSpPr>
          <p:cNvPr id="5" name="Footer Placeholder 4"/>
          <p:cNvSpPr>
            <a:spLocks noGrp="1"/>
          </p:cNvSpPr>
          <p:nvPr>
            <p:ph type="ftr" sz="quarter" idx="11"/>
          </p:nvPr>
        </p:nvSpPr>
        <p:spPr/>
        <p:txBody>
          <a:bodyPr/>
          <a:lstStyle/>
          <a:p>
            <a:r>
              <a:rPr lang="pt"/>
              <a:t>Capítulo 6 Projeto Arquitetônico</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sp>
        <p:nvSpPr>
          <p:cNvPr id="3" name="Date Placeholder 2"/>
          <p:cNvSpPr>
            <a:spLocks noGrp="1"/>
          </p:cNvSpPr>
          <p:nvPr>
            <p:ph type="dt" sz="half" idx="10"/>
          </p:nvPr>
        </p:nvSpPr>
        <p:spPr/>
        <p:txBody>
          <a:bodyPr/>
          <a:lstStyle/>
          <a:p>
            <a:fld id="{5F3CC6AF-DA87-0042-8D35-8C16E82516A7}" type="datetime1">
              <a:rPr lang="en-GB" smtClean="0"/>
              <a:t>24/08/2023</a:t>
            </a:fld>
            <a:endParaRPr lang="en-US"/>
          </a:p>
        </p:txBody>
      </p:sp>
      <p:pic>
        <p:nvPicPr>
          <p:cNvPr id="7" name="Picture 6">
            <a:extLst>
              <a:ext uri="{FF2B5EF4-FFF2-40B4-BE49-F238E27FC236}">
                <a16:creationId xmlns:a16="http://schemas.microsoft.com/office/drawing/2014/main" id="{C478EABF-E910-6B43-362E-040507436618}"/>
              </a:ext>
            </a:extLst>
          </p:cNvPr>
          <p:cNvPicPr>
            <a:picLocks noChangeAspect="1"/>
          </p:cNvPicPr>
          <p:nvPr/>
        </p:nvPicPr>
        <p:blipFill>
          <a:blip r:embed="rId2"/>
          <a:stretch>
            <a:fillRect/>
          </a:stretch>
        </p:blipFill>
        <p:spPr>
          <a:xfrm>
            <a:off x="1597136" y="1464568"/>
            <a:ext cx="5949727" cy="4891782"/>
          </a:xfrm>
          <a:prstGeom prst="rect">
            <a:avLst/>
          </a:prstGeom>
        </p:spPr>
      </p:pic>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Sistemas de informação baseados na web</a:t>
            </a:r>
            <a:endParaRPr lang="en-US" dirty="0"/>
          </a:p>
        </p:txBody>
      </p:sp>
      <p:sp>
        <p:nvSpPr>
          <p:cNvPr id="3" name="Content Placeholder 2"/>
          <p:cNvSpPr>
            <a:spLocks noGrp="1"/>
          </p:cNvSpPr>
          <p:nvPr>
            <p:ph idx="1"/>
          </p:nvPr>
        </p:nvSpPr>
        <p:spPr/>
        <p:txBody>
          <a:bodyPr/>
          <a:lstStyle/>
          <a:p>
            <a:r>
              <a:rPr lang="pt" sz="2000" dirty="0"/>
              <a:t>Os sistemas de gerenciamento de informações e recursos agora são geralmente sistemas baseados na web, onde as interfaces do usuário são implementadas usando um navegador da web.</a:t>
            </a:r>
          </a:p>
          <a:p>
            <a:r>
              <a:rPr lang="pt" sz="2000" dirty="0"/>
              <a:t>Por exemplo, os sistemas de comércio </a:t>
            </a:r>
            <a:r>
              <a:rPr lang="pt" sz="2000" dirty="0" err="1"/>
              <a:t>eletrônico </a:t>
            </a:r>
            <a:r>
              <a:rPr lang="pt" sz="2000" dirty="0"/>
              <a:t>são sistemas de gerenciamento de recursos baseados na Internet que aceitam pedidos eletrônicos de bens ou serviços e, em seguida, organizam a entrega desses bens ou serviços ao cliente </a:t>
            </a:r>
            <a:r>
              <a:rPr lang="pt" sz="2000" i="1" dirty="0"/>
              <a:t>.</a:t>
            </a:r>
          </a:p>
          <a:p>
            <a:r>
              <a:rPr lang="pt" sz="2000" dirty="0"/>
              <a:t>Em um sistema de comércio </a:t>
            </a:r>
            <a:r>
              <a:rPr lang="pt" sz="2000" dirty="0" err="1"/>
              <a:t>eletrônico </a:t>
            </a:r>
            <a:r>
              <a:rPr lang="pt" sz="2000" dirty="0"/>
              <a:t>, a camada específica do aplicativo inclui funcionalidade adicional que oferece suporte a um 'carrinho de compras' no qual os usuários podem colocar vários itens em transações separadas e depois pagá-los todos juntos em uma única transação.</a:t>
            </a:r>
            <a:endParaRPr lang="en-GB" sz="2000" dirty="0"/>
          </a:p>
          <a:p>
            <a:pPr>
              <a:buNone/>
            </a:pPr>
            <a:endParaRPr lang="en-US" sz="2000" dirty="0"/>
          </a:p>
        </p:txBody>
      </p:sp>
      <p:sp>
        <p:nvSpPr>
          <p:cNvPr id="4" name="Footer Placeholder 3"/>
          <p:cNvSpPr>
            <a:spLocks noGrp="1"/>
          </p:cNvSpPr>
          <p:nvPr>
            <p:ph type="ftr" sz="quarter" idx="11"/>
          </p:nvPr>
        </p:nvSpPr>
        <p:spPr/>
        <p:txBody>
          <a:bodyPr/>
          <a:lstStyle/>
          <a:p>
            <a:r>
              <a:rPr lang="pt"/>
              <a:t>Capítulo 6 Projeto Arquitetônico</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50</a:t>
            </a:fld>
            <a:endParaRPr lang="en-US" dirty="0"/>
          </a:p>
        </p:txBody>
      </p:sp>
      <p:sp>
        <p:nvSpPr>
          <p:cNvPr id="6" name="Date Placeholder 5"/>
          <p:cNvSpPr>
            <a:spLocks noGrp="1"/>
          </p:cNvSpPr>
          <p:nvPr>
            <p:ph type="dt" sz="half" idx="10"/>
          </p:nvPr>
        </p:nvSpPr>
        <p:spPr/>
        <p:txBody>
          <a:bodyPr/>
          <a:lstStyle/>
          <a:p>
            <a:fld id="{EF592545-AFD5-A848-BC73-813CA8EAC98E}" type="datetime1">
              <a:rPr lang="en-GB" smtClean="0"/>
              <a:t>24/08/2023</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Implementação do servidor</a:t>
            </a:r>
            <a:endParaRPr lang="en-US" dirty="0"/>
          </a:p>
        </p:txBody>
      </p:sp>
      <p:sp>
        <p:nvSpPr>
          <p:cNvPr id="3" name="Content Placeholder 2"/>
          <p:cNvSpPr>
            <a:spLocks noGrp="1"/>
          </p:cNvSpPr>
          <p:nvPr>
            <p:ph idx="1"/>
          </p:nvPr>
        </p:nvSpPr>
        <p:spPr/>
        <p:txBody>
          <a:bodyPr/>
          <a:lstStyle/>
          <a:p>
            <a:r>
              <a:rPr lang="pt" dirty="0"/>
              <a:t>Esses sistemas geralmente são implementados como arquiteturas/servidor cliente multicamada (discutido no Capítulo 17).</a:t>
            </a:r>
            <a:endParaRPr lang="en-GB" dirty="0"/>
          </a:p>
          <a:p>
            <a:pPr lvl="1"/>
            <a:r>
              <a:rPr lang="pt" dirty="0"/>
              <a:t>O servidor web é responsável por todas as comunicações do usuário, com a interface do usuário implementada usando um navegador da web;</a:t>
            </a:r>
            <a:endParaRPr lang="en-GB" dirty="0"/>
          </a:p>
          <a:p>
            <a:pPr lvl="1"/>
            <a:r>
              <a:rPr lang="pt" dirty="0"/>
              <a:t>O servidor de aplicativos é responsável pela implementação da lógica específica do aplicativo, bem como pelo armazenamento de informações e pelas solicitações de recuperação;</a:t>
            </a:r>
            <a:endParaRPr lang="en-GB" dirty="0"/>
          </a:p>
          <a:p>
            <a:pPr lvl="1"/>
            <a:r>
              <a:rPr lang="pt" dirty="0"/>
              <a:t>O servidor de banco de dados move informações de e para o banco de dados e lida com o gerenciamento de transações.</a:t>
            </a:r>
            <a:endParaRPr lang="en-GB" dirty="0"/>
          </a:p>
          <a:p>
            <a:endParaRPr lang="en-US" dirty="0"/>
          </a:p>
        </p:txBody>
      </p:sp>
      <p:sp>
        <p:nvSpPr>
          <p:cNvPr id="4" name="Footer Placeholder 3"/>
          <p:cNvSpPr>
            <a:spLocks noGrp="1"/>
          </p:cNvSpPr>
          <p:nvPr>
            <p:ph type="ftr" sz="quarter" idx="11"/>
          </p:nvPr>
        </p:nvSpPr>
        <p:spPr/>
        <p:txBody>
          <a:bodyPr/>
          <a:lstStyle/>
          <a:p>
            <a:r>
              <a:rPr lang="pt"/>
              <a:t>Capítulo 6 Projeto Arquitetônico</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51</a:t>
            </a:fld>
            <a:endParaRPr lang="en-US"/>
          </a:p>
        </p:txBody>
      </p:sp>
      <p:sp>
        <p:nvSpPr>
          <p:cNvPr id="6" name="Date Placeholder 5"/>
          <p:cNvSpPr>
            <a:spLocks noGrp="1"/>
          </p:cNvSpPr>
          <p:nvPr>
            <p:ph type="dt" sz="half" idx="10"/>
          </p:nvPr>
        </p:nvSpPr>
        <p:spPr/>
        <p:txBody>
          <a:bodyPr/>
          <a:lstStyle/>
          <a:p>
            <a:fld id="{14D12CC0-1AAC-DC48-9194-A01838A86BB5}" type="datetime1">
              <a:rPr lang="en-GB" smtClean="0"/>
              <a:t>24/08/2023</a:t>
            </a:fld>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pt"/>
              <a:t>Sistemas de processamento de linguagem</a:t>
            </a:r>
          </a:p>
        </p:txBody>
      </p:sp>
      <p:sp>
        <p:nvSpPr>
          <p:cNvPr id="160771" name="Rectangle 3"/>
          <p:cNvSpPr>
            <a:spLocks noGrp="1" noChangeArrowheads="1"/>
          </p:cNvSpPr>
          <p:nvPr>
            <p:ph idx="1"/>
          </p:nvPr>
        </p:nvSpPr>
        <p:spPr/>
        <p:txBody>
          <a:bodyPr lIns="91797" tIns="45898" rIns="91797" bIns="45898"/>
          <a:lstStyle/>
          <a:p>
            <a:r>
              <a:rPr lang="pt" sz="2300" dirty="0"/>
              <a:t>Aceite uma linguagem natural ou artificial como entrada e gere alguma outra representação dessa linguagem.</a:t>
            </a:r>
          </a:p>
          <a:p>
            <a:r>
              <a:rPr lang="pt" sz="2300" dirty="0"/>
              <a:t>Pode incluir um intérprete para agir de acordo com as instruções no idioma que está sendo processado.</a:t>
            </a:r>
          </a:p>
          <a:p>
            <a:r>
              <a:rPr lang="pt" sz="2300" dirty="0"/>
              <a:t>Usado em situações onde a maneira mais fácil de resolver um problema é descrever um algoritmo ou descrever os dados do sistema</a:t>
            </a:r>
          </a:p>
          <a:p>
            <a:pPr lvl="1"/>
            <a:r>
              <a:rPr lang="pt" sz="2100" dirty="0"/>
              <a:t>Ferramentas de meta-caso processam descrições de ferramentas, regras de método, etc. e geram ferramentas.</a:t>
            </a:r>
          </a:p>
        </p:txBody>
      </p:sp>
      <p:sp>
        <p:nvSpPr>
          <p:cNvPr id="5" name="Footer Placeholder 4"/>
          <p:cNvSpPr>
            <a:spLocks noGrp="1"/>
          </p:cNvSpPr>
          <p:nvPr>
            <p:ph type="ftr" sz="quarter" idx="11"/>
          </p:nvPr>
        </p:nvSpPr>
        <p:spPr/>
        <p:txBody>
          <a:bodyPr/>
          <a:lstStyle/>
          <a:p>
            <a:r>
              <a:rPr lang="pt"/>
              <a:t>Capítulo 6 Projeto Arquitetônico</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52</a:t>
            </a:fld>
            <a:endParaRPr lang="en-US"/>
          </a:p>
        </p:txBody>
      </p:sp>
      <p:sp>
        <p:nvSpPr>
          <p:cNvPr id="2" name="Date Placeholder 1"/>
          <p:cNvSpPr>
            <a:spLocks noGrp="1"/>
          </p:cNvSpPr>
          <p:nvPr>
            <p:ph type="dt" sz="half" idx="10"/>
          </p:nvPr>
        </p:nvSpPr>
        <p:spPr/>
        <p:txBody>
          <a:bodyPr/>
          <a:lstStyle/>
          <a:p>
            <a:fld id="{94C82494-8EB8-1246-B80F-E4B604FA4A08}" type="datetime1">
              <a:rPr lang="en-GB" smtClean="0"/>
              <a:t>24/08/2023</a:t>
            </a:fld>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A arquitetura de um sistema de processamento de linguagem</a:t>
            </a:r>
            <a:endParaRPr lang="en-US" dirty="0"/>
          </a:p>
        </p:txBody>
      </p:sp>
      <p:pic>
        <p:nvPicPr>
          <p:cNvPr id="4" name="Content Placeholder 3" descr="6.18 LangProcSys.eps"/>
          <p:cNvPicPr>
            <a:picLocks noGrp="1" noChangeAspect="1"/>
          </p:cNvPicPr>
          <p:nvPr>
            <p:ph idx="1"/>
          </p:nvPr>
        </p:nvPicPr>
        <p:blipFill>
          <a:blip r:embed="rId2"/>
          <a:srcRect l="-10387" r="-10387"/>
          <a:stretch>
            <a:fillRect/>
          </a:stretch>
        </p:blipFill>
        <p:spPr>
          <a:xfrm>
            <a:off x="916596" y="1600201"/>
            <a:ext cx="7014735" cy="3857834"/>
          </a:xfrm>
        </p:spPr>
      </p:pic>
      <p:sp>
        <p:nvSpPr>
          <p:cNvPr id="6" name="Footer Placeholder 5"/>
          <p:cNvSpPr>
            <a:spLocks noGrp="1"/>
          </p:cNvSpPr>
          <p:nvPr>
            <p:ph type="ftr" sz="quarter" idx="11"/>
          </p:nvPr>
        </p:nvSpPr>
        <p:spPr/>
        <p:txBody>
          <a:bodyPr/>
          <a:lstStyle/>
          <a:p>
            <a:r>
              <a:rPr lang="pt"/>
              <a:t>Capítulo 6 Projeto Arquitetônico</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53</a:t>
            </a:fld>
            <a:endParaRPr lang="en-US"/>
          </a:p>
        </p:txBody>
      </p:sp>
      <p:sp>
        <p:nvSpPr>
          <p:cNvPr id="3" name="Date Placeholder 2"/>
          <p:cNvSpPr>
            <a:spLocks noGrp="1"/>
          </p:cNvSpPr>
          <p:nvPr>
            <p:ph type="dt" sz="half" idx="10"/>
          </p:nvPr>
        </p:nvSpPr>
        <p:spPr/>
        <p:txBody>
          <a:bodyPr/>
          <a:lstStyle/>
          <a:p>
            <a:fld id="{4EE0883F-AA7C-A147-B74B-7518C74B89CB}" type="datetime1">
              <a:rPr lang="en-GB" smtClean="0"/>
              <a:t>24/08/2023</a:t>
            </a:fld>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Componentes do compilador</a:t>
            </a:r>
            <a:endParaRPr lang="en-US" dirty="0"/>
          </a:p>
        </p:txBody>
      </p:sp>
      <p:sp>
        <p:nvSpPr>
          <p:cNvPr id="3" name="Content Placeholder 2"/>
          <p:cNvSpPr>
            <a:spLocks noGrp="1"/>
          </p:cNvSpPr>
          <p:nvPr>
            <p:ph idx="1"/>
          </p:nvPr>
        </p:nvSpPr>
        <p:spPr>
          <a:xfrm>
            <a:off x="405360" y="1600200"/>
            <a:ext cx="8229600" cy="4525963"/>
          </a:xfrm>
        </p:spPr>
        <p:txBody>
          <a:bodyPr/>
          <a:lstStyle/>
          <a:p>
            <a:r>
              <a:rPr lang="pt" dirty="0"/>
              <a:t>Um analisador léxico, que pega tokens de linguagem de entrada e os converte em uma forma interna.</a:t>
            </a:r>
            <a:endParaRPr lang="en-GB" dirty="0"/>
          </a:p>
          <a:p>
            <a:r>
              <a:rPr lang="pt" dirty="0"/>
              <a:t>Uma tabela de símbolos, que contém informações sobre os nomes das entidades (variáveis, nomes de classes, nomes de objetos, etc.) usadas no texto que está sendo traduzido.</a:t>
            </a:r>
            <a:endParaRPr lang="en-GB" dirty="0"/>
          </a:p>
          <a:p>
            <a:r>
              <a:rPr lang="pt" dirty="0"/>
              <a:t>Um analisador de sintaxe, que verifica a sintaxe do idioma que está sendo traduzido.</a:t>
            </a:r>
            <a:endParaRPr lang="en-GB" dirty="0"/>
          </a:p>
          <a:p>
            <a:r>
              <a:rPr lang="pt" dirty="0"/>
              <a:t>Uma árvore de sintaxe, que é uma estrutura interna que representa o programa que está sendo compilado.</a:t>
            </a:r>
            <a:endParaRPr lang="en-GB" dirty="0"/>
          </a:p>
          <a:p>
            <a:endParaRPr lang="en-US" dirty="0"/>
          </a:p>
        </p:txBody>
      </p:sp>
      <p:sp>
        <p:nvSpPr>
          <p:cNvPr id="4" name="Footer Placeholder 3"/>
          <p:cNvSpPr>
            <a:spLocks noGrp="1"/>
          </p:cNvSpPr>
          <p:nvPr>
            <p:ph type="ftr" sz="quarter" idx="11"/>
          </p:nvPr>
        </p:nvSpPr>
        <p:spPr/>
        <p:txBody>
          <a:bodyPr/>
          <a:lstStyle/>
          <a:p>
            <a:r>
              <a:rPr lang="pt"/>
              <a:t>Capítulo 6 Projeto Arquitetônico</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54</a:t>
            </a:fld>
            <a:endParaRPr lang="en-US"/>
          </a:p>
        </p:txBody>
      </p:sp>
      <p:sp>
        <p:nvSpPr>
          <p:cNvPr id="6" name="Date Placeholder 5"/>
          <p:cNvSpPr>
            <a:spLocks noGrp="1"/>
          </p:cNvSpPr>
          <p:nvPr>
            <p:ph type="dt" sz="half" idx="10"/>
          </p:nvPr>
        </p:nvSpPr>
        <p:spPr/>
        <p:txBody>
          <a:bodyPr/>
          <a:lstStyle/>
          <a:p>
            <a:fld id="{1FBB8DE7-EE7E-B347-915A-C788E083A91C}" type="datetime1">
              <a:rPr lang="en-GB" smtClean="0"/>
              <a:t>24/08/2023</a:t>
            </a:fld>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Componentes do compilador</a:t>
            </a:r>
            <a:endParaRPr lang="en-US" dirty="0"/>
          </a:p>
        </p:txBody>
      </p:sp>
      <p:sp>
        <p:nvSpPr>
          <p:cNvPr id="3" name="Content Placeholder 2"/>
          <p:cNvSpPr>
            <a:spLocks noGrp="1"/>
          </p:cNvSpPr>
          <p:nvPr>
            <p:ph idx="1"/>
          </p:nvPr>
        </p:nvSpPr>
        <p:spPr/>
        <p:txBody>
          <a:bodyPr/>
          <a:lstStyle/>
          <a:p>
            <a:r>
              <a:rPr lang="pt" dirty="0"/>
              <a:t>Um analisador semântico que usa informações da árvore sintática e da tabela de símbolos para verificar a correção semântica do texto do idioma de entrada. </a:t>
            </a:r>
            <a:endParaRPr lang="en-US" dirty="0"/>
          </a:p>
          <a:p>
            <a:r>
              <a:rPr lang="pt" dirty="0"/>
              <a:t>Um gerador de código que 'percorre' a árvore de sintaxe e gera código de máquina abstrato.</a:t>
            </a:r>
            <a:endParaRPr lang="en-GB" dirty="0"/>
          </a:p>
          <a:p>
            <a:endParaRPr lang="en-US" dirty="0"/>
          </a:p>
        </p:txBody>
      </p:sp>
      <p:sp>
        <p:nvSpPr>
          <p:cNvPr id="4" name="Footer Placeholder 3"/>
          <p:cNvSpPr>
            <a:spLocks noGrp="1"/>
          </p:cNvSpPr>
          <p:nvPr>
            <p:ph type="ftr" sz="quarter" idx="11"/>
          </p:nvPr>
        </p:nvSpPr>
        <p:spPr/>
        <p:txBody>
          <a:bodyPr/>
          <a:lstStyle/>
          <a:p>
            <a:r>
              <a:rPr lang="pt"/>
              <a:t>Capítulo 6 Projeto Arquitetônico</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55</a:t>
            </a:fld>
            <a:endParaRPr lang="en-US"/>
          </a:p>
        </p:txBody>
      </p:sp>
      <p:sp>
        <p:nvSpPr>
          <p:cNvPr id="6" name="Date Placeholder 5"/>
          <p:cNvSpPr>
            <a:spLocks noGrp="1"/>
          </p:cNvSpPr>
          <p:nvPr>
            <p:ph type="dt" sz="half" idx="10"/>
          </p:nvPr>
        </p:nvSpPr>
        <p:spPr/>
        <p:txBody>
          <a:bodyPr/>
          <a:lstStyle/>
          <a:p>
            <a:fld id="{0BE94841-C762-4A43-B692-6EE3C7D45F7C}" type="datetime1">
              <a:rPr lang="en-GB" smtClean="0"/>
              <a:t>24/08/2023</a:t>
            </a:fld>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Uma arquitetura de repositório para um sistema de processamento de linguagem</a:t>
            </a:r>
            <a:endParaRPr lang="en-US" dirty="0"/>
          </a:p>
        </p:txBody>
      </p:sp>
      <p:pic>
        <p:nvPicPr>
          <p:cNvPr id="4" name="Content Placeholder 3" descr="6.20 RepositoryLPS.eps"/>
          <p:cNvPicPr>
            <a:picLocks noGrp="1" noChangeAspect="1"/>
          </p:cNvPicPr>
          <p:nvPr>
            <p:ph idx="1"/>
          </p:nvPr>
        </p:nvPicPr>
        <p:blipFill>
          <a:blip r:embed="rId2"/>
          <a:srcRect t="-1471" b="-1471"/>
          <a:stretch>
            <a:fillRect/>
          </a:stretch>
        </p:blipFill>
        <p:spPr>
          <a:xfrm>
            <a:off x="1038200" y="1937951"/>
            <a:ext cx="6676944" cy="3672062"/>
          </a:xfrm>
        </p:spPr>
      </p:pic>
      <p:sp>
        <p:nvSpPr>
          <p:cNvPr id="6" name="Footer Placeholder 5"/>
          <p:cNvSpPr>
            <a:spLocks noGrp="1"/>
          </p:cNvSpPr>
          <p:nvPr>
            <p:ph type="ftr" sz="quarter" idx="11"/>
          </p:nvPr>
        </p:nvSpPr>
        <p:spPr/>
        <p:txBody>
          <a:bodyPr/>
          <a:lstStyle/>
          <a:p>
            <a:r>
              <a:rPr lang="pt"/>
              <a:t>Capítulo 6 Projeto Arquitetônico</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56</a:t>
            </a:fld>
            <a:endParaRPr lang="en-US"/>
          </a:p>
        </p:txBody>
      </p:sp>
      <p:sp>
        <p:nvSpPr>
          <p:cNvPr id="3" name="Date Placeholder 2"/>
          <p:cNvSpPr>
            <a:spLocks noGrp="1"/>
          </p:cNvSpPr>
          <p:nvPr>
            <p:ph type="dt" sz="half" idx="10"/>
          </p:nvPr>
        </p:nvSpPr>
        <p:spPr/>
        <p:txBody>
          <a:bodyPr/>
          <a:lstStyle/>
          <a:p>
            <a:fld id="{A9E9A5B2-6190-5D4C-9FBF-06CD78F0D899}" type="datetime1">
              <a:rPr lang="en-GB" smtClean="0"/>
              <a:t>24/08/2023</a:t>
            </a:fld>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Uma arquitetura de compilador de canal e filtro </a:t>
            </a:r>
            <a:endParaRPr lang="en-US" dirty="0"/>
          </a:p>
        </p:txBody>
      </p:sp>
      <p:pic>
        <p:nvPicPr>
          <p:cNvPr id="4" name="Content Placeholder 3" descr="6.19 PipeFilterCompModel.eps"/>
          <p:cNvPicPr>
            <a:picLocks noGrp="1" noChangeAspect="1"/>
          </p:cNvPicPr>
          <p:nvPr>
            <p:ph idx="1"/>
          </p:nvPr>
        </p:nvPicPr>
        <p:blipFill>
          <a:blip r:embed="rId2"/>
          <a:srcRect t="-42181" b="-42181"/>
          <a:stretch>
            <a:fillRect/>
          </a:stretch>
        </p:blipFill>
        <p:spPr>
          <a:xfrm>
            <a:off x="814063" y="1600200"/>
            <a:ext cx="7591362" cy="4174957"/>
          </a:xfrm>
        </p:spPr>
      </p:pic>
      <p:sp>
        <p:nvSpPr>
          <p:cNvPr id="6" name="Footer Placeholder 5"/>
          <p:cNvSpPr>
            <a:spLocks noGrp="1"/>
          </p:cNvSpPr>
          <p:nvPr>
            <p:ph type="ftr" sz="quarter" idx="11"/>
          </p:nvPr>
        </p:nvSpPr>
        <p:spPr/>
        <p:txBody>
          <a:bodyPr/>
          <a:lstStyle/>
          <a:p>
            <a:r>
              <a:rPr lang="pt"/>
              <a:t>Capítulo 6 Projeto Arquitetônico</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57</a:t>
            </a:fld>
            <a:endParaRPr lang="en-US"/>
          </a:p>
        </p:txBody>
      </p:sp>
      <p:sp>
        <p:nvSpPr>
          <p:cNvPr id="3" name="Date Placeholder 2"/>
          <p:cNvSpPr>
            <a:spLocks noGrp="1"/>
          </p:cNvSpPr>
          <p:nvPr>
            <p:ph type="dt" sz="half" idx="10"/>
          </p:nvPr>
        </p:nvSpPr>
        <p:spPr/>
        <p:txBody>
          <a:bodyPr/>
          <a:lstStyle/>
          <a:p>
            <a:fld id="{C2A49290-FD4C-184B-9949-31D5EE3A0F3E}" type="datetime1">
              <a:rPr lang="en-GB" smtClean="0"/>
              <a:t>24/08/2023</a:t>
            </a:fld>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Pontos chave</a:t>
            </a:r>
            <a:endParaRPr lang="en-US" dirty="0"/>
          </a:p>
        </p:txBody>
      </p:sp>
      <p:sp>
        <p:nvSpPr>
          <p:cNvPr id="3" name="Content Placeholder 2"/>
          <p:cNvSpPr>
            <a:spLocks noGrp="1"/>
          </p:cNvSpPr>
          <p:nvPr>
            <p:ph idx="1"/>
          </p:nvPr>
        </p:nvSpPr>
        <p:spPr>
          <a:xfrm>
            <a:off x="457200" y="1546160"/>
            <a:ext cx="8229600" cy="4525963"/>
          </a:xfrm>
        </p:spPr>
        <p:txBody>
          <a:bodyPr/>
          <a:lstStyle/>
          <a:p>
            <a:r>
              <a:rPr lang="pt" sz="2000" dirty="0"/>
              <a:t>Uma arquitetura de software é uma descrição de como um sistema de software é organizado.</a:t>
            </a:r>
            <a:endParaRPr lang="en-GB" sz="2000" dirty="0"/>
          </a:p>
          <a:p>
            <a:r>
              <a:rPr lang="pt" sz="2000" dirty="0"/>
              <a:t>As decisões de projeto de arquitetura incluem decisões sobre o tipo de aplicativo, a distribuição do sistema, os estilos de arquitetura a serem usados.</a:t>
            </a:r>
            <a:endParaRPr lang="en-GB" sz="2000" dirty="0"/>
          </a:p>
          <a:p>
            <a:r>
              <a:rPr lang="pt" sz="2000" dirty="0"/>
              <a:t>As arquiteturas podem ser documentadas a partir de várias perspectivas ou visões diferentes, como uma visão conceitual, uma visão lógica, uma visão de processo e uma visão de desenvolvimento.</a:t>
            </a:r>
            <a:endParaRPr lang="en-GB" sz="2000" dirty="0"/>
          </a:p>
          <a:p>
            <a:r>
              <a:rPr lang="pt" sz="2000" dirty="0"/>
              <a:t>Os padrões de arquitetura são um meio de reutilizar o conhecimento sobre arquiteturas de sistemas genéricos. Eles descrevem a arquitetura, explicam quando ela pode ser usada e descrevem suas vantagens e desvantagens.</a:t>
            </a:r>
            <a:endParaRPr lang="en-GB" sz="2000" dirty="0"/>
          </a:p>
        </p:txBody>
      </p:sp>
      <p:sp>
        <p:nvSpPr>
          <p:cNvPr id="4" name="Footer Placeholder 3"/>
          <p:cNvSpPr>
            <a:spLocks noGrp="1"/>
          </p:cNvSpPr>
          <p:nvPr>
            <p:ph type="ftr" sz="quarter" idx="11"/>
          </p:nvPr>
        </p:nvSpPr>
        <p:spPr/>
        <p:txBody>
          <a:bodyPr/>
          <a:lstStyle/>
          <a:p>
            <a:r>
              <a:rPr lang="pt"/>
              <a:t>Capítulo 6 Projeto Arquitetônico</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58</a:t>
            </a:fld>
            <a:endParaRPr lang="en-US"/>
          </a:p>
        </p:txBody>
      </p:sp>
      <p:sp>
        <p:nvSpPr>
          <p:cNvPr id="6" name="Date Placeholder 5"/>
          <p:cNvSpPr>
            <a:spLocks noGrp="1"/>
          </p:cNvSpPr>
          <p:nvPr>
            <p:ph type="dt" sz="half" idx="10"/>
          </p:nvPr>
        </p:nvSpPr>
        <p:spPr/>
        <p:txBody>
          <a:bodyPr/>
          <a:lstStyle/>
          <a:p>
            <a:fld id="{74A92B8B-2D7F-FC49-B8DF-38971076F605}" type="datetime1">
              <a:rPr lang="en-GB" smtClean="0"/>
              <a:t>24/08/2023</a:t>
            </a:fld>
            <a:endParaRPr lang="en-US"/>
          </a:p>
        </p:txBody>
      </p:sp>
    </p:spTree>
    <p:extLst>
      <p:ext uri="{BB962C8B-B14F-4D97-AF65-F5344CB8AC3E}">
        <p14:creationId xmlns:p14="http://schemas.microsoft.com/office/powerpoint/2010/main" val="3426720306"/>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Pontos chave</a:t>
            </a:r>
            <a:endParaRPr lang="en-US" dirty="0"/>
          </a:p>
        </p:txBody>
      </p:sp>
      <p:sp>
        <p:nvSpPr>
          <p:cNvPr id="3" name="Content Placeholder 2"/>
          <p:cNvSpPr>
            <a:spLocks noGrp="1"/>
          </p:cNvSpPr>
          <p:nvPr>
            <p:ph idx="1"/>
          </p:nvPr>
        </p:nvSpPr>
        <p:spPr/>
        <p:txBody>
          <a:bodyPr/>
          <a:lstStyle/>
          <a:p>
            <a:r>
              <a:rPr lang="pt" sz="2100" dirty="0"/>
              <a:t>Modelos de arquiteturas de sistemas de aplicativos nos ajudam a entender e comparar aplicativos, validar projetos de sistemas de aplicativos e avaliar componentes de larga escala para reutilização.</a:t>
            </a:r>
            <a:endParaRPr lang="en-GB" sz="2100" dirty="0"/>
          </a:p>
          <a:p>
            <a:r>
              <a:rPr lang="pt" sz="2100" dirty="0"/>
              <a:t>Os sistemas de processamento de transações são sistemas interativos que permitem que as informações em um banco de dados sejam acessadas remotamente e modificadas por vários usuários.</a:t>
            </a:r>
          </a:p>
          <a:p>
            <a:r>
              <a:rPr lang="pt" sz="2100" dirty="0"/>
              <a:t>Os sistemas de processamento de linguagem são usados para traduzir textos de um idioma para outro e para executar as instruções especificadas no idioma de entrada. Eles incluem um tradutor e uma máquina abstrata que executa a linguagem gerada.</a:t>
            </a:r>
            <a:endParaRPr lang="en-GB" sz="2100" dirty="0"/>
          </a:p>
          <a:p>
            <a:endParaRPr lang="en-US" sz="2100" dirty="0"/>
          </a:p>
        </p:txBody>
      </p:sp>
      <p:sp>
        <p:nvSpPr>
          <p:cNvPr id="5" name="Footer Placeholder 4"/>
          <p:cNvSpPr>
            <a:spLocks noGrp="1"/>
          </p:cNvSpPr>
          <p:nvPr>
            <p:ph type="ftr" sz="quarter" idx="11"/>
          </p:nvPr>
        </p:nvSpPr>
        <p:spPr/>
        <p:txBody>
          <a:bodyPr/>
          <a:lstStyle/>
          <a:p>
            <a:r>
              <a:rPr lang="pt"/>
              <a:t>Capítulo 6 Projeto Arquitetônico</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59</a:t>
            </a:fld>
            <a:endParaRPr lang="en-US" dirty="0"/>
          </a:p>
        </p:txBody>
      </p:sp>
      <p:sp>
        <p:nvSpPr>
          <p:cNvPr id="6" name="Date Placeholder 5"/>
          <p:cNvSpPr>
            <a:spLocks noGrp="1"/>
          </p:cNvSpPr>
          <p:nvPr>
            <p:ph type="dt" sz="half" idx="10"/>
          </p:nvPr>
        </p:nvSpPr>
        <p:spPr/>
        <p:txBody>
          <a:bodyPr/>
          <a:lstStyle/>
          <a:p>
            <a:fld id="{FA65F8FA-AC2E-5544-A7FC-F5D975AC1D94}" type="datetime1">
              <a:rPr lang="en-GB" smtClean="0"/>
              <a:t>24/08/2023</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Abstração arquitetônica</a:t>
            </a:r>
            <a:endParaRPr lang="en-US" dirty="0"/>
          </a:p>
        </p:txBody>
      </p:sp>
      <p:sp>
        <p:nvSpPr>
          <p:cNvPr id="3" name="Content Placeholder 2"/>
          <p:cNvSpPr>
            <a:spLocks noGrp="1"/>
          </p:cNvSpPr>
          <p:nvPr>
            <p:ph idx="1"/>
          </p:nvPr>
        </p:nvSpPr>
        <p:spPr/>
        <p:txBody>
          <a:bodyPr/>
          <a:lstStyle/>
          <a:p>
            <a:r>
              <a:rPr lang="pt" dirty="0">
                <a:solidFill>
                  <a:srgbClr val="000000"/>
                </a:solidFill>
              </a:rPr>
              <a:t>Arquitetura no pequeno está preocupada com a arquitetura de programas individuais. Nesse nível, estamos preocupados com a maneira como um programa individual é decomposto em componentes.</a:t>
            </a:r>
            <a:endParaRPr lang="en-GB" dirty="0">
              <a:solidFill>
                <a:srgbClr val="000000"/>
              </a:solidFill>
            </a:endParaRPr>
          </a:p>
          <a:p>
            <a:r>
              <a:rPr lang="pt" dirty="0">
                <a:solidFill>
                  <a:srgbClr val="000000"/>
                </a:solidFill>
              </a:rPr>
              <a:t>A arquitetura em geral se preocupa com a arquitetura de sistemas corporativos complexos que incluem outros sistemas, programas e componentes de programa. Esses sistemas corporativos são distribuídos em diferentes computadores, que podem pertencer e ser gerenciados por diferentes empresas.</a:t>
            </a:r>
            <a:endParaRPr lang="en-US" dirty="0">
              <a:solidFill>
                <a:srgbClr val="000000"/>
              </a:solidFill>
            </a:endParaRPr>
          </a:p>
        </p:txBody>
      </p:sp>
      <p:sp>
        <p:nvSpPr>
          <p:cNvPr id="5" name="Footer Placeholder 4"/>
          <p:cNvSpPr>
            <a:spLocks noGrp="1"/>
          </p:cNvSpPr>
          <p:nvPr>
            <p:ph type="ftr" sz="quarter" idx="11"/>
          </p:nvPr>
        </p:nvSpPr>
        <p:spPr/>
        <p:txBody>
          <a:bodyPr/>
          <a:lstStyle/>
          <a:p>
            <a:r>
              <a:rPr lang="pt"/>
              <a:t>Capítulo 6 Projeto Arquitetônico</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
        <p:nvSpPr>
          <p:cNvPr id="6" name="Date Placeholder 5"/>
          <p:cNvSpPr>
            <a:spLocks noGrp="1"/>
          </p:cNvSpPr>
          <p:nvPr>
            <p:ph type="dt" sz="half" idx="10"/>
          </p:nvPr>
        </p:nvSpPr>
        <p:spPr/>
        <p:txBody>
          <a:bodyPr/>
          <a:lstStyle/>
          <a:p>
            <a:fld id="{EFB9FC12-CD08-1841-B4E7-6447ABCA8C41}" type="datetime1">
              <a:rPr lang="en-GB" smtClean="0"/>
              <a:t>24/08/2023</a:t>
            </a:fld>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pt-BR" sz="3600" dirty="0"/>
          </a:p>
          <a:p>
            <a:pPr marL="0" indent="0">
              <a:buNone/>
            </a:pPr>
            <a:endParaRPr lang="pt-BR" sz="3600" dirty="0"/>
          </a:p>
          <a:p>
            <a:pPr algn="ctr"/>
            <a:r>
              <a:rPr lang="pt-BR" sz="3600"/>
              <a:t> Dúvidas</a:t>
            </a:r>
            <a:r>
              <a:rPr lang="pt-BR" sz="3600" dirty="0"/>
              <a:t>?</a:t>
            </a:r>
            <a:endParaRPr lang="en-US" sz="3600" dirty="0"/>
          </a:p>
        </p:txBody>
      </p:sp>
      <p:sp>
        <p:nvSpPr>
          <p:cNvPr id="5" name="Footer Placeholder 4"/>
          <p:cNvSpPr>
            <a:spLocks noGrp="1"/>
          </p:cNvSpPr>
          <p:nvPr>
            <p:ph type="ftr" sz="quarter" idx="11"/>
          </p:nvPr>
        </p:nvSpPr>
        <p:spPr/>
        <p:txBody>
          <a:bodyPr/>
          <a:lstStyle/>
          <a:p>
            <a:r>
              <a:rPr lang="pt"/>
              <a:t>Capítulo 6 Projeto Arquitetônico</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60</a:t>
            </a:fld>
            <a:endParaRPr lang="en-US" dirty="0"/>
          </a:p>
        </p:txBody>
      </p:sp>
      <p:sp>
        <p:nvSpPr>
          <p:cNvPr id="6" name="Date Placeholder 5"/>
          <p:cNvSpPr>
            <a:spLocks noGrp="1"/>
          </p:cNvSpPr>
          <p:nvPr>
            <p:ph type="dt" sz="half" idx="10"/>
          </p:nvPr>
        </p:nvSpPr>
        <p:spPr/>
        <p:txBody>
          <a:bodyPr/>
          <a:lstStyle/>
          <a:p>
            <a:fld id="{FA65F8FA-AC2E-5544-A7FC-F5D975AC1D94}" type="datetime1">
              <a:rPr lang="en-GB" smtClean="0"/>
              <a:t>24/08/2023</a:t>
            </a:fld>
            <a:endParaRPr lang="en-US"/>
          </a:p>
        </p:txBody>
      </p:sp>
    </p:spTree>
    <p:extLst>
      <p:ext uri="{BB962C8B-B14F-4D97-AF65-F5344CB8AC3E}">
        <p14:creationId xmlns:p14="http://schemas.microsoft.com/office/powerpoint/2010/main" val="4123272109"/>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pt" dirty="0"/>
              <a:t>Vantagens da arquitetura explícita</a:t>
            </a:r>
          </a:p>
        </p:txBody>
      </p:sp>
      <p:sp>
        <p:nvSpPr>
          <p:cNvPr id="45059" name="Rectangle 3"/>
          <p:cNvSpPr>
            <a:spLocks noGrp="1" noChangeArrowheads="1"/>
          </p:cNvSpPr>
          <p:nvPr>
            <p:ph idx="1"/>
          </p:nvPr>
        </p:nvSpPr>
        <p:spPr/>
        <p:txBody>
          <a:bodyPr/>
          <a:lstStyle/>
          <a:p>
            <a:pPr>
              <a:lnSpc>
                <a:spcPct val="90000"/>
              </a:lnSpc>
            </a:pPr>
            <a:r>
              <a:rPr lang="pt" dirty="0"/>
              <a:t>Comunicação das partes interessadas</a:t>
            </a:r>
          </a:p>
          <a:p>
            <a:pPr lvl="1">
              <a:lnSpc>
                <a:spcPct val="90000"/>
              </a:lnSpc>
            </a:pPr>
            <a:r>
              <a:rPr lang="pt" dirty="0"/>
              <a:t>A arquitetura pode ser usada como foco de discussão pelas partes interessadas do sistema.</a:t>
            </a:r>
          </a:p>
          <a:p>
            <a:pPr>
              <a:lnSpc>
                <a:spcPct val="90000"/>
              </a:lnSpc>
            </a:pPr>
            <a:r>
              <a:rPr lang="pt" dirty="0"/>
              <a:t>Análise de sistema</a:t>
            </a:r>
          </a:p>
          <a:p>
            <a:pPr lvl="1">
              <a:lnSpc>
                <a:spcPct val="90000"/>
              </a:lnSpc>
            </a:pPr>
            <a:r>
              <a:rPr lang="pt" dirty="0"/>
              <a:t>Significa que é possível analisar se o sistema pode atender aos seus requisitos não funcionais.</a:t>
            </a:r>
          </a:p>
          <a:p>
            <a:pPr>
              <a:lnSpc>
                <a:spcPct val="90000"/>
              </a:lnSpc>
            </a:pPr>
            <a:r>
              <a:rPr lang="pt" dirty="0"/>
              <a:t>Reutilização em larga escala</a:t>
            </a:r>
          </a:p>
          <a:p>
            <a:pPr lvl="1">
              <a:lnSpc>
                <a:spcPct val="90000"/>
              </a:lnSpc>
            </a:pPr>
            <a:r>
              <a:rPr lang="pt" dirty="0"/>
              <a:t>A arquitetura pode ser reutilizável em uma variedade de sistemas</a:t>
            </a:r>
          </a:p>
          <a:p>
            <a:pPr lvl="1">
              <a:lnSpc>
                <a:spcPct val="90000"/>
              </a:lnSpc>
            </a:pPr>
            <a:r>
              <a:rPr lang="pt" dirty="0"/>
              <a:t>Arquiteturas de linha de produtos podem ser desenvolvidas.</a:t>
            </a:r>
            <a:endParaRPr lang="en-GB" dirty="0"/>
          </a:p>
        </p:txBody>
      </p:sp>
      <p:sp>
        <p:nvSpPr>
          <p:cNvPr id="5" name="Footer Placeholder 4"/>
          <p:cNvSpPr>
            <a:spLocks noGrp="1"/>
          </p:cNvSpPr>
          <p:nvPr>
            <p:ph type="ftr" sz="quarter" idx="11"/>
          </p:nvPr>
        </p:nvSpPr>
        <p:spPr/>
        <p:txBody>
          <a:bodyPr/>
          <a:lstStyle/>
          <a:p>
            <a:r>
              <a:rPr lang="pt"/>
              <a:t>Capítulo 6 Projeto Arquitetônico</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
        <p:nvSpPr>
          <p:cNvPr id="2" name="Date Placeholder 1"/>
          <p:cNvSpPr>
            <a:spLocks noGrp="1"/>
          </p:cNvSpPr>
          <p:nvPr>
            <p:ph type="dt" sz="half" idx="10"/>
          </p:nvPr>
        </p:nvSpPr>
        <p:spPr/>
        <p:txBody>
          <a:bodyPr/>
          <a:lstStyle/>
          <a:p>
            <a:fld id="{12511611-7B60-0443-8254-EB024D6E18F8}" type="datetime1">
              <a:rPr lang="en-GB" smtClean="0"/>
              <a:t>24/08/2023</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 dirty="0"/>
              <a:t>representações arquitetônicas</a:t>
            </a:r>
            <a:endParaRPr lang="en-US" dirty="0"/>
          </a:p>
        </p:txBody>
      </p:sp>
      <p:sp>
        <p:nvSpPr>
          <p:cNvPr id="3" name="Content Placeholder 2"/>
          <p:cNvSpPr>
            <a:spLocks noGrp="1"/>
          </p:cNvSpPr>
          <p:nvPr>
            <p:ph idx="1"/>
          </p:nvPr>
        </p:nvSpPr>
        <p:spPr/>
        <p:txBody>
          <a:bodyPr/>
          <a:lstStyle/>
          <a:p>
            <a:r>
              <a:rPr lang="pt" dirty="0"/>
              <a:t>Diagramas de blocos simples e informais mostrando entidades e relacionamentos são o método usado com mais frequência para documentar arquiteturas de software.</a:t>
            </a:r>
          </a:p>
          <a:p>
            <a:r>
              <a:rPr lang="pt" dirty="0"/>
              <a:t>Mas estes foram </a:t>
            </a:r>
            <a:r>
              <a:rPr lang="pt" dirty="0" err="1"/>
              <a:t>criticados </a:t>
            </a:r>
            <a:r>
              <a:rPr lang="pt" dirty="0"/>
              <a:t>porque carecem de semântica, não mostram os tipos de relacionamentos entre as entidades nem as propriedades visíveis das entidades na arquitetura.</a:t>
            </a:r>
          </a:p>
          <a:p>
            <a:r>
              <a:rPr lang="pt" dirty="0"/>
              <a:t>Depende do uso de </a:t>
            </a:r>
            <a:r>
              <a:rPr lang="pt" dirty="0" err="1"/>
              <a:t>modelos arquiteturais </a:t>
            </a:r>
            <a:r>
              <a:rPr lang="pt" dirty="0"/>
              <a:t>. Os requisitos para a semântica do modelo dependem de como os modelos são usados.</a:t>
            </a:r>
            <a:endParaRPr lang="en-US" dirty="0"/>
          </a:p>
        </p:txBody>
      </p:sp>
      <p:sp>
        <p:nvSpPr>
          <p:cNvPr id="5" name="Footer Placeholder 4"/>
          <p:cNvSpPr>
            <a:spLocks noGrp="1"/>
          </p:cNvSpPr>
          <p:nvPr>
            <p:ph type="ftr" sz="quarter" idx="11"/>
          </p:nvPr>
        </p:nvSpPr>
        <p:spPr/>
        <p:txBody>
          <a:bodyPr/>
          <a:lstStyle/>
          <a:p>
            <a:r>
              <a:rPr lang="pt"/>
              <a:t>Capítulo 6 Projeto Arquitetônico</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
        <p:nvSpPr>
          <p:cNvPr id="6" name="Date Placeholder 5"/>
          <p:cNvSpPr>
            <a:spLocks noGrp="1"/>
          </p:cNvSpPr>
          <p:nvPr>
            <p:ph type="dt" sz="half" idx="10"/>
          </p:nvPr>
        </p:nvSpPr>
        <p:spPr/>
        <p:txBody>
          <a:bodyPr/>
          <a:lstStyle/>
          <a:p>
            <a:fld id="{6978846F-99CA-574D-810B-74D43F5551EB}" type="datetime1">
              <a:rPr lang="en-GB" smtClean="0"/>
              <a:t>24/08/2023</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pt" dirty="0"/>
              <a:t>Diagramas de caixa e linha</a:t>
            </a:r>
          </a:p>
        </p:txBody>
      </p:sp>
      <p:sp>
        <p:nvSpPr>
          <p:cNvPr id="57347" name="Rectangle 3"/>
          <p:cNvSpPr>
            <a:spLocks noGrp="1" noChangeArrowheads="1"/>
          </p:cNvSpPr>
          <p:nvPr>
            <p:ph idx="1"/>
          </p:nvPr>
        </p:nvSpPr>
        <p:spPr/>
        <p:txBody>
          <a:bodyPr/>
          <a:lstStyle/>
          <a:p>
            <a:r>
              <a:rPr lang="pt"/>
              <a:t>Muito abstratos - eles não mostram a natureza dos relacionamentos dos componentes nem as propriedades externamente visíveis dos subsistemas.</a:t>
            </a:r>
          </a:p>
          <a:p>
            <a:r>
              <a:rPr lang="pt"/>
              <a:t>No entanto, útil para a comunicação com as partes interessadas e para o planejamento do projeto.</a:t>
            </a:r>
          </a:p>
        </p:txBody>
      </p:sp>
      <p:sp>
        <p:nvSpPr>
          <p:cNvPr id="5" name="Footer Placeholder 4"/>
          <p:cNvSpPr>
            <a:spLocks noGrp="1"/>
          </p:cNvSpPr>
          <p:nvPr>
            <p:ph type="ftr" sz="quarter" idx="11"/>
          </p:nvPr>
        </p:nvSpPr>
        <p:spPr/>
        <p:txBody>
          <a:bodyPr/>
          <a:lstStyle/>
          <a:p>
            <a:r>
              <a:rPr lang="pt"/>
              <a:t>Capítulo 6 Projeto Arquitetônico</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
        <p:nvSpPr>
          <p:cNvPr id="2" name="Date Placeholder 1"/>
          <p:cNvSpPr>
            <a:spLocks noGrp="1"/>
          </p:cNvSpPr>
          <p:nvPr>
            <p:ph type="dt" sz="half" idx="10"/>
          </p:nvPr>
        </p:nvSpPr>
        <p:spPr/>
        <p:txBody>
          <a:bodyPr/>
          <a:lstStyle/>
          <a:p>
            <a:fld id="{C43573DD-1A6A-EA4F-AF8F-1C531133A086}" type="datetime1">
              <a:rPr lang="en-GB" smtClean="0"/>
              <a:t>24/08/2023</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6609</TotalTime>
  <Words>3965</Words>
  <Application>Microsoft Macintosh PowerPoint</Application>
  <PresentationFormat>On-screen Show (4:3)</PresentationFormat>
  <Paragraphs>441</Paragraphs>
  <Slides>60</Slides>
  <Notes>1</Notes>
  <HiddenSlides>11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Helvetica</vt:lpstr>
      <vt:lpstr>Wingdings</vt:lpstr>
      <vt:lpstr>Zapf Dingbats</vt:lpstr>
      <vt:lpstr>SE10 slides</vt:lpstr>
      <vt:lpstr>Princípios de Engenharia de Software Capítulo 6 - Projeto Arquitetônico</vt:lpstr>
      <vt:lpstr>Assuntos abordados</vt:lpstr>
      <vt:lpstr>Projeto arquitetônico</vt:lpstr>
      <vt:lpstr>Agilidade e arquitetura</vt:lpstr>
      <vt:lpstr>A arquitetura de um sistema de controle de robô de embalagem</vt:lpstr>
      <vt:lpstr>Abstração arquitetônica</vt:lpstr>
      <vt:lpstr>Vantagens da arquitetura explícita</vt:lpstr>
      <vt:lpstr>representações arquitetônicas</vt:lpstr>
      <vt:lpstr>Diagramas de caixa e linha</vt:lpstr>
      <vt:lpstr>Uso de modelos arquitetônicos</vt:lpstr>
      <vt:lpstr>Decisões de projeto arquitetônico</vt:lpstr>
      <vt:lpstr>Decisões de projeto arquitetônico</vt:lpstr>
      <vt:lpstr>Decisões de projeto arquitetônico</vt:lpstr>
      <vt:lpstr>Reutilização de arquitetura</vt:lpstr>
      <vt:lpstr>Características da arquitetura e do sistema</vt:lpstr>
      <vt:lpstr>Vistas arquitetônicas</vt:lpstr>
      <vt:lpstr>Vistas arquitetônicas</vt:lpstr>
      <vt:lpstr>Vistas arquitetônicas</vt:lpstr>
      <vt:lpstr>Modelo de visão 4 + 1 da arquitetura de software</vt:lpstr>
      <vt:lpstr>Representando vistas arquitetônicas</vt:lpstr>
      <vt:lpstr>Padrões arquitetônicos</vt:lpstr>
      <vt:lpstr>Padrões arquitetônicos</vt:lpstr>
      <vt:lpstr>O padrão Model-View-Controller (MVC) </vt:lpstr>
      <vt:lpstr>A organização do Model-View-Controller </vt:lpstr>
      <vt:lpstr>Arquitetura de aplicações web usando o padrão MVC </vt:lpstr>
      <vt:lpstr>Arquitetura em camadas</vt:lpstr>
      <vt:lpstr>O padrão de arquitetura em camadas </vt:lpstr>
      <vt:lpstr>Uma arquitetura em camadas genérica </vt:lpstr>
      <vt:lpstr>A arquitetura do sistema iLearn </vt:lpstr>
      <vt:lpstr>Arquitetura do repositório</vt:lpstr>
      <vt:lpstr>O padrão de repositório </vt:lpstr>
      <vt:lpstr>Uma arquitetura de repositório para um IDE </vt:lpstr>
      <vt:lpstr>Arquitetura </vt:lpstr>
      <vt:lpstr>O padrão cliente-servidor </vt:lpstr>
      <vt:lpstr>Uma arquitetura cliente-servidor para uma biblioteca de filmes </vt:lpstr>
      <vt:lpstr>Arquitetura de tubos e filtros</vt:lpstr>
      <vt:lpstr>O padrão de tubo e filtro </vt:lpstr>
      <vt:lpstr>Um exemplo da arquitetura de canal e filtro usada em um sistema de pagamentos </vt:lpstr>
      <vt:lpstr>Arquiteturas de aplicativos</vt:lpstr>
      <vt:lpstr>Arquiteturas de aplicativos</vt:lpstr>
      <vt:lpstr>Uso de arquiteturas de aplicativos</vt:lpstr>
      <vt:lpstr>Exemplos de tipos de aplicativos</vt:lpstr>
      <vt:lpstr>Exemplos de tipo de aplicativo</vt:lpstr>
      <vt:lpstr>Sistemas de processamento de transações</vt:lpstr>
      <vt:lpstr>A estrutura dos aplicativos de processamento de transações </vt:lpstr>
      <vt:lpstr>A arquitetura de software de um sistema ATM </vt:lpstr>
      <vt:lpstr>Arquitetura de sistemas de informação</vt:lpstr>
      <vt:lpstr>Arquitetura do sistema de informações em camadas </vt:lpstr>
      <vt:lpstr>A arquitetura do sistema </vt:lpstr>
      <vt:lpstr>Sistemas de informação baseados na web</vt:lpstr>
      <vt:lpstr>Implementação do servidor</vt:lpstr>
      <vt:lpstr>Sistemas de processamento de linguagem</vt:lpstr>
      <vt:lpstr>A arquitetura de um sistema de processamento de linguagem</vt:lpstr>
      <vt:lpstr>Componentes do compilador</vt:lpstr>
      <vt:lpstr>Componentes do compilador</vt:lpstr>
      <vt:lpstr>Uma arquitetura de repositório para um sistema de processamento de linguagem</vt:lpstr>
      <vt:lpstr>Uma arquitetura de compilador de canal e filtro </vt:lpstr>
      <vt:lpstr>Pontos chave</vt:lpstr>
      <vt:lpstr>Pontos chave</vt:lpstr>
      <vt:lpstr>PowerPoint Presentation</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Ramiro Junior</cp:lastModifiedBy>
  <cp:revision>40</cp:revision>
  <dcterms:created xsi:type="dcterms:W3CDTF">2010-01-18T20:35:25Z</dcterms:created>
  <dcterms:modified xsi:type="dcterms:W3CDTF">2023-08-24T22:14:06Z</dcterms:modified>
</cp:coreProperties>
</file>