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323"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8"/>
  </p:normalViewPr>
  <p:slideViewPr>
    <p:cSldViewPr snapToGrid="0" snapToObjects="1">
      <p:cViewPr varScale="1">
        <p:scale>
          <a:sx n="99" d="100"/>
          <a:sy n="99" d="100"/>
        </p:scale>
        <p:origin x="1464" y="184"/>
      </p:cViewPr>
      <p:guideLst>
        <p:guide orient="horz" pos="2160"/>
        <p:guide pos="2880"/>
      </p:guideLst>
    </p:cSldViewPr>
  </p:slideViewPr>
  <p:notesTextViewPr>
    <p:cViewPr>
      <p:scale>
        <a:sx n="100" d="100"/>
        <a:sy n="100" d="100"/>
      </p:scale>
      <p:origin x="0" y="0"/>
    </p:cViewPr>
  </p:notesTextViewPr>
  <p:sorterViewPr>
    <p:cViewPr>
      <p:scale>
        <a:sx n="1" d="1"/>
        <a:sy n="1" d="1"/>
      </p:scale>
      <p:origin x="0" y="119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just">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0E66D26-D24E-3843-BBE5-2A151B009DF6}" type="datetime1">
              <a:rPr lang="en-US" smtClean="0"/>
              <a:t>9/20/23</a:t>
            </a:fld>
            <a:endParaRPr lang="en-US"/>
          </a:p>
        </p:txBody>
      </p:sp>
      <p:sp>
        <p:nvSpPr>
          <p:cNvPr id="5" name="Footer Placeholder 4"/>
          <p:cNvSpPr>
            <a:spLocks noGrp="1"/>
          </p:cNvSpPr>
          <p:nvPr>
            <p:ph type="ftr" sz="quarter" idx="11"/>
          </p:nvPr>
        </p:nvSpPr>
        <p:spPr/>
        <p:txBody>
          <a:bodyPr/>
          <a:lstStyle>
            <a:lvl1pPr>
              <a:defRPr/>
            </a:lvl1pPr>
          </a:lstStyle>
          <a:p>
            <a:r>
              <a:rPr lang="en-US"/>
              <a:t>Capítulo 6 Projeto Arquitetônico</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lgn="just">
              <a:defRPr/>
            </a:lvl1pPr>
            <a:lvl2pPr algn="just">
              <a:defRPr/>
            </a:lvl2pPr>
            <a:lvl3pPr algn="just">
              <a:defRPr/>
            </a:lvl3pPr>
            <a:lvl4pPr algn="just">
              <a:defRPr/>
            </a:lvl4pPr>
            <a:lvl5pPr algn="ju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A35E5095-71E1-CD4F-9957-3DC56EB845B0}" type="datetime1">
              <a:rPr lang="en-US" smtClean="0"/>
              <a:t>9/20/23</a:t>
            </a:fld>
            <a:endParaRPr lang="en-US"/>
          </a:p>
        </p:txBody>
      </p:sp>
      <p:sp>
        <p:nvSpPr>
          <p:cNvPr id="5" name="Footer Placeholder 4"/>
          <p:cNvSpPr>
            <a:spLocks noGrp="1"/>
          </p:cNvSpPr>
          <p:nvPr>
            <p:ph type="ftr" sz="quarter" idx="11"/>
          </p:nvPr>
        </p:nvSpPr>
        <p:spPr/>
        <p:txBody>
          <a:bodyPr/>
          <a:lstStyle>
            <a:lvl1pPr>
              <a:defRPr/>
            </a:lvl1pPr>
          </a:lstStyle>
          <a:p>
            <a:r>
              <a:rPr lang="en-US"/>
              <a:t>Capítulo 6 Projeto Arquitetônico</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84581"/>
            <a:ext cx="6019800" cy="5851525"/>
          </a:xfrm>
          <a:prstGeom prst="rect">
            <a:avLst/>
          </a:prstGeom>
        </p:spPr>
        <p:txBody>
          <a:bodyPr vert="eaVert"/>
          <a:lstStyle>
            <a:lvl1pPr algn="just">
              <a:defRPr/>
            </a:lvl1pPr>
            <a:lvl2pPr algn="just">
              <a:defRPr/>
            </a:lvl2pPr>
            <a:lvl3pPr algn="just">
              <a:defRPr/>
            </a:lvl3pPr>
            <a:lvl4pPr algn="just">
              <a:defRPr/>
            </a:lvl4pPr>
            <a:lvl5pPr algn="ju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32DE3720-A420-5C40-A4F7-E4294A16493B}" type="datetime1">
              <a:rPr lang="en-US" smtClean="0"/>
              <a:t>9/20/23</a:t>
            </a:fld>
            <a:endParaRPr lang="en-US"/>
          </a:p>
        </p:txBody>
      </p:sp>
      <p:sp>
        <p:nvSpPr>
          <p:cNvPr id="5" name="Footer Placeholder 4"/>
          <p:cNvSpPr>
            <a:spLocks noGrp="1"/>
          </p:cNvSpPr>
          <p:nvPr>
            <p:ph type="ftr" sz="quarter" idx="11"/>
          </p:nvPr>
        </p:nvSpPr>
        <p:spPr/>
        <p:txBody>
          <a:bodyPr/>
          <a:lstStyle>
            <a:lvl1pPr>
              <a:defRPr/>
            </a:lvl1pPr>
          </a:lstStyle>
          <a:p>
            <a:r>
              <a:rPr lang="en-US"/>
              <a:t>Capítulo 6 Projeto Arquitetônico</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lgn="just">
              <a:spcBef>
                <a:spcPts val="600"/>
              </a:spcBef>
              <a:spcAft>
                <a:spcPts val="600"/>
              </a:spcAft>
              <a:buFont typeface="Wingdings" charset="2"/>
              <a:buChar char="²"/>
              <a:defRPr sz="2400">
                <a:solidFill>
                  <a:srgbClr val="46424D"/>
                </a:solidFill>
                <a:latin typeface="Arial"/>
                <a:cs typeface="Arial"/>
              </a:defRPr>
            </a:lvl1pPr>
            <a:lvl2pPr algn="just">
              <a:spcBef>
                <a:spcPts val="300"/>
              </a:spcBef>
              <a:spcAft>
                <a:spcPts val="300"/>
              </a:spcAft>
              <a:buFont typeface="Wingdings" charset="2"/>
              <a:buChar char="§"/>
              <a:defRPr sz="2000">
                <a:solidFill>
                  <a:srgbClr val="46424D"/>
                </a:solidFill>
                <a:latin typeface="Arial"/>
                <a:cs typeface="Arial"/>
              </a:defRPr>
            </a:lvl2pPr>
            <a:lvl3pPr algn="just">
              <a:defRPr sz="1800">
                <a:solidFill>
                  <a:srgbClr val="46424D"/>
                </a:solidFill>
                <a:latin typeface="Arial"/>
                <a:cs typeface="Arial"/>
              </a:defRPr>
            </a:lvl3pPr>
            <a:lvl4pPr algn="just">
              <a:defRPr sz="1800">
                <a:solidFill>
                  <a:srgbClr val="46424D"/>
                </a:solidFill>
                <a:latin typeface="Arial"/>
                <a:cs typeface="Arial"/>
              </a:defRPr>
            </a:lvl4pPr>
            <a:lvl5pPr algn="just">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0DB5A8DD-70A5-8940-987A-10E92AD8A16D}" type="datetime1">
              <a:rPr lang="en-US" smtClean="0"/>
              <a:t>9/20/23</a:t>
            </a:fld>
            <a:endParaRPr lang="en-US"/>
          </a:p>
        </p:txBody>
      </p:sp>
      <p:sp>
        <p:nvSpPr>
          <p:cNvPr id="5" name="Footer Placeholder 4"/>
          <p:cNvSpPr>
            <a:spLocks noGrp="1"/>
          </p:cNvSpPr>
          <p:nvPr>
            <p:ph type="ftr" sz="quarter" idx="11"/>
          </p:nvPr>
        </p:nvSpPr>
        <p:spPr/>
        <p:txBody>
          <a:bodyPr/>
          <a:lstStyle>
            <a:lvl1pPr>
              <a:defRPr/>
            </a:lvl1pPr>
          </a:lstStyle>
          <a:p>
            <a:r>
              <a:rPr lang="en-US"/>
              <a:t>Capítulo 6 Projeto Arquitetônico</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just">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lvl1pPr>
              <a:defRPr/>
            </a:lvl1pPr>
          </a:lstStyle>
          <a:p>
            <a:fld id="{0A3ECAEB-4133-6A4A-82DA-9B5C2AE0A102}" type="datetime1">
              <a:rPr lang="en-US" smtClean="0"/>
              <a:t>9/20/23</a:t>
            </a:fld>
            <a:endParaRPr lang="en-US"/>
          </a:p>
        </p:txBody>
      </p:sp>
      <p:sp>
        <p:nvSpPr>
          <p:cNvPr id="5" name="Footer Placeholder 4"/>
          <p:cNvSpPr>
            <a:spLocks noGrp="1"/>
          </p:cNvSpPr>
          <p:nvPr>
            <p:ph type="ftr" sz="quarter" idx="11"/>
          </p:nvPr>
        </p:nvSpPr>
        <p:spPr/>
        <p:txBody>
          <a:bodyPr/>
          <a:lstStyle>
            <a:lvl1pPr>
              <a:defRPr/>
            </a:lvl1pPr>
          </a:lstStyle>
          <a:p>
            <a:r>
              <a:rPr lang="en-US"/>
              <a:t>Capítulo 6 Projeto Arquitetônico</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451BA98C-AFCA-DA41-B5D4-481DBA61680A}" type="datetime1">
              <a:rPr lang="en-US" smtClean="0"/>
              <a:t>9/20/23</a:t>
            </a:fld>
            <a:endParaRPr lang="en-US"/>
          </a:p>
        </p:txBody>
      </p:sp>
      <p:sp>
        <p:nvSpPr>
          <p:cNvPr id="6" name="Footer Placeholder 4"/>
          <p:cNvSpPr>
            <a:spLocks noGrp="1"/>
          </p:cNvSpPr>
          <p:nvPr>
            <p:ph type="ftr" sz="quarter" idx="11"/>
          </p:nvPr>
        </p:nvSpPr>
        <p:spPr/>
        <p:txBody>
          <a:bodyPr/>
          <a:lstStyle>
            <a:lvl1pPr>
              <a:defRPr/>
            </a:lvl1pPr>
          </a:lstStyle>
          <a:p>
            <a:r>
              <a:rPr lang="en-US"/>
              <a:t>Capítulo 6 Projeto Arquitetônico</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CA2EC7D4-0A5F-E443-873D-B6AA1F76C782}" type="datetime1">
              <a:rPr lang="en-US" smtClean="0"/>
              <a:t>9/20/23</a:t>
            </a:fld>
            <a:endParaRPr lang="en-US"/>
          </a:p>
        </p:txBody>
      </p:sp>
      <p:sp>
        <p:nvSpPr>
          <p:cNvPr id="8" name="Footer Placeholder 4"/>
          <p:cNvSpPr>
            <a:spLocks noGrp="1"/>
          </p:cNvSpPr>
          <p:nvPr>
            <p:ph type="ftr" sz="quarter" idx="11"/>
          </p:nvPr>
        </p:nvSpPr>
        <p:spPr/>
        <p:txBody>
          <a:bodyPr/>
          <a:lstStyle>
            <a:lvl1pPr>
              <a:defRPr/>
            </a:lvl1pPr>
          </a:lstStyle>
          <a:p>
            <a:r>
              <a:rPr lang="en-US"/>
              <a:t>Capítulo 6 Projeto Arquitetônico</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4579269-A5AA-094E-8F4F-123B3C88B219}" type="datetime1">
              <a:rPr lang="en-US" smtClean="0"/>
              <a:t>9/20/23</a:t>
            </a:fld>
            <a:endParaRPr lang="en-US"/>
          </a:p>
        </p:txBody>
      </p:sp>
      <p:sp>
        <p:nvSpPr>
          <p:cNvPr id="4" name="Footer Placeholder 4"/>
          <p:cNvSpPr>
            <a:spLocks noGrp="1"/>
          </p:cNvSpPr>
          <p:nvPr>
            <p:ph type="ftr" sz="quarter" idx="11"/>
          </p:nvPr>
        </p:nvSpPr>
        <p:spPr/>
        <p:txBody>
          <a:bodyPr/>
          <a:lstStyle>
            <a:lvl1pPr>
              <a:defRPr/>
            </a:lvl1pPr>
          </a:lstStyle>
          <a:p>
            <a:r>
              <a:rPr lang="en-US"/>
              <a:t>Capítulo 6 Projeto Arquitetônico</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DE800F0-9DCA-924F-9141-C00825CF2E0D}" type="datetime1">
              <a:rPr lang="en-US" smtClean="0"/>
              <a:t>9/20/23</a:t>
            </a:fld>
            <a:endParaRPr lang="en-US"/>
          </a:p>
        </p:txBody>
      </p:sp>
      <p:sp>
        <p:nvSpPr>
          <p:cNvPr id="3" name="Footer Placeholder 4"/>
          <p:cNvSpPr>
            <a:spLocks noGrp="1"/>
          </p:cNvSpPr>
          <p:nvPr>
            <p:ph type="ftr" sz="quarter" idx="11"/>
          </p:nvPr>
        </p:nvSpPr>
        <p:spPr/>
        <p:txBody>
          <a:bodyPr/>
          <a:lstStyle>
            <a:lvl1pPr>
              <a:defRPr/>
            </a:lvl1pPr>
          </a:lstStyle>
          <a:p>
            <a:r>
              <a:rPr lang="en-US"/>
              <a:t>Capítulo 6 Projeto Arquitetônico</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9812045B-4B12-B842-98D1-F58794225915}" type="datetime1">
              <a:rPr lang="en-US" smtClean="0"/>
              <a:t>9/20/23</a:t>
            </a:fld>
            <a:endParaRPr lang="en-US"/>
          </a:p>
        </p:txBody>
      </p:sp>
      <p:sp>
        <p:nvSpPr>
          <p:cNvPr id="6" name="Footer Placeholder 4"/>
          <p:cNvSpPr>
            <a:spLocks noGrp="1"/>
          </p:cNvSpPr>
          <p:nvPr>
            <p:ph type="ftr" sz="quarter" idx="11"/>
          </p:nvPr>
        </p:nvSpPr>
        <p:spPr/>
        <p:txBody>
          <a:bodyPr/>
          <a:lstStyle>
            <a:lvl1pPr>
              <a:defRPr/>
            </a:lvl1pPr>
          </a:lstStyle>
          <a:p>
            <a:r>
              <a:rPr lang="en-US"/>
              <a:t>Capítulo 6 Projeto Arquitetônico</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just">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lgn="just">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lgn="jus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8240CC9-5E55-C642-9FE9-D72D1E547CAF}" type="datetime1">
              <a:rPr lang="en-US" smtClean="0"/>
              <a:t>9/20/23</a:t>
            </a:fld>
            <a:endParaRPr lang="en-US"/>
          </a:p>
        </p:txBody>
      </p:sp>
      <p:sp>
        <p:nvSpPr>
          <p:cNvPr id="6" name="Footer Placeholder 4"/>
          <p:cNvSpPr>
            <a:spLocks noGrp="1"/>
          </p:cNvSpPr>
          <p:nvPr>
            <p:ph type="ftr" sz="quarter" idx="11"/>
          </p:nvPr>
        </p:nvSpPr>
        <p:spPr/>
        <p:txBody>
          <a:bodyPr/>
          <a:lstStyle>
            <a:lvl1pPr>
              <a:defRPr/>
            </a:lvl1pPr>
          </a:lstStyle>
          <a:p>
            <a:r>
              <a:rPr lang="en-US"/>
              <a:t>Capítulo 6 Projeto Arquitetônico</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899F32-36EC-314D-A70B-4CF9D613B37D}" type="datetime1">
              <a:rPr lang="en-US" smtClean="0"/>
              <a:t>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Capítulo 6 Projeto Arquitetônico</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ft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miro.junior@ufersa.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pt" dirty="0"/>
              <a:t>Princípios de Engenharia de Software</a:t>
            </a:r>
            <a:br>
              <a:rPr lang="pt" dirty="0"/>
            </a:br>
            <a:r>
              <a:rPr lang="pt" sz="2000" dirty="0"/>
              <a:t>Capítulo 7 - Design e Implementação</a:t>
            </a:r>
            <a:endParaRPr lang="en-US" sz="2000" dirty="0"/>
          </a:p>
        </p:txBody>
      </p:sp>
      <p:sp>
        <p:nvSpPr>
          <p:cNvPr id="3" name="Subtitle 2"/>
          <p:cNvSpPr>
            <a:spLocks noGrp="1"/>
          </p:cNvSpPr>
          <p:nvPr>
            <p:ph type="subTitle" idx="1"/>
          </p:nvPr>
        </p:nvSpPr>
        <p:spPr>
          <a:xfrm>
            <a:off x="685800" y="3600450"/>
            <a:ext cx="8001000" cy="2038350"/>
          </a:xfrm>
        </p:spPr>
        <p:txBody>
          <a:bodyPr/>
          <a:lstStyle/>
          <a:p>
            <a:pPr algn="ctr" fontAlgn="auto">
              <a:spcAft>
                <a:spcPts val="0"/>
              </a:spcAft>
              <a:buFont typeface="Arial"/>
              <a:buNone/>
              <a:defRPr/>
            </a:pPr>
            <a:r>
              <a:rPr lang="pt" sz="2400" dirty="0">
                <a:ea typeface="+mn-ea"/>
                <a:cs typeface="+mn-cs"/>
              </a:rPr>
              <a:t>Professor Ramiro de Vasconcelos dos Santos Júnior, </a:t>
            </a:r>
            <a:r>
              <a:rPr lang="pt" sz="2400" dirty="0" err="1">
                <a:ea typeface="+mn-ea"/>
                <a:cs typeface="+mn-cs"/>
              </a:rPr>
              <a:t>MSc</a:t>
            </a:r>
            <a:r>
              <a:rPr lang="pt" sz="2400" dirty="0">
                <a:ea typeface="+mn-ea"/>
                <a:cs typeface="+mn-cs"/>
              </a:rPr>
              <a:t>.</a:t>
            </a:r>
          </a:p>
          <a:p>
            <a:pPr algn="ctr" fontAlgn="auto">
              <a:spcAft>
                <a:spcPts val="0"/>
              </a:spcAft>
              <a:buFont typeface="Arial"/>
              <a:buNone/>
              <a:defRPr/>
            </a:pPr>
            <a:r>
              <a:rPr lang="en-US" sz="2400" dirty="0">
                <a:ea typeface="+mn-ea"/>
                <a:cs typeface="+mn-cs"/>
                <a:hlinkClick r:id="rId2"/>
              </a:rPr>
              <a:t>r</a:t>
            </a:r>
            <a:r>
              <a:rPr lang="pt" sz="2400" dirty="0">
                <a:ea typeface="+mn-ea"/>
                <a:cs typeface="+mn-cs"/>
                <a:hlinkClick r:id="rId2"/>
              </a:rPr>
              <a:t>amiro.junior@ufersa.edu.br</a:t>
            </a:r>
            <a:endParaRPr lang="en-US" sz="2400" dirty="0">
              <a:ea typeface="+mn-ea"/>
              <a:cs typeface="+mn-cs"/>
            </a:endParaRP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EE2F8C01-3F70-2345-BD3C-25781659FA41}" type="datetime1">
              <a:rPr lang="en-US" smtClean="0"/>
              <a:t>9/20/23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 sz="2400" dirty="0"/>
              <a:t>do sistema para a estação meteorológica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fld id="{BAA6F8FA-98C8-F84C-8EE4-8CD3981D37CB}" type="datetime1">
              <a:rPr lang="en-US" smtClean="0"/>
              <a:t>9/20/23</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 dirty="0"/>
              <a:t>Casos de uso de estações meteorológicas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fld id="{E37F2959-4B4D-7448-BDAE-A605BF7D9AF1}" type="datetime1">
              <a:rPr lang="en-US" smtClean="0"/>
              <a:t>9/20/23</a:t>
            </a:fld>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 uso – Informar o clima </a:t>
            </a:r>
            <a:endParaRPr lang="en-US" dirty="0"/>
          </a:p>
        </p:txBody>
      </p:sp>
      <p:graphicFrame>
        <p:nvGraphicFramePr>
          <p:cNvPr id="5" name="Content Placeholder 4"/>
          <p:cNvGraphicFramePr>
            <a:graphicFrameLocks noGrp="1"/>
          </p:cNvGraphicFramePr>
          <p:nvPr>
            <p:ph idx="1"/>
          </p:nvPr>
        </p:nvGraphicFramePr>
        <p:xfrm>
          <a:off x="457200" y="1661727"/>
          <a:ext cx="8229600" cy="489204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pt" sz="1600" dirty="0"/>
                        <a:t>Sistema</a:t>
                      </a:r>
                    </a:p>
                  </a:txBody>
                  <a:tcPr/>
                </a:tc>
                <a:tc>
                  <a:txBody>
                    <a:bodyPr/>
                    <a:lstStyle/>
                    <a:p>
                      <a:r>
                        <a:rPr lang="pt" sz="1600" dirty="0"/>
                        <a:t>Estação meteorológica</a:t>
                      </a:r>
                      <a:endParaRPr lang="en-US" sz="1600" dirty="0"/>
                    </a:p>
                  </a:txBody>
                  <a:tcPr/>
                </a:tc>
                <a:extLst>
                  <a:ext uri="{0D108BD9-81ED-4DB2-BD59-A6C34878D82A}">
                    <a16:rowId xmlns:a16="http://schemas.microsoft.com/office/drawing/2014/main" val="10000"/>
                  </a:ext>
                </a:extLst>
              </a:tr>
              <a:tr h="370840">
                <a:tc>
                  <a:txBody>
                    <a:bodyPr/>
                    <a:lstStyle/>
                    <a:p>
                      <a:r>
                        <a:rPr lang="pt" sz="1600" dirty="0"/>
                        <a:t>Caso de uso</a:t>
                      </a:r>
                      <a:endParaRPr lang="en-US" sz="1600" dirty="0"/>
                    </a:p>
                  </a:txBody>
                  <a:tcPr/>
                </a:tc>
                <a:tc>
                  <a:txBody>
                    <a:bodyPr/>
                    <a:lstStyle/>
                    <a:p>
                      <a:r>
                        <a:rPr lang="pt" sz="1600" dirty="0"/>
                        <a:t>Informar o clima</a:t>
                      </a:r>
                      <a:endParaRPr lang="en-US" sz="1600" dirty="0"/>
                    </a:p>
                  </a:txBody>
                  <a:tcPr/>
                </a:tc>
                <a:extLst>
                  <a:ext uri="{0D108BD9-81ED-4DB2-BD59-A6C34878D82A}">
                    <a16:rowId xmlns:a16="http://schemas.microsoft.com/office/drawing/2014/main" val="10001"/>
                  </a:ext>
                </a:extLst>
              </a:tr>
              <a:tr h="370840">
                <a:tc>
                  <a:txBody>
                    <a:bodyPr/>
                    <a:lstStyle/>
                    <a:p>
                      <a:r>
                        <a:rPr lang="pt" sz="1600" dirty="0"/>
                        <a:t>Atores</a:t>
                      </a:r>
                      <a:endParaRPr lang="en-US" sz="1600" dirty="0"/>
                    </a:p>
                  </a:txBody>
                  <a:tcPr/>
                </a:tc>
                <a:tc>
                  <a:txBody>
                    <a:bodyPr/>
                    <a:lstStyle/>
                    <a:p>
                      <a:r>
                        <a:rPr lang="pt" sz="1600" kern="1200" dirty="0">
                          <a:solidFill>
                            <a:schemeClr val="dk1"/>
                          </a:solidFill>
                          <a:latin typeface="+mn-lt"/>
                          <a:ea typeface="+mn-ea"/>
                          <a:cs typeface="+mn-cs"/>
                        </a:rPr>
                        <a:t>Sistema de informação meteorológica, estação meteorológica</a:t>
                      </a:r>
                      <a:r>
                        <a:rPr lang="pt" sz="1600" dirty="0"/>
                        <a:t> </a:t>
                      </a:r>
                      <a:endParaRPr lang="en-US" sz="1600" dirty="0"/>
                    </a:p>
                  </a:txBody>
                  <a:tcPr/>
                </a:tc>
                <a:extLst>
                  <a:ext uri="{0D108BD9-81ED-4DB2-BD59-A6C34878D82A}">
                    <a16:rowId xmlns:a16="http://schemas.microsoft.com/office/drawing/2014/main" val="10002"/>
                  </a:ext>
                </a:extLst>
              </a:tr>
              <a:tr h="370840">
                <a:tc>
                  <a:txBody>
                    <a:bodyPr/>
                    <a:lstStyle/>
                    <a:p>
                      <a:r>
                        <a:rPr lang="pt" sz="1600" dirty="0"/>
                        <a:t>Descrição</a:t>
                      </a:r>
                      <a:endParaRPr lang="en-US" sz="1600" dirty="0"/>
                    </a:p>
                  </a:txBody>
                  <a:tcPr/>
                </a:tc>
                <a:tc>
                  <a:txBody>
                    <a:bodyPr/>
                    <a:lstStyle/>
                    <a:p>
                      <a:r>
                        <a:rPr lang="pt" sz="1600" kern="1200" dirty="0">
                          <a:solidFill>
                            <a:schemeClr val="dk1"/>
                          </a:solidFill>
                          <a:latin typeface="+mn-lt"/>
                          <a:ea typeface="+mn-ea"/>
                          <a:cs typeface="+mn-cs"/>
                        </a:rPr>
                        <a:t>A estação meteorológica envia um resumo dos dados meteorológicos coletados dos instrumentos no período de coleta para o sistema de informações meteorológicas. Os dados enviados são as temperaturas máxima, mínima e média do solo e do ar; as pressões atmosféricas máxima, mínima e média; as velocidades máxima, mínima e média do vento; a precipitação total; e a direção do vento amostrada em intervalos de cinco minutos.</a:t>
                      </a:r>
                      <a:r>
                        <a:rPr lang="pt" sz="1600" dirty="0"/>
                        <a:t> </a:t>
                      </a:r>
                      <a:endParaRPr lang="en-US" sz="1600" dirty="0"/>
                    </a:p>
                  </a:txBody>
                  <a:tcPr/>
                </a:tc>
                <a:extLst>
                  <a:ext uri="{0D108BD9-81ED-4DB2-BD59-A6C34878D82A}">
                    <a16:rowId xmlns:a16="http://schemas.microsoft.com/office/drawing/2014/main" val="10003"/>
                  </a:ext>
                </a:extLst>
              </a:tr>
              <a:tr h="370840">
                <a:tc>
                  <a:txBody>
                    <a:bodyPr/>
                    <a:lstStyle/>
                    <a:p>
                      <a:r>
                        <a:rPr lang="pt" sz="1600" dirty="0"/>
                        <a:t>Estímulo</a:t>
                      </a:r>
                      <a:endParaRPr lang="en-US" sz="1600" dirty="0"/>
                    </a:p>
                  </a:txBody>
                  <a:tcPr/>
                </a:tc>
                <a:tc>
                  <a:txBody>
                    <a:bodyPr/>
                    <a:lstStyle/>
                    <a:p>
                      <a:r>
                        <a:rPr lang="pt" sz="1600" kern="1200" dirty="0">
                          <a:solidFill>
                            <a:schemeClr val="dk1"/>
                          </a:solidFill>
                          <a:latin typeface="+mn-lt"/>
                          <a:ea typeface="+mn-ea"/>
                          <a:cs typeface="+mn-cs"/>
                        </a:rPr>
                        <a:t>O sistema de informação meteorológica estabelece uma ligação de comunicação por satélite com a estação meteorológica e solicita a transmissão dos dados.</a:t>
                      </a:r>
                      <a:r>
                        <a:rPr lang="pt" sz="1600" dirty="0"/>
                        <a:t> </a:t>
                      </a:r>
                      <a:endParaRPr lang="en-US" sz="1600" dirty="0"/>
                    </a:p>
                  </a:txBody>
                  <a:tcPr/>
                </a:tc>
                <a:extLst>
                  <a:ext uri="{0D108BD9-81ED-4DB2-BD59-A6C34878D82A}">
                    <a16:rowId xmlns:a16="http://schemas.microsoft.com/office/drawing/2014/main" val="10004"/>
                  </a:ext>
                </a:extLst>
              </a:tr>
              <a:tr h="370840">
                <a:tc>
                  <a:txBody>
                    <a:bodyPr/>
                    <a:lstStyle/>
                    <a:p>
                      <a:r>
                        <a:rPr lang="pt" sz="1600" dirty="0"/>
                        <a:t>Resposta</a:t>
                      </a:r>
                      <a:endParaRPr lang="en-US" sz="1600" dirty="0"/>
                    </a:p>
                  </a:txBody>
                  <a:tcPr/>
                </a:tc>
                <a:tc>
                  <a:txBody>
                    <a:bodyPr/>
                    <a:lstStyle/>
                    <a:p>
                      <a:r>
                        <a:rPr lang="pt" sz="1600" kern="1200" dirty="0">
                          <a:solidFill>
                            <a:schemeClr val="dk1"/>
                          </a:solidFill>
                          <a:latin typeface="+mn-lt"/>
                          <a:ea typeface="+mn-ea"/>
                          <a:cs typeface="+mn-cs"/>
                        </a:rPr>
                        <a:t>Os dados resumidos são enviados para o sistema de informações meteorológicas.</a:t>
                      </a:r>
                      <a:r>
                        <a:rPr lang="pt" sz="1600" dirty="0"/>
                        <a:t> </a:t>
                      </a:r>
                      <a:endParaRPr lang="en-US" sz="1600" dirty="0"/>
                    </a:p>
                  </a:txBody>
                  <a:tcPr/>
                </a:tc>
                <a:extLst>
                  <a:ext uri="{0D108BD9-81ED-4DB2-BD59-A6C34878D82A}">
                    <a16:rowId xmlns:a16="http://schemas.microsoft.com/office/drawing/2014/main" val="10005"/>
                  </a:ext>
                </a:extLst>
              </a:tr>
              <a:tr h="370840">
                <a:tc>
                  <a:txBody>
                    <a:bodyPr/>
                    <a:lstStyle/>
                    <a:p>
                      <a:r>
                        <a:rPr lang="pt" sz="1600" dirty="0"/>
                        <a:t>Comentários</a:t>
                      </a:r>
                      <a:endParaRPr lang="en-US" sz="1600" dirty="0"/>
                    </a:p>
                  </a:txBody>
                  <a:tcPr/>
                </a:tc>
                <a:tc>
                  <a:txBody>
                    <a:bodyPr/>
                    <a:lstStyle/>
                    <a:p>
                      <a:r>
                        <a:rPr lang="pt" sz="1600" kern="1200" dirty="0">
                          <a:solidFill>
                            <a:schemeClr val="dk1"/>
                          </a:solidFill>
                          <a:latin typeface="+mn-lt"/>
                          <a:ea typeface="+mn-ea"/>
                          <a:cs typeface="+mn-cs"/>
                        </a:rPr>
                        <a:t>As estações meteorológicas são normalmente solicitadas a reportar uma vez por hora, mas esta frequência pode diferir de uma estação para outra e pode ser modificada no futuro.</a:t>
                      </a:r>
                      <a:r>
                        <a:rPr lang="pt" sz="1600" dirty="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fld id="{63546C35-9588-BA4A-865A-F1E3E4422B40}" type="datetime1">
              <a:rPr lang="en-US" smtClean="0"/>
              <a:t>9/20/23</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pt"/>
              <a:t>Projeto arquitetônico</a:t>
            </a:r>
          </a:p>
        </p:txBody>
      </p:sp>
      <p:sp>
        <p:nvSpPr>
          <p:cNvPr id="120835" name="Rectangle 3"/>
          <p:cNvSpPr>
            <a:spLocks noGrp="1" noChangeArrowheads="1"/>
          </p:cNvSpPr>
          <p:nvPr>
            <p:ph idx="1"/>
          </p:nvPr>
        </p:nvSpPr>
        <p:spPr/>
        <p:txBody>
          <a:bodyPr/>
          <a:lstStyle/>
          <a:p>
            <a:r>
              <a:rPr lang="pt" sz="2400" dirty="0"/>
              <a:t>Depois que as interações entre o sistema e seu ambiente forem compreendidas, você usará essas informações para projetar a arquitetura do sistema .</a:t>
            </a:r>
          </a:p>
          <a:p>
            <a:r>
              <a:rPr lang="pt" dirty="0"/>
              <a:t>Você identifica os principais componentes que compõem o sistema e suas interações e, em seguida, pode organizar os componentes usando um padrão de arquitetura, como um modelo em camadas ou cliente-servidor.</a:t>
            </a:r>
          </a:p>
          <a:p>
            <a:r>
              <a:rPr lang="pt" dirty="0"/>
              <a:t>A estação meteorológica é composta por subsistemas independentes que se comunicam através da transmissão de mensagens em uma infraestrutura comum.</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fld id="{BB3BD489-6447-A245-A548-2545F5AAB203}" type="datetime1">
              <a:rPr lang="en-US" smtClean="0"/>
              <a:t>9/20/23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 alto nível da estação meteorológica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fld id="{DA4AC54B-F5A2-E648-9A06-C32515F9E327}" type="datetime1">
              <a:rPr lang="en-US" smtClean="0"/>
              <a:t>9/20/23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Arquitetura do sistema de coleta de dados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fld id="{8AFA6958-C224-7547-B5F6-3D91E83892A1}" type="datetime1">
              <a:rPr lang="en-US" smtClean="0"/>
              <a:t>9/20/23</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pt" dirty="0"/>
              <a:t>Identificação de classe de objeto</a:t>
            </a:r>
          </a:p>
        </p:txBody>
      </p:sp>
      <p:sp>
        <p:nvSpPr>
          <p:cNvPr id="41987" name="Rectangle 3"/>
          <p:cNvSpPr>
            <a:spLocks noGrp="1" noChangeArrowheads="1"/>
          </p:cNvSpPr>
          <p:nvPr>
            <p:ph idx="1"/>
          </p:nvPr>
        </p:nvSpPr>
        <p:spPr>
          <a:noFill/>
          <a:ln/>
        </p:spPr>
        <p:txBody>
          <a:bodyPr lIns="90840" tIns="44623" rIns="90840" bIns="44623"/>
          <a:lstStyle/>
          <a:p>
            <a:r>
              <a:rPr lang="pt" dirty="0"/>
              <a:t>Identificar classes de objetos costuma ser uma parte difícil do design orientado a objetos.</a:t>
            </a:r>
          </a:p>
          <a:p>
            <a:r>
              <a:rPr lang="pt" dirty="0"/>
              <a:t>Não existe uma “fórmula mágica” para identificação de objetos. Baseia-se na habilidade, experiência </a:t>
            </a:r>
            <a:br>
              <a:rPr lang="en-GB" dirty="0"/>
            </a:br>
            <a:r>
              <a:rPr lang="pt" dirty="0"/>
              <a:t>e conhecimento de domínio dos projetistas de sistemas.</a:t>
            </a:r>
          </a:p>
          <a:p>
            <a:r>
              <a:rPr lang="pt" dirty="0"/>
              <a:t>A identificação de objetos é um processo iterativo. É improvável que você acerte na primeira vez.</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fld id="{038B51C9-4C5B-1C48-B99A-42A4541BF181}" type="datetime1">
              <a:rPr lang="en-US" smtClean="0"/>
              <a:t>9/20/23</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pt"/>
              <a:t>Abordagens para identificação</a:t>
            </a:r>
          </a:p>
        </p:txBody>
      </p:sp>
      <p:sp>
        <p:nvSpPr>
          <p:cNvPr id="44035" name="Rectangle 3"/>
          <p:cNvSpPr>
            <a:spLocks noGrp="1" noChangeArrowheads="1"/>
          </p:cNvSpPr>
          <p:nvPr>
            <p:ph idx="1"/>
          </p:nvPr>
        </p:nvSpPr>
        <p:spPr>
          <a:noFill/>
          <a:ln/>
        </p:spPr>
        <p:txBody>
          <a:bodyPr lIns="90840" tIns="44623" rIns="90840" bIns="44623"/>
          <a:lstStyle/>
          <a:p>
            <a:r>
              <a:rPr lang="pt" sz="2400" dirty="0"/>
              <a:t>Use uma abordagem gramatical baseada em uma descrição do sistema em linguagem natural.</a:t>
            </a:r>
            <a:endParaRPr lang="en-GB" sz="2400" dirty="0"/>
          </a:p>
          <a:p>
            <a:r>
              <a:rPr lang="pt" sz="2400" dirty="0"/>
              <a:t>Baseie a identificação em coisas tangíveis no domínio da aplicação.</a:t>
            </a:r>
          </a:p>
          <a:p>
            <a:r>
              <a:rPr lang="pt" sz="2400" dirty="0"/>
              <a:t>Use uma abordagem comportamental e identifique objetos com base no que participa de qual comportamento.</a:t>
            </a:r>
          </a:p>
          <a:p>
            <a:r>
              <a:rPr lang="pt" sz="2400" dirty="0"/>
              <a:t>Use uma análise baseada em cenários. Os objetos, atributos e métodos em cada cenário são identificados.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fld id="{DEDA0AC7-3662-234A-8BF3-F1028DD7081F}" type="datetime1">
              <a:rPr lang="en-US" smtClean="0"/>
              <a:t>9/20/23</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pt"/>
              <a:t>Classes de objetos de estação meteorológica</a:t>
            </a:r>
          </a:p>
        </p:txBody>
      </p:sp>
      <p:sp>
        <p:nvSpPr>
          <p:cNvPr id="121859" name="Rectangle 3"/>
          <p:cNvSpPr>
            <a:spLocks noGrp="1" noChangeArrowheads="1"/>
          </p:cNvSpPr>
          <p:nvPr>
            <p:ph idx="1"/>
          </p:nvPr>
        </p:nvSpPr>
        <p:spPr/>
        <p:txBody>
          <a:bodyPr/>
          <a:lstStyle/>
          <a:p>
            <a:r>
              <a:rPr lang="pt" sz="2400" dirty="0"/>
              <a:t>A identificação da classe de objeto no sistema da estação meteorológica pode ser baseada </a:t>
            </a:r>
            <a:r>
              <a:rPr lang="pt" dirty="0"/>
              <a:t>no hardware e nos dados tangíveis do sistema:</a:t>
            </a:r>
          </a:p>
          <a:p>
            <a:pPr lvl="1"/>
            <a:r>
              <a:rPr lang="pt" sz="2000" dirty="0"/>
              <a:t>de solo , anemômetro, barômetro</a:t>
            </a:r>
          </a:p>
          <a:p>
            <a:pPr lvl="2"/>
            <a:r>
              <a:rPr lang="pt" sz="1800" dirty="0"/>
              <a:t>Objetos de domínio de aplicação que são objetos de “hardware” relacionados aos instrumentos do sistema.</a:t>
            </a:r>
          </a:p>
          <a:p>
            <a:pPr lvl="1"/>
            <a:r>
              <a:rPr lang="pt" sz="2000" dirty="0"/>
              <a:t>Estação meteorológica</a:t>
            </a:r>
          </a:p>
          <a:p>
            <a:pPr lvl="2"/>
            <a:r>
              <a:rPr lang="pt" sz="1800" dirty="0"/>
              <a:t>A interface básica da estação meteorológica com seu ambiente. Portanto, reflete as interações identificadas no modelo de casos de uso.</a:t>
            </a:r>
          </a:p>
          <a:p>
            <a:pPr lvl="1"/>
            <a:r>
              <a:rPr lang="pt" sz="2000" dirty="0"/>
              <a:t>Dados meteorológicos</a:t>
            </a:r>
          </a:p>
          <a:p>
            <a:pPr lvl="2"/>
            <a:r>
              <a:rPr lang="pt" sz="1800" dirty="0"/>
              <a:t>Encapsula os dados resumidos dos instrumentos.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fld id="{7DBD81B3-45F8-A242-A18F-182EDDF6E2D7}" type="datetime1">
              <a:rPr lang="en-US" smtClean="0"/>
              <a:t>9/20/23</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Classes de objetos de estação meteorológica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fld id="{382867DB-8AB2-5C4E-B144-05816A020730}" type="datetime1">
              <a:rPr lang="en-US" smtClean="0"/>
              <a:t>9/20/23</a:t>
            </a:fld>
            <a:endParaRPr lang="en-US"/>
          </a:p>
        </p:txBody>
      </p:sp>
      <p:pic>
        <p:nvPicPr>
          <p:cNvPr id="10" name="Content Placeholder 9">
            <a:extLst>
              <a:ext uri="{FF2B5EF4-FFF2-40B4-BE49-F238E27FC236}">
                <a16:creationId xmlns:a16="http://schemas.microsoft.com/office/drawing/2014/main" id="{F0456592-5089-E5ED-1F64-B4AE3ED720F4}"/>
              </a:ext>
            </a:extLst>
          </p:cNvPr>
          <p:cNvPicPr>
            <a:picLocks noGrp="1" noChangeAspect="1"/>
          </p:cNvPicPr>
          <p:nvPr>
            <p:ph idx="1"/>
          </p:nvPr>
        </p:nvPicPr>
        <p:blipFill>
          <a:blip r:embed="rId2"/>
          <a:stretch>
            <a:fillRect/>
          </a:stretch>
        </p:blipFill>
        <p:spPr>
          <a:xfrm>
            <a:off x="1600969" y="1600200"/>
            <a:ext cx="5997566" cy="4568240"/>
          </a:xfrm>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Assuntos abordados</a:t>
            </a:r>
            <a:endParaRPr lang="en-US" dirty="0"/>
          </a:p>
        </p:txBody>
      </p:sp>
      <p:sp>
        <p:nvSpPr>
          <p:cNvPr id="3" name="Content Placeholder 2"/>
          <p:cNvSpPr>
            <a:spLocks noGrp="1"/>
          </p:cNvSpPr>
          <p:nvPr>
            <p:ph idx="1"/>
          </p:nvPr>
        </p:nvSpPr>
        <p:spPr/>
        <p:txBody>
          <a:bodyPr/>
          <a:lstStyle/>
          <a:p>
            <a:r>
              <a:rPr lang="pt" dirty="0"/>
              <a:t>Design orientado a objetos usando UML</a:t>
            </a:r>
            <a:endParaRPr lang="en-GB" dirty="0"/>
          </a:p>
          <a:p>
            <a:r>
              <a:rPr lang="pt" dirty="0"/>
              <a:t>Padrões de design</a:t>
            </a:r>
            <a:endParaRPr lang="en-GB" dirty="0"/>
          </a:p>
          <a:p>
            <a:r>
              <a:rPr lang="pt" dirty="0"/>
              <a:t>Problemas de implementação</a:t>
            </a:r>
            <a:endParaRPr lang="en-GB" dirty="0"/>
          </a:p>
          <a:p>
            <a:r>
              <a:rPr lang="pt" dirty="0"/>
              <a:t>Desenvolvimento de código aberto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fld id="{748B359B-E2CF-714D-87A8-6109327D88BE}" type="datetime1">
              <a:rPr lang="en-US" smtClean="0"/>
              <a:t>9/20/23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pt"/>
              <a:t>Modelos de design</a:t>
            </a:r>
          </a:p>
        </p:txBody>
      </p:sp>
      <p:sp>
        <p:nvSpPr>
          <p:cNvPr id="61445" name="Rectangle 5"/>
          <p:cNvSpPr>
            <a:spLocks noGrp="1" noChangeArrowheads="1"/>
          </p:cNvSpPr>
          <p:nvPr>
            <p:ph idx="1"/>
          </p:nvPr>
        </p:nvSpPr>
        <p:spPr/>
        <p:txBody>
          <a:bodyPr/>
          <a:lstStyle/>
          <a:p>
            <a:r>
              <a:rPr lang="pt" dirty="0"/>
              <a:t>Os modelos de design mostram os objetos e as classes de objetos e os relacionamentos entre essas entidades.</a:t>
            </a:r>
          </a:p>
          <a:p>
            <a:r>
              <a:rPr lang="pt" dirty="0"/>
              <a:t>Existem dois tipos de modelo de design:</a:t>
            </a:r>
          </a:p>
          <a:p>
            <a:pPr lvl="1"/>
            <a:r>
              <a:rPr lang="pt" dirty="0"/>
              <a:t>Os modelos estruturais descrevem a estrutura estática do sistema em termos de classes e relacionamentos de objetos.</a:t>
            </a:r>
          </a:p>
          <a:p>
            <a:pPr lvl="1"/>
            <a:r>
              <a:rPr lang="pt" dirty="0"/>
              <a:t>Os modelos dinâmicos descrevem as interações dinâmicas entre objetos.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fld id="{632F70B4-03CD-1F48-9980-D29938EF4E3B}" type="datetime1">
              <a:rPr lang="en-US" smtClean="0"/>
              <a:t>9/20/23</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pt"/>
              <a:t>Exemplos de modelos de design</a:t>
            </a:r>
          </a:p>
        </p:txBody>
      </p:sp>
      <p:sp>
        <p:nvSpPr>
          <p:cNvPr id="62467" name="Rectangle 3"/>
          <p:cNvSpPr>
            <a:spLocks noGrp="1" noChangeArrowheads="1"/>
          </p:cNvSpPr>
          <p:nvPr>
            <p:ph idx="1"/>
          </p:nvPr>
        </p:nvSpPr>
        <p:spPr>
          <a:noFill/>
          <a:ln/>
        </p:spPr>
        <p:txBody>
          <a:bodyPr lIns="90840" tIns="44623" rIns="90840" bIns="44623"/>
          <a:lstStyle/>
          <a:p>
            <a:r>
              <a:rPr lang="pt" sz="2400" dirty="0"/>
              <a:t>de subsistemas que mostram agrupamentos lógicos de objetos em subsistemas coerentes.</a:t>
            </a:r>
          </a:p>
          <a:p>
            <a:r>
              <a:rPr lang="pt" sz="2400" dirty="0"/>
              <a:t>Modelos de sequência que mostram a sequência de interações de objetos.</a:t>
            </a:r>
          </a:p>
          <a:p>
            <a:r>
              <a:rPr lang="pt" sz="2400" dirty="0"/>
              <a:t>Modelos de máquinas de estado que mostram como objetos individuais mudam de estado em resposta a eventos.</a:t>
            </a:r>
          </a:p>
          <a:p>
            <a:r>
              <a:rPr lang="pt" sz="2400" dirty="0"/>
              <a:t>Outros modelos incluem modelos de casos de uso, modelos de agregação, modelos de generalização,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fld id="{6B3EA670-2DE8-8D46-9256-014052660B7B}" type="datetime1">
              <a:rPr lang="en-US" smtClean="0"/>
              <a:t>9/20/23</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pt"/>
              <a:t>Modelos de subsistema</a:t>
            </a:r>
          </a:p>
        </p:txBody>
      </p:sp>
      <p:sp>
        <p:nvSpPr>
          <p:cNvPr id="122883" name="Rectangle 3"/>
          <p:cNvSpPr>
            <a:spLocks noGrp="1" noChangeArrowheads="1"/>
          </p:cNvSpPr>
          <p:nvPr>
            <p:ph idx="1"/>
          </p:nvPr>
        </p:nvSpPr>
        <p:spPr/>
        <p:txBody>
          <a:bodyPr/>
          <a:lstStyle/>
          <a:p>
            <a:r>
              <a:rPr lang="pt"/>
              <a:t>Mostra como o design é organizado em grupos de objetos relacionados logicamente.</a:t>
            </a:r>
          </a:p>
          <a:p>
            <a:r>
              <a:rPr lang="pt"/>
              <a:t>Na UML, eles são mostrados usando pacotes – uma construção de encapsulamento. Este é um modelo lógico. A organização real dos objetos no sistema pode ser diferente.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fld id="{81434899-A228-9740-B02E-D9A6F452400B}" type="datetime1">
              <a:rPr lang="en-US" smtClean="0"/>
              <a:t>9/20/23</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pt"/>
              <a:t>Modelos de sequência</a:t>
            </a:r>
          </a:p>
        </p:txBody>
      </p:sp>
      <p:sp>
        <p:nvSpPr>
          <p:cNvPr id="123907" name="Rectangle 3"/>
          <p:cNvSpPr>
            <a:spLocks noGrp="1" noChangeArrowheads="1"/>
          </p:cNvSpPr>
          <p:nvPr>
            <p:ph idx="1"/>
          </p:nvPr>
        </p:nvSpPr>
        <p:spPr/>
        <p:txBody>
          <a:bodyPr/>
          <a:lstStyle/>
          <a:p>
            <a:pPr>
              <a:lnSpc>
                <a:spcPct val="90000"/>
              </a:lnSpc>
            </a:pPr>
            <a:r>
              <a:rPr lang="pt"/>
              <a:t>Os modelos de sequência mostram a sequência de interações de objetos que ocorrem</a:t>
            </a:r>
          </a:p>
          <a:p>
            <a:pPr lvl="1">
              <a:lnSpc>
                <a:spcPct val="90000"/>
              </a:lnSpc>
            </a:pPr>
            <a:r>
              <a:rPr lang="pt"/>
              <a:t>Os objetos são organizados horizontalmente na parte superior;</a:t>
            </a:r>
          </a:p>
          <a:p>
            <a:pPr lvl="1">
              <a:lnSpc>
                <a:spcPct val="90000"/>
              </a:lnSpc>
            </a:pPr>
            <a:r>
              <a:rPr lang="pt"/>
              <a:t>O tempo é representado verticalmente para que os modelos sejam lidos de cima para baixo;</a:t>
            </a:r>
          </a:p>
          <a:p>
            <a:pPr lvl="1">
              <a:lnSpc>
                <a:spcPct val="90000"/>
              </a:lnSpc>
            </a:pPr>
            <a:r>
              <a:rPr lang="pt"/>
              <a:t>As interações são representadas por setas rotuladas. Diferentes estilos de seta representam diferentes tipos de interação;</a:t>
            </a:r>
          </a:p>
          <a:p>
            <a:pPr lvl="1">
              <a:lnSpc>
                <a:spcPct val="90000"/>
              </a:lnSpc>
            </a:pPr>
            <a:r>
              <a:rPr lang="pt"/>
              <a:t>Um retângulo fino em uma linha de vida de objeto representa o momento em que o objeto é o objeto controlador no sistema.</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fld id="{976215C8-03E8-7847-9535-0CB63346F078}" type="datetime1">
              <a:rPr lang="en-US" smtClean="0"/>
              <a:t>9/20/23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Diagrama de sequência que descreve a coleta de dados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fld id="{89375260-23D7-7D41-A0E9-3428A5F1BA14}" type="datetime1">
              <a:rPr lang="en-US" smtClean="0"/>
              <a:t>9/20/23</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pt" dirty="0"/>
              <a:t>Diagramas de estado</a:t>
            </a:r>
            <a:endParaRPr lang="en-GB" dirty="0"/>
          </a:p>
        </p:txBody>
      </p:sp>
      <p:sp>
        <p:nvSpPr>
          <p:cNvPr id="124931" name="Rectangle 3"/>
          <p:cNvSpPr>
            <a:spLocks noGrp="1" noChangeArrowheads="1"/>
          </p:cNvSpPr>
          <p:nvPr>
            <p:ph idx="1"/>
          </p:nvPr>
        </p:nvSpPr>
        <p:spPr/>
        <p:txBody>
          <a:bodyPr/>
          <a:lstStyle/>
          <a:p>
            <a:pPr>
              <a:lnSpc>
                <a:spcPct val="90000"/>
              </a:lnSpc>
            </a:pPr>
            <a:r>
              <a:rPr lang="pt" sz="2400" dirty="0"/>
              <a:t>Diagramas de estado </a:t>
            </a:r>
            <a:r>
              <a:rPr lang="pt" dirty="0"/>
              <a:t>são usados para mostrar </a:t>
            </a:r>
            <a:r>
              <a:rPr lang="pt" sz="2400" dirty="0"/>
              <a:t>como os objetos respondem a diferentes solicitações de serviço e as transições de estado desencadeadas por essas solicitações.</a:t>
            </a:r>
          </a:p>
          <a:p>
            <a:pPr>
              <a:lnSpc>
                <a:spcPct val="90000"/>
              </a:lnSpc>
            </a:pPr>
            <a:r>
              <a:rPr lang="pt" dirty="0"/>
              <a:t>Os diagramas de estado são modelos úteis de alto nível de um sistema ou do comportamento em tempo de execução de um objeto.</a:t>
            </a:r>
          </a:p>
          <a:p>
            <a:pPr>
              <a:lnSpc>
                <a:spcPct val="90000"/>
              </a:lnSpc>
            </a:pPr>
            <a:r>
              <a:rPr lang="pt" dirty="0"/>
              <a:t>Normalmente não é necessário um diagrama de estado para todos os objetos do sistema. Muitos dos objetos em um sistema são relativamente simples e um modelo de estado adiciona detalhes desnecessários ao projeto.</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fld id="{717AA064-558E-BB4B-BCB1-3AD79DD304AC}" type="datetime1">
              <a:rPr lang="en-US" smtClean="0"/>
              <a:t>9/20/23</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Diagrama de estado da estação meteorológica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fld id="{5ADE2376-9437-F940-95D4-41F0FBFA4F02}" type="datetime1">
              <a:rPr lang="en-US" smtClean="0"/>
              <a:t>9/20/23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pt" dirty="0"/>
              <a:t>Especificação de interface</a:t>
            </a:r>
            <a:endParaRPr lang="en-GB" dirty="0"/>
          </a:p>
        </p:txBody>
      </p:sp>
      <p:sp>
        <p:nvSpPr>
          <p:cNvPr id="116739" name="Rectangle 3"/>
          <p:cNvSpPr>
            <a:spLocks noGrp="1" noChangeArrowheads="1"/>
          </p:cNvSpPr>
          <p:nvPr>
            <p:ph idx="1"/>
          </p:nvPr>
        </p:nvSpPr>
        <p:spPr/>
        <p:txBody>
          <a:bodyPr/>
          <a:lstStyle/>
          <a:p>
            <a:r>
              <a:rPr lang="pt" sz="2400" dirty="0"/>
              <a:t>As interfaces de objetos devem ser especificadas para que os objetos e outros componentes possam ser projetados em paralelo.</a:t>
            </a:r>
          </a:p>
          <a:p>
            <a:r>
              <a:rPr lang="pt" sz="2400" dirty="0"/>
              <a:t>Os designers devem evitar projetar a representação da interface, mas devem ocultar isso no próprio objeto.</a:t>
            </a:r>
          </a:p>
          <a:p>
            <a:r>
              <a:rPr lang="pt" sz="2400" dirty="0"/>
              <a:t>Os objetos podem ter diversas interfaces que são pontos de vista dos métodos fornecidos.</a:t>
            </a:r>
          </a:p>
          <a:p>
            <a:r>
              <a:rPr lang="pt" sz="2400" dirty="0"/>
              <a:t>A UML usa diagramas de classes para especificação de interface, mas Java também pode ser usado.</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fld id="{1FCA05AF-1FB0-8F4F-801A-F97D6F6D8DA4}" type="datetime1">
              <a:rPr lang="en-US" smtClean="0"/>
              <a:t>9/20/23</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Interfaces de estações meteorológicas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fld id="{065BB8AD-749E-5143-A96E-312AC8320048}" type="datetime1">
              <a:rPr lang="en-US" smtClean="0"/>
              <a:t>9/20/23</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pt" dirty="0"/>
              <a:t>Padrões de design</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fld id="{F67D667D-D773-5440-8E79-24C3202EA65D}" type="datetime1">
              <a:rPr lang="en-US" smtClean="0"/>
              <a:t>9/20/23</a:t>
            </a:fld>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Design e implementação</a:t>
            </a:r>
            <a:endParaRPr lang="en-US" dirty="0"/>
          </a:p>
        </p:txBody>
      </p:sp>
      <p:sp>
        <p:nvSpPr>
          <p:cNvPr id="3" name="Content Placeholder 2"/>
          <p:cNvSpPr>
            <a:spLocks noGrp="1"/>
          </p:cNvSpPr>
          <p:nvPr>
            <p:ph idx="1"/>
          </p:nvPr>
        </p:nvSpPr>
        <p:spPr/>
        <p:txBody>
          <a:bodyPr/>
          <a:lstStyle/>
          <a:p>
            <a:r>
              <a:rPr lang="pt" dirty="0"/>
              <a:t>O projeto e implementação de software é o estágio do processo de engenharia de software em que um sistema de software executável é desenvolvido.</a:t>
            </a:r>
          </a:p>
          <a:p>
            <a:r>
              <a:rPr lang="pt" dirty="0"/>
              <a:t>As atividades de design e implementação de software são invariavelmente intercaladas.</a:t>
            </a:r>
          </a:p>
          <a:p>
            <a:pPr lvl="1"/>
            <a:r>
              <a:rPr lang="pt" dirty="0"/>
              <a:t>O design de software é uma atividade criativa na qual você identifica componentes de software e seus relacionamentos, com base nos requisitos do cliente.</a:t>
            </a:r>
          </a:p>
          <a:p>
            <a:pPr lvl="1"/>
            <a:r>
              <a:rPr lang="pt" dirty="0"/>
              <a:t>Implementação é o processo de concretizar o design como um programa.</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fld id="{1263D964-A29C-7546-B792-8C2AFC864CD2}" type="datetime1">
              <a:rPr lang="en-US" smtClean="0"/>
              <a:t>9/20/23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pt"/>
              <a:t>Padrões de design</a:t>
            </a:r>
          </a:p>
        </p:txBody>
      </p:sp>
      <p:sp>
        <p:nvSpPr>
          <p:cNvPr id="145411" name="Rectangle 3"/>
          <p:cNvSpPr>
            <a:spLocks noGrp="1" noChangeArrowheads="1"/>
          </p:cNvSpPr>
          <p:nvPr>
            <p:ph idx="1"/>
          </p:nvPr>
        </p:nvSpPr>
        <p:spPr/>
        <p:txBody>
          <a:bodyPr lIns="91797" tIns="45898" rIns="91797" bIns="45898"/>
          <a:lstStyle/>
          <a:p>
            <a:r>
              <a:rPr lang="pt" dirty="0"/>
              <a:t>Um padrão de projeto é uma forma de reutilizar o conhecimento abstrato sobre um problema e sua solução.</a:t>
            </a:r>
          </a:p>
          <a:p>
            <a:r>
              <a:rPr lang="pt" dirty="0"/>
              <a:t>Um padrão é uma descrição do problema e a essência de sua solução.</a:t>
            </a:r>
          </a:p>
          <a:p>
            <a:r>
              <a:rPr lang="pt" dirty="0"/>
              <a:t>Deve ser suficientemente abstrato para ser reutilizado em diferentes ambientes.</a:t>
            </a:r>
          </a:p>
          <a:p>
            <a:r>
              <a:rPr lang="pt" dirty="0"/>
              <a:t>As descrições de padrões geralmente fazem uso de características orientadas a objetos, como herança e polimorfismo.</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fld id="{6732D0C2-D9B3-264B-A144-A120E2269F57}" type="datetime1">
              <a:rPr lang="en-US" smtClean="0"/>
              <a:t>9/20/23</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Padrões</a:t>
            </a:r>
            <a:endParaRPr lang="en-US" dirty="0"/>
          </a:p>
        </p:txBody>
      </p:sp>
      <p:sp>
        <p:nvSpPr>
          <p:cNvPr id="3" name="Content Placeholder 2"/>
          <p:cNvSpPr>
            <a:spLocks noGrp="1"/>
          </p:cNvSpPr>
          <p:nvPr>
            <p:ph idx="1"/>
          </p:nvPr>
        </p:nvSpPr>
        <p:spPr/>
        <p:txBody>
          <a:bodyPr/>
          <a:lstStyle/>
          <a:p>
            <a:r>
              <a:rPr lang="pt" i="1" dirty="0"/>
              <a:t>Padrões e linguagens de padrões são maneiras de descrever melhores práticas, bons designs e capturar experiências de uma forma que seja possível para outros reutilizarem essa experiência.</a:t>
            </a:r>
            <a:endParaRPr lang="en-GB" dirty="0"/>
          </a:p>
          <a:p>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fld id="{67C835B8-5F44-8F4E-B449-7FB6D41CD583}" type="datetime1">
              <a:rPr lang="en-US" smtClean="0"/>
              <a:t>9/20/23</a:t>
            </a:fld>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pt"/>
              <a:t>Elementos padrão</a:t>
            </a:r>
          </a:p>
        </p:txBody>
      </p:sp>
      <p:sp>
        <p:nvSpPr>
          <p:cNvPr id="146435" name="Rectangle 3"/>
          <p:cNvSpPr>
            <a:spLocks noGrp="1" noChangeArrowheads="1"/>
          </p:cNvSpPr>
          <p:nvPr>
            <p:ph idx="1"/>
          </p:nvPr>
        </p:nvSpPr>
        <p:spPr/>
        <p:txBody>
          <a:bodyPr lIns="91797" tIns="45898" rIns="91797" bIns="45898"/>
          <a:lstStyle/>
          <a:p>
            <a:r>
              <a:rPr lang="pt"/>
              <a:t>Nome</a:t>
            </a:r>
          </a:p>
          <a:p>
            <a:pPr lvl="1"/>
            <a:r>
              <a:rPr lang="pt"/>
              <a:t>Um identificador de padrão significativo.</a:t>
            </a:r>
          </a:p>
          <a:p>
            <a:r>
              <a:rPr lang="pt"/>
              <a:t>Descrição do Problema.</a:t>
            </a:r>
          </a:p>
          <a:p>
            <a:r>
              <a:rPr lang="pt"/>
              <a:t>Descrição da solução.</a:t>
            </a:r>
          </a:p>
          <a:p>
            <a:pPr lvl="1"/>
            <a:r>
              <a:rPr lang="pt"/>
              <a:t>Não é um projeto concreto, mas um modelo para uma solução de projeto que pode ser instanciada de diferentes maneiras.</a:t>
            </a:r>
          </a:p>
          <a:p>
            <a:r>
              <a:rPr lang="pt"/>
              <a:t>Consequências</a:t>
            </a:r>
          </a:p>
          <a:p>
            <a:pPr lvl="1"/>
            <a:r>
              <a:rPr lang="pt"/>
              <a:t>Os resultados e compensações da aplicação do padrão.</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fld id="{E52E8B22-7EB0-CB48-84EA-725B781B39ED}" type="datetime1">
              <a:rPr lang="en-US" smtClean="0"/>
              <a:t>9/20/23</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pt"/>
              <a:t>O padrão Observador</a:t>
            </a:r>
          </a:p>
        </p:txBody>
      </p:sp>
      <p:sp>
        <p:nvSpPr>
          <p:cNvPr id="148483" name="Rectangle 3"/>
          <p:cNvSpPr>
            <a:spLocks noGrp="1" noChangeArrowheads="1"/>
          </p:cNvSpPr>
          <p:nvPr>
            <p:ph idx="1"/>
          </p:nvPr>
        </p:nvSpPr>
        <p:spPr/>
        <p:txBody>
          <a:bodyPr lIns="91797" tIns="45898" rIns="91797" bIns="45898"/>
          <a:lstStyle/>
          <a:p>
            <a:pPr>
              <a:lnSpc>
                <a:spcPct val="90000"/>
              </a:lnSpc>
            </a:pPr>
            <a:r>
              <a:rPr lang="pt" sz="2100" dirty="0"/>
              <a:t>Nome</a:t>
            </a:r>
          </a:p>
          <a:p>
            <a:pPr lvl="1">
              <a:lnSpc>
                <a:spcPct val="90000"/>
              </a:lnSpc>
            </a:pPr>
            <a:r>
              <a:rPr lang="pt" sz="1900" dirty="0"/>
              <a:t>Observador.</a:t>
            </a:r>
          </a:p>
          <a:p>
            <a:pPr>
              <a:lnSpc>
                <a:spcPct val="90000"/>
              </a:lnSpc>
            </a:pPr>
            <a:r>
              <a:rPr lang="pt" sz="2100" dirty="0"/>
              <a:t>Descrição</a:t>
            </a:r>
          </a:p>
          <a:p>
            <a:pPr lvl="1">
              <a:lnSpc>
                <a:spcPct val="90000"/>
              </a:lnSpc>
            </a:pPr>
            <a:r>
              <a:rPr lang="pt" sz="1900" dirty="0"/>
              <a:t>Separa a exibição do estado do objeto do próprio objeto.</a:t>
            </a:r>
          </a:p>
          <a:p>
            <a:pPr>
              <a:lnSpc>
                <a:spcPct val="90000"/>
              </a:lnSpc>
            </a:pPr>
            <a:r>
              <a:rPr lang="pt" sz="2100" dirty="0"/>
              <a:t>Descrição do Problema</a:t>
            </a:r>
          </a:p>
          <a:p>
            <a:pPr lvl="1">
              <a:lnSpc>
                <a:spcPct val="90000"/>
              </a:lnSpc>
            </a:pPr>
            <a:r>
              <a:rPr lang="pt" sz="1900" dirty="0"/>
              <a:t>Usado quando são necessárias múltiplas exibições de estado.</a:t>
            </a:r>
          </a:p>
          <a:p>
            <a:pPr>
              <a:lnSpc>
                <a:spcPct val="90000"/>
              </a:lnSpc>
            </a:pPr>
            <a:r>
              <a:rPr lang="pt" sz="2100" dirty="0"/>
              <a:t>Descrição da solução</a:t>
            </a:r>
          </a:p>
          <a:p>
            <a:pPr lvl="1">
              <a:lnSpc>
                <a:spcPct val="90000"/>
              </a:lnSpc>
            </a:pPr>
            <a:r>
              <a:rPr lang="pt" sz="1900" dirty="0"/>
              <a:t>Veja o slide com a descrição da UML.</a:t>
            </a:r>
          </a:p>
          <a:p>
            <a:pPr>
              <a:lnSpc>
                <a:spcPct val="90000"/>
              </a:lnSpc>
            </a:pPr>
            <a:r>
              <a:rPr lang="pt" sz="2100" dirty="0"/>
              <a:t>Consequências</a:t>
            </a:r>
          </a:p>
          <a:p>
            <a:pPr lvl="1">
              <a:lnSpc>
                <a:spcPct val="90000"/>
              </a:lnSpc>
            </a:pPr>
            <a:r>
              <a:rPr lang="pt" sz="1900" dirty="0"/>
              <a:t>As otimizações para melhorar o desempenho da tela são impraticáveis.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fld id="{4548EE2B-8AD3-6F4F-9BDC-D9C6BB084238}" type="datetime1">
              <a:rPr lang="en-US" smtClean="0"/>
              <a:t>9/20/23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pt" dirty="0"/>
              <a:t>O padrão Observador (1) </a:t>
            </a:r>
            <a:endParaRPr lang="en-US" dirty="0"/>
          </a:p>
        </p:txBody>
      </p:sp>
      <p:graphicFrame>
        <p:nvGraphicFramePr>
          <p:cNvPr id="4" name="Content Placeholder 3"/>
          <p:cNvGraphicFramePr>
            <a:graphicFrameLocks noGrp="1"/>
          </p:cNvGraphicFramePr>
          <p:nvPr>
            <p:ph idx="1"/>
          </p:nvPr>
        </p:nvGraphicFramePr>
        <p:xfrm>
          <a:off x="457200" y="1797737"/>
          <a:ext cx="8229600" cy="441960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pt" sz="1600" dirty="0">
                          <a:latin typeface="Arial"/>
                          <a:cs typeface="Arial"/>
                        </a:rPr>
                        <a:t>Nome do padrão</a:t>
                      </a:r>
                      <a:endParaRPr lang="en-US" sz="1600" dirty="0">
                        <a:latin typeface="Arial"/>
                        <a:cs typeface="Arial"/>
                      </a:endParaRPr>
                    </a:p>
                  </a:txBody>
                  <a:tcPr/>
                </a:tc>
                <a:tc>
                  <a:txBody>
                    <a:bodyPr/>
                    <a:lstStyle/>
                    <a:p>
                      <a:r>
                        <a:rPr lang="pt" sz="1600" dirty="0">
                          <a:latin typeface="Arial"/>
                          <a:cs typeface="Arial"/>
                        </a:rPr>
                        <a:t>Observador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pt" sz="1600" dirty="0">
                          <a:latin typeface="Arial"/>
                          <a:cs typeface="Arial"/>
                        </a:rPr>
                        <a:t>Descrição</a:t>
                      </a:r>
                      <a:endParaRPr lang="en-US" sz="1600" dirty="0">
                        <a:latin typeface="Arial"/>
                        <a:cs typeface="Arial"/>
                      </a:endParaRPr>
                    </a:p>
                  </a:txBody>
                  <a:tcPr/>
                </a:tc>
                <a:tc>
                  <a:txBody>
                    <a:bodyPr/>
                    <a:lstStyle/>
                    <a:p>
                      <a:r>
                        <a:rPr lang="pt" sz="1600" kern="1200" dirty="0">
                          <a:solidFill>
                            <a:schemeClr val="dk1"/>
                          </a:solidFill>
                          <a:latin typeface="Arial"/>
                          <a:ea typeface="+mn-ea"/>
                          <a:cs typeface="Arial"/>
                        </a:rPr>
                        <a:t>Separa a exibição do estado de um objeto do próprio objeto e permite que exibições alternativas sejam fornecidas. Quando o estado do objeto muda, todas as exibições são automaticamente notificadas e atualizadas para refletir a mudança.</a:t>
                      </a:r>
                      <a:r>
                        <a:rPr lang="pt"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pt" sz="1600" dirty="0">
                          <a:latin typeface="Arial"/>
                          <a:cs typeface="Arial"/>
                        </a:rPr>
                        <a:t>Descrição do Problema</a:t>
                      </a:r>
                      <a:endParaRPr lang="en-US" sz="1600" dirty="0">
                        <a:latin typeface="Arial"/>
                        <a:cs typeface="Arial"/>
                      </a:endParaRPr>
                    </a:p>
                  </a:txBody>
                  <a:tcPr/>
                </a:tc>
                <a:tc>
                  <a:txBody>
                    <a:bodyPr/>
                    <a:lstStyle/>
                    <a:p>
                      <a:r>
                        <a:rPr lang="pt" sz="1600" kern="1200" dirty="0">
                          <a:solidFill>
                            <a:schemeClr val="dk1"/>
                          </a:solidFill>
                          <a:latin typeface="Arial"/>
                          <a:ea typeface="+mn-ea"/>
                          <a:cs typeface="Arial"/>
                        </a:rPr>
                        <a:t>Em muitas situações, é necessário fornecer diversas exibições de informações de estado, como uma exibição gráfica e uma exibição tabular. Nem todos estes podem ser conhecidos quando a informação é especificada. Todas as apresentações alternativas devem suportar interação e, quando o estado for alterado, todas as exibições deverão ser atualizadas.</a:t>
                      </a:r>
                      <a:endParaRPr lang="en-GB" sz="1600" kern="1200" dirty="0">
                        <a:solidFill>
                          <a:schemeClr val="dk1"/>
                        </a:solidFill>
                        <a:latin typeface="Arial"/>
                        <a:ea typeface="+mn-ea"/>
                        <a:cs typeface="Arial"/>
                      </a:endParaRPr>
                    </a:p>
                    <a:p>
                      <a:r>
                        <a:rPr lang="pt" sz="1600" kern="1200" dirty="0">
                          <a:solidFill>
                            <a:schemeClr val="dk1"/>
                          </a:solidFill>
                          <a:latin typeface="Arial"/>
                          <a:ea typeface="+mn-ea"/>
                          <a:cs typeface="Arial"/>
                        </a:rPr>
                        <a:t>Este padrão pode ser usado em todas as situações onde mais de um formato de exibição para informações de estado é necessário e onde não é necessário que o objeto que mantém as informações de estado conheça os formatos de exibição específicos usados.</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fld id="{CBE595DE-7EDD-A94C-81CC-0F2DD3D8E09B}" type="datetime1">
              <a:rPr lang="en-US" smtClean="0"/>
              <a:t>9/20/23</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pt" dirty="0"/>
              <a:t>O padrão Observador (2) </a:t>
            </a:r>
            <a:endParaRPr lang="en-US" dirty="0"/>
          </a:p>
        </p:txBody>
      </p:sp>
      <p:graphicFrame>
        <p:nvGraphicFramePr>
          <p:cNvPr id="4" name="Content Placeholder 3"/>
          <p:cNvGraphicFramePr>
            <a:graphicFrameLocks noGrp="1"/>
          </p:cNvGraphicFramePr>
          <p:nvPr>
            <p:ph idx="1"/>
          </p:nvPr>
        </p:nvGraphicFramePr>
        <p:xfrm>
          <a:off x="457200" y="1676147"/>
          <a:ext cx="8229600" cy="4815840"/>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pt" sz="1600" dirty="0">
                          <a:latin typeface="Arial"/>
                          <a:cs typeface="Arial"/>
                        </a:rPr>
                        <a:t>Nome do padrão</a:t>
                      </a:r>
                      <a:endParaRPr lang="en-US" sz="1600" dirty="0">
                        <a:latin typeface="Arial"/>
                        <a:cs typeface="Arial"/>
                      </a:endParaRPr>
                    </a:p>
                  </a:txBody>
                  <a:tcPr/>
                </a:tc>
                <a:tc>
                  <a:txBody>
                    <a:bodyPr/>
                    <a:lstStyle/>
                    <a:p>
                      <a:r>
                        <a:rPr lang="pt" sz="1600" dirty="0">
                          <a:latin typeface="Arial"/>
                          <a:cs typeface="Arial"/>
                        </a:rPr>
                        <a:t>Observador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pt" sz="1400" dirty="0">
                          <a:latin typeface="Arial"/>
                          <a:cs typeface="Arial"/>
                        </a:rPr>
                        <a:t>Descrição da solução</a:t>
                      </a:r>
                      <a:endParaRPr lang="en-US" sz="1400" dirty="0">
                        <a:latin typeface="Arial"/>
                        <a:cs typeface="Arial"/>
                      </a:endParaRPr>
                    </a:p>
                  </a:txBody>
                  <a:tcPr/>
                </a:tc>
                <a:tc>
                  <a:txBody>
                    <a:bodyPr/>
                    <a:lstStyle/>
                    <a:p>
                      <a:r>
                        <a:rPr lang="pt" sz="1400" kern="1200" dirty="0">
                          <a:solidFill>
                            <a:schemeClr val="dk1"/>
                          </a:solidFill>
                          <a:latin typeface="Arial"/>
                          <a:ea typeface="+mn-ea"/>
                          <a:cs typeface="Arial"/>
                        </a:rPr>
                        <a:t>Isto envolve dois objetos abstratos, Subject e Observer, e dois objetos concretos, </a:t>
                      </a:r>
                      <a:r>
                        <a:rPr lang="pt" sz="1400" kern="1200" dirty="0" err="1">
                          <a:solidFill>
                            <a:schemeClr val="dk1"/>
                          </a:solidFill>
                          <a:latin typeface="Arial"/>
                          <a:ea typeface="+mn-ea"/>
                          <a:cs typeface="Arial"/>
                        </a:rPr>
                        <a:t>ConcreteSubject </a:t>
                      </a:r>
                      <a:r>
                        <a:rPr lang="pt" sz="1400" kern="1200" dirty="0">
                          <a:solidFill>
                            <a:schemeClr val="dk1"/>
                          </a:solidFill>
                          <a:latin typeface="Arial"/>
                          <a:ea typeface="+mn-ea"/>
                          <a:cs typeface="Arial"/>
                        </a:rPr>
                        <a:t>e </a:t>
                      </a:r>
                      <a:r>
                        <a:rPr lang="pt" sz="1400" kern="1200" dirty="0" err="1">
                          <a:solidFill>
                            <a:schemeClr val="dk1"/>
                          </a:solidFill>
                          <a:latin typeface="Arial"/>
                          <a:ea typeface="+mn-ea"/>
                          <a:cs typeface="Arial"/>
                        </a:rPr>
                        <a:t>ConcreteObject </a:t>
                      </a:r>
                      <a:r>
                        <a:rPr lang="pt" sz="1400" kern="1200" dirty="0">
                          <a:solidFill>
                            <a:schemeClr val="dk1"/>
                          </a:solidFill>
                          <a:latin typeface="Arial"/>
                          <a:ea typeface="+mn-ea"/>
                          <a:cs typeface="Arial"/>
                        </a:rPr>
                        <a:t>, que herdam os atributos dos objetos abstratos relacionados. Os objetos abstratos incluem operações gerais aplicáveis em todas as situações. O estado a ser exibido é mantido em </a:t>
                      </a:r>
                      <a:r>
                        <a:rPr lang="pt" sz="1400" kern="1200" dirty="0" err="1">
                          <a:solidFill>
                            <a:schemeClr val="dk1"/>
                          </a:solidFill>
                          <a:latin typeface="Arial"/>
                          <a:ea typeface="+mn-ea"/>
                          <a:cs typeface="Arial"/>
                        </a:rPr>
                        <a:t>ConcreteSubject </a:t>
                      </a:r>
                      <a:r>
                        <a:rPr lang="pt" sz="1400" kern="1200" dirty="0">
                          <a:solidFill>
                            <a:schemeClr val="dk1"/>
                          </a:solidFill>
                          <a:latin typeface="Arial"/>
                          <a:ea typeface="+mn-ea"/>
                          <a:cs typeface="Arial"/>
                        </a:rPr>
                        <a:t>, que herda operações de Subject permitindo adicionar e remover Observadores (cada observador corresponde a um display) e emitir uma notificação quando o estado for alterado.</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pt" sz="1400" kern="1200" dirty="0">
                          <a:solidFill>
                            <a:schemeClr val="dk1"/>
                          </a:solidFill>
                          <a:latin typeface="Arial"/>
                          <a:ea typeface="+mn-ea"/>
                          <a:cs typeface="Arial"/>
                        </a:rPr>
                        <a:t>O </a:t>
                      </a:r>
                      <a:r>
                        <a:rPr lang="pt" sz="1400" kern="1200" dirty="0" err="1">
                          <a:solidFill>
                            <a:schemeClr val="dk1"/>
                          </a:solidFill>
                          <a:latin typeface="Arial"/>
                          <a:ea typeface="+mn-ea"/>
                          <a:cs typeface="Arial"/>
                        </a:rPr>
                        <a:t>ConcreteObserver </a:t>
                      </a:r>
                      <a:r>
                        <a:rPr lang="pt" sz="1400" kern="1200" dirty="0">
                          <a:solidFill>
                            <a:schemeClr val="dk1"/>
                          </a:solidFill>
                          <a:latin typeface="Arial"/>
                          <a:ea typeface="+mn-ea"/>
                          <a:cs typeface="Arial"/>
                        </a:rPr>
                        <a:t>mantém uma cópia do estado do </a:t>
                      </a:r>
                      <a:r>
                        <a:rPr lang="pt" sz="1400" kern="1200" dirty="0" err="1">
                          <a:solidFill>
                            <a:schemeClr val="dk1"/>
                          </a:solidFill>
                          <a:latin typeface="Arial"/>
                          <a:ea typeface="+mn-ea"/>
                          <a:cs typeface="Arial"/>
                        </a:rPr>
                        <a:t>ConcreteSubject </a:t>
                      </a:r>
                      <a:r>
                        <a:rPr lang="pt" sz="1400" kern="1200" dirty="0">
                          <a:solidFill>
                            <a:schemeClr val="dk1"/>
                          </a:solidFill>
                          <a:latin typeface="Arial"/>
                          <a:ea typeface="+mn-ea"/>
                          <a:cs typeface="Arial"/>
                        </a:rPr>
                        <a:t>e implementa a interface Update() do Observer que permite que essas cópias sejam mantidas em sintonia. O </a:t>
                      </a:r>
                      <a:r>
                        <a:rPr lang="pt" sz="1400" kern="1200" dirty="0" err="1">
                          <a:solidFill>
                            <a:schemeClr val="dk1"/>
                          </a:solidFill>
                          <a:latin typeface="Arial"/>
                          <a:ea typeface="+mn-ea"/>
                          <a:cs typeface="Arial"/>
                        </a:rPr>
                        <a:t>ConcreteObserver </a:t>
                      </a:r>
                      <a:r>
                        <a:rPr lang="pt" sz="1400" kern="1200" dirty="0">
                          <a:solidFill>
                            <a:schemeClr val="dk1"/>
                          </a:solidFill>
                          <a:latin typeface="Arial"/>
                          <a:ea typeface="+mn-ea"/>
                          <a:cs typeface="Arial"/>
                        </a:rPr>
                        <a:t>exibe automaticamente o estado e reflete as alterações sempre que o estado é atualizado.</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pt" sz="1400" dirty="0">
                          <a:latin typeface="Arial"/>
                          <a:cs typeface="Arial"/>
                        </a:rPr>
                        <a:t>Consequências</a:t>
                      </a:r>
                      <a:endParaRPr lang="en-US" sz="1400" dirty="0">
                        <a:latin typeface="Arial"/>
                        <a:cs typeface="Arial"/>
                      </a:endParaRPr>
                    </a:p>
                  </a:txBody>
                  <a:tcPr/>
                </a:tc>
                <a:tc>
                  <a:txBody>
                    <a:bodyPr/>
                    <a:lstStyle/>
                    <a:p>
                      <a:r>
                        <a:rPr lang="pt" sz="1400" kern="1200" dirty="0">
                          <a:solidFill>
                            <a:schemeClr val="dk1"/>
                          </a:solidFill>
                          <a:latin typeface="Arial"/>
                          <a:ea typeface="+mn-ea"/>
                          <a:cs typeface="Arial"/>
                        </a:rPr>
                        <a:t>O sujeito conhece apenas o Observador abstrato e não conhece detalhes da classe concreta. Portanto, há acoplamento mínimo entre esses objetos. Devido a esta falta de conhecimento, as otimizações que melhoram o desempenho da exibição são impraticáveis. Alterações para as</a:t>
                      </a:r>
                      <a:r>
                        <a:rPr lang="pt" sz="1400" b="1" kern="1200" dirty="0">
                          <a:solidFill>
                            <a:schemeClr val="dk1"/>
                          </a:solidFill>
                          <a:latin typeface="Arial"/>
                          <a:ea typeface="+mn-ea"/>
                          <a:cs typeface="Arial"/>
                        </a:rPr>
                        <a:t> </a:t>
                      </a:r>
                      <a:r>
                        <a:rPr lang="pt" sz="1400" kern="1200" dirty="0">
                          <a:solidFill>
                            <a:schemeClr val="dk1"/>
                          </a:solidFill>
                          <a:latin typeface="Arial"/>
                          <a:ea typeface="+mn-ea"/>
                          <a:cs typeface="Arial"/>
                        </a:rPr>
                        <a:t>sujeito pode causar um conjunto de</a:t>
                      </a:r>
                      <a:r>
                        <a:rPr lang="pt" sz="1400" b="1" kern="1200" dirty="0">
                          <a:solidFill>
                            <a:schemeClr val="dk1"/>
                          </a:solidFill>
                          <a:latin typeface="Arial"/>
                          <a:ea typeface="+mn-ea"/>
                          <a:cs typeface="Arial"/>
                        </a:rPr>
                        <a:t> </a:t>
                      </a:r>
                      <a:r>
                        <a:rPr lang="pt" sz="1400" kern="1200" dirty="0">
                          <a:solidFill>
                            <a:schemeClr val="dk1"/>
                          </a:solidFill>
                          <a:latin typeface="Arial"/>
                          <a:ea typeface="+mn-ea"/>
                          <a:cs typeface="Arial"/>
                        </a:rPr>
                        <a:t>vinculado</a:t>
                      </a:r>
                      <a:r>
                        <a:rPr lang="pt" sz="1400" b="1" kern="1200" dirty="0">
                          <a:solidFill>
                            <a:schemeClr val="dk1"/>
                          </a:solidFill>
                          <a:latin typeface="Arial"/>
                          <a:ea typeface="+mn-ea"/>
                          <a:cs typeface="Arial"/>
                        </a:rPr>
                        <a:t> </a:t>
                      </a:r>
                      <a:r>
                        <a:rPr lang="pt" sz="1400" kern="1200" dirty="0">
                          <a:solidFill>
                            <a:schemeClr val="dk1"/>
                          </a:solidFill>
                          <a:latin typeface="Arial"/>
                          <a:ea typeface="+mn-ea"/>
                          <a:cs typeface="Arial"/>
                        </a:rPr>
                        <a:t>atualizações para observadores a serem geradas, algumas das quais podem não ser necessárias.</a:t>
                      </a:r>
                      <a:r>
                        <a:rPr lang="pt"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fld id="{412A2252-42BF-F240-A4B7-27FA75F9D89D}" type="datetime1">
              <a:rPr lang="en-US" smtClean="0"/>
              <a:t>9/20/23</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Vários displays usando o padrão Observer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fld id="{FFC07A88-DC78-2A48-803A-96F0B80449A1}" type="datetime1">
              <a:rPr lang="en-US" smtClean="0"/>
              <a:t>9/20/23</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 modelo UML do padrão Observer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fld id="{F1E3D05C-D3AA-8541-9E80-D656966AA70C}" type="datetime1">
              <a:rPr lang="en-US" smtClean="0"/>
              <a:t>9/20/23</a:t>
            </a:fld>
            <a:endParaRPr lang="en-US"/>
          </a:p>
        </p:txBody>
      </p:sp>
      <p:pic>
        <p:nvPicPr>
          <p:cNvPr id="10" name="Content Placeholder 9">
            <a:extLst>
              <a:ext uri="{FF2B5EF4-FFF2-40B4-BE49-F238E27FC236}">
                <a16:creationId xmlns:a16="http://schemas.microsoft.com/office/drawing/2014/main" id="{4AE51DA7-64DD-0114-530B-6AC404AD68EA}"/>
              </a:ext>
            </a:extLst>
          </p:cNvPr>
          <p:cNvPicPr>
            <a:picLocks noGrp="1" noChangeAspect="1"/>
          </p:cNvPicPr>
          <p:nvPr>
            <p:ph idx="1"/>
          </p:nvPr>
        </p:nvPicPr>
        <p:blipFill>
          <a:blip r:embed="rId2"/>
          <a:stretch>
            <a:fillRect/>
          </a:stretch>
        </p:blipFill>
        <p:spPr>
          <a:xfrm>
            <a:off x="457200" y="1996003"/>
            <a:ext cx="8229600" cy="3734356"/>
          </a:xfrm>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de projeto</a:t>
            </a:r>
            <a:endParaRPr lang="en-US" dirty="0"/>
          </a:p>
        </p:txBody>
      </p:sp>
      <p:sp>
        <p:nvSpPr>
          <p:cNvPr id="3" name="Content Placeholder 2"/>
          <p:cNvSpPr>
            <a:spLocks noGrp="1"/>
          </p:cNvSpPr>
          <p:nvPr>
            <p:ph idx="1"/>
          </p:nvPr>
        </p:nvSpPr>
        <p:spPr/>
        <p:txBody>
          <a:bodyPr/>
          <a:lstStyle/>
          <a:p>
            <a:r>
              <a:rPr lang="pt" dirty="0"/>
              <a:t>Para usar padrões em seu projeto, você precisa reconhecer que qualquer problema de projeto que você esteja enfrentando pode ter um padrão associado que pode ser aplicado.</a:t>
            </a:r>
          </a:p>
          <a:p>
            <a:pPr lvl="1"/>
            <a:r>
              <a:rPr lang="pt" dirty="0"/>
              <a:t>Informa a vários objetos que o estado de algum outro objeto mudou (padrão Observer).</a:t>
            </a:r>
            <a:endParaRPr lang="en-GB" dirty="0"/>
          </a:p>
          <a:p>
            <a:pPr lvl="1"/>
            <a:r>
              <a:rPr lang="pt" dirty="0"/>
              <a:t>Organize as interfaces para uma série de objetos relacionados que muitas vezes foram desenvolvidos de forma incremental (padrão Façade).</a:t>
            </a:r>
            <a:endParaRPr lang="en-GB" dirty="0"/>
          </a:p>
          <a:p>
            <a:pPr lvl="1"/>
            <a:r>
              <a:rPr lang="pt" dirty="0"/>
              <a:t>Fornece uma maneira padrão de acessar os elementos em uma coleção, independentemente de como essa coleção é implementada ( padrão </a:t>
            </a:r>
            <a:r>
              <a:rPr lang="pt" dirty="0" err="1"/>
              <a:t>Iterator </a:t>
            </a:r>
            <a:r>
              <a:rPr lang="pt" dirty="0"/>
              <a:t>).</a:t>
            </a:r>
            <a:endParaRPr lang="en-GB" dirty="0"/>
          </a:p>
          <a:p>
            <a:pPr lvl="1"/>
            <a:r>
              <a:rPr lang="pt" dirty="0"/>
              <a:t>Permitir a possibilidade de estender a funcionalidade de uma classe existente em tempo de execução (padrão Decorator).</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fld id="{C320EE1A-AF9B-524A-AC09-3357839C21D7}" type="datetime1">
              <a:rPr lang="en-US" smtClean="0"/>
              <a:t>9/20/23</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pt" dirty="0"/>
              <a:t>Problemas de implementação</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fld id="{5D18FF23-E910-4F48-9DBB-C1E254EE5741}" type="datetime1">
              <a:rPr lang="en-US" smtClean="0"/>
              <a:t>9/20/23</a:t>
            </a:fld>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Construa ou compre</a:t>
            </a:r>
            <a:endParaRPr lang="en-US" dirty="0"/>
          </a:p>
        </p:txBody>
      </p:sp>
      <p:sp>
        <p:nvSpPr>
          <p:cNvPr id="3" name="Content Placeholder 2"/>
          <p:cNvSpPr>
            <a:spLocks noGrp="1"/>
          </p:cNvSpPr>
          <p:nvPr>
            <p:ph idx="1"/>
          </p:nvPr>
        </p:nvSpPr>
        <p:spPr/>
        <p:txBody>
          <a:bodyPr/>
          <a:lstStyle/>
          <a:p>
            <a:r>
              <a:rPr lang="pt" dirty="0"/>
              <a:t>Numa vasta gama de domínios, é agora possível comprar sistemas prontos a utilizar (COTS) que podem ser adaptados e adaptados às necessidades dos utilizadores.</a:t>
            </a:r>
          </a:p>
          <a:p>
            <a:pPr lvl="1"/>
            <a:r>
              <a:rPr lang="pt" dirty="0"/>
              <a:t>Por exemplo, se você deseja implementar um sistema de registros médicos, pode adquirir um pacote que já é utilizado em hospitais. Pode ser mais barato e rápido utilizar esta abordagem em vez de desenvolver um sistema numa linguagem de programação convencional.</a:t>
            </a:r>
            <a:endParaRPr lang="en-GB" dirty="0"/>
          </a:p>
          <a:p>
            <a:r>
              <a:rPr lang="pt" dirty="0"/>
              <a:t>Quando você desenvolve um aplicativo dessa maneira, o processo de design se preocupa em como usar os recursos de configuração desse sistema para atender aos requisitos do sistema.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fld id="{A784D2A6-E18B-F54B-8975-83E429E0CBF1}" type="datetime1">
              <a:rPr lang="en-US" smtClean="0"/>
              <a:t>9/20/23</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de implementação</a:t>
            </a:r>
            <a:endParaRPr lang="en-US" dirty="0"/>
          </a:p>
        </p:txBody>
      </p:sp>
      <p:sp>
        <p:nvSpPr>
          <p:cNvPr id="3" name="Content Placeholder 2"/>
          <p:cNvSpPr>
            <a:spLocks noGrp="1"/>
          </p:cNvSpPr>
          <p:nvPr>
            <p:ph idx="1"/>
          </p:nvPr>
        </p:nvSpPr>
        <p:spPr/>
        <p:txBody>
          <a:bodyPr/>
          <a:lstStyle/>
          <a:p>
            <a:r>
              <a:rPr lang="pt" sz="1800" dirty="0"/>
              <a:t>O foco aqui não está na programação, embora isto seja obviamente importante, mas em outras questões de implementação que muitas vezes não são abordadas nos textos de programação:</a:t>
            </a:r>
          </a:p>
          <a:p>
            <a:pPr lvl="1"/>
            <a:r>
              <a:rPr lang="pt" sz="1800" dirty="0">
                <a:solidFill>
                  <a:srgbClr val="FF0000"/>
                </a:solidFill>
              </a:rPr>
              <a:t>Reutilização </a:t>
            </a:r>
            <a:r>
              <a:rPr lang="pt" sz="1800" dirty="0"/>
              <a:t>A maioria dos softwares modernos é construída reutilizando componentes ou sistemas existentes. Ao desenvolver software, você deve usar o máximo possível o código existente.</a:t>
            </a:r>
            <a:endParaRPr lang="en-GB" sz="1800" dirty="0"/>
          </a:p>
          <a:p>
            <a:pPr lvl="1"/>
            <a:r>
              <a:rPr lang="pt" sz="1800" dirty="0">
                <a:solidFill>
                  <a:srgbClr val="FF0000"/>
                </a:solidFill>
              </a:rPr>
              <a:t>Gerenciamento de configuração </a:t>
            </a:r>
            <a:r>
              <a:rPr lang="pt" sz="1800" dirty="0"/>
              <a:t>Durante o processo de desenvolvimento, você deve acompanhar as diversas versões de cada componente de software em um sistema de gerenciamento de configuração.</a:t>
            </a:r>
            <a:endParaRPr lang="en-GB" sz="1800" dirty="0"/>
          </a:p>
          <a:p>
            <a:pPr lvl="1"/>
            <a:r>
              <a:rPr lang="pt" sz="1800" dirty="0">
                <a:solidFill>
                  <a:srgbClr val="FF0000"/>
                </a:solidFill>
              </a:rPr>
              <a:t>Desenvolvimento host-alvo </a:t>
            </a:r>
            <a:r>
              <a:rPr lang="pt" sz="1800" dirty="0"/>
              <a:t>O software de produção geralmente não é executado no mesmo computador que o ambiente de desenvolvimento de software. Em vez disso, você o desenvolve em um computador (o sistema host) e o executa em um computador separado (o sistema de destino). </a:t>
            </a:r>
            <a:endParaRPr lang="en-US" sz="18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fld id="{25731FB1-E1D4-8448-9501-0212E7325F7C}" type="datetime1">
              <a:rPr lang="en-US" smtClean="0"/>
              <a:t>9/20/23</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Reuso</a:t>
            </a:r>
            <a:endParaRPr lang="en-US" dirty="0"/>
          </a:p>
        </p:txBody>
      </p:sp>
      <p:sp>
        <p:nvSpPr>
          <p:cNvPr id="3" name="Content Placeholder 2"/>
          <p:cNvSpPr>
            <a:spLocks noGrp="1"/>
          </p:cNvSpPr>
          <p:nvPr>
            <p:ph idx="1"/>
          </p:nvPr>
        </p:nvSpPr>
        <p:spPr/>
        <p:txBody>
          <a:bodyPr/>
          <a:lstStyle/>
          <a:p>
            <a:r>
              <a:rPr lang="pt" dirty="0"/>
              <a:t>Entre as décadas de 1960 e 1990, a maioria dos novos softwares foi desenvolvida do zero, escrevendo todo o código em uma linguagem de programação de alto nível.</a:t>
            </a:r>
          </a:p>
          <a:p>
            <a:pPr lvl="1"/>
            <a:r>
              <a:rPr lang="pt" dirty="0"/>
              <a:t>A única reutilização ou software significativo foi a reutilização de funções e objetos em bibliotecas de linguagens de programação.</a:t>
            </a:r>
          </a:p>
          <a:p>
            <a:r>
              <a:rPr lang="pt" dirty="0"/>
              <a:t>Os custos e a pressão sobre os prazos significam que esta abordagem se tornou cada vez mais inviável, especialmente para sistemas comerciais e baseados na Internet.</a:t>
            </a:r>
          </a:p>
          <a:p>
            <a:r>
              <a:rPr lang="pt" dirty="0"/>
              <a:t>Surgiu uma abordagem de desenvolvimento baseada na reutilização de software existente e agora é geralmente usada para software empresarial e científico.</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fld id="{B688D9FC-3357-DC48-97B7-7D896BF4D6F1}" type="datetime1">
              <a:rPr lang="en-US" smtClean="0"/>
              <a:t>9/20/23</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Níveis de reutilização</a:t>
            </a:r>
            <a:endParaRPr lang="en-US" dirty="0"/>
          </a:p>
        </p:txBody>
      </p:sp>
      <p:sp>
        <p:nvSpPr>
          <p:cNvPr id="3" name="Content Placeholder 2"/>
          <p:cNvSpPr>
            <a:spLocks noGrp="1"/>
          </p:cNvSpPr>
          <p:nvPr>
            <p:ph idx="1"/>
          </p:nvPr>
        </p:nvSpPr>
        <p:spPr/>
        <p:txBody>
          <a:bodyPr/>
          <a:lstStyle/>
          <a:p>
            <a:r>
              <a:rPr lang="pt" dirty="0"/>
              <a:t>O nível de abstração</a:t>
            </a:r>
          </a:p>
          <a:p>
            <a:pPr lvl="1"/>
            <a:r>
              <a:rPr lang="pt" dirty="0"/>
              <a:t>Neste nível, você não reutiliza software diretamente, mas utiliza o conhecimento de abstrações bem-sucedidas no design de seu software.</a:t>
            </a:r>
            <a:endParaRPr lang="en-GB" dirty="0"/>
          </a:p>
          <a:p>
            <a:r>
              <a:rPr lang="pt" dirty="0"/>
              <a:t>O nível do objeto</a:t>
            </a:r>
          </a:p>
          <a:p>
            <a:pPr lvl="1"/>
            <a:r>
              <a:rPr lang="pt" dirty="0"/>
              <a:t>Nesse nível, você reutiliza diretamente objetos de uma biblioteca, em vez de escrever o código sozinho.</a:t>
            </a:r>
            <a:endParaRPr lang="en-GB" dirty="0"/>
          </a:p>
          <a:p>
            <a:r>
              <a:rPr lang="pt" dirty="0"/>
              <a:t>O nível do componente</a:t>
            </a:r>
          </a:p>
          <a:p>
            <a:pPr lvl="1"/>
            <a:r>
              <a:rPr lang="pt" dirty="0"/>
              <a:t>Componentes são coleções de objetos e classes de objetos que você reutiliza em sistemas aplicativos.</a:t>
            </a:r>
            <a:endParaRPr lang="en-GB" dirty="0"/>
          </a:p>
          <a:p>
            <a:r>
              <a:rPr lang="pt" dirty="0"/>
              <a:t>O nível do sistema</a:t>
            </a:r>
          </a:p>
          <a:p>
            <a:pPr lvl="1"/>
            <a:r>
              <a:rPr lang="pt" dirty="0"/>
              <a:t>Nesse nível, você reutiliza sistemas aplicativos inteiros.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fld id="{0AF64ACB-7042-F44B-ABA0-2835954827E3}" type="datetime1">
              <a:rPr lang="en-US" smtClean="0"/>
              <a:t>9/20/23</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Reutilização de software</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fld id="{66649B76-214B-EC40-9A72-C31D291B69FB}" type="datetime1">
              <a:rPr lang="en-US" smtClean="0"/>
              <a:t>9/20/23</a:t>
            </a:fld>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Custos de reutilização</a:t>
            </a:r>
            <a:endParaRPr lang="en-US" dirty="0"/>
          </a:p>
        </p:txBody>
      </p:sp>
      <p:sp>
        <p:nvSpPr>
          <p:cNvPr id="3" name="Content Placeholder 2"/>
          <p:cNvSpPr>
            <a:spLocks noGrp="1"/>
          </p:cNvSpPr>
          <p:nvPr>
            <p:ph idx="1"/>
          </p:nvPr>
        </p:nvSpPr>
        <p:spPr/>
        <p:txBody>
          <a:bodyPr/>
          <a:lstStyle/>
          <a:p>
            <a:r>
              <a:rPr lang="pt" sz="2100" dirty="0"/>
              <a:t>Os custos do tempo gasto na procura de software para reutilizar e na avaliação se ele atende ou não às suas necessidades.</a:t>
            </a:r>
            <a:endParaRPr lang="en-GB" sz="2100" dirty="0"/>
          </a:p>
          <a:p>
            <a:r>
              <a:rPr lang="pt" sz="2100" dirty="0"/>
              <a:t>Quando aplicável, os custos de aquisição do software reutilizável. Para grandes sistemas prontos para uso, esses custos podem ser muito elevados.</a:t>
            </a:r>
            <a:endParaRPr lang="en-GB" sz="2100" dirty="0"/>
          </a:p>
          <a:p>
            <a:r>
              <a:rPr lang="pt" sz="2100" dirty="0"/>
              <a:t>Os custos de adaptação e configuração de componentes ou sistemas de software reutilizáveis para refletir os requisitos do sistema que você está desenvolvendo.</a:t>
            </a:r>
            <a:endParaRPr lang="en-GB" sz="2100" dirty="0"/>
          </a:p>
          <a:p>
            <a:r>
              <a:rPr lang="pt" sz="2100" dirty="0"/>
              <a:t>Os custos de integração de elementos de software reutilizáveis entre si (se você estiver usando software de fontes diferentes) e com o novo código que você desenvolveu.</a:t>
            </a:r>
            <a:endParaRPr lang="en-US" sz="21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fld id="{0CE5F161-72EE-FC4E-ACF9-D1F8446066B1}" type="datetime1">
              <a:rPr lang="en-US" smtClean="0"/>
              <a:t>9/20/23</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Gerenciamento de configurações</a:t>
            </a:r>
            <a:endParaRPr lang="en-US" dirty="0"/>
          </a:p>
        </p:txBody>
      </p:sp>
      <p:sp>
        <p:nvSpPr>
          <p:cNvPr id="3" name="Content Placeholder 2"/>
          <p:cNvSpPr>
            <a:spLocks noGrp="1"/>
          </p:cNvSpPr>
          <p:nvPr>
            <p:ph idx="1"/>
          </p:nvPr>
        </p:nvSpPr>
        <p:spPr/>
        <p:txBody>
          <a:bodyPr/>
          <a:lstStyle/>
          <a:p>
            <a:r>
              <a:rPr lang="pt" dirty="0"/>
              <a:t>Gerenciamento de configuração é o nome dado ao processo geral de gerenciamento de um sistema de software em mudança.</a:t>
            </a:r>
          </a:p>
          <a:p>
            <a:r>
              <a:rPr lang="pt" dirty="0"/>
              <a:t>O objetivo do gerenciamento de configuração é apoiar o processo de integração do sistema para que todos os desenvolvedores possam acessar o código e os documentos do projeto de forma controlada, descobrir quais alterações foram feitas e compilar e vincular componentes para criar um sistema.</a:t>
            </a:r>
          </a:p>
          <a:p>
            <a:r>
              <a:rPr lang="pt" dirty="0"/>
              <a:t>Consulte também o Capítulo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fld id="{EC6BB300-4575-6C43-9AC2-1CD1C18C7E8B}" type="datetime1">
              <a:rPr lang="en-US" smtClean="0"/>
              <a:t>9/20/23</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Atividades de gerenciamento de configuração</a:t>
            </a:r>
            <a:endParaRPr lang="en-US" dirty="0"/>
          </a:p>
        </p:txBody>
      </p:sp>
      <p:sp>
        <p:nvSpPr>
          <p:cNvPr id="3" name="Content Placeholder 2"/>
          <p:cNvSpPr>
            <a:spLocks noGrp="1"/>
          </p:cNvSpPr>
          <p:nvPr>
            <p:ph idx="1"/>
          </p:nvPr>
        </p:nvSpPr>
        <p:spPr/>
        <p:txBody>
          <a:bodyPr/>
          <a:lstStyle/>
          <a:p>
            <a:r>
              <a:rPr lang="pt" sz="2100" dirty="0"/>
              <a:t>Gerenciamento de versões, onde é fornecido suporte para acompanhar as diferentes versões dos componentes de software. Os sistemas de gerenciamento de versão incluem recursos para coordenar o desenvolvimento por vários programadores.</a:t>
            </a:r>
            <a:endParaRPr lang="en-GB" sz="2100" dirty="0"/>
          </a:p>
          <a:p>
            <a:r>
              <a:rPr lang="pt" sz="2100" dirty="0"/>
              <a:t>Integração de sistemas, onde é fornecido suporte para ajudar os desenvolvedores a definir quais versões de componentes são usadas para criar cada versão de um sistema. Esta descrição é então usada para construir um sistema automaticamente, compilando e vinculando os componentes necessários.</a:t>
            </a:r>
            <a:endParaRPr lang="en-GB" sz="2100" dirty="0"/>
          </a:p>
          <a:p>
            <a:r>
              <a:rPr lang="pt" sz="2100" dirty="0"/>
              <a:t>Rastreamento de problemas, onde é fornecido suporte para permitir que os usuários relatem bugs e outros problemas, e para permitir que todos os desenvolvedores vejam quem está trabalhando nesses problemas e quando eles são corrigidos. </a:t>
            </a:r>
            <a:endParaRPr lang="en-US" sz="21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fld id="{0ADF3056-C4BA-FC45-A88D-4432355558BD}" type="datetime1">
              <a:rPr lang="en-US" smtClean="0"/>
              <a:t>9/20/23</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Interação da ferramenta de gerenciamento de configuração</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fld id="{7B2BB979-9B2E-544B-A166-A8AA5737C99D}" type="datetime1">
              <a:rPr lang="en-US" smtClean="0"/>
              <a:t>9/20/23</a:t>
            </a:fld>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Desenvolvimento host-alvo</a:t>
            </a:r>
            <a:endParaRPr lang="en-US" dirty="0"/>
          </a:p>
        </p:txBody>
      </p:sp>
      <p:sp>
        <p:nvSpPr>
          <p:cNvPr id="3" name="Content Placeholder 2"/>
          <p:cNvSpPr>
            <a:spLocks noGrp="1"/>
          </p:cNvSpPr>
          <p:nvPr>
            <p:ph idx="1"/>
          </p:nvPr>
        </p:nvSpPr>
        <p:spPr/>
        <p:txBody>
          <a:bodyPr/>
          <a:lstStyle/>
          <a:p>
            <a:r>
              <a:rPr lang="pt" sz="2200" dirty="0"/>
              <a:t>A maior parte do software é desenvolvida em um computador (o host), mas é executada em uma máquina separada (o destino).</a:t>
            </a:r>
          </a:p>
          <a:p>
            <a:r>
              <a:rPr lang="pt" sz="2200" dirty="0"/>
              <a:t>De forma mais geral, podemos falar sobre uma plataforma de desenvolvimento e uma plataforma de execução.</a:t>
            </a:r>
          </a:p>
          <a:p>
            <a:pPr lvl="1"/>
            <a:r>
              <a:rPr lang="pt" sz="2200" dirty="0"/>
              <a:t>Uma plataforma é mais do que apenas hardware.</a:t>
            </a:r>
          </a:p>
          <a:p>
            <a:pPr lvl="1"/>
            <a:r>
              <a:rPr lang="pt" sz="2200" dirty="0"/>
              <a:t>Inclui o sistema operacional instalado e outros softwares de suporte, como um sistema de gerenciamento de banco de dados ou, para plataformas de desenvolvimento, um ambiente de desenvolvimento interativo.</a:t>
            </a:r>
          </a:p>
          <a:p>
            <a:r>
              <a:rPr lang="pt" sz="2200" dirty="0"/>
              <a:t>A plataforma de desenvolvimento geralmente possui software instalado diferente da plataforma de execução; essas plataformas podem ter arquiteturas diferentes.</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fld id="{95FA7B41-EAC6-CB4B-B046-53EF3643C0BE}" type="datetime1">
              <a:rPr lang="en-US" smtClean="0"/>
              <a:t>9/20/23</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Desenvolvimento host-alvo</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fld id="{FC076908-F31B-1A4A-8705-E9113E537CC0}" type="datetime1">
              <a:rPr lang="en-US" smtClean="0"/>
              <a:t>9/20/23</a:t>
            </a:fld>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pt" dirty="0"/>
              <a:t>Design orientado a objetos usando UML</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fld id="{921A8CEA-816F-9742-A680-E0E2F142C236}" type="datetime1">
              <a:rPr lang="en-US" smtClean="0"/>
              <a:t>9/20/23</a:t>
            </a:fld>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Ferramentas da plataforma de desenvolvimento</a:t>
            </a:r>
            <a:endParaRPr lang="en-US" dirty="0"/>
          </a:p>
        </p:txBody>
      </p:sp>
      <p:sp>
        <p:nvSpPr>
          <p:cNvPr id="3" name="Content Placeholder 2"/>
          <p:cNvSpPr>
            <a:spLocks noGrp="1"/>
          </p:cNvSpPr>
          <p:nvPr>
            <p:ph idx="1"/>
          </p:nvPr>
        </p:nvSpPr>
        <p:spPr/>
        <p:txBody>
          <a:bodyPr/>
          <a:lstStyle/>
          <a:p>
            <a:r>
              <a:rPr lang="pt" sz="2200" dirty="0"/>
              <a:t>Um compilador integrado e sistema de edição direcionado à sintaxe que permite criar, editar e compilar código.</a:t>
            </a:r>
            <a:endParaRPr lang="en-GB" sz="2200" dirty="0"/>
          </a:p>
          <a:p>
            <a:r>
              <a:rPr lang="pt" sz="2200" dirty="0"/>
              <a:t>Um sistema de depuração de linguagem.</a:t>
            </a:r>
            <a:endParaRPr lang="en-GB" sz="2200" dirty="0"/>
          </a:p>
          <a:p>
            <a:r>
              <a:rPr lang="pt" sz="2200" dirty="0"/>
              <a:t>Ferramentas de edição gráfica, como ferramentas para editar modelos UML.</a:t>
            </a:r>
            <a:endParaRPr lang="en-GB" sz="2200" dirty="0"/>
          </a:p>
          <a:p>
            <a:r>
              <a:rPr lang="pt" sz="2200" dirty="0"/>
              <a:t>Ferramentas de teste, como o </a:t>
            </a:r>
            <a:r>
              <a:rPr lang="pt" sz="2200" dirty="0" err="1"/>
              <a:t>Junit </a:t>
            </a:r>
            <a:r>
              <a:rPr lang="pt" sz="2200" dirty="0"/>
              <a:t>, que podem executar automaticamente um conjunto de testes em uma nova versão de um programa.</a:t>
            </a:r>
            <a:endParaRPr lang="en-GB" sz="2200" dirty="0"/>
          </a:p>
          <a:p>
            <a:r>
              <a:rPr lang="pt" sz="2200" dirty="0"/>
              <a:t>Ferramentas de suporte a projetos que ajudam a organizar o código para diferentes projetos de desenvolvimento.</a:t>
            </a:r>
            <a:endParaRPr lang="en-GB" sz="2200" dirty="0"/>
          </a:p>
          <a:p>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fld id="{EE35395D-C444-CB47-8988-076679BFAABF}" type="datetime1">
              <a:rPr lang="en-US" smtClean="0"/>
              <a:t>9/20/23</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Ambientes de desenvolvimento integrados ( </a:t>
            </a:r>
            <a:r>
              <a:rPr lang="pt" dirty="0" err="1"/>
              <a:t>IDEs </a:t>
            </a:r>
            <a:r>
              <a:rPr lang="pt" dirty="0"/>
              <a:t>)</a:t>
            </a:r>
            <a:endParaRPr lang="en-US" dirty="0"/>
          </a:p>
        </p:txBody>
      </p:sp>
      <p:sp>
        <p:nvSpPr>
          <p:cNvPr id="3" name="Content Placeholder 2"/>
          <p:cNvSpPr>
            <a:spLocks noGrp="1"/>
          </p:cNvSpPr>
          <p:nvPr>
            <p:ph idx="1"/>
          </p:nvPr>
        </p:nvSpPr>
        <p:spPr/>
        <p:txBody>
          <a:bodyPr/>
          <a:lstStyle/>
          <a:p>
            <a:r>
              <a:rPr lang="pt" sz="2200" dirty="0"/>
              <a:t>As ferramentas de desenvolvimento de software são frequentemente agrupadas para criar um ambiente de desenvolvimento integrado (IDE).</a:t>
            </a:r>
          </a:p>
          <a:p>
            <a:r>
              <a:rPr lang="pt" sz="2200" dirty="0"/>
              <a:t>Um IDE é um conjunto de ferramentas de software que oferece suporte a diferentes aspectos do desenvolvimento de software, dentro de alguma estrutura e interface de usuário comuns.</a:t>
            </a:r>
          </a:p>
          <a:p>
            <a:r>
              <a:rPr lang="pt" sz="2200" dirty="0" err="1"/>
              <a:t>IDEs </a:t>
            </a:r>
            <a:r>
              <a:rPr lang="pt" sz="2200" dirty="0"/>
              <a:t>são criados para oferecer suporte ao desenvolvimento em uma linguagem de programação específica, como Java. O IDE da linguagem pode ser desenvolvido especialmente ou pode ser uma instanciação de um IDE de uso geral, com ferramentas específicas de suporte à linguagem.</a:t>
            </a:r>
            <a:endParaRPr lang="en-GB" sz="2200" dirty="0"/>
          </a:p>
          <a:p>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fld id="{AED32EA8-1A8D-B74B-B56D-8AE53244097D}" type="datetime1">
              <a:rPr lang="en-US" smtClean="0"/>
              <a:t>9/20/23</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Fatores de implantação de componentes/sistemas</a:t>
            </a:r>
            <a:endParaRPr lang="en-US" dirty="0"/>
          </a:p>
        </p:txBody>
      </p:sp>
      <p:sp>
        <p:nvSpPr>
          <p:cNvPr id="3" name="Content Placeholder 2"/>
          <p:cNvSpPr>
            <a:spLocks noGrp="1"/>
          </p:cNvSpPr>
          <p:nvPr>
            <p:ph idx="1"/>
          </p:nvPr>
        </p:nvSpPr>
        <p:spPr>
          <a:xfrm>
            <a:off x="227517" y="1431148"/>
            <a:ext cx="8229600" cy="4525963"/>
          </a:xfrm>
        </p:spPr>
        <p:txBody>
          <a:bodyPr/>
          <a:lstStyle/>
          <a:p>
            <a:r>
              <a:rPr lang="pt" sz="2000" dirty="0"/>
              <a:t>Se um componente for projetado para uma arquitetura de hardware específica ou depender de algum outro sistema de software, ele deverá obviamente ser implantado em uma plataforma que forneça o suporte de hardware e software necessário.</a:t>
            </a:r>
            <a:endParaRPr lang="en-GB" sz="2000" dirty="0"/>
          </a:p>
          <a:p>
            <a:r>
              <a:rPr lang="pt" sz="2000" dirty="0"/>
              <a:t>Os sistemas de alta disponibilidade podem exigir que os componentes sejam implantados em mais de uma plataforma. Isto significa que, em caso de falha da plataforma, está disponível uma implementação alternativa do componente. </a:t>
            </a:r>
            <a:endParaRPr lang="en-US" sz="2000" dirty="0"/>
          </a:p>
          <a:p>
            <a:r>
              <a:rPr lang="pt" sz="2000" dirty="0"/>
              <a:t>Se houver um alto nível de tráfego de comunicações entre componentes, geralmente faz sentido implantá-los na mesma plataforma ou em plataformas fisicamente próximas umas das outras. Isso reduz o atraso entre o momento em que uma mensagem é enviada por um componente e recebida por outro.</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fld id="{75BE9F3D-39D5-7242-ABC5-3CD660722FCC}" type="datetime1">
              <a:rPr lang="en-US" smtClean="0"/>
              <a:t>9/20/23</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pt" dirty="0"/>
              <a:t>Desenvolvimento de código aberto</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fld id="{2E51AB37-02FF-6746-B3C7-E11966CFBE13}" type="datetime1">
              <a:rPr lang="en-US" smtClean="0"/>
              <a:t>9/20/23</a:t>
            </a:fld>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Desenvolvimento de código aberto</a:t>
            </a:r>
            <a:endParaRPr lang="en-US" dirty="0"/>
          </a:p>
        </p:txBody>
      </p:sp>
      <p:sp>
        <p:nvSpPr>
          <p:cNvPr id="3" name="Content Placeholder 2"/>
          <p:cNvSpPr>
            <a:spLocks noGrp="1"/>
          </p:cNvSpPr>
          <p:nvPr>
            <p:ph idx="1"/>
          </p:nvPr>
        </p:nvSpPr>
        <p:spPr/>
        <p:txBody>
          <a:bodyPr/>
          <a:lstStyle/>
          <a:p>
            <a:r>
              <a:rPr lang="pt" sz="2200" dirty="0"/>
              <a:t>O desenvolvimento de código aberto é uma abordagem de desenvolvimento de software em que o código-fonte de um sistema de software é publicado e voluntários são convidados a participar do processo de desenvolvimento.</a:t>
            </a:r>
          </a:p>
          <a:p>
            <a:r>
              <a:rPr lang="pt" sz="2200" dirty="0"/>
              <a:t>Suas raízes estão na Free Software Foundation ( </a:t>
            </a:r>
            <a:r>
              <a:rPr lang="pt" sz="2200" dirty="0" err="1"/>
              <a:t>www.fsf.org </a:t>
            </a:r>
            <a:r>
              <a:rPr lang="pt" sz="2200" dirty="0"/>
              <a:t>), que defende que o código-fonte não deve ser proprietário, mas deve estar sempre disponível para os usuários examinarem e modificarem como desejarem.</a:t>
            </a:r>
          </a:p>
          <a:p>
            <a:r>
              <a:rPr lang="pt" sz="2200" dirty="0"/>
              <a:t>O software de código aberto ampliou essa ideia usando a Internet para recrutar uma população muito maior de desenvolvedores voluntários. Muitos deles também são usuários do código.</a:t>
            </a:r>
            <a:endParaRPr lang="en-GB" sz="2200" dirty="0"/>
          </a:p>
          <a:p>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fld id="{5DDCE841-42A5-E34E-8B15-CBE0159D4BAE}" type="datetime1">
              <a:rPr lang="en-US" smtClean="0"/>
              <a:t>9/20/23</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Sistemas de código aberto</a:t>
            </a:r>
            <a:endParaRPr lang="en-US" dirty="0"/>
          </a:p>
        </p:txBody>
      </p:sp>
      <p:sp>
        <p:nvSpPr>
          <p:cNvPr id="3" name="Content Placeholder 2"/>
          <p:cNvSpPr>
            <a:spLocks noGrp="1"/>
          </p:cNvSpPr>
          <p:nvPr>
            <p:ph idx="1"/>
          </p:nvPr>
        </p:nvSpPr>
        <p:spPr/>
        <p:txBody>
          <a:bodyPr/>
          <a:lstStyle/>
          <a:p>
            <a:r>
              <a:rPr lang="pt" dirty="0"/>
              <a:t>O produto de código aberto mais conhecido é, obviamente, o sistema operacional Linux, que é amplamente utilizado como sistema de servidor e, cada vez mais, como ambiente de desktop.</a:t>
            </a:r>
          </a:p>
          <a:p>
            <a:r>
              <a:rPr lang="pt" dirty="0"/>
              <a:t>Outros importantes produtos de código aberto são Java, o servidor web Apache e o sistema de gerenciamento de banco de dados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fld id="{90116BD6-4979-4F4D-8F58-DCA9A9311848}" type="datetime1">
              <a:rPr lang="en-US" smtClean="0"/>
              <a:t>9/20/23</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de código aberto</a:t>
            </a:r>
            <a:endParaRPr lang="en-US" dirty="0"/>
          </a:p>
        </p:txBody>
      </p:sp>
      <p:sp>
        <p:nvSpPr>
          <p:cNvPr id="3" name="Content Placeholder 2"/>
          <p:cNvSpPr>
            <a:spLocks noGrp="1"/>
          </p:cNvSpPr>
          <p:nvPr>
            <p:ph idx="1"/>
          </p:nvPr>
        </p:nvSpPr>
        <p:spPr/>
        <p:txBody>
          <a:bodyPr/>
          <a:lstStyle/>
          <a:p>
            <a:r>
              <a:rPr lang="pt" dirty="0"/>
              <a:t>O produto que está sendo desenvolvido deve utilizar componentes de código aberto?</a:t>
            </a:r>
            <a:endParaRPr lang="en-GB" dirty="0"/>
          </a:p>
          <a:p>
            <a:r>
              <a:rPr lang="pt" dirty="0"/>
              <a:t>Uma abordagem de código aberto deve ser usada para o desenvolvimento do software?</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fld id="{1D879FBF-3CE7-5B4A-8282-ECE21EED908A}" type="datetime1">
              <a:rPr lang="en-US" smtClean="0"/>
              <a:t>9/20/23</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Negócios de código aberto</a:t>
            </a:r>
            <a:endParaRPr lang="en-US" dirty="0"/>
          </a:p>
        </p:txBody>
      </p:sp>
      <p:sp>
        <p:nvSpPr>
          <p:cNvPr id="3" name="Content Placeholder 2"/>
          <p:cNvSpPr>
            <a:spLocks noGrp="1"/>
          </p:cNvSpPr>
          <p:nvPr>
            <p:ph idx="1"/>
          </p:nvPr>
        </p:nvSpPr>
        <p:spPr/>
        <p:txBody>
          <a:bodyPr/>
          <a:lstStyle/>
          <a:p>
            <a:r>
              <a:rPr lang="pt" dirty="0"/>
              <a:t>Cada vez mais empresas de produtos estão usando uma abordagem de código aberto para desenvolvimento.</a:t>
            </a:r>
          </a:p>
          <a:p>
            <a:r>
              <a:rPr lang="pt" dirty="0"/>
              <a:t>Seu modelo de negócios não depende da venda de um produto de software, mas da venda de suporte para esse produto.</a:t>
            </a:r>
          </a:p>
          <a:p>
            <a:r>
              <a:rPr lang="pt" dirty="0"/>
              <a:t>Eles acreditam que o envolvimento da comunidade de código aberto permitirá que o software seja desenvolvido de forma mais barata e mais rápida e criará uma comunidade de usuários para o software.</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fld id="{FCE204F2-8CD9-8041-96ED-C67599996E4A}" type="datetime1">
              <a:rPr lang="en-US" smtClean="0"/>
              <a:t>9/20/23</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Licenciamento de código aberto</a:t>
            </a:r>
            <a:endParaRPr lang="en-US" dirty="0"/>
          </a:p>
        </p:txBody>
      </p:sp>
      <p:sp>
        <p:nvSpPr>
          <p:cNvPr id="3" name="Content Placeholder 2"/>
          <p:cNvSpPr>
            <a:spLocks noGrp="1"/>
          </p:cNvSpPr>
          <p:nvPr>
            <p:ph idx="1"/>
          </p:nvPr>
        </p:nvSpPr>
        <p:spPr/>
        <p:txBody>
          <a:bodyPr/>
          <a:lstStyle/>
          <a:p>
            <a:r>
              <a:rPr lang="pt" sz="2000" dirty="0"/>
              <a:t>Um princípio fundamental do desenvolvimento de código aberto é que o código-fonte deve estar disponível gratuitamente, isso não significa que qualquer pessoa possa fazer o que quiser com esse código.</a:t>
            </a:r>
          </a:p>
          <a:p>
            <a:pPr lvl="1"/>
            <a:r>
              <a:rPr lang="pt" dirty="0"/>
              <a:t>Legalmente, o desenvolvedor do código (seja uma empresa ou um indivíduo) ainda é o proprietário do código. Eles podem impor restrições sobre como ele é usado, incluindo condições juridicamente vinculativas em uma licença de software de código aberto.</a:t>
            </a:r>
          </a:p>
          <a:p>
            <a:pPr lvl="1"/>
            <a:r>
              <a:rPr lang="pt" dirty="0"/>
              <a:t>Alguns desenvolvedores de código aberto acreditam que se um componente de código aberto for usado para desenvolver um novo sistema, então esse sistema também deverá ser de código aberto.</a:t>
            </a:r>
          </a:p>
          <a:p>
            <a:pPr lvl="1"/>
            <a:r>
              <a:rPr lang="pt" dirty="0"/>
              <a:t>Outros estão dispostos a permitir que seu código seja usado sem essa restrição. Os sistemas desenvolvidos podem ser proprietários e vendidos como sistemas de código fechado.</a:t>
            </a:r>
            <a:endParaRPr lang="en-GB" dirty="0"/>
          </a:p>
          <a:p>
            <a:endParaRPr lang="en-US" sz="20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fld id="{6D1B6756-B970-CC45-BC33-C5087DA7A59A}" type="datetime1">
              <a:rPr lang="en-US" smtClean="0"/>
              <a:t>9/20/23</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Modelos de licença</a:t>
            </a:r>
            <a:endParaRPr lang="en-US" dirty="0"/>
          </a:p>
        </p:txBody>
      </p:sp>
      <p:sp>
        <p:nvSpPr>
          <p:cNvPr id="3" name="Content Placeholder 2"/>
          <p:cNvSpPr>
            <a:spLocks noGrp="1"/>
          </p:cNvSpPr>
          <p:nvPr>
            <p:ph idx="1"/>
          </p:nvPr>
        </p:nvSpPr>
        <p:spPr/>
        <p:txBody>
          <a:bodyPr/>
          <a:lstStyle/>
          <a:p>
            <a:r>
              <a:rPr lang="pt" sz="2200" dirty="0"/>
              <a:t>A Licença Pública Geral GNU (GPL). Esta é a chamada licença “recíproca”, o que significa que se você usar software de código aberto licenciado sob a licença GPL, deverá tornar esse software de código aberto.</a:t>
            </a:r>
            <a:endParaRPr lang="en-GB" sz="2200" dirty="0"/>
          </a:p>
          <a:p>
            <a:r>
              <a:rPr lang="pt" sz="2200" dirty="0"/>
              <a:t>A Licença Pública Geral Menor GNU (LGPL) é uma variante da licença GPL onde você pode escrever componentes vinculados ao código-fonte aberto sem ter que publicar a fonte desses componentes.</a:t>
            </a:r>
            <a:endParaRPr lang="en-GB" sz="2200" dirty="0"/>
          </a:p>
          <a:p>
            <a:r>
              <a:rPr lang="pt" sz="2200" dirty="0"/>
              <a:t>A licença Berkley Standard Distribution (BSD). Esta é uma licença não recíproca, o que significa que você não é obrigado a republicar quaisquer alterações ou modificações feitas no código-fonte aberto. Você pode incluir o código em sistemas proprietários vendidos.</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fld id="{831AFA0A-DE1A-D440-9D92-45F3913D81C7}" type="datetime1">
              <a:rPr lang="en-US" smtClean="0"/>
              <a:t>9/20/23</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pt"/>
              <a:t>Um processo de design orientado a objetos</a:t>
            </a:r>
          </a:p>
        </p:txBody>
      </p:sp>
      <p:sp>
        <p:nvSpPr>
          <p:cNvPr id="126979" name="Rectangle 3"/>
          <p:cNvSpPr>
            <a:spLocks noGrp="1" noChangeArrowheads="1"/>
          </p:cNvSpPr>
          <p:nvPr>
            <p:ph idx="1"/>
          </p:nvPr>
        </p:nvSpPr>
        <p:spPr/>
        <p:txBody>
          <a:bodyPr/>
          <a:lstStyle/>
          <a:p>
            <a:pPr>
              <a:lnSpc>
                <a:spcPct val="90000"/>
              </a:lnSpc>
            </a:pPr>
            <a:r>
              <a:rPr lang="pt" dirty="0"/>
              <a:t>estruturados de design orientado a objetos envolvem o desenvolvimento de vários modelos de sistemas diferentes.</a:t>
            </a:r>
          </a:p>
          <a:p>
            <a:pPr>
              <a:lnSpc>
                <a:spcPct val="90000"/>
              </a:lnSpc>
            </a:pPr>
            <a:r>
              <a:rPr lang="pt" dirty="0"/>
              <a:t>Eles exigem muito esforço para desenvolvimento e manutenção desses modelos e, para sistemas pequenos, isso pode não ser rentável.</a:t>
            </a:r>
          </a:p>
          <a:p>
            <a:pPr>
              <a:lnSpc>
                <a:spcPct val="90000"/>
              </a:lnSpc>
            </a:pPr>
            <a:r>
              <a:rPr lang="pt" dirty="0"/>
              <a:t>No entanto, para grandes sistemas desenvolvidos por diferentes grupos, os modelos de design são um importante mecanismo de comunicação.</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fld id="{4E2B0364-A940-2D46-85E7-661A6F881D01}" type="datetime1">
              <a:rPr lang="en-US" smtClean="0"/>
              <a:t>9/20/23</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Gerenciamento de licenças</a:t>
            </a:r>
            <a:endParaRPr lang="en-US" dirty="0"/>
          </a:p>
        </p:txBody>
      </p:sp>
      <p:sp>
        <p:nvSpPr>
          <p:cNvPr id="3" name="Content Placeholder 2"/>
          <p:cNvSpPr>
            <a:spLocks noGrp="1"/>
          </p:cNvSpPr>
          <p:nvPr>
            <p:ph idx="1"/>
          </p:nvPr>
        </p:nvSpPr>
        <p:spPr/>
        <p:txBody>
          <a:bodyPr/>
          <a:lstStyle/>
          <a:p>
            <a:r>
              <a:rPr lang="pt" dirty="0"/>
              <a:t>Estabeleça um sistema para manter informações sobre componentes de código aberto que são baixados e usados.</a:t>
            </a:r>
            <a:endParaRPr lang="en-GB" dirty="0"/>
          </a:p>
          <a:p>
            <a:r>
              <a:rPr lang="pt" dirty="0"/>
              <a:t>Esteja ciente dos diferentes tipos de licenças e entenda como um componente é licenciado antes de ser usado.</a:t>
            </a:r>
            <a:endParaRPr lang="en-GB" dirty="0"/>
          </a:p>
          <a:p>
            <a:r>
              <a:rPr lang="pt" dirty="0"/>
              <a:t>Esteja ciente dos caminhos de evolução dos componentes.</a:t>
            </a:r>
            <a:endParaRPr lang="en-GB" dirty="0"/>
          </a:p>
          <a:p>
            <a:r>
              <a:rPr lang="pt" dirty="0"/>
              <a:t>Eduque as pessoas sobre código aberto.</a:t>
            </a:r>
            <a:endParaRPr lang="en-GB" dirty="0"/>
          </a:p>
          <a:p>
            <a:r>
              <a:rPr lang="pt" dirty="0"/>
              <a:t>Tenha sistemas de auditoria em funcionamento.</a:t>
            </a:r>
            <a:endParaRPr lang="en-GB" dirty="0"/>
          </a:p>
          <a:p>
            <a:r>
              <a:rPr lang="pt" dirty="0"/>
              <a:t>Participe da comunidade de código aberto.</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fld id="{2E0D8FA7-4DAA-CA4A-9300-D68311AE0B09}" type="datetime1">
              <a:rPr lang="en-US" smtClean="0"/>
              <a:t>9/20/23</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sz="2000" dirty="0"/>
              <a:t>O design e a implementação de software são atividades intercaladas. O nível de detalhe no design depende do tipo de sistema e se você está usando uma abordagem orientada a planos ou ágil.</a:t>
            </a:r>
            <a:endParaRPr lang="en-GB" sz="2000" dirty="0"/>
          </a:p>
          <a:p>
            <a:r>
              <a:rPr lang="pt" sz="2000" dirty="0"/>
              <a:t>O processo de design orientado a objetos inclui atividades para projetar a arquitetura do sistema, identificar objetos no sistema, descrever o design usando diferentes modelos de objetos e documentar as interfaces dos componentes.</a:t>
            </a:r>
            <a:endParaRPr lang="en-GB" sz="2000" dirty="0"/>
          </a:p>
          <a:p>
            <a:r>
              <a:rPr lang="pt" sz="2000" dirty="0"/>
              <a:t>Uma variedade de modelos diferentes pode ser produzida durante um processo de design orientado a objetos. Estes incluem modelos estáticos (modelos de classe, modelos de generalização, modelos de associação) e modelos dinâmicos (modelos de sequência, modelos de máquina de estados).</a:t>
            </a:r>
            <a:endParaRPr lang="en-GB" sz="2000" dirty="0"/>
          </a:p>
          <a:p>
            <a:r>
              <a:rPr lang="pt" sz="2000" dirty="0"/>
              <a:t>As interfaces dos componentes devem ser definidas com precisão para que outros objetos possam utilizá-las. Um estereótipo de interface UML pode ser usado para definir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fld id="{7A274F3D-44E2-1649-8CB9-4B889A4175F9}" type="datetime1">
              <a:rPr lang="en-US" smtClean="0"/>
              <a:t>9/20/23</a:t>
            </a:fld>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sz="2000" dirty="0"/>
              <a:t>Ao desenvolver software, você deve sempre considerar a possibilidade de reutilizar software existente, seja como componentes, serviços ou sistemas completos.</a:t>
            </a:r>
            <a:endParaRPr lang="en-GB" sz="2000" dirty="0"/>
          </a:p>
          <a:p>
            <a:r>
              <a:rPr lang="pt" sz="2000" dirty="0"/>
              <a:t>O gerenciamento de configuração é o processo de gerenciamento de mudanças em um sistema de software em evolução. É essencial quando uma equipe de pessoas coopera para desenvolver software.</a:t>
            </a:r>
            <a:endParaRPr lang="en-GB" sz="2000" dirty="0"/>
          </a:p>
          <a:p>
            <a:r>
              <a:rPr lang="pt" sz="2000" dirty="0"/>
              <a:t>A maior parte do desenvolvimento de software é desenvolvimento host-alvo. Você usa um IDE em uma máquina host para desenvolver o software, que é transferido para uma máquina de destino para execução.</a:t>
            </a:r>
            <a:endParaRPr lang="en-GB" sz="2000" dirty="0"/>
          </a:p>
          <a:p>
            <a:r>
              <a:rPr lang="pt" sz="2000" dirty="0"/>
              <a:t>O desenvolvimento de código aberto envolve disponibilizar publicamente o código-fonte de um sistema. Isso significa que muitas pessoas podem propor alterações e melhorias no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fld id="{48BBF002-EA90-384C-8753-623EFE9FCB73}" type="datetime1">
              <a:rPr lang="en-US" smtClean="0"/>
              <a:t>9/20/23</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pt" dirty="0"/>
              <a:t>Etapas do processo</a:t>
            </a:r>
          </a:p>
        </p:txBody>
      </p:sp>
      <p:sp>
        <p:nvSpPr>
          <p:cNvPr id="107523" name="Rectangle 3"/>
          <p:cNvSpPr>
            <a:spLocks noGrp="1" noChangeArrowheads="1"/>
          </p:cNvSpPr>
          <p:nvPr>
            <p:ph idx="1"/>
          </p:nvPr>
        </p:nvSpPr>
        <p:spPr/>
        <p:txBody>
          <a:bodyPr/>
          <a:lstStyle/>
          <a:p>
            <a:r>
              <a:rPr lang="pt" dirty="0"/>
              <a:t>Há uma variedade de diferentes processos de design orientado a objetos que dependem da organização que usa o processo.</a:t>
            </a:r>
          </a:p>
          <a:p>
            <a:r>
              <a:rPr lang="pt" dirty="0"/>
              <a:t>As atividades comuns nesses processos incluem:</a:t>
            </a:r>
          </a:p>
          <a:p>
            <a:pPr lvl="1"/>
            <a:r>
              <a:rPr lang="pt" dirty="0"/>
              <a:t>Definir o contexto e modos de utilização do sistema;</a:t>
            </a:r>
          </a:p>
          <a:p>
            <a:pPr lvl="1"/>
            <a:r>
              <a:rPr lang="pt" dirty="0"/>
              <a:t>Projetar a arquitetura do sistema;</a:t>
            </a:r>
          </a:p>
          <a:p>
            <a:pPr lvl="1"/>
            <a:r>
              <a:rPr lang="pt" dirty="0"/>
              <a:t>Identifique os principais objetos do sistema;</a:t>
            </a:r>
          </a:p>
          <a:p>
            <a:pPr lvl="1"/>
            <a:r>
              <a:rPr lang="pt" dirty="0"/>
              <a:t>Desenvolver modelos de design;</a:t>
            </a:r>
          </a:p>
          <a:p>
            <a:pPr lvl="1"/>
            <a:r>
              <a:rPr lang="pt" dirty="0"/>
              <a:t>Especifique interfaces de objetos .</a:t>
            </a:r>
          </a:p>
          <a:p>
            <a:r>
              <a:rPr lang="pt" dirty="0"/>
              <a:t>Processo ilustrado aqui usando um projeto para uma estação meteorológica selvagem.</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fld id="{5F0D38B7-1F98-D648-ADD0-FEF4EC778169}" type="datetime1">
              <a:rPr lang="en-US" smtClean="0"/>
              <a:t>9/20/23</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Contexto e interações do sistema</a:t>
            </a:r>
            <a:endParaRPr lang="en-US" dirty="0"/>
          </a:p>
        </p:txBody>
      </p:sp>
      <p:sp>
        <p:nvSpPr>
          <p:cNvPr id="3" name="Content Placeholder 2"/>
          <p:cNvSpPr>
            <a:spLocks noGrp="1"/>
          </p:cNvSpPr>
          <p:nvPr>
            <p:ph idx="1"/>
          </p:nvPr>
        </p:nvSpPr>
        <p:spPr/>
        <p:txBody>
          <a:bodyPr/>
          <a:lstStyle/>
          <a:p>
            <a:r>
              <a:rPr lang="pt" dirty="0"/>
              <a:t>Compreender as relações entre o software que está sendo projetado e seu ambiente externo é essencial para decidir como fornecer a funcionalidade necessária do sistema e como estruturar o sistema para se comunicar com seu ambiente.</a:t>
            </a:r>
          </a:p>
          <a:p>
            <a:r>
              <a:rPr lang="pt" dirty="0"/>
              <a:t>A compreensão do contexto também permite estabelecer os limites do sistema. Definir os limites do sistema ajuda a decidir quais recursos serão implementados no sistema que está sendo projetado e quais recursos serão implementados em outros sistemas associados.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fld id="{BCFE439C-99FB-AE48-A595-685C765F0C88}" type="datetime1">
              <a:rPr lang="en-US" smtClean="0"/>
              <a:t>9/20/23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Modelos de contexto e interação</a:t>
            </a:r>
            <a:endParaRPr lang="en-US" dirty="0"/>
          </a:p>
        </p:txBody>
      </p:sp>
      <p:sp>
        <p:nvSpPr>
          <p:cNvPr id="3" name="Content Placeholder 2"/>
          <p:cNvSpPr>
            <a:spLocks noGrp="1"/>
          </p:cNvSpPr>
          <p:nvPr>
            <p:ph idx="1"/>
          </p:nvPr>
        </p:nvSpPr>
        <p:spPr/>
        <p:txBody>
          <a:bodyPr/>
          <a:lstStyle/>
          <a:p>
            <a:r>
              <a:rPr lang="pt" dirty="0"/>
              <a:t>Um modelo de contexto de sistema é um modelo estrutural que demonstra os outros sistemas no ambiente do sistema que está sendo desenvolvido.</a:t>
            </a:r>
            <a:endParaRPr lang="en-GB" dirty="0"/>
          </a:p>
          <a:p>
            <a:r>
              <a:rPr lang="pt" dirty="0"/>
              <a:t>Um modelo de interação é um modelo dinâmico que mostra como o sistema interage com seu ambiente à medida que é usado.</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fld id="{62FC4F4F-C3E5-A34C-B34E-648E0217BAFB}" type="datetime1">
              <a:rPr lang="en-US" smtClean="0"/>
              <a:t>9/20/23</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1597</TotalTime>
  <Words>4195</Words>
  <Application>Microsoft Macintosh PowerPoint</Application>
  <PresentationFormat>On-screen Show (4:3)</PresentationFormat>
  <Paragraphs>382</Paragraphs>
  <Slides>62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Wingdings</vt:lpstr>
      <vt:lpstr>SE10 slides</vt:lpstr>
      <vt:lpstr>Princípios de Engenharia de Software Capítulo 7 - Design e Implementação</vt:lpstr>
      <vt:lpstr>Assuntos abordados</vt:lpstr>
      <vt:lpstr>Design e implementação</vt:lpstr>
      <vt:lpstr>Construa ou compre</vt:lpstr>
      <vt:lpstr>Design orientado a objetos usando UML</vt:lpstr>
      <vt:lpstr>Um processo de design orientado a objetos</vt:lpstr>
      <vt:lpstr>Etapas do processo</vt:lpstr>
      <vt:lpstr>Contexto e interações do sistema</vt:lpstr>
      <vt:lpstr>Modelos de contexto e interação</vt:lpstr>
      <vt:lpstr>do sistema para a estação meteorológica </vt:lpstr>
      <vt:lpstr>Casos de uso de estações meteorológicas </vt:lpstr>
      <vt:lpstr>de uso – Informar o clima </vt:lpstr>
      <vt:lpstr>Projeto arquitetônico</vt:lpstr>
      <vt:lpstr>de alto nível da estação meteorológica </vt:lpstr>
      <vt:lpstr>Arquitetura do sistema de coleta de dados </vt:lpstr>
      <vt:lpstr>Identificação de classe de objeto</vt:lpstr>
      <vt:lpstr>Abordagens para identificação</vt:lpstr>
      <vt:lpstr>Classes de objetos de estação meteorológica</vt:lpstr>
      <vt:lpstr>Classes de objetos de estação meteorológica </vt:lpstr>
      <vt:lpstr>Modelos de design</vt:lpstr>
      <vt:lpstr>Exemplos de modelos de design</vt:lpstr>
      <vt:lpstr>Modelos de subsistema</vt:lpstr>
      <vt:lpstr>Modelos de sequência</vt:lpstr>
      <vt:lpstr>Diagrama de sequência que descreve a coleta de dados </vt:lpstr>
      <vt:lpstr>Diagramas de estado</vt:lpstr>
      <vt:lpstr>Diagrama de estado da estação meteorológica </vt:lpstr>
      <vt:lpstr>Especificação de interface</vt:lpstr>
      <vt:lpstr>Interfaces de estações meteorológicas </vt:lpstr>
      <vt:lpstr>Padrões de design</vt:lpstr>
      <vt:lpstr>Padrões de design</vt:lpstr>
      <vt:lpstr>Padrões</vt:lpstr>
      <vt:lpstr>Elementos padrão</vt:lpstr>
      <vt:lpstr>O padrão Observador</vt:lpstr>
      <vt:lpstr>O padrão Observador (1) </vt:lpstr>
      <vt:lpstr>O padrão Observador (2) </vt:lpstr>
      <vt:lpstr>Vários displays usando o padrão Observer </vt:lpstr>
      <vt:lpstr>Um modelo UML do padrão Observer </vt:lpstr>
      <vt:lpstr>Problemas de projeto</vt:lpstr>
      <vt:lpstr>Problemas de implementação</vt:lpstr>
      <vt:lpstr>Problemas de implementação</vt:lpstr>
      <vt:lpstr>Reuso</vt:lpstr>
      <vt:lpstr>Níveis de reutilização</vt:lpstr>
      <vt:lpstr>Reutilização de software</vt:lpstr>
      <vt:lpstr>Custos de reutilização</vt:lpstr>
      <vt:lpstr>Gerenciamento de configurações</vt:lpstr>
      <vt:lpstr>Atividades de gerenciamento de configuração</vt:lpstr>
      <vt:lpstr>Interação da ferramenta de gerenciamento de configuração</vt:lpstr>
      <vt:lpstr>Desenvolvimento host-alvo</vt:lpstr>
      <vt:lpstr>Desenvolvimento host-alvo</vt:lpstr>
      <vt:lpstr>Ferramentas da plataforma de desenvolvimento</vt:lpstr>
      <vt:lpstr>Ambientes de desenvolvimento integrados ( IDEs )</vt:lpstr>
      <vt:lpstr>Fatores de implantação de componentes/sistemas</vt:lpstr>
      <vt:lpstr>Desenvolvimento de código aberto</vt:lpstr>
      <vt:lpstr>Desenvolvimento de código aberto</vt:lpstr>
      <vt:lpstr>Sistemas de código aberto</vt:lpstr>
      <vt:lpstr>Problemas de código aberto</vt:lpstr>
      <vt:lpstr>Negócios de código aberto</vt:lpstr>
      <vt:lpstr>Licenciamento de código aberto</vt:lpstr>
      <vt:lpstr>Modelos de licença</vt:lpstr>
      <vt:lpstr>Gerenciamento de licenças</vt:lpstr>
      <vt:lpstr>Pontos chave</vt:lpstr>
      <vt:lpstr>Pontos chave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Microsoft Office User</cp:lastModifiedBy>
  <cp:revision>29</cp:revision>
  <dcterms:created xsi:type="dcterms:W3CDTF">2010-01-21T17:21:03Z</dcterms:created>
  <dcterms:modified xsi:type="dcterms:W3CDTF">2023-09-20T17:58:56Z</dcterms:modified>
</cp:coreProperties>
</file>