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4"/>
  </p:notesMasterIdLst>
  <p:handoutMasterIdLst>
    <p:handoutMasterId r:id="rId75"/>
  </p:handoutMasterIdLst>
  <p:sldIdLst>
    <p:sldId id="323" r:id="rId2"/>
    <p:sldId id="256" r:id="rId3"/>
    <p:sldId id="273" r:id="rId4"/>
    <p:sldId id="313" r:id="rId5"/>
    <p:sldId id="312" r:id="rId6"/>
    <p:sldId id="281" r:id="rId7"/>
    <p:sldId id="282" r:id="rId8"/>
    <p:sldId id="257" r:id="rId9"/>
    <p:sldId id="274" r:id="rId10"/>
    <p:sldId id="275" r:id="rId11"/>
    <p:sldId id="276" r:id="rId12"/>
    <p:sldId id="258" r:id="rId13"/>
    <p:sldId id="278" r:id="rId14"/>
    <p:sldId id="314" r:id="rId15"/>
    <p:sldId id="280" r:id="rId16"/>
    <p:sldId id="259" r:id="rId17"/>
    <p:sldId id="315" r:id="rId18"/>
    <p:sldId id="328" r:id="rId19"/>
    <p:sldId id="316" r:id="rId20"/>
    <p:sldId id="283" r:id="rId21"/>
    <p:sldId id="284" r:id="rId22"/>
    <p:sldId id="260" r:id="rId23"/>
    <p:sldId id="285" r:id="rId24"/>
    <p:sldId id="317" r:id="rId25"/>
    <p:sldId id="318" r:id="rId26"/>
    <p:sldId id="286" r:id="rId27"/>
    <p:sldId id="321" r:id="rId28"/>
    <p:sldId id="287" r:id="rId29"/>
    <p:sldId id="261" r:id="rId30"/>
    <p:sldId id="262" r:id="rId31"/>
    <p:sldId id="288" r:id="rId32"/>
    <p:sldId id="289" r:id="rId33"/>
    <p:sldId id="290" r:id="rId34"/>
    <p:sldId id="268" r:id="rId35"/>
    <p:sldId id="263" r:id="rId36"/>
    <p:sldId id="271" r:id="rId37"/>
    <p:sldId id="272" r:id="rId38"/>
    <p:sldId id="291" r:id="rId39"/>
    <p:sldId id="322" r:id="rId40"/>
    <p:sldId id="324" r:id="rId41"/>
    <p:sldId id="264" r:id="rId42"/>
    <p:sldId id="333" r:id="rId43"/>
    <p:sldId id="325" r:id="rId44"/>
    <p:sldId id="329" r:id="rId45"/>
    <p:sldId id="297" r:id="rId46"/>
    <p:sldId id="265" r:id="rId47"/>
    <p:sldId id="309" r:id="rId48"/>
    <p:sldId id="308" r:id="rId49"/>
    <p:sldId id="310" r:id="rId50"/>
    <p:sldId id="331" r:id="rId51"/>
    <p:sldId id="299" r:id="rId52"/>
    <p:sldId id="311" r:id="rId53"/>
    <p:sldId id="298" r:id="rId54"/>
    <p:sldId id="326" r:id="rId55"/>
    <p:sldId id="266" r:id="rId56"/>
    <p:sldId id="327" r:id="rId57"/>
    <p:sldId id="306" r:id="rId58"/>
    <p:sldId id="332" r:id="rId59"/>
    <p:sldId id="301" r:id="rId60"/>
    <p:sldId id="302" r:id="rId61"/>
    <p:sldId id="267" r:id="rId62"/>
    <p:sldId id="303" r:id="rId63"/>
    <p:sldId id="304" r:id="rId64"/>
    <p:sldId id="330" r:id="rId65"/>
    <p:sldId id="305" r:id="rId66"/>
    <p:sldId id="338" r:id="rId67"/>
    <p:sldId id="335" r:id="rId68"/>
    <p:sldId id="336" r:id="rId69"/>
    <p:sldId id="339" r:id="rId70"/>
    <p:sldId id="340" r:id="rId71"/>
    <p:sldId id="341" r:id="rId72"/>
    <p:sldId id="334" r:id="rId73"/>
  </p:sldIdLst>
  <p:sldSz cx="9144000" cy="6858000" type="screen4x3"/>
  <p:notesSz cx="6858000" cy="9144000"/>
  <p:defaultTextStyle>
    <a:defPPr>
      <a:defRPr lang="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1"/>
    <p:restoredTop sz="93631"/>
  </p:normalViewPr>
  <p:slideViewPr>
    <p:cSldViewPr snapToGrid="0" snapToObjects="1">
      <p:cViewPr varScale="1">
        <p:scale>
          <a:sx n="101" d="100"/>
          <a:sy n="101" d="100"/>
        </p:scale>
        <p:origin x="142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10/4/23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‹nº›</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10/4/23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‹nº›</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lgn="just">
              <a:spcBef>
                <a:spcPts val="600"/>
              </a:spcBef>
              <a:spcAft>
                <a:spcPts val="600"/>
              </a:spcAft>
              <a:buFont typeface="Wingdings" charset="2"/>
              <a:buChar char="²"/>
              <a:defRPr sz="2400">
                <a:solidFill>
                  <a:srgbClr val="46424D"/>
                </a:solidFill>
                <a:latin typeface="Arial"/>
                <a:cs typeface="Arial"/>
              </a:defRPr>
            </a:lvl1pPr>
            <a:lvl2pPr algn="just">
              <a:spcBef>
                <a:spcPts val="300"/>
              </a:spcBef>
              <a:spcAft>
                <a:spcPts val="300"/>
              </a:spcAft>
              <a:buFont typeface="Wingdings" charset="2"/>
              <a:buChar char="§"/>
              <a:defRPr sz="2000">
                <a:solidFill>
                  <a:srgbClr val="46424D"/>
                </a:solidFill>
                <a:latin typeface="Arial"/>
                <a:cs typeface="Arial"/>
              </a:defRPr>
            </a:lvl2pPr>
            <a:lvl3pPr algn="just">
              <a:defRPr sz="1800">
                <a:solidFill>
                  <a:srgbClr val="46424D"/>
                </a:solidFill>
                <a:latin typeface="Arial"/>
                <a:cs typeface="Arial"/>
              </a:defRPr>
            </a:lvl3pPr>
            <a:lvl4pPr algn="just">
              <a:defRPr sz="1800">
                <a:solidFill>
                  <a:srgbClr val="46424D"/>
                </a:solidFill>
                <a:latin typeface="Arial"/>
                <a:cs typeface="Arial"/>
              </a:defRPr>
            </a:lvl4pPr>
            <a:lvl5pPr algn="just">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just">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gn="just">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‹nº›</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‹nº›</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miro.junior@ufersa.edu.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pt" dirty="0"/>
              <a:t>Princípios de Engenharia de Software</a:t>
            </a:r>
            <a:endParaRPr lang="en-US" sz="2000" dirty="0"/>
          </a:p>
        </p:txBody>
      </p:sp>
      <p:sp>
        <p:nvSpPr>
          <p:cNvPr id="3" name="Subtitle 2"/>
          <p:cNvSpPr>
            <a:spLocks noGrp="1"/>
          </p:cNvSpPr>
          <p:nvPr>
            <p:ph type="subTitle" idx="1"/>
          </p:nvPr>
        </p:nvSpPr>
        <p:spPr>
          <a:xfrm>
            <a:off x="685800" y="3600450"/>
            <a:ext cx="8001000" cy="2038350"/>
          </a:xfrm>
        </p:spPr>
        <p:txBody>
          <a:bodyPr/>
          <a:lstStyle/>
          <a:p>
            <a:pPr algn="ctr" fontAlgn="auto">
              <a:spcAft>
                <a:spcPts val="0"/>
              </a:spcAft>
              <a:buFont typeface="Arial"/>
              <a:buNone/>
              <a:defRPr/>
            </a:pPr>
            <a:r>
              <a:rPr lang="pt" sz="2400" dirty="0">
                <a:ea typeface="+mn-ea"/>
                <a:cs typeface="+mn-cs"/>
              </a:rPr>
              <a:t>Professor Ramiro de Vasconcelos dos Santos Júnior, </a:t>
            </a:r>
            <a:r>
              <a:rPr lang="pt" sz="2400" dirty="0" err="1">
                <a:ea typeface="+mn-ea"/>
                <a:cs typeface="+mn-cs"/>
              </a:rPr>
              <a:t>MSc</a:t>
            </a:r>
            <a:r>
              <a:rPr lang="pt" sz="2400" dirty="0">
                <a:ea typeface="+mn-ea"/>
                <a:cs typeface="+mn-cs"/>
              </a:rPr>
              <a:t>.</a:t>
            </a:r>
          </a:p>
          <a:p>
            <a:pPr algn="ctr" fontAlgn="auto">
              <a:spcAft>
                <a:spcPts val="0"/>
              </a:spcAft>
              <a:buFont typeface="Arial"/>
              <a:buNone/>
              <a:defRPr/>
            </a:pPr>
            <a:r>
              <a:rPr lang="en-US" sz="2400" dirty="0">
                <a:ea typeface="+mn-ea"/>
                <a:cs typeface="+mn-cs"/>
                <a:hlinkClick r:id="rId2"/>
              </a:rPr>
              <a:t>r</a:t>
            </a:r>
            <a:r>
              <a:rPr lang="pt" sz="2400" dirty="0">
                <a:ea typeface="+mn-ea"/>
                <a:cs typeface="+mn-cs"/>
                <a:hlinkClick r:id="rId2"/>
              </a:rPr>
              <a:t>amiro.junior@ufersa.edu.br</a:t>
            </a:r>
            <a:endParaRPr lang="en-US" sz="2400" dirty="0">
              <a:ea typeface="+mn-ea"/>
              <a:cs typeface="+mn-cs"/>
            </a:endParaRP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EE2F8C01-3F70-2345-BD3C-25781659FA41}" type="datetime1">
              <a:rPr lang="en-US" smtClean="0"/>
              <a:t>10/4/23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pt"/>
              <a:t>Confiança V&amp;V</a:t>
            </a:r>
          </a:p>
        </p:txBody>
      </p:sp>
      <p:sp>
        <p:nvSpPr>
          <p:cNvPr id="55299" name="Rectangle 3"/>
          <p:cNvSpPr>
            <a:spLocks noGrp="1" noChangeArrowheads="1"/>
          </p:cNvSpPr>
          <p:nvPr>
            <p:ph idx="1"/>
          </p:nvPr>
        </p:nvSpPr>
        <p:spPr/>
        <p:txBody>
          <a:bodyPr/>
          <a:lstStyle/>
          <a:p>
            <a:pPr>
              <a:lnSpc>
                <a:spcPct val="90000"/>
              </a:lnSpc>
            </a:pPr>
            <a:r>
              <a:rPr lang="pt" dirty="0"/>
              <a:t>O objetivo do V&amp;V é estabelecer a confiança de que o sistema é “adequado à finalidade”.</a:t>
            </a:r>
          </a:p>
          <a:p>
            <a:pPr>
              <a:lnSpc>
                <a:spcPct val="90000"/>
              </a:lnSpc>
            </a:pPr>
            <a:r>
              <a:rPr lang="pt" dirty="0"/>
              <a:t>Depende da finalidade do sistema, das expectativas do usuário e do ambiente de marketing</a:t>
            </a:r>
          </a:p>
          <a:p>
            <a:pPr lvl="1">
              <a:lnSpc>
                <a:spcPct val="90000"/>
              </a:lnSpc>
            </a:pPr>
            <a:r>
              <a:rPr lang="pt" dirty="0">
                <a:solidFill>
                  <a:srgbClr val="000000"/>
                </a:solidFill>
              </a:rPr>
              <a:t>Finalidade do software</a:t>
            </a:r>
          </a:p>
          <a:p>
            <a:pPr lvl="2">
              <a:lnSpc>
                <a:spcPct val="90000"/>
              </a:lnSpc>
            </a:pPr>
            <a:r>
              <a:rPr lang="pt" dirty="0"/>
              <a:t>O nível de confiança depende de quão crítico o software é para uma organização.</a:t>
            </a:r>
          </a:p>
          <a:p>
            <a:pPr lvl="1">
              <a:lnSpc>
                <a:spcPct val="90000"/>
              </a:lnSpc>
            </a:pPr>
            <a:r>
              <a:rPr lang="pt" dirty="0">
                <a:solidFill>
                  <a:srgbClr val="000000"/>
                </a:solidFill>
              </a:rPr>
              <a:t>Expectativas do usuário</a:t>
            </a:r>
          </a:p>
          <a:p>
            <a:pPr lvl="2">
              <a:lnSpc>
                <a:spcPct val="90000"/>
              </a:lnSpc>
            </a:pPr>
            <a:r>
              <a:rPr lang="pt" dirty="0"/>
              <a:t>Os usuários podem ter baixas expectativas em relação a certos tipos de software.</a:t>
            </a:r>
          </a:p>
          <a:p>
            <a:pPr lvl="1">
              <a:lnSpc>
                <a:spcPct val="90000"/>
              </a:lnSpc>
            </a:pPr>
            <a:r>
              <a:rPr lang="pt" dirty="0">
                <a:solidFill>
                  <a:srgbClr val="000000"/>
                </a:solidFill>
              </a:rPr>
              <a:t>Ambiente de marketing</a:t>
            </a:r>
          </a:p>
          <a:p>
            <a:pPr lvl="2">
              <a:lnSpc>
                <a:spcPct val="90000"/>
              </a:lnSpc>
            </a:pPr>
            <a:r>
              <a:rPr lang="pt" dirty="0"/>
              <a:t>Colocar um produto no mercado antecipadamente pode ser mais importante do que encontrar defeitos no programa.</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pt" dirty="0"/>
              <a:t>Inspeções e testes</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pt" sz="2400" dirty="0">
                <a:solidFill>
                  <a:schemeClr val="tx1"/>
                </a:solidFill>
              </a:rPr>
              <a:t>Inspeções de software</a:t>
            </a:r>
            <a:r>
              <a:rPr lang="pt" i="1" dirty="0">
                <a:solidFill>
                  <a:schemeClr val="tx1"/>
                </a:solidFill>
              </a:rPr>
              <a:t> </a:t>
            </a:r>
            <a:r>
              <a:rPr lang="pt" dirty="0"/>
              <a:t>Preocupado com a análise da </a:t>
            </a:r>
            <a:br>
              <a:rPr lang="en-GB" dirty="0"/>
            </a:br>
            <a:r>
              <a:rPr lang="pt" dirty="0"/>
              <a:t>representação estática do sistema para descobrir problemas </a:t>
            </a:r>
            <a:r>
              <a:rPr lang="pt" i="1" dirty="0"/>
              <a:t>( </a:t>
            </a:r>
            <a:r>
              <a:rPr lang="pt" dirty="0"/>
              <a:t>verificação estática)</a:t>
            </a:r>
          </a:p>
          <a:p>
            <a:pPr lvl="1"/>
            <a:r>
              <a:rPr lang="pt" sz="2000" dirty="0"/>
              <a:t>Pode ser complementado por documentos baseados em ferramentas e análise de código.</a:t>
            </a:r>
          </a:p>
          <a:p>
            <a:pPr lvl="1"/>
            <a:r>
              <a:rPr lang="pt" dirty="0"/>
              <a:t>Discutido no Capítulo 15.</a:t>
            </a:r>
            <a:endParaRPr lang="en-GB" sz="2000" dirty="0"/>
          </a:p>
          <a:p>
            <a:r>
              <a:rPr lang="pt" sz="2400" dirty="0">
                <a:solidFill>
                  <a:srgbClr val="000000"/>
                </a:solidFill>
              </a:rPr>
              <a:t>Teste de software</a:t>
            </a:r>
            <a:r>
              <a:rPr lang="pt" i="1" dirty="0">
                <a:solidFill>
                  <a:srgbClr val="000000"/>
                </a:solidFill>
              </a:rPr>
              <a:t> </a:t>
            </a:r>
            <a:r>
              <a:rPr lang="pt" sz="2400" dirty="0"/>
              <a:t>Preocupado em exercitar e </a:t>
            </a:r>
            <a:br>
              <a:rPr lang="en-GB" sz="2400" dirty="0"/>
            </a:br>
            <a:r>
              <a:rPr lang="pt" sz="2400" dirty="0"/>
              <a:t>observar o comportamento do produto (verificação dinâmica)</a:t>
            </a:r>
          </a:p>
          <a:p>
            <a:pPr lvl="1"/>
            <a:r>
              <a:rPr lang="pt" sz="2000" dirty="0"/>
              <a:t>O sistema é executado com dados de teste e seu comportamento operacional é observado.</a:t>
            </a:r>
          </a:p>
          <a:p>
            <a:endParaRPr lang="en-GB" sz="24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Inspeções e testes </a:t>
            </a:r>
            <a:endParaRPr lang="en-US" dirty="0"/>
          </a:p>
        </p:txBody>
      </p:sp>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pt"/>
              <a:t>Inspeções de software</a:t>
            </a:r>
          </a:p>
        </p:txBody>
      </p:sp>
      <p:sp>
        <p:nvSpPr>
          <p:cNvPr id="56323" name="Rectangle 3"/>
          <p:cNvSpPr>
            <a:spLocks noGrp="1" noChangeArrowheads="1"/>
          </p:cNvSpPr>
          <p:nvPr>
            <p:ph idx="1"/>
          </p:nvPr>
        </p:nvSpPr>
        <p:spPr/>
        <p:txBody>
          <a:bodyPr/>
          <a:lstStyle/>
          <a:p>
            <a:r>
              <a:rPr lang="pt" sz="2400"/>
              <a:t>Estes envolvem pessoas que examinam a representação da fonte com o objetivo de descobrir anomalias e defeitos.</a:t>
            </a:r>
          </a:p>
          <a:p>
            <a:r>
              <a:rPr lang="pt" sz="2400"/>
              <a:t>As inspeções não requerem a execução de um sistema, portanto podem ser usadas antes da implementação.</a:t>
            </a:r>
          </a:p>
          <a:p>
            <a:r>
              <a:rPr lang="pt" sz="2400"/>
              <a:t>Eles podem ser aplicados a qualquer representação do sistema (requisitos, projeto, dados de configuração, dados de teste, etc.).</a:t>
            </a:r>
          </a:p>
          <a:p>
            <a:r>
              <a:rPr lang="pt" sz="2400"/>
              <a:t>Eles demonstraram ser uma técnica eficaz para descobrir erros de programa.</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Vantagens das inspeções</a:t>
            </a:r>
            <a:endParaRPr lang="en-US" dirty="0"/>
          </a:p>
        </p:txBody>
      </p:sp>
      <p:sp>
        <p:nvSpPr>
          <p:cNvPr id="3" name="Content Placeholder 2"/>
          <p:cNvSpPr>
            <a:spLocks noGrp="1"/>
          </p:cNvSpPr>
          <p:nvPr>
            <p:ph idx="1"/>
          </p:nvPr>
        </p:nvSpPr>
        <p:spPr/>
        <p:txBody>
          <a:bodyPr/>
          <a:lstStyle/>
          <a:p>
            <a:r>
              <a:rPr lang="pt" sz="2200" dirty="0"/>
              <a:t>Durante o teste, os erros podem mascarar (ocultar) outros erros. Como a inspeção é um processo estático, você não precisa se preocupar com as interações entre os erros.</a:t>
            </a:r>
          </a:p>
          <a:p>
            <a:r>
              <a:rPr lang="pt" sz="2200" dirty="0"/>
              <a:t>Versões incompletas de um sistema podem ser inspecionadas sem custos adicionais. Se um programa estiver incompleto, será necessário desenvolver equipamentos de teste especializados para testar as peças disponíveis.</a:t>
            </a:r>
          </a:p>
          <a:p>
            <a:r>
              <a:rPr lang="pt" sz="2200" dirty="0"/>
              <a:t>Além de procurar defeitos no programa, uma inspeção também pode considerar atributos de qualidade mais amplos de um programa, como conformidade com padrões, portabilidade e facilidade de manutenção.</a:t>
            </a:r>
            <a:endParaRPr lang="en-US" sz="2200"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pt"/>
              <a:t>Inspeções e testes</a:t>
            </a:r>
          </a:p>
        </p:txBody>
      </p:sp>
      <p:sp>
        <p:nvSpPr>
          <p:cNvPr id="73731" name="Rectangle 3"/>
          <p:cNvSpPr>
            <a:spLocks noGrp="1" noChangeArrowheads="1"/>
          </p:cNvSpPr>
          <p:nvPr>
            <p:ph idx="1"/>
          </p:nvPr>
        </p:nvSpPr>
        <p:spPr/>
        <p:txBody>
          <a:bodyPr/>
          <a:lstStyle/>
          <a:p>
            <a:r>
              <a:rPr lang="pt" sz="2400"/>
              <a:t>As inspeções e os testes são técnicas de verificação complementares e não opostas.</a:t>
            </a:r>
          </a:p>
          <a:p>
            <a:r>
              <a:rPr lang="pt" sz="2400"/>
              <a:t>Ambos devem ser usados durante o processo V&amp;V.</a:t>
            </a:r>
          </a:p>
          <a:p>
            <a:r>
              <a:rPr lang="pt" sz="2400"/>
              <a:t>As inspeções podem verificar a conformidade com uma especificação, mas não a conformidade com os requisitos reais do cliente.</a:t>
            </a:r>
          </a:p>
          <a:p>
            <a:r>
              <a:rPr lang="pt" sz="2400"/>
              <a:t>As inspeções não podem verificar características não funcionais, como desempenho, usabilidade, etc.</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 modelo do processo de teste de software </a:t>
            </a:r>
            <a:endParaRPr lang="en-US" dirty="0"/>
          </a:p>
        </p:txBody>
      </p:sp>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Estágios de teste</a:t>
            </a:r>
            <a:endParaRPr lang="en-US" dirty="0"/>
          </a:p>
        </p:txBody>
      </p:sp>
      <p:sp>
        <p:nvSpPr>
          <p:cNvPr id="3" name="Content Placeholder 2"/>
          <p:cNvSpPr>
            <a:spLocks noGrp="1"/>
          </p:cNvSpPr>
          <p:nvPr>
            <p:ph idx="1"/>
          </p:nvPr>
        </p:nvSpPr>
        <p:spPr/>
        <p:txBody>
          <a:bodyPr/>
          <a:lstStyle/>
          <a:p>
            <a:r>
              <a:rPr lang="pt" dirty="0"/>
              <a:t>Teste de desenvolvimento, onde o sistema é testado durante o desenvolvimento para descobrir bugs e defeitos.</a:t>
            </a:r>
          </a:p>
          <a:p>
            <a:r>
              <a:rPr lang="pt" dirty="0"/>
              <a:t>Teste de lançamento, onde uma equipe de testes separada testa uma versão completa do sistema antes de ser lançada aos usuários.</a:t>
            </a:r>
          </a:p>
          <a:p>
            <a:r>
              <a:rPr lang="pt" dirty="0"/>
              <a:t>Teste de usuário, onde usuários ou usuários potenciais de um sistema testam o sistema em seu próprio ambiente.</a:t>
            </a:r>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pt" dirty="0"/>
              <a:t>Teste de desenvolvimento</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desenvolvimento</a:t>
            </a:r>
            <a:endParaRPr lang="en-US" dirty="0"/>
          </a:p>
        </p:txBody>
      </p:sp>
      <p:sp>
        <p:nvSpPr>
          <p:cNvPr id="3" name="Content Placeholder 2"/>
          <p:cNvSpPr>
            <a:spLocks noGrp="1"/>
          </p:cNvSpPr>
          <p:nvPr>
            <p:ph idx="1"/>
          </p:nvPr>
        </p:nvSpPr>
        <p:spPr/>
        <p:txBody>
          <a:bodyPr/>
          <a:lstStyle/>
          <a:p>
            <a:r>
              <a:rPr lang="pt" dirty="0"/>
              <a:t>O teste de desenvolvimento inclui todas as atividades de teste realizadas pela equipe que desenvolve o sistema.</a:t>
            </a:r>
          </a:p>
          <a:p>
            <a:pPr lvl="1"/>
            <a:r>
              <a:rPr lang="pt" dirty="0"/>
              <a:t>Teste de unidade, onde unidades de programa individuais ou classes de objetos são testadas. O teste unitário deve se concentrar em testar a funcionalidade de objetos ou métodos.</a:t>
            </a:r>
            <a:endParaRPr lang="en-GB" dirty="0"/>
          </a:p>
          <a:p>
            <a:pPr lvl="1"/>
            <a:r>
              <a:rPr lang="pt" dirty="0"/>
              <a:t>Teste de componentes, onde diversas unidades individuais são integradas para criar componentes compostos. O teste de componentes deve se concentrar no teste de interfaces de componentes.</a:t>
            </a:r>
            <a:endParaRPr lang="en-GB" dirty="0"/>
          </a:p>
          <a:p>
            <a:pPr lvl="1"/>
            <a:r>
              <a:rPr lang="pt" dirty="0"/>
              <a:t>Teste de sistema, onde alguns ou todos os componentes de um sistema são integrados e o sistema é testado como um todo. O teste do sistema deve se concentrar no teste das interações dos componentes.</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 dirty="0"/>
              <a:t>Capítulo 8 – Teste de Software</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pt" dirty="0"/>
              <a:t>Teste de unidade</a:t>
            </a:r>
            <a:endParaRPr lang="en-US" dirty="0"/>
          </a:p>
        </p:txBody>
      </p:sp>
      <p:sp>
        <p:nvSpPr>
          <p:cNvPr id="40963" name="Rectangle 3"/>
          <p:cNvSpPr>
            <a:spLocks noGrp="1" noChangeArrowheads="1"/>
          </p:cNvSpPr>
          <p:nvPr>
            <p:ph idx="1"/>
          </p:nvPr>
        </p:nvSpPr>
        <p:spPr/>
        <p:txBody>
          <a:bodyPr/>
          <a:lstStyle/>
          <a:p>
            <a:r>
              <a:rPr lang="pt" dirty="0"/>
              <a:t>O teste de unidade é o processo de testar componentes individuais isoladamente.</a:t>
            </a:r>
          </a:p>
          <a:p>
            <a:r>
              <a:rPr lang="pt" dirty="0"/>
              <a:t>É um processo de teste de defeitos.</a:t>
            </a:r>
            <a:endParaRPr lang="en-US" dirty="0"/>
          </a:p>
          <a:p>
            <a:r>
              <a:rPr lang="pt" dirty="0"/>
              <a:t>As unidades podem ser:</a:t>
            </a:r>
          </a:p>
          <a:p>
            <a:pPr lvl="1"/>
            <a:r>
              <a:rPr lang="pt" dirty="0"/>
              <a:t>Funções ou métodos individuais dentro de um objeto</a:t>
            </a:r>
          </a:p>
          <a:p>
            <a:pPr lvl="1"/>
            <a:r>
              <a:rPr lang="pt" dirty="0"/>
              <a:t>Classes de objetos com diversos atributos e métodos</a:t>
            </a:r>
          </a:p>
          <a:p>
            <a:pPr lvl="1"/>
            <a:r>
              <a:rPr lang="pt" dirty="0"/>
              <a:t>Componentes compostos com interfaces definidas usadas para acessar suas funcionalidades.</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pt"/>
              <a:t>Teste de classe de objeto</a:t>
            </a:r>
          </a:p>
        </p:txBody>
      </p:sp>
      <p:sp>
        <p:nvSpPr>
          <p:cNvPr id="41987" name="Rectangle 3"/>
          <p:cNvSpPr>
            <a:spLocks noGrp="1" noChangeArrowheads="1"/>
          </p:cNvSpPr>
          <p:nvPr>
            <p:ph idx="1"/>
          </p:nvPr>
        </p:nvSpPr>
        <p:spPr/>
        <p:txBody>
          <a:bodyPr/>
          <a:lstStyle/>
          <a:p>
            <a:r>
              <a:rPr lang="pt" dirty="0"/>
              <a:t>A cobertura completa do teste de uma classe envolve</a:t>
            </a:r>
          </a:p>
          <a:p>
            <a:pPr lvl="1"/>
            <a:r>
              <a:rPr lang="pt" dirty="0"/>
              <a:t>Testando todas as operações associadas a um objeto </a:t>
            </a:r>
            <a:endParaRPr lang="en-GB" dirty="0"/>
          </a:p>
          <a:p>
            <a:pPr lvl="1"/>
            <a:r>
              <a:rPr lang="pt" dirty="0"/>
              <a:t>Configurando e interrogando todos os atributos do objeto </a:t>
            </a:r>
            <a:endParaRPr lang="en-GB" dirty="0"/>
          </a:p>
          <a:p>
            <a:pPr lvl="1"/>
            <a:r>
              <a:rPr lang="pt" dirty="0"/>
              <a:t>Exercitando o objeto em todos os estados possíveis.</a:t>
            </a:r>
          </a:p>
          <a:p>
            <a:r>
              <a:rPr lang="pt" dirty="0"/>
              <a:t>A herança torna mais difícil projetar testes de classes de objetos, pois as informações a serem testadas não são localizadas.</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interface do objeto da estação meteorológica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pt"/>
              <a:t>Teste de estação meteorológica</a:t>
            </a:r>
          </a:p>
        </p:txBody>
      </p:sp>
      <p:sp>
        <p:nvSpPr>
          <p:cNvPr id="44035" name="Rectangle 3"/>
          <p:cNvSpPr>
            <a:spLocks noGrp="1" noChangeArrowheads="1"/>
          </p:cNvSpPr>
          <p:nvPr>
            <p:ph idx="1"/>
          </p:nvPr>
        </p:nvSpPr>
        <p:spPr/>
        <p:txBody>
          <a:bodyPr/>
          <a:lstStyle/>
          <a:p>
            <a:r>
              <a:rPr lang="pt" dirty="0"/>
              <a:t>Necessidade de definir casos de teste para </a:t>
            </a:r>
            <a:r>
              <a:rPr lang="pt" dirty="0" err="1"/>
              <a:t>reportWeather </a:t>
            </a:r>
            <a:r>
              <a:rPr lang="pt" dirty="0"/>
              <a:t>, calibrar, testar, iniciar e desligar.</a:t>
            </a:r>
          </a:p>
          <a:p>
            <a:r>
              <a:rPr lang="pt" dirty="0"/>
              <a:t>Usando um modelo de estado, identifique sequências de transições de estado a serem testadas e as sequências de eventos que causam essas transições</a:t>
            </a:r>
          </a:p>
          <a:p>
            <a:r>
              <a:rPr lang="pt" dirty="0"/>
              <a:t>Por exemplo:</a:t>
            </a:r>
            <a:endParaRPr lang="en-US" dirty="0"/>
          </a:p>
          <a:p>
            <a:pPr lvl="1"/>
            <a:r>
              <a:rPr lang="pt" dirty="0"/>
              <a:t>Desligar -&gt; Executando- &gt; Desligar</a:t>
            </a:r>
          </a:p>
          <a:p>
            <a:pPr lvl="1"/>
            <a:r>
              <a:rPr lang="pt" dirty="0"/>
              <a:t>Configurando-&gt; Executando-&gt; Teste -&gt; Transmitindo -&gt; Executando</a:t>
            </a:r>
          </a:p>
          <a:p>
            <a:pPr lvl="1"/>
            <a:r>
              <a:rPr lang="pt" dirty="0"/>
              <a:t>Correndo-&gt; Coletando-&gt; Correndo-&gt; Resumindo -&gt; Transmitindo -&gt; Correndo</a:t>
            </a:r>
          </a:p>
          <a:p>
            <a:pPr lvl="1"/>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automatizado</a:t>
            </a:r>
            <a:endParaRPr lang="en-US" dirty="0"/>
          </a:p>
        </p:txBody>
      </p:sp>
      <p:sp>
        <p:nvSpPr>
          <p:cNvPr id="3" name="Content Placeholder 2"/>
          <p:cNvSpPr>
            <a:spLocks noGrp="1"/>
          </p:cNvSpPr>
          <p:nvPr>
            <p:ph idx="1"/>
          </p:nvPr>
        </p:nvSpPr>
        <p:spPr/>
        <p:txBody>
          <a:bodyPr/>
          <a:lstStyle/>
          <a:p>
            <a:r>
              <a:rPr lang="pt" dirty="0"/>
              <a:t>Sempre que possível, os testes unitários devem ser automatizados para que os testes sejam executados e verificados sem intervenção manual.</a:t>
            </a:r>
          </a:p>
          <a:p>
            <a:r>
              <a:rPr lang="pt" dirty="0"/>
              <a:t>Em testes unitários automatizados, você usa uma estrutura de automação de testes (como </a:t>
            </a:r>
            <a:r>
              <a:rPr lang="pt" dirty="0" err="1"/>
              <a:t>JUnit </a:t>
            </a:r>
            <a:r>
              <a:rPr lang="pt" dirty="0"/>
              <a:t>) para escrever e executar os testes do seu programa.</a:t>
            </a:r>
          </a:p>
          <a:p>
            <a:r>
              <a:rPr lang="pt" dirty="0"/>
              <a:t>As estruturas de teste unitário fornecem classes de teste genéricas que você estende para criar casos de teste específicos. Eles podem então executar todos os testes que você implementou e relatar, geralmente por meio de alguma GUI, o sucesso dos testes.</a:t>
            </a:r>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Componentes de teste automatizados</a:t>
            </a:r>
            <a:endParaRPr lang="en-US" dirty="0"/>
          </a:p>
        </p:txBody>
      </p:sp>
      <p:sp>
        <p:nvSpPr>
          <p:cNvPr id="3" name="Content Placeholder 2"/>
          <p:cNvSpPr>
            <a:spLocks noGrp="1"/>
          </p:cNvSpPr>
          <p:nvPr>
            <p:ph idx="1"/>
          </p:nvPr>
        </p:nvSpPr>
        <p:spPr/>
        <p:txBody>
          <a:bodyPr/>
          <a:lstStyle/>
          <a:p>
            <a:r>
              <a:rPr lang="pt" dirty="0"/>
              <a:t>Uma parte de configuração, onde você inicializa o sistema com o caso de teste, ou seja, as entradas e saídas esperadas.</a:t>
            </a:r>
            <a:endParaRPr lang="en-GB" dirty="0"/>
          </a:p>
          <a:p>
            <a:r>
              <a:rPr lang="pt" dirty="0"/>
              <a:t>Uma parte de chamada, onde você chama o objeto ou método a ser testado.</a:t>
            </a:r>
            <a:endParaRPr lang="en-GB" dirty="0"/>
          </a:p>
          <a:p>
            <a:r>
              <a:rPr lang="pt" dirty="0"/>
              <a:t>Uma parte de afirmação onde você compara o resultado da chamada com o resultado esperado. Se a afirmação for avaliada como verdadeira, o teste foi bem-sucedido; se for falso, então falhou.</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Escolhendo casos de teste unitários</a:t>
            </a:r>
            <a:endParaRPr lang="en-US" dirty="0"/>
          </a:p>
        </p:txBody>
      </p:sp>
      <p:sp>
        <p:nvSpPr>
          <p:cNvPr id="3" name="Content Placeholder 2"/>
          <p:cNvSpPr>
            <a:spLocks noGrp="1"/>
          </p:cNvSpPr>
          <p:nvPr>
            <p:ph idx="1"/>
          </p:nvPr>
        </p:nvSpPr>
        <p:spPr/>
        <p:txBody>
          <a:bodyPr/>
          <a:lstStyle/>
          <a:p>
            <a:r>
              <a:rPr lang="pt" dirty="0"/>
              <a:t>Os casos de teste devem mostrar que, quando usado conforme esperado, o componente que você está testando faz o que deveria fazer.</a:t>
            </a:r>
            <a:endParaRPr lang="en-GB" dirty="0"/>
          </a:p>
          <a:p>
            <a:r>
              <a:rPr lang="pt" dirty="0"/>
              <a:t>Se houver defeitos no componente, estes deverão ser revelados por casos de teste.</a:t>
            </a:r>
            <a:endParaRPr lang="en-GB" dirty="0"/>
          </a:p>
          <a:p>
            <a:r>
              <a:rPr lang="pt" dirty="0"/>
              <a:t>Isso leva a 2 tipos de casos de teste de unidade:</a:t>
            </a:r>
          </a:p>
          <a:p>
            <a:pPr lvl="1"/>
            <a:r>
              <a:rPr lang="pt" dirty="0"/>
              <a:t>O primeiro deles deve refletir a operação normal de um programa e mostrar que o componente funciona conforme o esperado.</a:t>
            </a:r>
          </a:p>
          <a:p>
            <a:pPr lvl="1"/>
            <a:r>
              <a:rPr lang="pt" dirty="0"/>
              <a:t>O outro tipo de caso de teste deve ser baseado na experiência de teste de onde surgem problemas comuns. Deve usar entradas anormais para verificar se estas são processadas corretamente e não travam o componente. </a:t>
            </a: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Estratégias de teste</a:t>
            </a:r>
            <a:endParaRPr lang="en-US" dirty="0"/>
          </a:p>
        </p:txBody>
      </p:sp>
      <p:sp>
        <p:nvSpPr>
          <p:cNvPr id="3" name="Content Placeholder 2"/>
          <p:cNvSpPr>
            <a:spLocks noGrp="1"/>
          </p:cNvSpPr>
          <p:nvPr>
            <p:ph idx="1"/>
          </p:nvPr>
        </p:nvSpPr>
        <p:spPr/>
        <p:txBody>
          <a:bodyPr/>
          <a:lstStyle/>
          <a:p>
            <a:r>
              <a:rPr lang="pt" dirty="0"/>
              <a:t>Teste de partição, onde você identifica grupos de entradas que possuem características comuns e devem ser processadas da mesma forma.</a:t>
            </a:r>
          </a:p>
          <a:p>
            <a:pPr lvl="1"/>
            <a:r>
              <a:rPr lang="pt" dirty="0"/>
              <a:t>Você deve escolher testes dentro de cada um desses grupos.</a:t>
            </a:r>
            <a:endParaRPr lang="en-GB" dirty="0"/>
          </a:p>
          <a:p>
            <a:r>
              <a:rPr lang="pt" dirty="0"/>
              <a:t>Teste baseado em diretrizes, onde você usa diretrizes de teste para escolher casos de teste.</a:t>
            </a:r>
          </a:p>
          <a:p>
            <a:pPr lvl="1"/>
            <a:r>
              <a:rPr lang="pt" dirty="0"/>
              <a:t>Estas diretrizes refletem experiências anteriores sobre os tipos de erros que os programadores costumam cometer ao desenvolver componentes.</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pt"/>
              <a:t>Teste de partição</a:t>
            </a:r>
          </a:p>
        </p:txBody>
      </p:sp>
      <p:sp>
        <p:nvSpPr>
          <p:cNvPr id="55299" name="Rectangle 3"/>
          <p:cNvSpPr>
            <a:spLocks noGrp="1" noChangeArrowheads="1"/>
          </p:cNvSpPr>
          <p:nvPr>
            <p:ph idx="1"/>
          </p:nvPr>
        </p:nvSpPr>
        <p:spPr/>
        <p:txBody>
          <a:bodyPr/>
          <a:lstStyle/>
          <a:p>
            <a:r>
              <a:rPr lang="pt" dirty="0"/>
              <a:t>Os dados de entrada e os resultados de saída geralmente caem em classes diferentes, onde todos os membros de uma classe estão relacionados.</a:t>
            </a:r>
          </a:p>
          <a:p>
            <a:r>
              <a:rPr lang="pt" dirty="0"/>
              <a:t>Cada uma dessas classes é uma </a:t>
            </a:r>
            <a:r>
              <a:rPr lang="pt" dirty="0">
                <a:solidFill>
                  <a:srgbClr val="000000"/>
                </a:solidFill>
              </a:rPr>
              <a:t>partição </a:t>
            </a:r>
            <a:r>
              <a:rPr lang="pt" dirty="0"/>
              <a:t>ou domínio de equivalência onde o programa se comporta de maneira equivalente para cada membro da classe.</a:t>
            </a:r>
          </a:p>
          <a:p>
            <a:r>
              <a:rPr lang="pt" dirty="0"/>
              <a:t>Os casos de teste devem ser escolhidos em cada partição.</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Particionamento de equivalência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Assuntos abordados</a:t>
            </a:r>
            <a:endParaRPr lang="en-US" dirty="0"/>
          </a:p>
        </p:txBody>
      </p:sp>
      <p:sp>
        <p:nvSpPr>
          <p:cNvPr id="3" name="Content Placeholder 2"/>
          <p:cNvSpPr>
            <a:spLocks noGrp="1"/>
          </p:cNvSpPr>
          <p:nvPr>
            <p:ph idx="1"/>
          </p:nvPr>
        </p:nvSpPr>
        <p:spPr/>
        <p:txBody>
          <a:bodyPr/>
          <a:lstStyle/>
          <a:p>
            <a:r>
              <a:rPr lang="pt" dirty="0"/>
              <a:t>Teste de desenvolvimento</a:t>
            </a:r>
            <a:endParaRPr lang="en-GB" dirty="0"/>
          </a:p>
          <a:p>
            <a:r>
              <a:rPr lang="pt" dirty="0"/>
              <a:t>Desenvolvimento orientado a testes</a:t>
            </a:r>
            <a:endParaRPr lang="en-GB" dirty="0"/>
          </a:p>
          <a:p>
            <a:r>
              <a:rPr lang="pt" dirty="0"/>
              <a:t>Teste de lançamento</a:t>
            </a:r>
            <a:endParaRPr lang="en-GB" dirty="0"/>
          </a:p>
          <a:p>
            <a:r>
              <a:rPr lang="pt" dirty="0"/>
              <a:t>Teste de usuário</a:t>
            </a:r>
            <a:endParaRPr lang="en-GB" dirty="0"/>
          </a:p>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Partições de equivalência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pt"/>
              <a:t>Diretrizes de teste (sequências)</a:t>
            </a:r>
          </a:p>
        </p:txBody>
      </p:sp>
      <p:sp>
        <p:nvSpPr>
          <p:cNvPr id="63491" name="Rectangle 3"/>
          <p:cNvSpPr>
            <a:spLocks noGrp="1" noChangeArrowheads="1"/>
          </p:cNvSpPr>
          <p:nvPr>
            <p:ph idx="1"/>
          </p:nvPr>
        </p:nvSpPr>
        <p:spPr>
          <a:noFill/>
        </p:spPr>
        <p:txBody>
          <a:bodyPr lIns="90840" tIns="44623" rIns="90840" bIns="44623"/>
          <a:lstStyle/>
          <a:p>
            <a:r>
              <a:rPr lang="pt"/>
              <a:t>Teste software com sequências que possuem apenas um único valor.</a:t>
            </a:r>
          </a:p>
          <a:p>
            <a:r>
              <a:rPr lang="pt"/>
              <a:t>Use sequências de tamanhos diferentes em testes diferentes.</a:t>
            </a:r>
          </a:p>
          <a:p>
            <a:r>
              <a:rPr lang="pt"/>
              <a:t>Derive testes para que o primeiro, o meio e o último elemento da sequência sejam acessados.</a:t>
            </a:r>
          </a:p>
          <a:p>
            <a:r>
              <a:rPr lang="pt"/>
              <a:t>Teste com sequências de comprimento zero.</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Diretrizes gerais de teste</a:t>
            </a:r>
            <a:endParaRPr lang="en-US" dirty="0"/>
          </a:p>
        </p:txBody>
      </p:sp>
      <p:sp>
        <p:nvSpPr>
          <p:cNvPr id="3" name="Content Placeholder 2"/>
          <p:cNvSpPr>
            <a:spLocks noGrp="1"/>
          </p:cNvSpPr>
          <p:nvPr>
            <p:ph idx="1"/>
          </p:nvPr>
        </p:nvSpPr>
        <p:spPr/>
        <p:txBody>
          <a:bodyPr/>
          <a:lstStyle/>
          <a:p>
            <a:pPr lvl="0"/>
            <a:r>
              <a:rPr lang="pt" dirty="0"/>
              <a:t>Escolha entradas que forcem o sistema a gerar todas as mensagens de erro</a:t>
            </a:r>
            <a:endParaRPr lang="en-GB" dirty="0"/>
          </a:p>
          <a:p>
            <a:r>
              <a:rPr lang="pt" dirty="0"/>
              <a:t>Projetar entradas que fazem com que os buffers de entrada estourem</a:t>
            </a:r>
            <a:endParaRPr lang="en-GB" dirty="0"/>
          </a:p>
          <a:p>
            <a:r>
              <a:rPr lang="pt" dirty="0"/>
              <a:t>Repita a mesma entrada ou série de entradas inúmeras vezes</a:t>
            </a:r>
            <a:endParaRPr lang="en-GB" dirty="0"/>
          </a:p>
          <a:p>
            <a:r>
              <a:rPr lang="pt" dirty="0"/>
              <a:t>Forçar a geração de saídas inválidas</a:t>
            </a:r>
            <a:endParaRPr lang="en-GB" dirty="0"/>
          </a:p>
          <a:p>
            <a:r>
              <a:rPr lang="pt" dirty="0"/>
              <a:t>Forçar os resultados do cálculo a serem muito grandes ou muito pequenos.</a:t>
            </a:r>
            <a:endParaRPr lang="en-GB" dirty="0"/>
          </a:p>
          <a:p>
            <a:pPr>
              <a:buNone/>
            </a:pP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a:t>Teste de componentes</a:t>
            </a:r>
            <a:endParaRPr lang="en-US" dirty="0"/>
          </a:p>
        </p:txBody>
      </p:sp>
      <p:sp>
        <p:nvSpPr>
          <p:cNvPr id="3" name="Content Placeholder 2"/>
          <p:cNvSpPr>
            <a:spLocks noGrp="1"/>
          </p:cNvSpPr>
          <p:nvPr>
            <p:ph idx="1"/>
          </p:nvPr>
        </p:nvSpPr>
        <p:spPr/>
        <p:txBody>
          <a:bodyPr/>
          <a:lstStyle/>
          <a:p>
            <a:r>
              <a:rPr lang="pt" sz="2200" dirty="0"/>
              <a:t>Os componentes de software geralmente são componentes compostos formados por vários objetos interativos.</a:t>
            </a:r>
          </a:p>
          <a:p>
            <a:pPr lvl="1"/>
            <a:r>
              <a:rPr lang="pt" sz="2200" dirty="0"/>
              <a:t>Por exemplo, no sistema de estação meteorológica, o componente de reconfiguração inclui objetos que tratam de cada aspecto da reconfiguração.</a:t>
            </a:r>
          </a:p>
          <a:p>
            <a:r>
              <a:rPr lang="pt" sz="2200" dirty="0"/>
              <a:t>Você acessa a funcionalidade desses objetos através da interface do componente definido.</a:t>
            </a:r>
          </a:p>
          <a:p>
            <a:r>
              <a:rPr lang="pt" sz="2200" dirty="0"/>
              <a:t>O teste de componentes compostos deve, portanto, focar em mostrar que a interface do componente se comporta de acordo com sua especificação.</a:t>
            </a:r>
          </a:p>
          <a:p>
            <a:pPr lvl="1"/>
            <a:r>
              <a:rPr lang="pt" sz="2200" dirty="0"/>
              <a:t>Você pode presumir que os testes de unidade nos objetos individuais do componente foram concluídos. </a:t>
            </a:r>
            <a:endParaRPr lang="en-US" sz="22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pt"/>
              <a:t>Teste de interface</a:t>
            </a:r>
          </a:p>
        </p:txBody>
      </p:sp>
      <p:sp>
        <p:nvSpPr>
          <p:cNvPr id="45058" name="Rectangle 2"/>
          <p:cNvSpPr>
            <a:spLocks noGrp="1" noChangeArrowheads="1"/>
          </p:cNvSpPr>
          <p:nvPr>
            <p:ph idx="1"/>
          </p:nvPr>
        </p:nvSpPr>
        <p:spPr>
          <a:noFill/>
        </p:spPr>
        <p:txBody>
          <a:bodyPr lIns="90840" tIns="44623" rIns="90840" bIns="44623"/>
          <a:lstStyle/>
          <a:p>
            <a:r>
              <a:rPr lang="pt" dirty="0"/>
              <a:t>Os objetivos são detectar falhas devido a erros de interface ou suposições inválidas sobre interfaces.</a:t>
            </a:r>
            <a:endParaRPr lang="en-GB" dirty="0"/>
          </a:p>
          <a:p>
            <a:r>
              <a:rPr lang="pt" dirty="0"/>
              <a:t>Tipos de interface</a:t>
            </a:r>
          </a:p>
          <a:p>
            <a:pPr lvl="1"/>
            <a:r>
              <a:rPr lang="pt" dirty="0">
                <a:solidFill>
                  <a:srgbClr val="000000"/>
                </a:solidFill>
              </a:rPr>
              <a:t>Interfaces de parâmetros </a:t>
            </a:r>
            <a:r>
              <a:rPr lang="pt" dirty="0"/>
              <a:t>Dados passados de um método ou procedimento para outro.</a:t>
            </a:r>
          </a:p>
          <a:p>
            <a:pPr lvl="1"/>
            <a:r>
              <a:rPr lang="pt" dirty="0">
                <a:solidFill>
                  <a:srgbClr val="FF0000"/>
                </a:solidFill>
              </a:rPr>
              <a:t>Interfaces de </a:t>
            </a:r>
            <a:r>
              <a:rPr lang="pt" dirty="0">
                <a:solidFill>
                  <a:srgbClr val="000000"/>
                </a:solidFill>
              </a:rPr>
              <a:t>memória compartilhada </a:t>
            </a:r>
            <a:r>
              <a:rPr lang="pt" dirty="0"/>
              <a:t>O bloco de memória é compartilhado entre procedimentos ou funções.</a:t>
            </a:r>
          </a:p>
          <a:p>
            <a:pPr lvl="1"/>
            <a:r>
              <a:rPr lang="pt" dirty="0">
                <a:solidFill>
                  <a:srgbClr val="000000"/>
                </a:solidFill>
              </a:rPr>
              <a:t>Interfaces processuais </a:t>
            </a:r>
            <a:r>
              <a:rPr lang="pt" dirty="0"/>
              <a:t>O subsistema encapsula um conjunto de procedimentos a serem chamados por outros subsistemas.</a:t>
            </a:r>
          </a:p>
          <a:p>
            <a:pPr lvl="1"/>
            <a:r>
              <a:rPr lang="pt" dirty="0">
                <a:solidFill>
                  <a:srgbClr val="000000"/>
                </a:solidFill>
              </a:rPr>
              <a:t>Interfaces de passagem de mensagens </a:t>
            </a:r>
            <a:r>
              <a:rPr lang="pt" dirty="0"/>
              <a:t>Subsistemas solicitam serviços de outros subsistemas</a:t>
            </a:r>
          </a:p>
          <a:p>
            <a:endParaRPr lang="en-GB"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interface </a:t>
            </a:r>
            <a:endParaRPr lang="en-US" dirty="0"/>
          </a:p>
        </p:txBody>
      </p:sp>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pt"/>
              <a:t>Erros de interface</a:t>
            </a:r>
          </a:p>
        </p:txBody>
      </p:sp>
      <p:sp>
        <p:nvSpPr>
          <p:cNvPr id="49155" name="Rectangle 3"/>
          <p:cNvSpPr>
            <a:spLocks noGrp="1" noChangeArrowheads="1"/>
          </p:cNvSpPr>
          <p:nvPr>
            <p:ph idx="1"/>
          </p:nvPr>
        </p:nvSpPr>
        <p:spPr>
          <a:noFill/>
        </p:spPr>
        <p:txBody>
          <a:bodyPr lIns="90840" tIns="44623" rIns="90840" bIns="44623"/>
          <a:lstStyle/>
          <a:p>
            <a:r>
              <a:rPr lang="pt" sz="2400"/>
              <a:t>Uso indevido da interface</a:t>
            </a:r>
          </a:p>
          <a:p>
            <a:pPr lvl="1"/>
            <a:r>
              <a:rPr lang="pt" sz="2000"/>
              <a:t>Um componente chamador chama outro componente e comete um erro ao usar sua interface, por exemplo, parâmetros na ordem errada.</a:t>
            </a:r>
          </a:p>
          <a:p>
            <a:r>
              <a:rPr lang="pt" sz="2400"/>
              <a:t>Mal-entendido de interface</a:t>
            </a:r>
          </a:p>
          <a:p>
            <a:pPr lvl="1"/>
            <a:r>
              <a:rPr lang="pt" sz="2000"/>
              <a:t>Um componente de chamada incorpora suposições incorretas sobre o comportamento do componente chamado.</a:t>
            </a:r>
          </a:p>
          <a:p>
            <a:r>
              <a:rPr lang="pt" sz="2400"/>
              <a:t>Erros de tempo</a:t>
            </a:r>
          </a:p>
          <a:p>
            <a:pPr lvl="1"/>
            <a:r>
              <a:rPr lang="pt" sz="2000"/>
              <a:t>O componente chamado e o componente chamador operam em velocidades diferentes e informações desatualizadas são acessadas.</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pt"/>
              <a:t>Diretrizes de teste de interface</a:t>
            </a:r>
          </a:p>
        </p:txBody>
      </p:sp>
      <p:sp>
        <p:nvSpPr>
          <p:cNvPr id="50179" name="Rectangle 3"/>
          <p:cNvSpPr>
            <a:spLocks noGrp="1" noChangeArrowheads="1"/>
          </p:cNvSpPr>
          <p:nvPr>
            <p:ph idx="1"/>
          </p:nvPr>
        </p:nvSpPr>
        <p:spPr>
          <a:noFill/>
        </p:spPr>
        <p:txBody>
          <a:bodyPr lIns="90840" tIns="44623" rIns="90840" bIns="44623"/>
          <a:lstStyle/>
          <a:p>
            <a:r>
              <a:rPr lang="pt" sz="2400"/>
              <a:t>Projete testes de forma que os parâmetros de um procedimento chamado estejam nos extremos de seus intervalos.</a:t>
            </a:r>
          </a:p>
          <a:p>
            <a:r>
              <a:rPr lang="pt" sz="2400"/>
              <a:t>Sempre teste parâmetros de ponteiro com ponteiros nulos.</a:t>
            </a:r>
          </a:p>
          <a:p>
            <a:r>
              <a:rPr lang="pt" sz="2400"/>
              <a:t>Projete testes que fazem com que o componente falhe.</a:t>
            </a:r>
          </a:p>
          <a:p>
            <a:r>
              <a:rPr lang="pt" sz="2400"/>
              <a:t>Use testes de estresse em sistemas de passagem de mensagens.</a:t>
            </a:r>
          </a:p>
          <a:p>
            <a:r>
              <a:rPr lang="pt" sz="2400"/>
              <a:t>Em sistemas de memória compartilhada, varie a ordem em que os componentes são ativados.</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sistema</a:t>
            </a:r>
            <a:endParaRPr lang="en-US" dirty="0"/>
          </a:p>
        </p:txBody>
      </p:sp>
      <p:sp>
        <p:nvSpPr>
          <p:cNvPr id="3" name="Content Placeholder 2"/>
          <p:cNvSpPr>
            <a:spLocks noGrp="1"/>
          </p:cNvSpPr>
          <p:nvPr>
            <p:ph idx="1"/>
          </p:nvPr>
        </p:nvSpPr>
        <p:spPr/>
        <p:txBody>
          <a:bodyPr/>
          <a:lstStyle/>
          <a:p>
            <a:r>
              <a:rPr lang="pt" dirty="0"/>
              <a:t>O teste do sistema durante o desenvolvimento envolve a integração de componentes para criar uma versão do sistema e, em seguida, testar o sistema integrado.</a:t>
            </a:r>
          </a:p>
          <a:p>
            <a:r>
              <a:rPr lang="pt" dirty="0"/>
              <a:t>O foco nos testes de sistema é testar as interações entre os componentes.</a:t>
            </a:r>
          </a:p>
          <a:p>
            <a:r>
              <a:rPr lang="pt" dirty="0"/>
              <a:t>Os testes do sistema verificam se os componentes são compatíveis, interagem corretamente e transferem os dados certos no momento certo através de suas interfaces.</a:t>
            </a:r>
          </a:p>
          <a:p>
            <a:r>
              <a:rPr lang="pt" dirty="0" err="1"/>
              <a:t>comportamento </a:t>
            </a:r>
            <a:r>
              <a:rPr lang="pt" dirty="0"/>
              <a:t>emergente de um sistema.</a:t>
            </a: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sistema e componentes</a:t>
            </a:r>
            <a:endParaRPr lang="en-US" dirty="0"/>
          </a:p>
        </p:txBody>
      </p:sp>
      <p:sp>
        <p:nvSpPr>
          <p:cNvPr id="3" name="Content Placeholder 2"/>
          <p:cNvSpPr>
            <a:spLocks noGrp="1"/>
          </p:cNvSpPr>
          <p:nvPr>
            <p:ph idx="1"/>
          </p:nvPr>
        </p:nvSpPr>
        <p:spPr/>
        <p:txBody>
          <a:bodyPr/>
          <a:lstStyle/>
          <a:p>
            <a:r>
              <a:rPr lang="pt" dirty="0"/>
              <a:t>Durante o teste do sistema, componentes reutilizáveis que foram desenvolvidos separadamente e sistemas prontos para uso podem ser integrados com componentes recentemente desenvolvidos. O sistema completo é então testado.</a:t>
            </a:r>
            <a:endParaRPr lang="en-GB" dirty="0"/>
          </a:p>
          <a:p>
            <a:r>
              <a:rPr lang="pt" dirty="0"/>
              <a:t>Componentes desenvolvidos por diferentes membros ou subequipes da equipe podem ser integrados nesta fase. O teste do sistema é um processo coletivo e não individual.</a:t>
            </a:r>
          </a:p>
          <a:p>
            <a:pPr lvl="1"/>
            <a:r>
              <a:rPr lang="pt" dirty="0"/>
              <a:t>Em algumas empresas, os testes de sistema podem envolver uma equipe de testes separada, sem envolvimento de designers e programadores.</a:t>
            </a:r>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programa</a:t>
            </a:r>
            <a:endParaRPr lang="en-US" dirty="0"/>
          </a:p>
        </p:txBody>
      </p:sp>
      <p:sp>
        <p:nvSpPr>
          <p:cNvPr id="3" name="Content Placeholder 2"/>
          <p:cNvSpPr>
            <a:spLocks noGrp="1"/>
          </p:cNvSpPr>
          <p:nvPr>
            <p:ph idx="1"/>
          </p:nvPr>
        </p:nvSpPr>
        <p:spPr/>
        <p:txBody>
          <a:bodyPr/>
          <a:lstStyle/>
          <a:p>
            <a:r>
              <a:rPr lang="pt" sz="2200" dirty="0"/>
              <a:t>O objetivo do teste é mostrar que um programa faz o que foi planejado e descobrir defeitos do programa antes de colocá-lo em uso.</a:t>
            </a:r>
          </a:p>
          <a:p>
            <a:r>
              <a:rPr lang="pt" sz="2200" dirty="0"/>
              <a:t>Ao testar um software, você executa um programa usando dados artificiais.</a:t>
            </a:r>
          </a:p>
          <a:p>
            <a:r>
              <a:rPr lang="pt" sz="2200" dirty="0"/>
              <a:t>Você verifica os resultados da execução do teste em busca de erros, anomalias ou informações sobre os atributos não funcionais do programa.</a:t>
            </a:r>
          </a:p>
          <a:p>
            <a:r>
              <a:rPr lang="pt" sz="2200" dirty="0"/>
              <a:t>Pode revelar a presença de erros, NÃO a sua </a:t>
            </a:r>
            <a:br>
              <a:rPr lang="en-GB" sz="2200" dirty="0"/>
            </a:br>
            <a:r>
              <a:rPr lang="pt" sz="2200" dirty="0"/>
              <a:t>ausência.</a:t>
            </a:r>
          </a:p>
          <a:p>
            <a:r>
              <a:rPr lang="pt" sz="2200" dirty="0"/>
              <a:t>O teste faz parte de um processo mais geral de verificação e validação, que também inclui técnicas de validação estática.</a:t>
            </a:r>
            <a:endParaRPr lang="en-GB" sz="2200" i="1"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casos de uso</a:t>
            </a:r>
            <a:endParaRPr lang="en-US" dirty="0"/>
          </a:p>
        </p:txBody>
      </p:sp>
      <p:sp>
        <p:nvSpPr>
          <p:cNvPr id="3" name="Content Placeholder 2"/>
          <p:cNvSpPr>
            <a:spLocks noGrp="1"/>
          </p:cNvSpPr>
          <p:nvPr>
            <p:ph idx="1"/>
          </p:nvPr>
        </p:nvSpPr>
        <p:spPr/>
        <p:txBody>
          <a:bodyPr/>
          <a:lstStyle/>
          <a:p>
            <a:r>
              <a:rPr lang="pt" dirty="0"/>
              <a:t>Os casos de uso desenvolvidos para identificar interações do sistema podem ser usados como base para testes do sistema.</a:t>
            </a:r>
          </a:p>
          <a:p>
            <a:r>
              <a:rPr lang="pt" dirty="0"/>
              <a:t>Cada caso de uso geralmente envolve vários componentes do sistema, portanto, testar o caso de uso força a ocorrência dessas interações.</a:t>
            </a:r>
          </a:p>
          <a:p>
            <a:r>
              <a:rPr lang="pt" dirty="0"/>
              <a:t>Os diagramas de sequência associados ao caso de uso documentam os componentes e interações que estão sendo testados.</a:t>
            </a:r>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Coletar</a:t>
            </a:r>
            <a:r>
              <a:rPr lang="pt" b="1" dirty="0"/>
              <a:t> </a:t>
            </a:r>
            <a:r>
              <a:rPr lang="pt" dirty="0"/>
              <a:t>gráfico de sequência de dados meteorológicos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Casos de teste derivados do diagrama de sequência</a:t>
            </a:r>
            <a:endParaRPr lang="en-US" dirty="0"/>
          </a:p>
        </p:txBody>
      </p:sp>
      <p:sp>
        <p:nvSpPr>
          <p:cNvPr id="3" name="Content Placeholder 2"/>
          <p:cNvSpPr>
            <a:spLocks noGrp="1"/>
          </p:cNvSpPr>
          <p:nvPr>
            <p:ph idx="1"/>
          </p:nvPr>
        </p:nvSpPr>
        <p:spPr/>
        <p:txBody>
          <a:bodyPr/>
          <a:lstStyle/>
          <a:p>
            <a:r>
              <a:rPr lang="pt" dirty="0"/>
              <a:t>Uma entrada de uma solicitação de relatório deve ter uma confirmação associada. Em última análise, um relatório deve ser retornado da solicitação.</a:t>
            </a:r>
            <a:endParaRPr lang="en-US" dirty="0"/>
          </a:p>
          <a:p>
            <a:pPr lvl="1"/>
            <a:r>
              <a:rPr lang="pt" dirty="0"/>
              <a:t>Você deve criar dados resumidos que possam ser usados para verificar se o relatório está organizado corretamente.</a:t>
            </a:r>
            <a:endParaRPr lang="en-GB" dirty="0"/>
          </a:p>
          <a:p>
            <a:r>
              <a:rPr lang="pt" dirty="0"/>
              <a:t>Uma solicitação de entrada para um relatório para </a:t>
            </a:r>
            <a:r>
              <a:rPr lang="pt" dirty="0" err="1"/>
              <a:t>WeatherStation </a:t>
            </a:r>
            <a:r>
              <a:rPr lang="pt" dirty="0"/>
              <a:t>resulta na geração de um relatório resumido.</a:t>
            </a:r>
            <a:endParaRPr lang="en-US" dirty="0"/>
          </a:p>
          <a:p>
            <a:pPr lvl="1"/>
            <a:r>
              <a:rPr lang="pt" dirty="0"/>
              <a:t>Pode ser testado criando dados brutos correspondentes ao resumo que você preparou para o teste de </a:t>
            </a:r>
            <a:r>
              <a:rPr lang="pt" dirty="0" err="1"/>
              <a:t>SatComms </a:t>
            </a:r>
            <a:r>
              <a:rPr lang="pt" dirty="0"/>
              <a:t>e verificando se o objeto </a:t>
            </a:r>
            <a:r>
              <a:rPr lang="pt" dirty="0" err="1"/>
              <a:t>WeatherStation </a:t>
            </a:r>
            <a:r>
              <a:rPr lang="pt" dirty="0"/>
              <a:t>produz corretamente este resumo. Esses dados brutos também são usados para testar o objeto </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Políticas de teste</a:t>
            </a:r>
            <a:endParaRPr lang="en-US" dirty="0"/>
          </a:p>
        </p:txBody>
      </p:sp>
      <p:sp>
        <p:nvSpPr>
          <p:cNvPr id="3" name="Content Placeholder 2"/>
          <p:cNvSpPr>
            <a:spLocks noGrp="1"/>
          </p:cNvSpPr>
          <p:nvPr>
            <p:ph idx="1"/>
          </p:nvPr>
        </p:nvSpPr>
        <p:spPr/>
        <p:txBody>
          <a:bodyPr/>
          <a:lstStyle/>
          <a:p>
            <a:r>
              <a:rPr lang="pt" dirty="0"/>
              <a:t>Testes exaustivos do sistema são impossíveis, portanto podem ser desenvolvidas políticas de teste que definam a cobertura necessária dos testes do sistema.</a:t>
            </a:r>
          </a:p>
          <a:p>
            <a:r>
              <a:rPr lang="pt" dirty="0"/>
              <a:t>Exemplos de políticas de teste:</a:t>
            </a:r>
          </a:p>
          <a:p>
            <a:pPr lvl="1"/>
            <a:r>
              <a:rPr lang="pt" dirty="0"/>
              <a:t>Todas as funções do sistema acessadas através de menus devem ser testadas.</a:t>
            </a:r>
            <a:endParaRPr lang="en-GB" dirty="0"/>
          </a:p>
          <a:p>
            <a:pPr lvl="1"/>
            <a:r>
              <a:rPr lang="pt" dirty="0"/>
              <a:t>Devem ser testadas combinações de funções (por exemplo, formatação de texto) que são acessadas através do mesmo menu.</a:t>
            </a:r>
            <a:endParaRPr lang="en-GB" dirty="0"/>
          </a:p>
          <a:p>
            <a:pPr lvl="1"/>
            <a:r>
              <a:rPr lang="pt" dirty="0"/>
              <a:t>Quando a entrada do usuário for fornecida, todas as funções deverão ser testadas com entradas corretas e incorretas.</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pt" dirty="0"/>
              <a:t>Desenvolvimento orientado a testes</a:t>
            </a:r>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3" name="Date Placeholder 2"/>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Desenvolvimento orientado a testes</a:t>
            </a:r>
            <a:endParaRPr lang="en-US" dirty="0"/>
          </a:p>
        </p:txBody>
      </p:sp>
      <p:sp>
        <p:nvSpPr>
          <p:cNvPr id="3" name="Content Placeholder 2"/>
          <p:cNvSpPr>
            <a:spLocks noGrp="1"/>
          </p:cNvSpPr>
          <p:nvPr>
            <p:ph idx="1"/>
          </p:nvPr>
        </p:nvSpPr>
        <p:spPr/>
        <p:txBody>
          <a:bodyPr/>
          <a:lstStyle/>
          <a:p>
            <a:r>
              <a:rPr lang="pt" sz="2200" dirty="0"/>
              <a:t>O desenvolvimento orientado a testes (TDD) é uma abordagem para o desenvolvimento de programas na qual você intercala o teste e o desenvolvimento de código.</a:t>
            </a:r>
          </a:p>
          <a:p>
            <a:r>
              <a:rPr lang="pt" sz="2200" dirty="0"/>
              <a:t>Os testes são escritos antes do código e 'passar' nos testes é o fator crítico do desenvolvimento.</a:t>
            </a:r>
          </a:p>
          <a:p>
            <a:r>
              <a:rPr lang="pt" sz="2200" dirty="0"/>
              <a:t>Você desenvolve o código de forma incremental, juntamente com um teste para esse incremento. Você não passa para o próximo incremento até que o código que você desenvolveu passe no teste.</a:t>
            </a:r>
          </a:p>
          <a:p>
            <a:r>
              <a:rPr lang="pt" sz="2200" dirty="0"/>
              <a:t>O TDD foi introduzido como parte de métodos ágeis como Extreme Programming. No entanto, também pode ser usado em processos de desenvolvimento orientados por planos.</a:t>
            </a:r>
            <a:endParaRPr lang="en-GB" sz="2200" dirty="0"/>
          </a:p>
          <a:p>
            <a:endParaRPr lang="en-US" sz="22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Desenvolvimento </a:t>
            </a:r>
            <a:endParaRPr lang="en-US" dirty="0"/>
          </a:p>
        </p:txBody>
      </p:sp>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Atividades do processo TDD</a:t>
            </a:r>
            <a:endParaRPr lang="en-US" dirty="0"/>
          </a:p>
        </p:txBody>
      </p:sp>
      <p:sp>
        <p:nvSpPr>
          <p:cNvPr id="3" name="Content Placeholder 2"/>
          <p:cNvSpPr>
            <a:spLocks noGrp="1"/>
          </p:cNvSpPr>
          <p:nvPr>
            <p:ph idx="1"/>
          </p:nvPr>
        </p:nvSpPr>
        <p:spPr/>
        <p:txBody>
          <a:bodyPr/>
          <a:lstStyle/>
          <a:p>
            <a:r>
              <a:rPr lang="pt" sz="2200" dirty="0"/>
              <a:t>Comece identificando o incremento de funcionalidade necessário. Normalmente, isso deve ser pequeno e implementável em algumas linhas de código.</a:t>
            </a:r>
            <a:endParaRPr lang="en-GB" sz="2200" dirty="0"/>
          </a:p>
          <a:p>
            <a:r>
              <a:rPr lang="pt" sz="2200" dirty="0"/>
              <a:t>Escreva um teste para esta funcionalidade e implemente-o como um teste automatizado.</a:t>
            </a:r>
            <a:endParaRPr lang="en-GB" sz="2200" dirty="0"/>
          </a:p>
          <a:p>
            <a:r>
              <a:rPr lang="pt" sz="2200" dirty="0"/>
              <a:t>Execute o teste, juntamente com todos os outros testes que foram implementados. Inicialmente, você não implementou a funcionalidade, portanto o novo teste falhará.</a:t>
            </a:r>
            <a:endParaRPr lang="en-GB" sz="2200" dirty="0"/>
          </a:p>
          <a:p>
            <a:r>
              <a:rPr lang="pt" sz="2200" dirty="0"/>
              <a:t>Implemente a funcionalidade e execute novamente o teste.</a:t>
            </a:r>
            <a:endParaRPr lang="en-GB" sz="2200" dirty="0"/>
          </a:p>
          <a:p>
            <a:r>
              <a:rPr lang="pt" sz="2200" dirty="0"/>
              <a:t>Depois que todos os testes forem executados com êxito, você prosseguirá para a implementação da próxima parte da funcionalidade.</a:t>
            </a:r>
            <a:endParaRPr lang="en-GB" sz="2200" dirty="0"/>
          </a:p>
          <a:p>
            <a:endParaRPr lang="en-US" sz="22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Benefícios do desenvolvimento orientado a testes</a:t>
            </a:r>
            <a:endParaRPr lang="en-US" dirty="0"/>
          </a:p>
        </p:txBody>
      </p:sp>
      <p:sp>
        <p:nvSpPr>
          <p:cNvPr id="3" name="Content Placeholder 2"/>
          <p:cNvSpPr>
            <a:spLocks noGrp="1"/>
          </p:cNvSpPr>
          <p:nvPr>
            <p:ph idx="1"/>
          </p:nvPr>
        </p:nvSpPr>
        <p:spPr/>
        <p:txBody>
          <a:bodyPr/>
          <a:lstStyle/>
          <a:p>
            <a:r>
              <a:rPr lang="pt" sz="2000" dirty="0">
                <a:solidFill>
                  <a:srgbClr val="000000"/>
                </a:solidFill>
              </a:rPr>
              <a:t>Cobertura de código</a:t>
            </a:r>
          </a:p>
          <a:p>
            <a:pPr lvl="1"/>
            <a:r>
              <a:rPr lang="pt" dirty="0"/>
              <a:t>Cada segmento de código que você escreve possui pelo menos um teste associado, portanto, todo código escrito possui pelo menos um teste.</a:t>
            </a:r>
            <a:endParaRPr lang="en-GB" dirty="0"/>
          </a:p>
          <a:p>
            <a:r>
              <a:rPr lang="pt" sz="2000" dirty="0">
                <a:solidFill>
                  <a:srgbClr val="000000"/>
                </a:solidFill>
              </a:rPr>
              <a:t>Teste de regressão</a:t>
            </a:r>
          </a:p>
          <a:p>
            <a:pPr lvl="1"/>
            <a:r>
              <a:rPr lang="pt" dirty="0"/>
              <a:t>Um conjunto de testes de regressão é desenvolvido de forma incremental à medida que um programa é desenvolvido.</a:t>
            </a:r>
            <a:endParaRPr lang="en-GB" dirty="0"/>
          </a:p>
          <a:p>
            <a:r>
              <a:rPr lang="pt" sz="2000" dirty="0">
                <a:solidFill>
                  <a:srgbClr val="000000"/>
                </a:solidFill>
              </a:rPr>
              <a:t>Depuração simplificada</a:t>
            </a:r>
          </a:p>
          <a:p>
            <a:pPr lvl="1"/>
            <a:r>
              <a:rPr lang="pt" dirty="0"/>
              <a:t>Quando um teste falha, deve ser óbvio onde está o problema. O código recém-escrito precisa ser verificado e modificado.</a:t>
            </a:r>
            <a:endParaRPr lang="en-GB" dirty="0"/>
          </a:p>
          <a:p>
            <a:r>
              <a:rPr lang="pt" sz="2000" dirty="0">
                <a:solidFill>
                  <a:srgbClr val="000000"/>
                </a:solidFill>
              </a:rPr>
              <a:t>Documentação do sistema</a:t>
            </a:r>
          </a:p>
          <a:p>
            <a:pPr lvl="1"/>
            <a:r>
              <a:rPr lang="pt" dirty="0"/>
              <a:t>Os próprios testes são uma forma de documentação que descreve o que o código deve fazer.</a:t>
            </a:r>
            <a:endParaRPr lang="en-GB" dirty="0"/>
          </a:p>
          <a:p>
            <a:endParaRPr lang="en-US" sz="20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regressão</a:t>
            </a:r>
            <a:endParaRPr lang="en-US" dirty="0"/>
          </a:p>
        </p:txBody>
      </p:sp>
      <p:sp>
        <p:nvSpPr>
          <p:cNvPr id="3" name="Content Placeholder 2"/>
          <p:cNvSpPr>
            <a:spLocks noGrp="1"/>
          </p:cNvSpPr>
          <p:nvPr>
            <p:ph idx="1"/>
          </p:nvPr>
        </p:nvSpPr>
        <p:spPr/>
        <p:txBody>
          <a:bodyPr/>
          <a:lstStyle/>
          <a:p>
            <a:r>
              <a:rPr lang="pt" dirty="0"/>
              <a:t>O teste de regressão testa o sistema para verificar se as alterações não 'quebraram' o código que funcionava anteriormente.</a:t>
            </a:r>
          </a:p>
          <a:p>
            <a:r>
              <a:rPr lang="pt" dirty="0"/>
              <a:t>Em um processo de teste manual, o teste de regressão é caro, mas, com o teste automatizado, é simples e direto. Todos os testes são executados novamente sempre que uma alteração é feita no programa.</a:t>
            </a:r>
          </a:p>
          <a:p>
            <a:r>
              <a:rPr lang="pt" dirty="0"/>
              <a:t>Os testes devem ser executados com “sucesso” antes que a alteração seja confirmada.</a:t>
            </a:r>
          </a:p>
          <a:p>
            <a:pPr>
              <a:buNone/>
            </a:pP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Metas de teste do programa</a:t>
            </a:r>
            <a:endParaRPr lang="en-US" dirty="0"/>
          </a:p>
        </p:txBody>
      </p:sp>
      <p:sp>
        <p:nvSpPr>
          <p:cNvPr id="3" name="Content Placeholder 2"/>
          <p:cNvSpPr>
            <a:spLocks noGrp="1"/>
          </p:cNvSpPr>
          <p:nvPr>
            <p:ph idx="1"/>
          </p:nvPr>
        </p:nvSpPr>
        <p:spPr/>
        <p:txBody>
          <a:bodyPr/>
          <a:lstStyle/>
          <a:p>
            <a:r>
              <a:rPr lang="pt" sz="2000" dirty="0"/>
              <a:t>Demonstrar ao desenvolvedor e ao cliente que o software atende aos seus requisitos.</a:t>
            </a:r>
          </a:p>
          <a:p>
            <a:pPr lvl="1"/>
            <a:r>
              <a:rPr lang="pt" dirty="0"/>
              <a:t>Para software customizado, isso significa que deve haver pelo menos um teste para cada requisito no documento de requisitos. Para produtos de software genéricos, significa que devem existir testes para todos os recursos do sistema, além de combinações desses recursos, que serão incorporados no lançamento do produto.</a:t>
            </a:r>
            <a:endParaRPr lang="en-GB" dirty="0"/>
          </a:p>
          <a:p>
            <a:r>
              <a:rPr lang="pt" sz="2000" dirty="0"/>
              <a:t>Descobrir situações em que o comportamento do software é incorreto, indesejável ou não está de acordo com sua especificação.</a:t>
            </a:r>
          </a:p>
          <a:p>
            <a:pPr lvl="1"/>
            <a:r>
              <a:rPr lang="pt" dirty="0"/>
              <a:t>O teste de defeitos se preocupa em erradicar comportamentos indesejáveis do sistema, como travamentos do sistema, interações indesejadas com outros sistemas, cálculos incorretos e corrupção de dados.</a:t>
            </a:r>
            <a:endParaRPr lang="en-GB" dirty="0"/>
          </a:p>
          <a:p>
            <a:endParaRPr lang="en-US" sz="20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pt" dirty="0"/>
              <a:t>Teste de lançamento</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lançamento</a:t>
            </a:r>
            <a:endParaRPr lang="en-US" dirty="0"/>
          </a:p>
        </p:txBody>
      </p:sp>
      <p:sp>
        <p:nvSpPr>
          <p:cNvPr id="3" name="Content Placeholder 2"/>
          <p:cNvSpPr>
            <a:spLocks noGrp="1"/>
          </p:cNvSpPr>
          <p:nvPr>
            <p:ph idx="1"/>
          </p:nvPr>
        </p:nvSpPr>
        <p:spPr>
          <a:xfrm>
            <a:off x="229698" y="1600200"/>
            <a:ext cx="8633936" cy="4525963"/>
          </a:xfrm>
        </p:spPr>
        <p:txBody>
          <a:bodyPr/>
          <a:lstStyle/>
          <a:p>
            <a:r>
              <a:rPr lang="pt" dirty="0"/>
              <a:t>O teste de versão é o processo de testar uma versão específica de um sistema destinado ao uso fora da equipe de desenvolvimento. </a:t>
            </a:r>
          </a:p>
          <a:p>
            <a:r>
              <a:rPr lang="pt" dirty="0"/>
              <a:t>O objetivo principal do processo de teste de liberação é convencer o fornecedor do sistema de que ele é bom o suficiente para uso .</a:t>
            </a:r>
          </a:p>
          <a:p>
            <a:pPr lvl="1"/>
            <a:r>
              <a:rPr lang="pt" dirty="0"/>
              <a:t>Os testes de liberação, portanto, devem mostrar que o sistema oferece a funcionalidade, o desempenho e a confiabilidade especificados e que não falha durante o uso normal. </a:t>
            </a:r>
          </a:p>
          <a:p>
            <a:r>
              <a:rPr lang="pt" dirty="0"/>
              <a:t>O teste de lançamento geralmente é um processo de teste de caixa preta, onde os testes são derivados apenas da especificação do sistema.</a:t>
            </a:r>
            <a:endParaRPr lang="en-GB" dirty="0"/>
          </a:p>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liberação e teste de sistema</a:t>
            </a:r>
            <a:endParaRPr lang="en-US" dirty="0"/>
          </a:p>
        </p:txBody>
      </p:sp>
      <p:sp>
        <p:nvSpPr>
          <p:cNvPr id="3" name="Content Placeholder 2"/>
          <p:cNvSpPr>
            <a:spLocks noGrp="1"/>
          </p:cNvSpPr>
          <p:nvPr>
            <p:ph idx="1"/>
          </p:nvPr>
        </p:nvSpPr>
        <p:spPr/>
        <p:txBody>
          <a:bodyPr/>
          <a:lstStyle/>
          <a:p>
            <a:r>
              <a:rPr lang="pt" dirty="0"/>
              <a:t>O teste de liberação é uma forma de teste de sistema.</a:t>
            </a:r>
          </a:p>
          <a:p>
            <a:r>
              <a:rPr lang="pt" dirty="0"/>
              <a:t>Diferenças importantes:</a:t>
            </a:r>
          </a:p>
          <a:p>
            <a:pPr lvl="1"/>
            <a:r>
              <a:rPr lang="pt" dirty="0"/>
              <a:t>Uma equipe separada, que não esteve envolvida no desenvolvimento do sistema, deverá ser responsável pelos testes de lançamento.</a:t>
            </a:r>
            <a:endParaRPr lang="en-GB" dirty="0"/>
          </a:p>
          <a:p>
            <a:pPr lvl="1"/>
            <a:r>
              <a:rPr lang="pt" dirty="0"/>
              <a:t>Os testes do sistema pela equipe de desenvolvimento devem se concentrar na descoberta de bugs no sistema (teste de defeitos). O objetivo do teste de liberação é verificar se o sistema atende aos seus requisitos e é bom o suficiente para uso externo (teste de validação).</a:t>
            </a:r>
            <a:endParaRPr lang="en-GB" dirty="0"/>
          </a:p>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baseado em requisitos</a:t>
            </a:r>
            <a:endParaRPr lang="en-US" dirty="0"/>
          </a:p>
        </p:txBody>
      </p:sp>
      <p:sp>
        <p:nvSpPr>
          <p:cNvPr id="3" name="Content Placeholder 2"/>
          <p:cNvSpPr>
            <a:spLocks noGrp="1"/>
          </p:cNvSpPr>
          <p:nvPr>
            <p:ph idx="1"/>
          </p:nvPr>
        </p:nvSpPr>
        <p:spPr/>
        <p:txBody>
          <a:bodyPr/>
          <a:lstStyle/>
          <a:p>
            <a:r>
              <a:rPr lang="pt" dirty="0"/>
              <a:t>O teste baseado em requisitos envolve examinar cada requisito e desenvolver um teste ou testes para ele.</a:t>
            </a:r>
          </a:p>
          <a:p>
            <a:r>
              <a:rPr lang="pt" dirty="0"/>
              <a:t>Requisitos do sistema Mentcare:</a:t>
            </a:r>
          </a:p>
          <a:p>
            <a:pPr lvl="1"/>
            <a:r>
              <a:rPr lang="pt" dirty="0"/>
              <a:t>Se um paciente for alérgico a algum medicamento específico, a prescrição desse medicamento resultará na emissão de uma mensagem de alerta ao usuário do sistema.</a:t>
            </a:r>
            <a:endParaRPr lang="en-GB" dirty="0"/>
          </a:p>
          <a:p>
            <a:pPr lvl="1"/>
            <a:r>
              <a:rPr lang="pt" dirty="0"/>
              <a:t>Se um prescritor decidir ignorar uma advertência de alergia, deverá fornecer uma razão pela qual esta foi ignorada.</a:t>
            </a:r>
            <a:endParaRPr lang="en-GB" dirty="0"/>
          </a:p>
          <a:p>
            <a:pPr lvl="1"/>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Testes de requisitos</a:t>
            </a:r>
            <a:endParaRPr lang="en-US" dirty="0"/>
          </a:p>
        </p:txBody>
      </p:sp>
      <p:sp>
        <p:nvSpPr>
          <p:cNvPr id="3" name="Content Placeholder 2"/>
          <p:cNvSpPr>
            <a:spLocks noGrp="1"/>
          </p:cNvSpPr>
          <p:nvPr>
            <p:ph idx="1"/>
          </p:nvPr>
        </p:nvSpPr>
        <p:spPr/>
        <p:txBody>
          <a:bodyPr/>
          <a:lstStyle/>
          <a:p>
            <a:r>
              <a:rPr lang="pt" sz="1800" dirty="0"/>
              <a:t>Configure um registro de paciente sem alergias conhecidas. Prescrever medicamentos para alergias conhecidas. Verifique se uma mensagem de aviso não é emitida pelo sistema.</a:t>
            </a:r>
            <a:endParaRPr lang="en-GB" sz="1800" dirty="0"/>
          </a:p>
          <a:p>
            <a:r>
              <a:rPr lang="pt" sz="1800" dirty="0"/>
              <a:t>Configure um registro de paciente com uma alergia conhecida. Prescrever o medicamento ao qual o paciente é alérgico e verificar se o alerta é emitido pelo sistema.</a:t>
            </a:r>
            <a:endParaRPr lang="en-GB" sz="1800" dirty="0"/>
          </a:p>
          <a:p>
            <a:r>
              <a:rPr lang="pt" sz="1800" dirty="0"/>
              <a:t>Configure um prontuário do paciente no qual sejam registradas alergias a dois ou mais medicamentos. Prescreva ambos os medicamentos separadamente e verifique se a advertência correta para cada medicamento é emitida.</a:t>
            </a:r>
            <a:endParaRPr lang="en-GB" sz="1800" dirty="0"/>
          </a:p>
          <a:p>
            <a:r>
              <a:rPr lang="pt" sz="1800" dirty="0"/>
              <a:t>Prescrever dois medicamentos aos quais o paciente é alérgico. Verifique se dois avisos foram emitidos corretamente.</a:t>
            </a:r>
            <a:endParaRPr lang="en-GB" sz="1800" dirty="0"/>
          </a:p>
          <a:p>
            <a:r>
              <a:rPr lang="pt" sz="1800" dirty="0"/>
              <a:t>Prescreva um medicamento que emita um aviso e ignore esse aviso. Verifique se o sistema exige que o usuário forneça informações explicando por que o aviso foi anulado.</a:t>
            </a:r>
            <a:endParaRPr lang="en-US" sz="1800"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 cenário de uso para o sistema Mentcare</a:t>
            </a: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pt" sz="1600" dirty="0"/>
              <a:t>George é uma enfermeira especializada em saúde mental. Uma de suas responsabilidades é visitar os pacientes em casa para verificar se o tratamento é eficaz e se eles não sofrem efeitos colaterais dos medicamentos.</a:t>
            </a:r>
          </a:p>
          <a:p>
            <a:pPr>
              <a:spcAft>
                <a:spcPts val="600"/>
              </a:spcAft>
            </a:pPr>
            <a:r>
              <a:rPr lang="pt" sz="1600" dirty="0"/>
              <a:t>Num dia de visitas domiciliárias, George inicia sessão no sistema Mentcare e utiliza-o para imprimir a sua agenda de visitas domiciliárias desse dia, juntamente com informações resumidas sobre os pacientes a serem visitados. Ele solicita que os registros desses pacientes sejam baixados para seu laptop. Ele será solicitado a fornecer sua frase-chave para criptografar os registros no laptop.</a:t>
            </a:r>
          </a:p>
          <a:p>
            <a:pPr>
              <a:spcAft>
                <a:spcPts val="600"/>
              </a:spcAft>
            </a:pPr>
            <a:r>
              <a:rPr lang="pt" sz="1600" dirty="0"/>
              <a:t>Um dos pacientes que ele visita é Jim, que está sendo tratado com medicamentos para depressão. Jim sente que a medicação o está ajudando, mas acredita que tem o efeito colateral de mantê-lo acordado à noite. George procura o registro de Jim e é solicitado a fornecer sua frase-chave para descriptografar o registro. Ele verifica o medicamento prescrito e questiona seus efeitos colaterais. A insônia é um efeito colateral conhecido, então ele anota o problema no prontuário de Jim e sugere que ele visite a clínica para trocar a medicação. Jim concorda, então George solicita que ligue para ele quando ele voltar à clínica para marcar uma consulta com um médico. George encerra a consulta e o sistema criptografa novamente o registro de Jim.</a:t>
            </a:r>
          </a:p>
          <a:p>
            <a:r>
              <a:rPr lang="pt" sz="1600" dirty="0"/>
              <a:t>Após finalizar suas consultas, George retorna à clínica e carrega no banco de dados os registros dos pacientes visitados. O sistema gera uma lista de chamadas para George dos pacientes que ele deve contatar para obter informações de acompanhamento e marcar consultas clínicas.</a:t>
            </a:r>
            <a:endParaRPr lang="en-GB" sz="1600" dirty="0"/>
          </a:p>
        </p:txBody>
      </p:sp>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Recursos testados por cenário</a:t>
            </a:r>
            <a:endParaRPr lang="en-US" dirty="0"/>
          </a:p>
        </p:txBody>
      </p:sp>
      <p:sp>
        <p:nvSpPr>
          <p:cNvPr id="3" name="Content Placeholder 2"/>
          <p:cNvSpPr>
            <a:spLocks noGrp="1"/>
          </p:cNvSpPr>
          <p:nvPr>
            <p:ph idx="1"/>
          </p:nvPr>
        </p:nvSpPr>
        <p:spPr/>
        <p:txBody>
          <a:bodyPr/>
          <a:lstStyle/>
          <a:p>
            <a:r>
              <a:rPr lang="pt" dirty="0"/>
              <a:t>Autenticação fazendo login no sistema.</a:t>
            </a:r>
            <a:endParaRPr lang="en-GB" dirty="0"/>
          </a:p>
          <a:p>
            <a:r>
              <a:rPr lang="pt" dirty="0"/>
              <a:t>Download e upload de registros de pacientes específicos para um laptop.</a:t>
            </a:r>
            <a:endParaRPr lang="en-GB" dirty="0"/>
          </a:p>
          <a:p>
            <a:r>
              <a:rPr lang="pt" dirty="0"/>
              <a:t>Agendamento de visita domiciliar.</a:t>
            </a:r>
            <a:endParaRPr lang="en-GB" dirty="0"/>
          </a:p>
          <a:p>
            <a:r>
              <a:rPr lang="pt" dirty="0"/>
              <a:t>Criptografia e descriptografia de registros de pacientes em um dispositivo móvel.</a:t>
            </a:r>
            <a:endParaRPr lang="en-GB" dirty="0"/>
          </a:p>
          <a:p>
            <a:r>
              <a:rPr lang="pt" dirty="0"/>
              <a:t>Recuperação e modificação de registros.</a:t>
            </a:r>
            <a:endParaRPr lang="en-GB" dirty="0"/>
          </a:p>
          <a:p>
            <a:r>
              <a:rPr lang="pt" dirty="0"/>
              <a:t>Links com o banco de dados de medicamentos que mantém informações sobre efeitos colaterais.</a:t>
            </a:r>
            <a:endParaRPr lang="en-GB" dirty="0"/>
          </a:p>
          <a:p>
            <a:r>
              <a:rPr lang="pt" dirty="0"/>
              <a:t>O sistema para solicitação de chamadas.</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pt"/>
              <a:t>Teste de performance</a:t>
            </a:r>
          </a:p>
        </p:txBody>
      </p:sp>
      <p:sp>
        <p:nvSpPr>
          <p:cNvPr id="38915" name="Rectangle 3"/>
          <p:cNvSpPr>
            <a:spLocks noGrp="1" noChangeArrowheads="1"/>
          </p:cNvSpPr>
          <p:nvPr>
            <p:ph idx="1"/>
          </p:nvPr>
        </p:nvSpPr>
        <p:spPr/>
        <p:txBody>
          <a:bodyPr/>
          <a:lstStyle/>
          <a:p>
            <a:r>
              <a:rPr lang="pt" dirty="0"/>
              <a:t>Parte dos testes de lançamento pode envolver o teste das propriedades emergentes de um sistema, como desempenho e confiabilidade.</a:t>
            </a:r>
            <a:endParaRPr lang="en-US" dirty="0"/>
          </a:p>
          <a:p>
            <a:r>
              <a:rPr lang="pt" dirty="0"/>
              <a:t>Os testes devem refletir o perfil de utilização do sistema.</a:t>
            </a:r>
          </a:p>
          <a:p>
            <a:r>
              <a:rPr lang="pt" dirty="0"/>
              <a:t>Os testes de desempenho geralmente envolvem o planejamento de uma série de testes em que a carga aumenta continuamente até que o desempenho do sistema se torne inaceitável.</a:t>
            </a:r>
          </a:p>
          <a:p>
            <a:r>
              <a:rPr lang="pt" dirty="0"/>
              <a:t>O teste de estresse é uma forma de teste de desempenho em que o sistema é deliberadamente sobrecarregado para testar seu </a:t>
            </a:r>
            <a:r>
              <a:rPr lang="pt" dirty="0" err="1"/>
              <a:t>comportamento de falha </a:t>
            </a:r>
            <a:r>
              <a:rPr lang="pt" dirty="0"/>
              <a:t>.</a:t>
            </a: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pt" dirty="0"/>
              <a:t>Teste de usuário</a:t>
            </a:r>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58</a:t>
            </a:fld>
            <a:endParaRPr lang="en-US"/>
          </a:p>
        </p:txBody>
      </p:sp>
      <p:sp>
        <p:nvSpPr>
          <p:cNvPr id="3" name="Date Placeholder 2"/>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Teste de usuário</a:t>
            </a:r>
            <a:endParaRPr lang="en-US" dirty="0"/>
          </a:p>
        </p:txBody>
      </p:sp>
      <p:sp>
        <p:nvSpPr>
          <p:cNvPr id="3" name="Content Placeholder 2"/>
          <p:cNvSpPr>
            <a:spLocks noGrp="1"/>
          </p:cNvSpPr>
          <p:nvPr>
            <p:ph idx="1"/>
          </p:nvPr>
        </p:nvSpPr>
        <p:spPr/>
        <p:txBody>
          <a:bodyPr/>
          <a:lstStyle/>
          <a:p>
            <a:r>
              <a:rPr lang="pt" dirty="0"/>
              <a:t>O teste do usuário ou cliente é uma etapa do processo de teste em que os usuários ou clientes fornecem informações e conselhos sobre o teste do sistema.</a:t>
            </a:r>
          </a:p>
          <a:p>
            <a:r>
              <a:rPr lang="pt" dirty="0"/>
              <a:t>O teste do usuário é essencial, mesmo quando testes abrangentes do sistema e da versão foram realizados.</a:t>
            </a:r>
          </a:p>
          <a:p>
            <a:pPr lvl="1"/>
            <a:r>
              <a:rPr lang="pt" dirty="0"/>
              <a:t>A razão para isto é que as influências do ambiente de trabalho do usuário têm um efeito importante na confiabilidade, desempenho, usabilidade e robustez de um sistema. Eles não podem ser replicados em um ambiente de teste.</a:t>
            </a:r>
            <a:endParaRPr lang="en-GB" dirty="0"/>
          </a:p>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Validação e teste de defeitos</a:t>
            </a:r>
            <a:endParaRPr lang="en-US" dirty="0"/>
          </a:p>
        </p:txBody>
      </p:sp>
      <p:sp>
        <p:nvSpPr>
          <p:cNvPr id="3" name="Content Placeholder 2"/>
          <p:cNvSpPr>
            <a:spLocks noGrp="1"/>
          </p:cNvSpPr>
          <p:nvPr>
            <p:ph idx="1"/>
          </p:nvPr>
        </p:nvSpPr>
        <p:spPr/>
        <p:txBody>
          <a:bodyPr/>
          <a:lstStyle/>
          <a:p>
            <a:r>
              <a:rPr lang="pt" dirty="0">
                <a:solidFill>
                  <a:srgbClr val="000000"/>
                </a:solidFill>
              </a:rPr>
              <a:t>O primeiro objetivo leva a testes de validação</a:t>
            </a:r>
          </a:p>
          <a:p>
            <a:pPr lvl="1"/>
            <a:r>
              <a:rPr lang="pt" dirty="0">
                <a:solidFill>
                  <a:srgbClr val="000000"/>
                </a:solidFill>
              </a:rPr>
              <a:t>Você espera que o sistema funcione corretamente usando um determinado conjunto de casos de teste que reflitam o uso esperado do sistema.</a:t>
            </a:r>
          </a:p>
          <a:p>
            <a:r>
              <a:rPr lang="pt" dirty="0">
                <a:solidFill>
                  <a:srgbClr val="000000"/>
                </a:solidFill>
              </a:rPr>
              <a:t>O segundo objetivo leva ao teste de defeitos</a:t>
            </a:r>
          </a:p>
          <a:p>
            <a:pPr lvl="1"/>
            <a:r>
              <a:rPr lang="pt" dirty="0">
                <a:solidFill>
                  <a:srgbClr val="000000"/>
                </a:solidFill>
              </a:rPr>
              <a:t>Os casos de teste são projetados para expor defeitos. Os casos de teste no teste de defeitos podem ser deliberadamente obscuros e não precisam refletir como o sistema é normalmente usado.</a:t>
            </a:r>
            <a:endParaRPr lang="en-US" dirty="0">
              <a:solidFill>
                <a:srgbClr val="000000"/>
              </a:solidFill>
            </a:endParaRP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Tipos de testes de usuário</a:t>
            </a:r>
            <a:endParaRPr lang="en-US" dirty="0"/>
          </a:p>
        </p:txBody>
      </p:sp>
      <p:sp>
        <p:nvSpPr>
          <p:cNvPr id="3" name="Content Placeholder 2"/>
          <p:cNvSpPr>
            <a:spLocks noGrp="1"/>
          </p:cNvSpPr>
          <p:nvPr>
            <p:ph idx="1"/>
          </p:nvPr>
        </p:nvSpPr>
        <p:spPr/>
        <p:txBody>
          <a:bodyPr/>
          <a:lstStyle/>
          <a:p>
            <a:r>
              <a:rPr lang="pt" dirty="0"/>
              <a:t>Teste alfa</a:t>
            </a:r>
          </a:p>
          <a:p>
            <a:pPr lvl="1"/>
            <a:r>
              <a:rPr lang="pt" dirty="0"/>
              <a:t>Os usuários do software trabalham com a equipe de desenvolvimento para testar o software no site do desenvolvedor.</a:t>
            </a:r>
            <a:endParaRPr lang="en-GB" dirty="0"/>
          </a:p>
          <a:p>
            <a:r>
              <a:rPr lang="pt" dirty="0"/>
              <a:t>Teste beta</a:t>
            </a:r>
          </a:p>
          <a:p>
            <a:pPr lvl="1"/>
            <a:r>
              <a:rPr lang="pt" dirty="0"/>
              <a:t>Uma versão do software é disponibilizada aos usuários para permitir que experimentem e levantem problemas que descubram com os desenvolvedores do sistema.</a:t>
            </a:r>
            <a:endParaRPr lang="en-GB" dirty="0"/>
          </a:p>
          <a:p>
            <a:r>
              <a:rPr lang="pt" dirty="0"/>
              <a:t>Teste de aceitação</a:t>
            </a:r>
          </a:p>
          <a:p>
            <a:pPr lvl="1"/>
            <a:r>
              <a:rPr lang="pt" dirty="0"/>
              <a:t>Os clientes testam um sistema para decidir se ele está ou não pronto para ser aceito pelos desenvolvedores do sistema e implementado no ambiente do cliente. Principalmente para sistemas personalizados.</a:t>
            </a:r>
            <a:endParaRPr lang="en-GB" dirty="0"/>
          </a:p>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 processo de teste de aceitação </a:t>
            </a:r>
            <a:endParaRPr lang="en-US" dirty="0"/>
          </a:p>
        </p:txBody>
      </p:sp>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61</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Etapas do processo de teste de aceitação</a:t>
            </a:r>
            <a:endParaRPr lang="en-US" dirty="0"/>
          </a:p>
        </p:txBody>
      </p:sp>
      <p:sp>
        <p:nvSpPr>
          <p:cNvPr id="3" name="Content Placeholder 2"/>
          <p:cNvSpPr>
            <a:spLocks noGrp="1"/>
          </p:cNvSpPr>
          <p:nvPr>
            <p:ph idx="1"/>
          </p:nvPr>
        </p:nvSpPr>
        <p:spPr/>
        <p:txBody>
          <a:bodyPr/>
          <a:lstStyle/>
          <a:p>
            <a:r>
              <a:rPr lang="pt" dirty="0"/>
              <a:t>Definir critérios de aceitação</a:t>
            </a:r>
          </a:p>
          <a:p>
            <a:r>
              <a:rPr lang="pt" dirty="0"/>
              <a:t>Planeje testes de aceitação</a:t>
            </a:r>
          </a:p>
          <a:p>
            <a:r>
              <a:rPr lang="pt" dirty="0"/>
              <a:t>Derive testes de aceitação</a:t>
            </a:r>
          </a:p>
          <a:p>
            <a:r>
              <a:rPr lang="pt" dirty="0"/>
              <a:t>Execute testes de aceitação</a:t>
            </a:r>
          </a:p>
          <a:p>
            <a:r>
              <a:rPr lang="pt" dirty="0"/>
              <a:t>Negociar resultados de testes</a:t>
            </a:r>
          </a:p>
          <a:p>
            <a:r>
              <a:rPr lang="pt" dirty="0"/>
              <a:t>Rejeitar/aceitar sistema</a:t>
            </a:r>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Métodos ágeis e testes de aceitação</a:t>
            </a:r>
            <a:endParaRPr lang="en-US" dirty="0"/>
          </a:p>
        </p:txBody>
      </p:sp>
      <p:sp>
        <p:nvSpPr>
          <p:cNvPr id="3" name="Content Placeholder 2"/>
          <p:cNvSpPr>
            <a:spLocks noGrp="1"/>
          </p:cNvSpPr>
          <p:nvPr>
            <p:ph idx="1"/>
          </p:nvPr>
        </p:nvSpPr>
        <p:spPr/>
        <p:txBody>
          <a:bodyPr/>
          <a:lstStyle/>
          <a:p>
            <a:r>
              <a:rPr lang="pt" dirty="0"/>
              <a:t>Nos métodos ágeis, o usuário/cliente faz parte da equipe de desenvolvimento e é responsável por tomar decisões sobre a aceitabilidade do sistema.</a:t>
            </a:r>
          </a:p>
          <a:p>
            <a:r>
              <a:rPr lang="pt" dirty="0"/>
              <a:t>Os testes são definidos pelo usuário/cliente e são integrados a outros testes, pois são executados automaticamente quando são feitas alterações.</a:t>
            </a:r>
          </a:p>
          <a:p>
            <a:r>
              <a:rPr lang="pt" dirty="0"/>
              <a:t>Não há processo de teste de aceitação separado.</a:t>
            </a:r>
          </a:p>
          <a:p>
            <a:r>
              <a:rPr lang="pt" dirty="0"/>
              <a:t>O principal problema aqui é se o usuário incorporado é ou não “típico” e pode representar os interesses de todas as partes interessadas do sistema.</a:t>
            </a:r>
          </a:p>
          <a:p>
            <a:endParaRPr lang="en-US"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dirty="0"/>
              <a:t>O teste só pode mostrar a presença de erros em um programa. Não pode demonstrar que não existem falhas remanescentes.</a:t>
            </a:r>
            <a:endParaRPr lang="en-GB" dirty="0"/>
          </a:p>
          <a:p>
            <a:r>
              <a:rPr lang="pt" dirty="0"/>
              <a:t>O teste de desenvolvimento é de responsabilidade da equipe de desenvolvimento de software. Uma equipe separada deve ser responsável por testar um sistema antes de ele ser lançado aos clientes.</a:t>
            </a:r>
            <a:endParaRPr lang="en-GB" dirty="0"/>
          </a:p>
          <a:p>
            <a:r>
              <a:rPr lang="pt" dirty="0"/>
              <a:t>O teste de desenvolvimento inclui testes de unidade, nos quais você testa objetos e métodos individuais, testes de componentes, nos quais você testa grupos de objetos relacionados e testes de sistema, nos quais você testa sistemas parciais ou completos.</a:t>
            </a:r>
            <a:endParaRPr lang="en-GB" dirty="0"/>
          </a:p>
          <a:p>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sz="1900" dirty="0"/>
              <a:t>Ao testar software, você deve tentar “quebrar” o software usando experiência e diretrizes para escolher tipos de casos de teste que tenham sido eficazes na descoberta de defeitos em outros sistemas.</a:t>
            </a:r>
            <a:endParaRPr lang="en-GB" sz="1900" dirty="0"/>
          </a:p>
          <a:p>
            <a:r>
              <a:rPr lang="pt" sz="1900" dirty="0"/>
              <a:t>Sempre que possível, você deve escrever testes automatizados. Os testes são incorporados em um programa que pode ser executado sempre que uma alteração for feita em um sistema.</a:t>
            </a:r>
            <a:endParaRPr lang="en-GB" sz="1900" dirty="0"/>
          </a:p>
          <a:p>
            <a:r>
              <a:rPr lang="pt" sz="1900" dirty="0"/>
              <a:t>O desenvolvimento de teste primeiro é uma abordagem de desenvolvimento em que os testes são escritos antes do código a ser testado.</a:t>
            </a:r>
            <a:endParaRPr lang="en-GB" sz="1900" dirty="0"/>
          </a:p>
          <a:p>
            <a:r>
              <a:rPr lang="pt" sz="1900" dirty="0"/>
              <a:t>O teste de cenário envolve inventar um cenário de uso típico e usá-lo para derivar casos de teste.</a:t>
            </a:r>
            <a:endParaRPr lang="en-GB" sz="1900" dirty="0"/>
          </a:p>
          <a:p>
            <a:r>
              <a:rPr lang="pt" sz="1900" dirty="0"/>
              <a:t>O teste de aceitação é um processo de teste de usuário onde o objetivo é decidir se o software é bom o suficiente para ser implantado e usado em seu ambiente operacional.</a:t>
            </a:r>
            <a:endParaRPr lang="en-GB" sz="1900" dirty="0"/>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65</a:t>
            </a:fld>
            <a:endParaRPr lang="en-US"/>
          </a:p>
        </p:txBody>
      </p:sp>
      <p:sp>
        <p:nvSpPr>
          <p:cNvPr id="6" name="Date Placeholder 5"/>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pt" dirty="0"/>
              <a:t>Evolução do Software</a:t>
            </a:r>
            <a:endParaRPr lang="en-US" dirty="0"/>
          </a:p>
        </p:txBody>
      </p:sp>
      <p:sp>
        <p:nvSpPr>
          <p:cNvPr id="4" name="Footer Placeholder 3"/>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66</a:t>
            </a:fld>
            <a:endParaRPr lang="en-US"/>
          </a:p>
        </p:txBody>
      </p:sp>
      <p:sp>
        <p:nvSpPr>
          <p:cNvPr id="3" name="Date Placeholder 2"/>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2362585037"/>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68</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t"/>
              <a:t>Testando metas do processo</a:t>
            </a:r>
          </a:p>
        </p:txBody>
      </p:sp>
      <p:sp>
        <p:nvSpPr>
          <p:cNvPr id="22531" name="Rectangle 3"/>
          <p:cNvSpPr>
            <a:spLocks noGrp="1" noChangeArrowheads="1"/>
          </p:cNvSpPr>
          <p:nvPr>
            <p:ph idx="1"/>
          </p:nvPr>
        </p:nvSpPr>
        <p:spPr/>
        <p:txBody>
          <a:bodyPr/>
          <a:lstStyle/>
          <a:p>
            <a:r>
              <a:rPr lang="pt" sz="2400" dirty="0">
                <a:solidFill>
                  <a:schemeClr val="tx1"/>
                </a:solidFill>
              </a:rPr>
              <a:t>Teste de validação</a:t>
            </a:r>
          </a:p>
          <a:p>
            <a:pPr lvl="1"/>
            <a:r>
              <a:rPr lang="pt" sz="2000" dirty="0"/>
              <a:t>Demonstrar ao desenvolvedor e ao cliente do sistema que o software atende aos seus requisitos</a:t>
            </a:r>
          </a:p>
          <a:p>
            <a:pPr lvl="1"/>
            <a:r>
              <a:rPr lang="pt" sz="2000" dirty="0"/>
              <a:t>Um teste bem-sucedido mostra que o sistema funciona conforme planejado.</a:t>
            </a:r>
          </a:p>
          <a:p>
            <a:r>
              <a:rPr lang="pt" sz="2400" dirty="0">
                <a:solidFill>
                  <a:srgbClr val="000000"/>
                </a:solidFill>
              </a:rPr>
              <a:t>Teste de defeitos</a:t>
            </a:r>
          </a:p>
          <a:p>
            <a:pPr lvl="1"/>
            <a:r>
              <a:rPr lang="pt" sz="2000" dirty="0"/>
              <a:t>Descobrir falhas ou defeitos no software onde seu </a:t>
            </a:r>
            <a:r>
              <a:rPr lang="pt" sz="2000" dirty="0" err="1"/>
              <a:t>comportamento </a:t>
            </a:r>
            <a:r>
              <a:rPr lang="pt" sz="2000" dirty="0"/>
              <a:t>é incorreto ou não está em conformidade com suas especificações</a:t>
            </a:r>
          </a:p>
          <a:p>
            <a:pPr lvl="1"/>
            <a:r>
              <a:rPr lang="pt" sz="2000" dirty="0"/>
              <a:t>Um teste bem-sucedido é aquele que faz com que o sistema funcione incorretamente e, portanto, expõe um defeito no sistema.</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70</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71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GB" sz="1900" dirty="0"/>
          </a:p>
          <a:p>
            <a:endParaRPr lang="en-GB" sz="1900" dirty="0"/>
          </a:p>
          <a:p>
            <a:endParaRPr lang="en-GB" sz="1900" dirty="0"/>
          </a:p>
          <a:p>
            <a:pPr algn="ctr"/>
            <a:r>
              <a:rPr lang="en-GB" b="1" dirty="0" err="1"/>
              <a:t>Dúvidas</a:t>
            </a:r>
            <a:r>
              <a:rPr lang="en-GB" b="1" dirty="0"/>
              <a:t>?</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72</a:t>
            </a:fld>
            <a:endParaRPr lang="en-US"/>
          </a:p>
        </p:txBody>
      </p:sp>
      <p:sp>
        <p:nvSpPr>
          <p:cNvPr id="6" name="Date Placeholder 5"/>
          <p:cNvSpPr>
            <a:spLocks noGrp="1"/>
          </p:cNvSpPr>
          <p:nvPr>
            <p:ph type="dt" sz="half" idx="10"/>
          </p:nvPr>
        </p:nvSpPr>
        <p:spPr/>
        <p:txBody>
          <a:bodyPr/>
          <a:lstStyle/>
          <a:p>
            <a:r>
              <a:rPr lang="pt"/>
              <a:t>30/10/2014</a:t>
            </a:r>
            <a:endParaRPr lang="en-US"/>
          </a:p>
        </p:txBody>
      </p:sp>
    </p:spTree>
    <p:extLst>
      <p:ext uri="{BB962C8B-B14F-4D97-AF65-F5344CB8AC3E}">
        <p14:creationId xmlns:p14="http://schemas.microsoft.com/office/powerpoint/2010/main" val="136816230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 modelo de entrada-saída de teste de programa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pt"/>
              <a:t>Capítulo 8 Teste de Software</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
        <p:nvSpPr>
          <p:cNvPr id="3" name="Date Placeholder 2"/>
          <p:cNvSpPr>
            <a:spLocks noGrp="1"/>
          </p:cNvSpPr>
          <p:nvPr>
            <p:ph type="dt" sz="half" idx="10"/>
          </p:nvPr>
        </p:nvSpPr>
        <p:spPr/>
        <p:txBody>
          <a:bodyPr/>
          <a:lstStyle/>
          <a:p>
            <a:r>
              <a:rPr lang="pt"/>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pt"/>
              <a:t>Verificação vs validação</a:t>
            </a:r>
          </a:p>
        </p:txBody>
      </p:sp>
      <p:sp>
        <p:nvSpPr>
          <p:cNvPr id="8194" name="Rectangle 2"/>
          <p:cNvSpPr>
            <a:spLocks noGrp="1" noChangeArrowheads="1"/>
          </p:cNvSpPr>
          <p:nvPr>
            <p:ph idx="1"/>
          </p:nvPr>
        </p:nvSpPr>
        <p:spPr>
          <a:noFill/>
          <a:ln/>
        </p:spPr>
        <p:txBody>
          <a:bodyPr lIns="90840" tIns="44623" rIns="90840" bIns="44623"/>
          <a:lstStyle/>
          <a:p>
            <a:r>
              <a:rPr lang="pt" dirty="0">
                <a:solidFill>
                  <a:srgbClr val="000000"/>
                </a:solidFill>
              </a:rPr>
              <a:t>Verificação </a:t>
            </a:r>
            <a:r>
              <a:rPr lang="pt" dirty="0"/>
              <a:t>: </a:t>
            </a:r>
            <a:br>
              <a:rPr lang="en-GB" dirty="0"/>
            </a:br>
            <a:r>
              <a:rPr lang="pt" dirty="0"/>
              <a:t>“Estamos construindo o produto certo”.</a:t>
            </a:r>
          </a:p>
          <a:p>
            <a:r>
              <a:rPr lang="pt" dirty="0"/>
              <a:t>O software deve estar em conformidade com suas especificações.</a:t>
            </a:r>
          </a:p>
          <a:p>
            <a:r>
              <a:rPr lang="pt" dirty="0">
                <a:solidFill>
                  <a:srgbClr val="000000"/>
                </a:solidFill>
              </a:rPr>
              <a:t>Validação </a:t>
            </a:r>
            <a:r>
              <a:rPr lang="pt" dirty="0"/>
              <a:t>: </a:t>
            </a:r>
            <a:br>
              <a:rPr lang="en-GB" dirty="0"/>
            </a:br>
            <a:r>
              <a:rPr lang="pt" dirty="0"/>
              <a:t>“Estamos construindo o produto certo”.</a:t>
            </a:r>
          </a:p>
          <a:p>
            <a:r>
              <a:rPr lang="pt" dirty="0"/>
              <a:t>O software deve fazer o que o usuário realmente exige.</a:t>
            </a:r>
          </a:p>
        </p:txBody>
      </p:sp>
      <p:sp>
        <p:nvSpPr>
          <p:cNvPr id="5" name="Footer Placeholder 4"/>
          <p:cNvSpPr>
            <a:spLocks noGrp="1"/>
          </p:cNvSpPr>
          <p:nvPr>
            <p:ph type="ftr" sz="quarter" idx="11"/>
          </p:nvPr>
        </p:nvSpPr>
        <p:spPr/>
        <p:txBody>
          <a:bodyPr/>
          <a:lstStyle/>
          <a:p>
            <a:r>
              <a:rPr lang="pt"/>
              <a:t>Capítulo 8 Teste de Software</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pt"/>
              <a:t>30/10/2014</a:t>
            </a:r>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1463</TotalTime>
  <Words>4895</Words>
  <Application>Microsoft Macintosh PowerPoint</Application>
  <PresentationFormat>Apresentação na tela (4:3)</PresentationFormat>
  <Paragraphs>514</Paragraphs>
  <Slides>72</Slides>
  <Notes>3</Notes>
  <HiddenSlides>11</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72</vt:i4>
      </vt:variant>
    </vt:vector>
  </HeadingPairs>
  <TitlesOfParts>
    <vt:vector size="76" baseType="lpstr">
      <vt:lpstr>Arial</vt:lpstr>
      <vt:lpstr>Calibri</vt:lpstr>
      <vt:lpstr>Wingdings</vt:lpstr>
      <vt:lpstr>SE10 slides</vt:lpstr>
      <vt:lpstr>Princípios de Engenharia de Software</vt:lpstr>
      <vt:lpstr>Capítulo 8 – Teste de Software</vt:lpstr>
      <vt:lpstr>Assuntos abordados</vt:lpstr>
      <vt:lpstr>Teste de programa</vt:lpstr>
      <vt:lpstr>Metas de teste do programa</vt:lpstr>
      <vt:lpstr>Validação e teste de defeitos</vt:lpstr>
      <vt:lpstr>Testando metas do processo</vt:lpstr>
      <vt:lpstr>Um modelo de entrada-saída de teste de programa </vt:lpstr>
      <vt:lpstr>Verificação vs validação</vt:lpstr>
      <vt:lpstr>Confiança V&amp;V</vt:lpstr>
      <vt:lpstr>Inspeções e testes</vt:lpstr>
      <vt:lpstr>Inspeções e testes </vt:lpstr>
      <vt:lpstr>Inspeções de software</vt:lpstr>
      <vt:lpstr>Vantagens das inspeções</vt:lpstr>
      <vt:lpstr>Inspeções e testes</vt:lpstr>
      <vt:lpstr>Um modelo do processo de teste de software </vt:lpstr>
      <vt:lpstr>Estágios de teste</vt:lpstr>
      <vt:lpstr>Teste de desenvolvimento</vt:lpstr>
      <vt:lpstr>Teste de desenvolvimento</vt:lpstr>
      <vt:lpstr>Teste de unidade</vt:lpstr>
      <vt:lpstr>Teste de classe de objeto</vt:lpstr>
      <vt:lpstr>A interface do objeto da estação meteorológica </vt:lpstr>
      <vt:lpstr>Teste de estação meteorológica</vt:lpstr>
      <vt:lpstr>Teste automatizado</vt:lpstr>
      <vt:lpstr>Componentes de teste automatizados</vt:lpstr>
      <vt:lpstr>Escolhendo casos de teste unitários</vt:lpstr>
      <vt:lpstr>Estratégias de teste</vt:lpstr>
      <vt:lpstr>Teste de partição</vt:lpstr>
      <vt:lpstr>Particionamento de equivalência </vt:lpstr>
      <vt:lpstr>Partições de equivalência </vt:lpstr>
      <vt:lpstr>Diretrizes de teste (sequências)</vt:lpstr>
      <vt:lpstr>Diretrizes gerais de teste</vt:lpstr>
      <vt:lpstr>Teste de componentes</vt:lpstr>
      <vt:lpstr>Teste de interface</vt:lpstr>
      <vt:lpstr>Teste de interface </vt:lpstr>
      <vt:lpstr>Erros de interface</vt:lpstr>
      <vt:lpstr>Diretrizes de teste de interface</vt:lpstr>
      <vt:lpstr>Teste de sistema</vt:lpstr>
      <vt:lpstr>Teste de sistema e componentes</vt:lpstr>
      <vt:lpstr>Teste de casos de uso</vt:lpstr>
      <vt:lpstr>Coletar gráfico de sequência de dados meteorológicos </vt:lpstr>
      <vt:lpstr>Casos de teste derivados do diagrama de sequência</vt:lpstr>
      <vt:lpstr>Políticas de teste</vt:lpstr>
      <vt:lpstr>Desenvolvimento orientado a testes</vt:lpstr>
      <vt:lpstr>Desenvolvimento orientado a testes</vt:lpstr>
      <vt:lpstr>Desenvolvimento </vt:lpstr>
      <vt:lpstr>Atividades do processo TDD</vt:lpstr>
      <vt:lpstr>Benefícios do desenvolvimento orientado a testes</vt:lpstr>
      <vt:lpstr>Teste de regressão</vt:lpstr>
      <vt:lpstr>Teste de lançamento</vt:lpstr>
      <vt:lpstr>Teste de lançamento</vt:lpstr>
      <vt:lpstr>Teste de liberação e teste de sistema</vt:lpstr>
      <vt:lpstr>Teste baseado em requisitos</vt:lpstr>
      <vt:lpstr>Testes de requisitos</vt:lpstr>
      <vt:lpstr>Um cenário de uso para o sistema Mentcare</vt:lpstr>
      <vt:lpstr>Recursos testados por cenário</vt:lpstr>
      <vt:lpstr>Teste de performance</vt:lpstr>
      <vt:lpstr>Teste de usuário</vt:lpstr>
      <vt:lpstr>Teste de usuário</vt:lpstr>
      <vt:lpstr>Tipos de testes de usuário</vt:lpstr>
      <vt:lpstr>O processo de teste de aceitação </vt:lpstr>
      <vt:lpstr>Etapas do processo de teste de aceitação</vt:lpstr>
      <vt:lpstr>Métodos ágeis e testes de aceitação</vt:lpstr>
      <vt:lpstr>Pontos chave</vt:lpstr>
      <vt:lpstr>Pontos chave</vt:lpstr>
      <vt:lpstr>Evolução do Software</vt:lpstr>
      <vt:lpstr>A spiral model of development and evolution </vt:lpstr>
      <vt:lpstr>Evolution and servicing </vt:lpstr>
      <vt:lpstr>Change identification and evolution processes </vt:lpstr>
      <vt:lpstr>The software evolution process </vt:lpstr>
      <vt:lpstr>Change implementation </vt:lpstr>
      <vt:lpstr>Apresentação do PowerPoint</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Microsoft Office User</cp:lastModifiedBy>
  <cp:revision>37</cp:revision>
  <dcterms:created xsi:type="dcterms:W3CDTF">2010-01-14T08:17:23Z</dcterms:created>
  <dcterms:modified xsi:type="dcterms:W3CDTF">2023-10-05T00:00:57Z</dcterms:modified>
</cp:coreProperties>
</file>