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Brixton" panose="020B0604020202020204" charset="0"/>
      <p:regular r:id="rId25"/>
    </p:embeddedFont>
    <p:embeddedFont>
      <p:font typeface="Brixton Bold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5101998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 DESIGN OF AN 8:1 ANALOG MULTIPLEXER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03832"/>
            <a:ext cx="15101998" cy="281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Course No: EEE 466</a:t>
            </a:r>
          </a:p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Course Name: Analog Integrated Circuit Laboratory</a:t>
            </a:r>
          </a:p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Group No: 04</a:t>
            </a:r>
          </a:p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Group Members: 1906066,1906072,1906076, 1906077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454775"/>
            <a:ext cx="16230600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Brixton Bold"/>
              </a:rPr>
              <a:t>Course Instructors:</a:t>
            </a:r>
          </a:p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Brixton Bold"/>
              </a:rPr>
              <a:t>Dr Muhammad Abdullah Arafat                                                  </a:t>
            </a:r>
            <a:r>
              <a:rPr lang="en-US" sz="3999" dirty="0" err="1">
                <a:solidFill>
                  <a:srgbClr val="000000"/>
                </a:solidFill>
                <a:latin typeface="Brixton Bold"/>
              </a:rPr>
              <a:t>Nafis</a:t>
            </a:r>
            <a:r>
              <a:rPr lang="en-US" sz="3999" dirty="0">
                <a:solidFill>
                  <a:srgbClr val="000000"/>
                </a:solidFill>
                <a:latin typeface="Brixton Bold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Brixton Bold"/>
              </a:rPr>
              <a:t>Sadik</a:t>
            </a:r>
            <a:r>
              <a:rPr lang="en-US" sz="3999" dirty="0">
                <a:solidFill>
                  <a:srgbClr val="000000"/>
                </a:solidFill>
                <a:latin typeface="Brixton Bold"/>
              </a:rPr>
              <a:t>                                 Assistant Professor                                                                               Lecturer</a:t>
            </a:r>
          </a:p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Brixton Bold"/>
              </a:rPr>
              <a:t>EEE,BUET                                                                                                   </a:t>
            </a:r>
            <a:r>
              <a:rPr lang="en-US" sz="3999" dirty="0" err="1">
                <a:solidFill>
                  <a:srgbClr val="000000"/>
                </a:solidFill>
                <a:latin typeface="Brixton Bold"/>
              </a:rPr>
              <a:t>EEE,BUET</a:t>
            </a:r>
            <a:endParaRPr lang="en-US" sz="3999" dirty="0">
              <a:solidFill>
                <a:srgbClr val="000000"/>
              </a:solidFill>
              <a:latin typeface="Brixto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19159"/>
            <a:ext cx="16230600" cy="7096727"/>
          </a:xfrm>
          <a:custGeom>
            <a:avLst/>
            <a:gdLst/>
            <a:ahLst/>
            <a:cxnLst/>
            <a:rect l="l" t="t" r="r" b="b"/>
            <a:pathLst>
              <a:path w="16230600" h="7096727">
                <a:moveTo>
                  <a:pt x="0" y="0"/>
                </a:moveTo>
                <a:lnTo>
                  <a:pt x="16230600" y="0"/>
                </a:lnTo>
                <a:lnTo>
                  <a:pt x="16230600" y="7096727"/>
                </a:lnTo>
                <a:lnTo>
                  <a:pt x="0" y="7096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1623060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Brixton"/>
              </a:rPr>
              <a:t>We got perfect transition with W=6um. So, the inverter will work around 0 to 3V.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77285"/>
            <a:ext cx="16230600" cy="6703911"/>
          </a:xfrm>
          <a:custGeom>
            <a:avLst/>
            <a:gdLst/>
            <a:ahLst/>
            <a:cxnLst/>
            <a:rect l="l" t="t" r="r" b="b"/>
            <a:pathLst>
              <a:path w="16230600" h="6703911">
                <a:moveTo>
                  <a:pt x="0" y="0"/>
                </a:moveTo>
                <a:lnTo>
                  <a:pt x="16230600" y="0"/>
                </a:lnTo>
                <a:lnTo>
                  <a:pt x="16230600" y="6703912"/>
                </a:lnTo>
                <a:lnTo>
                  <a:pt x="0" y="6703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5" r="-172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9167895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2.  INPUT CAPACITANCE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467386"/>
            <a:ext cx="10816363" cy="5790914"/>
          </a:xfrm>
          <a:custGeom>
            <a:avLst/>
            <a:gdLst/>
            <a:ahLst/>
            <a:cxnLst/>
            <a:rect l="l" t="t" r="r" b="b"/>
            <a:pathLst>
              <a:path w="10816363" h="5790914">
                <a:moveTo>
                  <a:pt x="0" y="0"/>
                </a:moveTo>
                <a:lnTo>
                  <a:pt x="10816363" y="0"/>
                </a:lnTo>
                <a:lnTo>
                  <a:pt x="10816363" y="5790914"/>
                </a:lnTo>
                <a:lnTo>
                  <a:pt x="0" y="5790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45063" y="1399986"/>
            <a:ext cx="5102587" cy="2808567"/>
          </a:xfrm>
          <a:custGeom>
            <a:avLst/>
            <a:gdLst/>
            <a:ahLst/>
            <a:cxnLst/>
            <a:rect l="l" t="t" r="r" b="b"/>
            <a:pathLst>
              <a:path w="5102587" h="2808567">
                <a:moveTo>
                  <a:pt x="0" y="0"/>
                </a:moveTo>
                <a:lnTo>
                  <a:pt x="5102587" y="0"/>
                </a:lnTo>
                <a:lnTo>
                  <a:pt x="5102587" y="2808567"/>
                </a:lnTo>
                <a:lnTo>
                  <a:pt x="0" y="280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66651"/>
            <a:ext cx="11811676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Input Capacitance = 0.7881 pF.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Given max capacitance is 50 pF. </a:t>
            </a:r>
            <a:r>
              <a:rPr lang="en-US" sz="3000">
                <a:solidFill>
                  <a:srgbClr val="000000"/>
                </a:solidFill>
                <a:latin typeface="Brixton Bold"/>
              </a:rPr>
              <a:t>So, specification is met.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8162" y="2982969"/>
            <a:ext cx="11811676" cy="6275331"/>
          </a:xfrm>
          <a:custGeom>
            <a:avLst/>
            <a:gdLst/>
            <a:ahLst/>
            <a:cxnLst/>
            <a:rect l="l" t="t" r="r" b="b"/>
            <a:pathLst>
              <a:path w="11811676" h="6275331">
                <a:moveTo>
                  <a:pt x="0" y="0"/>
                </a:moveTo>
                <a:lnTo>
                  <a:pt x="11811676" y="0"/>
                </a:lnTo>
                <a:lnTo>
                  <a:pt x="11811676" y="6275331"/>
                </a:lnTo>
                <a:lnTo>
                  <a:pt x="0" y="627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1623060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3.  CHARGE INJECTION OVER THE FULL SIGNAL SWING RANGE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02659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Injected Charge :1.576 pC which meets the specification.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26352"/>
            <a:ext cx="16230600" cy="6566670"/>
          </a:xfrm>
          <a:custGeom>
            <a:avLst/>
            <a:gdLst/>
            <a:ahLst/>
            <a:cxnLst/>
            <a:rect l="l" t="t" r="r" b="b"/>
            <a:pathLst>
              <a:path w="16230600" h="6566670">
                <a:moveTo>
                  <a:pt x="0" y="0"/>
                </a:moveTo>
                <a:lnTo>
                  <a:pt x="16230600" y="0"/>
                </a:lnTo>
                <a:lnTo>
                  <a:pt x="16230600" y="6566670"/>
                </a:lnTo>
                <a:lnTo>
                  <a:pt x="0" y="6566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1623060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4.  SWITICHING TIME (TON)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668385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Switching on time = 92.66ns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82395"/>
            <a:ext cx="16230600" cy="6499369"/>
          </a:xfrm>
          <a:custGeom>
            <a:avLst/>
            <a:gdLst/>
            <a:ahLst/>
            <a:cxnLst/>
            <a:rect l="l" t="t" r="r" b="b"/>
            <a:pathLst>
              <a:path w="16230600" h="6499369">
                <a:moveTo>
                  <a:pt x="0" y="0"/>
                </a:moveTo>
                <a:lnTo>
                  <a:pt x="16230600" y="0"/>
                </a:lnTo>
                <a:lnTo>
                  <a:pt x="16230600" y="6499369"/>
                </a:lnTo>
                <a:lnTo>
                  <a:pt x="0" y="649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1623060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5. POWER DISSIPATION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564635"/>
            <a:ext cx="662642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P = Vin * I = 2 *  3.54756 uA = 7.09512 uW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1623060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6. ON-RESISTANCE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1782395"/>
            <a:ext cx="16230600" cy="6499369"/>
          </a:xfrm>
          <a:custGeom>
            <a:avLst/>
            <a:gdLst/>
            <a:ahLst/>
            <a:cxnLst/>
            <a:rect l="l" t="t" r="r" b="b"/>
            <a:pathLst>
              <a:path w="16230600" h="6499369">
                <a:moveTo>
                  <a:pt x="0" y="0"/>
                </a:moveTo>
                <a:lnTo>
                  <a:pt x="16230600" y="0"/>
                </a:lnTo>
                <a:lnTo>
                  <a:pt x="16230600" y="6499369"/>
                </a:lnTo>
                <a:lnTo>
                  <a:pt x="0" y="649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540986"/>
            <a:ext cx="748629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 Bold"/>
              </a:rPr>
              <a:t>Ron = (2 - 1.98909) / 3.54756 u = 3075.353 ohm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89228"/>
            <a:ext cx="16230600" cy="6166677"/>
          </a:xfrm>
          <a:custGeom>
            <a:avLst/>
            <a:gdLst/>
            <a:ahLst/>
            <a:cxnLst/>
            <a:rect l="l" t="t" r="r" b="b"/>
            <a:pathLst>
              <a:path w="16230600" h="6166677">
                <a:moveTo>
                  <a:pt x="0" y="0"/>
                </a:moveTo>
                <a:lnTo>
                  <a:pt x="16230600" y="0"/>
                </a:lnTo>
                <a:lnTo>
                  <a:pt x="16230600" y="6166677"/>
                </a:lnTo>
                <a:lnTo>
                  <a:pt x="0" y="616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33450"/>
            <a:ext cx="16230600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MODIFIED CIRCUIT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191500"/>
            <a:ext cx="162306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Ron = 337.1178 ohm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Dissipated Power = 71.785 uW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933450"/>
            <a:ext cx="9167895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8.  BANDWIDTH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84759"/>
            <a:ext cx="16230600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Bandwidth is around 3.5 MHz. Specification given is 1MHz. We managed to get better bandwidth than given sepcification which ensures better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D49D-B361-41DB-9713-376EEA65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204369"/>
            <a:ext cx="16116300" cy="64535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48200" y="2857500"/>
            <a:ext cx="9247171" cy="6961024"/>
          </a:xfrm>
          <a:custGeom>
            <a:avLst/>
            <a:gdLst/>
            <a:ahLst/>
            <a:cxnLst/>
            <a:rect l="l" t="t" r="r" b="b"/>
            <a:pathLst>
              <a:path w="9247171" h="6961024">
                <a:moveTo>
                  <a:pt x="0" y="0"/>
                </a:moveTo>
                <a:lnTo>
                  <a:pt x="9247171" y="0"/>
                </a:lnTo>
                <a:lnTo>
                  <a:pt x="9247171" y="6961024"/>
                </a:lnTo>
                <a:lnTo>
                  <a:pt x="0" y="6961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2636520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DE0E2-94FC-41D4-9292-C091DE33934C}"/>
              </a:ext>
            </a:extLst>
          </p:cNvPr>
          <p:cNvSpPr txBox="1"/>
          <p:nvPr/>
        </p:nvSpPr>
        <p:spPr>
          <a:xfrm flipH="1">
            <a:off x="995362" y="1943100"/>
            <a:ext cx="102031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Brixton" panose="020B0604020202020204" charset="0"/>
              </a:rPr>
              <a:t>Layout of inverter circuit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2784" y="1917983"/>
            <a:ext cx="8399735" cy="7021317"/>
          </a:xfrm>
          <a:custGeom>
            <a:avLst/>
            <a:gdLst/>
            <a:ahLst/>
            <a:cxnLst/>
            <a:rect l="l" t="t" r="r" b="b"/>
            <a:pathLst>
              <a:path w="8399735" h="7021317">
                <a:moveTo>
                  <a:pt x="0" y="0"/>
                </a:moveTo>
                <a:lnTo>
                  <a:pt x="8399735" y="0"/>
                </a:lnTo>
                <a:lnTo>
                  <a:pt x="8399735" y="7021317"/>
                </a:lnTo>
                <a:lnTo>
                  <a:pt x="0" y="7021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55750" y="3230162"/>
            <a:ext cx="6403550" cy="4396958"/>
          </a:xfrm>
          <a:custGeom>
            <a:avLst/>
            <a:gdLst/>
            <a:ahLst/>
            <a:cxnLst/>
            <a:rect l="l" t="t" r="r" b="b"/>
            <a:pathLst>
              <a:path w="6403550" h="4396958">
                <a:moveTo>
                  <a:pt x="0" y="0"/>
                </a:moveTo>
                <a:lnTo>
                  <a:pt x="6403550" y="0"/>
                </a:lnTo>
                <a:lnTo>
                  <a:pt x="6403550" y="4396959"/>
                </a:lnTo>
                <a:lnTo>
                  <a:pt x="0" y="439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04875"/>
            <a:ext cx="6589872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TRANSMISSION GATE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9354" y="1230240"/>
            <a:ext cx="12530617" cy="1691716"/>
          </a:xfrm>
          <a:custGeom>
            <a:avLst/>
            <a:gdLst/>
            <a:ahLst/>
            <a:cxnLst/>
            <a:rect l="l" t="t" r="r" b="b"/>
            <a:pathLst>
              <a:path w="12530617" h="1691716">
                <a:moveTo>
                  <a:pt x="0" y="0"/>
                </a:moveTo>
                <a:lnTo>
                  <a:pt x="12530617" y="0"/>
                </a:lnTo>
                <a:lnTo>
                  <a:pt x="12530617" y="1691716"/>
                </a:lnTo>
                <a:lnTo>
                  <a:pt x="0" y="169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338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9200" y="4914900"/>
            <a:ext cx="12530617" cy="3005390"/>
          </a:xfrm>
          <a:custGeom>
            <a:avLst/>
            <a:gdLst/>
            <a:ahLst/>
            <a:cxnLst/>
            <a:rect l="l" t="t" r="r" b="b"/>
            <a:pathLst>
              <a:path w="12530617" h="3005390">
                <a:moveTo>
                  <a:pt x="0" y="0"/>
                </a:moveTo>
                <a:lnTo>
                  <a:pt x="12530617" y="0"/>
                </a:lnTo>
                <a:lnTo>
                  <a:pt x="12530617" y="3005391"/>
                </a:lnTo>
                <a:lnTo>
                  <a:pt x="0" y="3005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1790"/>
              </p:ext>
            </p:extLst>
          </p:nvPr>
        </p:nvGraphicFramePr>
        <p:xfrm>
          <a:off x="1028700" y="1494473"/>
          <a:ext cx="16230600" cy="7763829"/>
        </p:xfrm>
        <a:graphic>
          <a:graphicData uri="http://schemas.openxmlformats.org/drawingml/2006/table">
            <a:tbl>
              <a:tblPr/>
              <a:tblGrid>
                <a:gridCol w="531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8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Brixton Bold"/>
                        </a:rPr>
                        <a:t>Specifications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Given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Calculated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Logic High &amp; Low 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1.4 V &amp; 0V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3 V &amp; 0 V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Input Capacitance(max)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50 pF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0.7881 pF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778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Charge Injection over full signal swing range(max)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5 pC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1.576 pC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Switching On time (max)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100 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Brixton"/>
                        </a:rPr>
                        <a:t>92.66 ns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Analog Signal Range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-2 to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-2 to 2 V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Power Dissipation (max)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10 mW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7.09512 uW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3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On-Resistance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10 ohm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 Bold"/>
                        </a:rPr>
                        <a:t>3075.353 ohm (modified 337.1178 ohm)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072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Bandwidth, -3 dB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Brixton"/>
                        </a:rPr>
                        <a:t>1 MHz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Brixton"/>
                        </a:rPr>
                        <a:t>3.5 MHz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679448"/>
            <a:ext cx="2784158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Brixton Bold"/>
              </a:rPr>
              <a:t>Comparison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3247906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22361"/>
            <a:ext cx="16230600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rixton"/>
              </a:rPr>
              <a:t>https://research.ijcaonline.org/volume99/number5/pxc3897911.pdf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rixton"/>
              </a:rPr>
              <a:t>http://ijmemr.org/Publication/V2I2/IJMEMR-V2I2-002.pdf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rixton"/>
              </a:rPr>
              <a:t>https://www.youtube.com/watch?v=Z7mX3A5C8g4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95045" y="4226878"/>
            <a:ext cx="7097911" cy="1621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Brixton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4781" y="1787525"/>
            <a:ext cx="5215684" cy="7470775"/>
          </a:xfrm>
          <a:custGeom>
            <a:avLst/>
            <a:gdLst/>
            <a:ahLst/>
            <a:cxnLst/>
            <a:rect l="l" t="t" r="r" b="b"/>
            <a:pathLst>
              <a:path w="5215684" h="7470775">
                <a:moveTo>
                  <a:pt x="0" y="0"/>
                </a:moveTo>
                <a:lnTo>
                  <a:pt x="5215685" y="0"/>
                </a:lnTo>
                <a:lnTo>
                  <a:pt x="5215685" y="7470775"/>
                </a:lnTo>
                <a:lnTo>
                  <a:pt x="0" y="7470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55979" y="3644512"/>
            <a:ext cx="5283930" cy="2270521"/>
          </a:xfrm>
          <a:custGeom>
            <a:avLst/>
            <a:gdLst/>
            <a:ahLst/>
            <a:cxnLst/>
            <a:rect l="l" t="t" r="r" b="b"/>
            <a:pathLst>
              <a:path w="5283930" h="2270521">
                <a:moveTo>
                  <a:pt x="0" y="0"/>
                </a:moveTo>
                <a:lnTo>
                  <a:pt x="5283930" y="0"/>
                </a:lnTo>
                <a:lnTo>
                  <a:pt x="5283930" y="2270521"/>
                </a:lnTo>
                <a:lnTo>
                  <a:pt x="0" y="22705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04875"/>
            <a:ext cx="3229570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INVERTER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42149" y="1028700"/>
            <a:ext cx="11317151" cy="8229600"/>
          </a:xfrm>
          <a:custGeom>
            <a:avLst/>
            <a:gdLst/>
            <a:ahLst/>
            <a:cxnLst/>
            <a:rect l="l" t="t" r="r" b="b"/>
            <a:pathLst>
              <a:path w="11317151" h="8229600">
                <a:moveTo>
                  <a:pt x="0" y="0"/>
                </a:moveTo>
                <a:lnTo>
                  <a:pt x="11317151" y="0"/>
                </a:lnTo>
                <a:lnTo>
                  <a:pt x="1131715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04875"/>
            <a:ext cx="4289346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FULL CIRCUIT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8162" y="3435350"/>
            <a:ext cx="11811676" cy="3416300"/>
          </a:xfrm>
          <a:custGeom>
            <a:avLst/>
            <a:gdLst/>
            <a:ahLst/>
            <a:cxnLst/>
            <a:rect l="l" t="t" r="r" b="b"/>
            <a:pathLst>
              <a:path w="11811676" h="3416300">
                <a:moveTo>
                  <a:pt x="0" y="0"/>
                </a:moveTo>
                <a:lnTo>
                  <a:pt x="11811676" y="0"/>
                </a:lnTo>
                <a:lnTo>
                  <a:pt x="11811676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42975"/>
            <a:ext cx="11811676" cy="54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Brixton"/>
              </a:rPr>
              <a:t>Control Signal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046007"/>
            <a:ext cx="16230600" cy="4194986"/>
          </a:xfrm>
          <a:custGeom>
            <a:avLst/>
            <a:gdLst/>
            <a:ahLst/>
            <a:cxnLst/>
            <a:rect l="l" t="t" r="r" b="b"/>
            <a:pathLst>
              <a:path w="16230600" h="4194986">
                <a:moveTo>
                  <a:pt x="0" y="0"/>
                </a:moveTo>
                <a:lnTo>
                  <a:pt x="16230600" y="0"/>
                </a:lnTo>
                <a:lnTo>
                  <a:pt x="16230600" y="4194986"/>
                </a:lnTo>
                <a:lnTo>
                  <a:pt x="0" y="4194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86488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 Bold"/>
              </a:rPr>
              <a:t>We have put small resistor at the end to get rid of warning.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00492"/>
            <a:ext cx="16230600" cy="6821924"/>
          </a:xfrm>
          <a:custGeom>
            <a:avLst/>
            <a:gdLst/>
            <a:ahLst/>
            <a:cxnLst/>
            <a:rect l="l" t="t" r="r" b="b"/>
            <a:pathLst>
              <a:path w="16230600" h="6821924">
                <a:moveTo>
                  <a:pt x="0" y="0"/>
                </a:moveTo>
                <a:lnTo>
                  <a:pt x="16230600" y="0"/>
                </a:lnTo>
                <a:lnTo>
                  <a:pt x="16230600" y="6821924"/>
                </a:lnTo>
                <a:lnTo>
                  <a:pt x="0" y="6821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04875"/>
            <a:ext cx="4613791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FINAL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9553" y="4405935"/>
            <a:ext cx="12856130" cy="4852365"/>
          </a:xfrm>
          <a:custGeom>
            <a:avLst/>
            <a:gdLst/>
            <a:ahLst/>
            <a:cxnLst/>
            <a:rect l="l" t="t" r="r" b="b"/>
            <a:pathLst>
              <a:path w="12856130" h="4852365">
                <a:moveTo>
                  <a:pt x="0" y="0"/>
                </a:moveTo>
                <a:lnTo>
                  <a:pt x="12856130" y="0"/>
                </a:lnTo>
                <a:lnTo>
                  <a:pt x="12856130" y="4852365"/>
                </a:lnTo>
                <a:lnTo>
                  <a:pt x="0" y="4852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904875"/>
            <a:ext cx="5099566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rixton Bold"/>
              </a:rPr>
              <a:t>SPECIFICATIONS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88647"/>
            <a:ext cx="9167895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rixton Bold"/>
              </a:rPr>
              <a:t> 1. LOGIC HIGH AND LOW LEVEL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996113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"/>
              </a:rPr>
              <a:t>We are changing finger width of PMOS to make the transition sharper.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83304"/>
            <a:ext cx="16230600" cy="6974996"/>
          </a:xfrm>
          <a:custGeom>
            <a:avLst/>
            <a:gdLst/>
            <a:ahLst/>
            <a:cxnLst/>
            <a:rect l="l" t="t" r="r" b="b"/>
            <a:pathLst>
              <a:path w="16230600" h="6974996">
                <a:moveTo>
                  <a:pt x="0" y="0"/>
                </a:moveTo>
                <a:lnTo>
                  <a:pt x="16230600" y="0"/>
                </a:lnTo>
                <a:lnTo>
                  <a:pt x="16230600" y="6974996"/>
                </a:lnTo>
                <a:lnTo>
                  <a:pt x="0" y="697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37138"/>
            <a:ext cx="1623060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ixton Bold"/>
              </a:rPr>
              <a:t>Varying width of PMOS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383</Words>
  <Application>Microsoft Office PowerPoint</Application>
  <PresentationFormat>Custom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Brixton</vt:lpstr>
      <vt:lpstr>Calibri</vt:lpstr>
      <vt:lpstr>Brixton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8:1 Analog Multiplexer</dc:title>
  <cp:lastModifiedBy>1906072 - Ramisa Tahsin Shreya</cp:lastModifiedBy>
  <cp:revision>10</cp:revision>
  <dcterms:created xsi:type="dcterms:W3CDTF">2006-08-16T00:00:00Z</dcterms:created>
  <dcterms:modified xsi:type="dcterms:W3CDTF">2024-03-06T06:13:13Z</dcterms:modified>
  <dc:identifier>DAF-oytX5TU</dc:identifier>
</cp:coreProperties>
</file>