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81DE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2FD8-38BB-41EE-8135-476564036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Healthcare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06280-A708-4EAB-9CD3-669BC15E3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introductory course on US Healthcare</a:t>
            </a:r>
          </a:p>
        </p:txBody>
      </p:sp>
    </p:spTree>
    <p:extLst>
      <p:ext uri="{BB962C8B-B14F-4D97-AF65-F5344CB8AC3E}">
        <p14:creationId xmlns:p14="http://schemas.microsoft.com/office/powerpoint/2010/main" val="2729894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01B5-E5CB-4BAC-BFC3-1387835F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Hospital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315CE-617D-4787-98CE-22D3B94CD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 of registered hospital are 6, 210</a:t>
            </a:r>
          </a:p>
          <a:p>
            <a:r>
              <a:rPr lang="en-US" dirty="0"/>
              <a:t>Staffed beds in registered hospitals are 931, 203</a:t>
            </a:r>
          </a:p>
          <a:p>
            <a:r>
              <a:rPr lang="en-US" dirty="0"/>
              <a:t>Admissions in registered hospitals are 36, 510, 207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2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DDDA67-3E0D-436D-B6D0-6E7711E5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US states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6B6C9F-693C-458D-BA49-CD73E31607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399FF"/>
                </a:solidFill>
              </a:rPr>
              <a:t>States with best healthcare</a:t>
            </a:r>
          </a:p>
          <a:p>
            <a:r>
              <a:rPr lang="en-US" dirty="0"/>
              <a:t>Hawaii</a:t>
            </a:r>
          </a:p>
          <a:p>
            <a:r>
              <a:rPr lang="en-US" dirty="0"/>
              <a:t>Lowa</a:t>
            </a:r>
          </a:p>
          <a:p>
            <a:r>
              <a:rPr lang="en-US" dirty="0"/>
              <a:t>Minnesota</a:t>
            </a:r>
          </a:p>
          <a:p>
            <a:r>
              <a:rPr lang="en-US" dirty="0"/>
              <a:t>New Hampshire</a:t>
            </a:r>
          </a:p>
          <a:p>
            <a:r>
              <a:rPr lang="en-US" dirty="0"/>
              <a:t>District of Columbia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B02CA-DDDF-4C63-8379-82A6BFD800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States with worst healthcare</a:t>
            </a:r>
          </a:p>
          <a:p>
            <a:r>
              <a:rPr lang="en-US" dirty="0"/>
              <a:t>Louisiana</a:t>
            </a:r>
          </a:p>
          <a:p>
            <a:r>
              <a:rPr lang="en-US" dirty="0"/>
              <a:t>Mississippi</a:t>
            </a:r>
          </a:p>
          <a:p>
            <a:r>
              <a:rPr lang="en-US" dirty="0"/>
              <a:t>Alaska</a:t>
            </a:r>
          </a:p>
          <a:p>
            <a:r>
              <a:rPr lang="en-US" dirty="0"/>
              <a:t>Arkansas</a:t>
            </a:r>
          </a:p>
          <a:p>
            <a:r>
              <a:rPr lang="en-US" dirty="0"/>
              <a:t>North Carolina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2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95C3-26E3-44DE-BC9E-12E98893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healthcare industry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7D832-4535-48AB-B8C1-07797CDEA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region (in billions of USD)</a:t>
            </a:r>
          </a:p>
          <a:p>
            <a:r>
              <a:rPr lang="en-US" dirty="0"/>
              <a:t>North America - $714.5</a:t>
            </a:r>
          </a:p>
          <a:p>
            <a:r>
              <a:rPr lang="en-US" dirty="0"/>
              <a:t>Europe - $422</a:t>
            </a:r>
          </a:p>
          <a:p>
            <a:r>
              <a:rPr lang="en-US" dirty="0"/>
              <a:t>Asia-Pacific - $342.4</a:t>
            </a:r>
          </a:p>
          <a:p>
            <a:r>
              <a:rPr lang="en-US" dirty="0"/>
              <a:t>Japan - $174.4</a:t>
            </a:r>
          </a:p>
          <a:p>
            <a:r>
              <a:rPr lang="en-US" dirty="0"/>
              <a:t>Latin America - $137.1</a:t>
            </a:r>
          </a:p>
          <a:p>
            <a:r>
              <a:rPr lang="en-US" dirty="0"/>
              <a:t>The rest the world – $63.4</a:t>
            </a:r>
          </a:p>
        </p:txBody>
      </p:sp>
    </p:spTree>
    <p:extLst>
      <p:ext uri="{BB962C8B-B14F-4D97-AF65-F5344CB8AC3E}">
        <p14:creationId xmlns:p14="http://schemas.microsoft.com/office/powerpoint/2010/main" val="417816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A90D2-DC63-40EC-B11F-8BA78759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en-US" cap="none" dirty="0"/>
              <a:t>In </a:t>
            </a:r>
            <a:r>
              <a:rPr lang="en-US" b="1" cap="none" dirty="0"/>
              <a:t>2018</a:t>
            </a:r>
            <a:r>
              <a:rPr lang="en-US" cap="none" dirty="0"/>
              <a:t>, Global Healthcare Industry Market Value Reached </a:t>
            </a:r>
            <a:r>
              <a:rPr lang="en-US" b="1" cap="none" dirty="0"/>
              <a:t>$8,452 Billion</a:t>
            </a:r>
          </a:p>
        </p:txBody>
      </p:sp>
    </p:spTree>
    <p:extLst>
      <p:ext uri="{BB962C8B-B14F-4D97-AF65-F5344CB8AC3E}">
        <p14:creationId xmlns:p14="http://schemas.microsoft.com/office/powerpoint/2010/main" val="1785280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A90D2-DC63-40EC-B11F-8BA78759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en-US" cap="none" dirty="0"/>
              <a:t>In </a:t>
            </a:r>
            <a:r>
              <a:rPr lang="en-US" b="1" cap="none" dirty="0"/>
              <a:t>2022</a:t>
            </a:r>
            <a:r>
              <a:rPr lang="en-US" cap="none" dirty="0"/>
              <a:t>, Global Healthcare Spending Could Reach </a:t>
            </a:r>
            <a:r>
              <a:rPr lang="en-US" b="1" cap="none" dirty="0"/>
              <a:t>$10,059 trillion</a:t>
            </a:r>
          </a:p>
        </p:txBody>
      </p:sp>
    </p:spTree>
    <p:extLst>
      <p:ext uri="{BB962C8B-B14F-4D97-AF65-F5344CB8AC3E}">
        <p14:creationId xmlns:p14="http://schemas.microsoft.com/office/powerpoint/2010/main" val="289123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8310-6FBE-467F-BEB0-88B6CE91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Healthcare consumption expenditures per capita by 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AF35-7390-4424-A350-E307EF038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United States - $10,224</a:t>
            </a:r>
          </a:p>
          <a:p>
            <a:r>
              <a:rPr lang="en-US" dirty="0"/>
              <a:t>Switzerland - $8,009</a:t>
            </a:r>
          </a:p>
          <a:p>
            <a:r>
              <a:rPr lang="en-US" dirty="0"/>
              <a:t>Germany - $5,728</a:t>
            </a:r>
          </a:p>
          <a:p>
            <a:r>
              <a:rPr lang="en-US" dirty="0"/>
              <a:t>Sweden - $5,511</a:t>
            </a:r>
          </a:p>
          <a:p>
            <a:r>
              <a:rPr lang="en-US" dirty="0"/>
              <a:t>Austria - $5,440</a:t>
            </a:r>
          </a:p>
          <a:p>
            <a:r>
              <a:rPr lang="en-US" dirty="0"/>
              <a:t>World average - $5,280</a:t>
            </a:r>
          </a:p>
        </p:txBody>
      </p:sp>
    </p:spTree>
    <p:extLst>
      <p:ext uri="{BB962C8B-B14F-4D97-AF65-F5344CB8AC3E}">
        <p14:creationId xmlns:p14="http://schemas.microsoft.com/office/powerpoint/2010/main" val="21432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9ABB6F-5D12-4423-B6F2-BBE52BDE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healthcare so expensive in America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1D9C3-CD5F-4999-B92F-8D1F6B609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Healthcare costs are 2x higher in the US than in the rest of the world, mostly because of the expensive treatments and procedures</a:t>
            </a:r>
          </a:p>
          <a:p>
            <a:r>
              <a:rPr lang="en-US" dirty="0"/>
              <a:t>Healthcare administrative spending accounts for 8% of US GDP compared to 3% in other nations</a:t>
            </a:r>
          </a:p>
        </p:txBody>
      </p:sp>
    </p:spTree>
    <p:extLst>
      <p:ext uri="{BB962C8B-B14F-4D97-AF65-F5344CB8AC3E}">
        <p14:creationId xmlns:p14="http://schemas.microsoft.com/office/powerpoint/2010/main" val="261426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51DD-9EE3-43B3-81CE-5349CDE6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spending by type of products or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86B63-8130-46B7-B893-DAC6CA983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Hospital Care – 33%</a:t>
            </a:r>
          </a:p>
          <a:p>
            <a:r>
              <a:rPr lang="en-US" dirty="0"/>
              <a:t>Physicians &amp; Clinical Services – 20%</a:t>
            </a:r>
          </a:p>
          <a:p>
            <a:r>
              <a:rPr lang="en-US" dirty="0"/>
              <a:t>Retails prescription drugs – 10%</a:t>
            </a:r>
          </a:p>
          <a:p>
            <a:r>
              <a:rPr lang="en-US" dirty="0"/>
              <a:t>Other health. Residential &amp; personal care – 5%</a:t>
            </a:r>
          </a:p>
          <a:p>
            <a:r>
              <a:rPr lang="en-US" dirty="0"/>
              <a:t>Nursing care facilities &amp; continuing care – 5%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29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BEB4-CD3B-4962-9225-EC2ECFD8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spending by sources of funds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DF30B-F4EA-41CA-94A6-709C34873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health insurance – 34%</a:t>
            </a:r>
          </a:p>
          <a:p>
            <a:r>
              <a:rPr lang="en-US" dirty="0"/>
              <a:t>Medicare – 20%</a:t>
            </a:r>
          </a:p>
          <a:p>
            <a:r>
              <a:rPr lang="en-US" dirty="0"/>
              <a:t>Medicad – 17%</a:t>
            </a:r>
          </a:p>
          <a:p>
            <a:r>
              <a:rPr lang="en-US" dirty="0"/>
              <a:t>Out-of-pocket – 10%</a:t>
            </a:r>
          </a:p>
        </p:txBody>
      </p:sp>
    </p:spTree>
    <p:extLst>
      <p:ext uri="{BB962C8B-B14F-4D97-AF65-F5344CB8AC3E}">
        <p14:creationId xmlns:p14="http://schemas.microsoft.com/office/powerpoint/2010/main" val="366186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EBADA04-890E-4668-80C1-743612D0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healthcare companies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4CA9BFD-DDB4-4AB3-9746-8809E7FF6E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McKesson</a:t>
            </a:r>
          </a:p>
          <a:p>
            <a:r>
              <a:rPr lang="en-US" dirty="0"/>
              <a:t>United Health Group</a:t>
            </a:r>
          </a:p>
          <a:p>
            <a:r>
              <a:rPr lang="en-US" dirty="0"/>
              <a:t>CVS Health</a:t>
            </a:r>
          </a:p>
          <a:p>
            <a:r>
              <a:rPr lang="en-US" dirty="0"/>
              <a:t>Amerisource Bergen</a:t>
            </a:r>
          </a:p>
          <a:p>
            <a:r>
              <a:rPr lang="en-US" dirty="0"/>
              <a:t>Cardinal Health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90B8093-AC33-43C7-A685-3ACE7A339B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Express Scripts</a:t>
            </a:r>
          </a:p>
          <a:p>
            <a:r>
              <a:rPr lang="en-US" dirty="0"/>
              <a:t>Anthems</a:t>
            </a:r>
          </a:p>
          <a:p>
            <a:r>
              <a:rPr lang="en-US" dirty="0"/>
              <a:t>Kaiser Permanente</a:t>
            </a:r>
          </a:p>
          <a:p>
            <a:r>
              <a:rPr lang="en-US" dirty="0"/>
              <a:t>Aetna</a:t>
            </a:r>
          </a:p>
          <a:p>
            <a:r>
              <a:rPr lang="en-US" dirty="0"/>
              <a:t>Humana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9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BE8F-2341-49FB-94EE-B3C1BF6E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28A53-E61B-4C8F-A305-DF427228A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Wasif Toor</a:t>
            </a:r>
          </a:p>
          <a:p>
            <a:r>
              <a:rPr lang="en-US" dirty="0"/>
              <a:t>18+ years experience in US Healthcare Industry</a:t>
            </a:r>
          </a:p>
          <a:p>
            <a:r>
              <a:rPr lang="en-US" dirty="0"/>
              <a:t>Software Engineer by training</a:t>
            </a:r>
          </a:p>
          <a:p>
            <a:r>
              <a:rPr lang="en-US" dirty="0"/>
              <a:t>Then transition into Business Analyst</a:t>
            </a:r>
          </a:p>
          <a:p>
            <a:r>
              <a:rPr lang="en-US" dirty="0"/>
              <a:t>Now working as Project Manager (VP Oncology)</a:t>
            </a:r>
          </a:p>
          <a:p>
            <a:r>
              <a:rPr lang="en-US" dirty="0"/>
              <a:t>Worked in: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ERP Systems (Enterprise Resource Planning)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Inventory Management System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EHR Systems (Electronic Health Record)</a:t>
            </a:r>
          </a:p>
        </p:txBody>
      </p:sp>
    </p:spTree>
    <p:extLst>
      <p:ext uri="{BB962C8B-B14F-4D97-AF65-F5344CB8AC3E}">
        <p14:creationId xmlns:p14="http://schemas.microsoft.com/office/powerpoint/2010/main" val="444946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D174-DCEF-42F3-BD01-5BA5FA98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connected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E0EB1-ABD1-421B-AF52-830C23B6D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can reduce cost $100 billon or 25% per year</a:t>
            </a:r>
          </a:p>
          <a:p>
            <a:r>
              <a:rPr lang="en-US" dirty="0"/>
              <a:t>47% of companies are expected to increase their use of connected health devices</a:t>
            </a:r>
          </a:p>
          <a:p>
            <a:r>
              <a:rPr lang="en-US" dirty="0"/>
              <a:t>With 28% of connected healthcare devices, China is the world’s leader in adopting it</a:t>
            </a:r>
          </a:p>
          <a:p>
            <a:r>
              <a:rPr lang="en-US" dirty="0"/>
              <a:t>60% of healthcare organizations already implement IoT in their facilities</a:t>
            </a:r>
          </a:p>
          <a:p>
            <a:r>
              <a:rPr lang="en-US" dirty="0"/>
              <a:t>12% of people around the world use a connected health device</a:t>
            </a:r>
          </a:p>
          <a:p>
            <a:r>
              <a:rPr lang="en-US" dirty="0"/>
              <a:t>40% of all IoT technology will be health-related by 2020</a:t>
            </a:r>
          </a:p>
        </p:txBody>
      </p:sp>
    </p:spTree>
    <p:extLst>
      <p:ext uri="{BB962C8B-B14F-4D97-AF65-F5344CB8AC3E}">
        <p14:creationId xmlns:p14="http://schemas.microsoft.com/office/powerpoint/2010/main" val="158802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0297-80B1-456E-ACB1-A00F6D16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doctors &amp; patients think?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AC431-5FE0-4E1B-BE9A-A16BC98E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66% of doctors stated that increased use of Iot would reduce the costs</a:t>
            </a:r>
          </a:p>
          <a:p>
            <a:r>
              <a:rPr lang="en-US" dirty="0"/>
              <a:t>64% of doctors think IoT could reduce the burden on nurses &amp; doctors</a:t>
            </a:r>
          </a:p>
          <a:p>
            <a:r>
              <a:rPr lang="en-US" dirty="0"/>
              <a:t>74% of patients think sharing information about lifestyle could help doctors treat them more effectively</a:t>
            </a:r>
          </a:p>
          <a:p>
            <a:r>
              <a:rPr lang="en-US" dirty="0"/>
              <a:t>55% of patients would share their information if this reduces costs</a:t>
            </a:r>
          </a:p>
          <a:p>
            <a:r>
              <a:rPr lang="en-US" dirty="0"/>
              <a:t>50% of patients would be comfortable with contacting their doctors digitally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07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279FFB-0BA5-4DA8-8CBC-D4EE26C77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Digital health ventures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634FBC-32F5-4608-9F70-638931F842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Investors have poured $12.5 billion into digital ventures in 2017 and 2018</a:t>
            </a:r>
          </a:p>
          <a:p>
            <a:r>
              <a:rPr lang="en-US" dirty="0"/>
              <a:t>These investments increased funding levels by 230% compared to 2013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9B103AC-23D4-4BBC-B973-27275BE241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63% of workers said their work requires manual entry or analysis.</a:t>
            </a:r>
          </a:p>
          <a:p>
            <a:r>
              <a:rPr lang="en-US" dirty="0"/>
              <a:t>45% of executives stated that their worker’s abilities are affecting organizational changes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D93473D-CBC8-4CA0-82D3-F0F705A06C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Upskilled workers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B352D18-9CA4-4C3A-9320-45C6DCC7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biggest challenges</a:t>
            </a:r>
          </a:p>
        </p:txBody>
      </p:sp>
    </p:spTree>
    <p:extLst>
      <p:ext uri="{BB962C8B-B14F-4D97-AF65-F5344CB8AC3E}">
        <p14:creationId xmlns:p14="http://schemas.microsoft.com/office/powerpoint/2010/main" val="4127153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AB491F-D650-4481-8689-288BAC10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50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689A-A3F6-4E56-BBB2-AAFB1263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093" y="2997678"/>
            <a:ext cx="7729728" cy="1188720"/>
          </a:xfrm>
        </p:spPr>
        <p:txBody>
          <a:bodyPr/>
          <a:lstStyle/>
          <a:p>
            <a:r>
              <a:rPr lang="en-US" dirty="0"/>
              <a:t>CureMD, 96% business comes from out-patients</a:t>
            </a:r>
          </a:p>
        </p:txBody>
      </p:sp>
    </p:spTree>
    <p:extLst>
      <p:ext uri="{BB962C8B-B14F-4D97-AF65-F5344CB8AC3E}">
        <p14:creationId xmlns:p14="http://schemas.microsoft.com/office/powerpoint/2010/main" val="2726138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648B73-6BCF-4FAE-B74F-E74456977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44" y="0"/>
            <a:ext cx="8268511" cy="676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65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D491-AEE0-4701-A224-2D995B98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F43E-66F2-4D23-A5C0-1D61E0024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  <a:p>
            <a:pPr lvl="1"/>
            <a:r>
              <a:rPr lang="en-US" dirty="0"/>
              <a:t>Natural Language Processing</a:t>
            </a:r>
          </a:p>
          <a:p>
            <a:pPr lvl="1"/>
            <a:r>
              <a:rPr lang="en-US" dirty="0"/>
              <a:t>Digital Receptionist</a:t>
            </a:r>
          </a:p>
          <a:p>
            <a:pPr lvl="1"/>
            <a:r>
              <a:rPr lang="en-US" dirty="0"/>
              <a:t>Automation of Clinical Treatment</a:t>
            </a:r>
          </a:p>
          <a:p>
            <a:r>
              <a:rPr lang="en-US" dirty="0"/>
              <a:t>Precision Medicine</a:t>
            </a:r>
          </a:p>
          <a:p>
            <a:r>
              <a:rPr lang="en-US" dirty="0"/>
              <a:t>Preemptive approach for gene abnormalities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96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940E-5C69-41F1-89DF-42E9401C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Appointments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A30E-86C1-4C27-B2A5-A0FF482261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 appointment</a:t>
            </a:r>
          </a:p>
          <a:p>
            <a:r>
              <a:rPr lang="en-US" dirty="0"/>
              <a:t>Edit appointment</a:t>
            </a:r>
          </a:p>
          <a:p>
            <a:r>
              <a:rPr lang="en-US" dirty="0"/>
              <a:t>Reschedule appointment</a:t>
            </a:r>
          </a:p>
          <a:p>
            <a:r>
              <a:rPr lang="en-US" dirty="0"/>
              <a:t>Confirm appointment</a:t>
            </a:r>
          </a:p>
          <a:p>
            <a:r>
              <a:rPr lang="en-US" dirty="0"/>
              <a:t>Cancel appointment</a:t>
            </a:r>
          </a:p>
          <a:p>
            <a:r>
              <a:rPr lang="en-US" dirty="0"/>
              <a:t>Weekly 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7C29BF-4F9D-4EC9-80BA-2F579E02AC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Monthly View</a:t>
            </a:r>
          </a:p>
          <a:p>
            <a:r>
              <a:rPr lang="en-US" dirty="0"/>
              <a:t>Quick Add Patient</a:t>
            </a:r>
          </a:p>
          <a:p>
            <a:r>
              <a:rPr lang="en-US" dirty="0"/>
              <a:t>Check-In appointment</a:t>
            </a:r>
          </a:p>
          <a:p>
            <a:r>
              <a:rPr lang="en-US" dirty="0"/>
              <a:t>Search appointment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62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4870-12B5-4890-B781-1B9F3A61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prescription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61DC7-F05C-4787-BC68-2D93899DA3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Electronically send prescription</a:t>
            </a:r>
          </a:p>
          <a:p>
            <a:r>
              <a:rPr lang="en-US" dirty="0"/>
              <a:t>Comprehensive drug database</a:t>
            </a:r>
          </a:p>
          <a:p>
            <a:r>
              <a:rPr lang="en-US" dirty="0"/>
              <a:t>Patient prescription history</a:t>
            </a:r>
          </a:p>
          <a:p>
            <a:r>
              <a:rPr lang="en-US" dirty="0"/>
              <a:t>Re-Prescription one or many</a:t>
            </a:r>
          </a:p>
          <a:p>
            <a:r>
              <a:rPr lang="en-US" dirty="0"/>
              <a:t>Customizable views</a:t>
            </a:r>
          </a:p>
          <a:p>
            <a:r>
              <a:rPr lang="en-US" dirty="0"/>
              <a:t>Easily generate reports from anything stored</a:t>
            </a:r>
          </a:p>
          <a:p>
            <a:r>
              <a:rPr lang="en-US" dirty="0"/>
              <a:t>Approve refill request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11820-4A7E-4F4F-A932-44111795CE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Deny refill request</a:t>
            </a:r>
          </a:p>
          <a:p>
            <a:r>
              <a:rPr lang="en-US" dirty="0"/>
              <a:t>View refill requests and prescription clarification from pharmacies</a:t>
            </a:r>
          </a:p>
          <a:p>
            <a:r>
              <a:rPr lang="en-US" dirty="0"/>
              <a:t>Change refill request</a:t>
            </a:r>
          </a:p>
          <a:p>
            <a:r>
              <a:rPr lang="en-US" dirty="0"/>
              <a:t>Pending E-Refills Tab</a:t>
            </a:r>
          </a:p>
          <a:p>
            <a:r>
              <a:rPr lang="en-US" dirty="0"/>
              <a:t>Automatic Drug Interaction Checks</a:t>
            </a:r>
          </a:p>
          <a:p>
            <a:r>
              <a:rPr lang="en-US" dirty="0"/>
              <a:t>Print prescription locally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51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84B6-A079-4612-9BFC-342C4F68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32213-F030-4B76-92C9-981400604D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Authentication</a:t>
            </a:r>
          </a:p>
          <a:p>
            <a:r>
              <a:rPr lang="en-US" dirty="0"/>
              <a:t>Custom Role Management</a:t>
            </a:r>
          </a:p>
          <a:p>
            <a:r>
              <a:rPr lang="en-US" dirty="0"/>
              <a:t>Default Roles Management</a:t>
            </a:r>
          </a:p>
          <a:p>
            <a:r>
              <a:rPr lang="en-US" dirty="0"/>
              <a:t>User Profile Management</a:t>
            </a:r>
          </a:p>
          <a:p>
            <a:r>
              <a:rPr lang="en-US" dirty="0"/>
              <a:t>User Permission</a:t>
            </a:r>
          </a:p>
          <a:p>
            <a:r>
              <a:rPr lang="en-US" dirty="0"/>
              <a:t>Audit Log</a:t>
            </a:r>
          </a:p>
          <a:p>
            <a:r>
              <a:rPr lang="en-US" dirty="0"/>
              <a:t>Two Factor Authentication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E9AA6-1955-4ABE-87D7-31B87BB94E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Management</a:t>
            </a:r>
          </a:p>
          <a:p>
            <a:r>
              <a:rPr lang="en-US" dirty="0"/>
              <a:t>Access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6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5FE3-4A25-447F-ACCD-358CFDA2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2C826-C620-4BC0-92DA-4F9CDFC4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nature of Industry</a:t>
            </a:r>
          </a:p>
          <a:p>
            <a:r>
              <a:rPr lang="en-US" dirty="0"/>
              <a:t>Importance of work you are doing</a:t>
            </a:r>
          </a:p>
          <a:p>
            <a:r>
              <a:rPr lang="en-US" dirty="0"/>
              <a:t>The consequences, what would happen if you are not attentive to the work</a:t>
            </a:r>
          </a:p>
          <a:p>
            <a:r>
              <a:rPr lang="en-US" dirty="0"/>
              <a:t>Problems of the industry</a:t>
            </a:r>
          </a:p>
          <a:p>
            <a:r>
              <a:rPr lang="en-US" dirty="0"/>
              <a:t>Future of the industry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21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7AA9-B82D-44F6-A475-F5174A4C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bills/making payments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2EA9D-4526-4444-BA33-33F1B05568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Cash payments</a:t>
            </a:r>
          </a:p>
          <a:p>
            <a:r>
              <a:rPr lang="en-US" dirty="0"/>
              <a:t>Online payments</a:t>
            </a:r>
          </a:p>
          <a:p>
            <a:r>
              <a:rPr lang="en-US" dirty="0"/>
              <a:t>Advance payments</a:t>
            </a:r>
          </a:p>
          <a:p>
            <a:r>
              <a:rPr lang="en-US" dirty="0"/>
              <a:t>Family payments</a:t>
            </a:r>
          </a:p>
          <a:p>
            <a:r>
              <a:rPr lang="en-US" dirty="0"/>
              <a:t>Allocations from advances</a:t>
            </a:r>
          </a:p>
          <a:p>
            <a:r>
              <a:rPr lang="en-US" dirty="0"/>
              <a:t>Claim filing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7D761-6FC4-4F66-8115-760C66EFA2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Be able to associate payment data with an invoice</a:t>
            </a:r>
          </a:p>
          <a:p>
            <a:r>
              <a:rPr lang="en-US" dirty="0"/>
              <a:t>Patient payment (Copay + Advances)</a:t>
            </a:r>
          </a:p>
          <a:p>
            <a:r>
              <a:rPr lang="en-US" dirty="0"/>
              <a:t>Credit card payment</a:t>
            </a:r>
          </a:p>
          <a:p>
            <a:r>
              <a:rPr lang="en-US" dirty="0"/>
              <a:t>Insurance payments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96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DBC3C1-6441-445D-8C55-F1A8805C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216" y="2834640"/>
            <a:ext cx="7729728" cy="118872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096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07A3-78A7-4668-884A-4644477E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US Healthcare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17D3C-A259-45B1-A9C3-1D4D6D215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Largest employers – 16 million jobs</a:t>
            </a:r>
          </a:p>
          <a:p>
            <a:r>
              <a:rPr lang="en-US" dirty="0"/>
              <a:t>Healthcare Spending $3.5 trillion, 17.9% of GDP</a:t>
            </a:r>
          </a:p>
          <a:p>
            <a:r>
              <a:rPr lang="en-US" dirty="0"/>
              <a:t>890,000+ physicians</a:t>
            </a:r>
          </a:p>
          <a:p>
            <a:r>
              <a:rPr lang="en-US" dirty="0"/>
              <a:t>3 million nurses</a:t>
            </a:r>
          </a:p>
          <a:p>
            <a:r>
              <a:rPr lang="en-US" dirty="0"/>
              <a:t>168, 000 dentists</a:t>
            </a:r>
          </a:p>
          <a:p>
            <a:r>
              <a:rPr lang="en-US" dirty="0"/>
              <a:t>208, 000 pharmacists</a:t>
            </a:r>
          </a:p>
          <a:p>
            <a:r>
              <a:rPr lang="en-US" dirty="0"/>
              <a:t>700,000 administrators</a:t>
            </a:r>
          </a:p>
          <a:p>
            <a:r>
              <a:rPr lang="en-US" dirty="0"/>
              <a:t>300,000 physical therapy, occupational therapy, speech</a:t>
            </a:r>
          </a:p>
        </p:txBody>
      </p:sp>
    </p:spTree>
    <p:extLst>
      <p:ext uri="{BB962C8B-B14F-4D97-AF65-F5344CB8AC3E}">
        <p14:creationId xmlns:p14="http://schemas.microsoft.com/office/powerpoint/2010/main" val="13515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5B27-8C09-4AAA-B57C-B4571808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US Healthcare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9C8F-393C-40B3-BB20-995B3C9B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5,810 hospitals</a:t>
            </a:r>
          </a:p>
          <a:p>
            <a:r>
              <a:rPr lang="en-US" dirty="0"/>
              <a:t>17,000 nursing homes</a:t>
            </a:r>
          </a:p>
          <a:p>
            <a:r>
              <a:rPr lang="en-US" dirty="0"/>
              <a:t>5,720 mental health hospitals</a:t>
            </a:r>
          </a:p>
          <a:p>
            <a:r>
              <a:rPr lang="en-US" dirty="0"/>
              <a:t>11,700 home health &amp; hospice agencies</a:t>
            </a:r>
          </a:p>
          <a:p>
            <a:r>
              <a:rPr lang="en-US" dirty="0"/>
              <a:t>800 primary care programs</a:t>
            </a:r>
          </a:p>
          <a:p>
            <a:r>
              <a:rPr lang="en-US" dirty="0"/>
              <a:t>300 medical, dental &amp; primary schools</a:t>
            </a:r>
          </a:p>
          <a:p>
            <a:r>
              <a:rPr lang="en-US" dirty="0"/>
              <a:t>1,500 nursing programs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8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C286-53AD-49CC-82DE-19BC64C3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Politics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975BC-B499-4274-A781-32F003C5D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Startup: Cancer Care Docs</a:t>
            </a:r>
          </a:p>
          <a:p>
            <a:r>
              <a:rPr lang="en-US" dirty="0"/>
              <a:t>Dedicated to cancer treatment</a:t>
            </a:r>
          </a:p>
          <a:p>
            <a:r>
              <a:rPr lang="en-US" dirty="0"/>
              <a:t>Cabinet System changed</a:t>
            </a:r>
          </a:p>
          <a:p>
            <a:r>
              <a:rPr lang="en-US" dirty="0"/>
              <a:t>Barack Obama came into government</a:t>
            </a:r>
          </a:p>
          <a:p>
            <a:r>
              <a:rPr lang="en-US" dirty="0"/>
              <a:t>What would happen if Bernie Sanders will be in government? Bernie is an American politician serving as the senior United States senator from Vermont, a seat he has held since 2007.</a:t>
            </a:r>
          </a:p>
          <a:p>
            <a:r>
              <a:rPr lang="en-US" dirty="0"/>
              <a:t>According to Bernie “Health care must be recognized as a right, not a privilege”.</a:t>
            </a:r>
          </a:p>
        </p:txBody>
      </p:sp>
    </p:spTree>
    <p:extLst>
      <p:ext uri="{BB962C8B-B14F-4D97-AF65-F5344CB8AC3E}">
        <p14:creationId xmlns:p14="http://schemas.microsoft.com/office/powerpoint/2010/main" val="425206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B153-ADBE-408D-8317-1B01D866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of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16E25-0FD7-4497-9B48-D35A71D23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https://policyadvice.net/</a:t>
            </a:r>
          </a:p>
        </p:txBody>
      </p:sp>
    </p:spTree>
    <p:extLst>
      <p:ext uri="{BB962C8B-B14F-4D97-AF65-F5344CB8AC3E}">
        <p14:creationId xmlns:p14="http://schemas.microsoft.com/office/powerpoint/2010/main" val="118947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30D42D-ADD6-4FEA-90C6-63D6E241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Must-Know Healthcare statistics 2020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1090DC-347B-4D72-877A-3295785C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Global health industry worth was $8.45 trillion in 2018</a:t>
            </a:r>
          </a:p>
          <a:p>
            <a:r>
              <a:rPr lang="en-US" dirty="0"/>
              <a:t>Global healthcare spending could reach over $10 trillion by 2022</a:t>
            </a:r>
          </a:p>
          <a:p>
            <a:r>
              <a:rPr lang="en-US" dirty="0"/>
              <a:t>The US has the greatest healthcare spending, sitting at $10,224 per capita</a:t>
            </a:r>
          </a:p>
          <a:p>
            <a:r>
              <a:rPr lang="en-US" dirty="0"/>
              <a:t>The US spends twice what other countries do on healthcare</a:t>
            </a:r>
          </a:p>
          <a:p>
            <a:r>
              <a:rPr lang="en-US" dirty="0"/>
              <a:t>There are 784, 626 companies in the US healthcare sector</a:t>
            </a:r>
          </a:p>
          <a:p>
            <a:r>
              <a:rPr lang="en-US" dirty="0"/>
              <a:t>McKesson is the biggest company with annual revenue of $208.3 billion</a:t>
            </a:r>
          </a:p>
          <a:p>
            <a:r>
              <a:rPr lang="en-US" dirty="0"/>
              <a:t>IoT can lower costs of operational &amp; clinical inefficiencies by $100 billion/year</a:t>
            </a:r>
          </a:p>
          <a:p>
            <a:r>
              <a:rPr lang="en-US" dirty="0"/>
              <a:t>64% physicians believe, IoT can help to reduce burden on nurse &amp; doctors</a:t>
            </a:r>
          </a:p>
          <a:p>
            <a:r>
              <a:rPr lang="en-US" dirty="0"/>
              <a:t>28% population of China uses connected healthcare devices, highest in the World</a:t>
            </a:r>
          </a:p>
        </p:txBody>
      </p:sp>
    </p:spTree>
    <p:extLst>
      <p:ext uri="{BB962C8B-B14F-4D97-AF65-F5344CB8AC3E}">
        <p14:creationId xmlns:p14="http://schemas.microsoft.com/office/powerpoint/2010/main" val="301896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6A6F-2C85-4EB4-9A7C-4CC8141D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Healthcare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8ECF9-69A0-48FD-991F-E170EC004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784, 626 companies in US Healthcare industry</a:t>
            </a:r>
          </a:p>
          <a:p>
            <a:r>
              <a:rPr lang="en-US" dirty="0"/>
              <a:t>1 in 8 US citizens is employed in the US Healthcare industry</a:t>
            </a:r>
          </a:p>
          <a:p>
            <a:r>
              <a:rPr lang="en-US" dirty="0"/>
              <a:t>The average healthcare employee salary in the US is $60, 976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566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496</TotalTime>
  <Words>1073</Words>
  <Application>Microsoft Office PowerPoint</Application>
  <PresentationFormat>Widescreen</PresentationFormat>
  <Paragraphs>193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Gill Sans MT</vt:lpstr>
      <vt:lpstr>Parcel</vt:lpstr>
      <vt:lpstr>US Healthcare 101</vt:lpstr>
      <vt:lpstr>Instructor</vt:lpstr>
      <vt:lpstr>Objective</vt:lpstr>
      <vt:lpstr>Size of US Healthcare Industry</vt:lpstr>
      <vt:lpstr>Size of US Healthcare Industry</vt:lpstr>
      <vt:lpstr>Impact of Politics</vt:lpstr>
      <vt:lpstr>Statistics of healthcare</vt:lpstr>
      <vt:lpstr>Must-Know Healthcare statistics 2020</vt:lpstr>
      <vt:lpstr>Modern Healthcare industry</vt:lpstr>
      <vt:lpstr>US Hospital statistics</vt:lpstr>
      <vt:lpstr>Comparison of US states</vt:lpstr>
      <vt:lpstr>Global healthcare industry revenue</vt:lpstr>
      <vt:lpstr>In 2018, Global Healthcare Industry Market Value Reached $8,452 Billion</vt:lpstr>
      <vt:lpstr>In 2022, Global Healthcare Spending Could Reach $10,059 trillion</vt:lpstr>
      <vt:lpstr>Healthcare consumption expenditures per capita by country</vt:lpstr>
      <vt:lpstr>What makes healthcare so expensive in America</vt:lpstr>
      <vt:lpstr>Health spending by type of products or services</vt:lpstr>
      <vt:lpstr>Health spending by sources of funds</vt:lpstr>
      <vt:lpstr>Biggest healthcare companies</vt:lpstr>
      <vt:lpstr>Current state of connected health</vt:lpstr>
      <vt:lpstr>What do doctors &amp; patients think?</vt:lpstr>
      <vt:lpstr>The biggest challenges</vt:lpstr>
      <vt:lpstr>PowerPoint Presentation</vt:lpstr>
      <vt:lpstr>CureMD, 96% business comes from out-patients</vt:lpstr>
      <vt:lpstr>PowerPoint Presentation</vt:lpstr>
      <vt:lpstr>Future</vt:lpstr>
      <vt:lpstr>Scheduling Appointments</vt:lpstr>
      <vt:lpstr>Checking prescription requests</vt:lpstr>
      <vt:lpstr>User management</vt:lpstr>
      <vt:lpstr>Viewing bills/making payments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</dc:title>
  <dc:creator>Sayyada Ayesha</dc:creator>
  <cp:lastModifiedBy>Sayyada Ayesha</cp:lastModifiedBy>
  <cp:revision>76</cp:revision>
  <dcterms:created xsi:type="dcterms:W3CDTF">2023-01-20T08:27:47Z</dcterms:created>
  <dcterms:modified xsi:type="dcterms:W3CDTF">2023-01-24T12:32:48Z</dcterms:modified>
</cp:coreProperties>
</file>