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EBE1715-9EB5-43F0-9284-3E7C62DCB93F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E9AE-0403-4767-B09F-41640A3BDF84}" type="datetime1">
              <a:rPr lang="en-US" smtClean="0"/>
              <a:t>7/4/2022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C63-B623-4E3C-9889-F4905B3A76D5}" type="datetime1">
              <a:rPr lang="en-US" smtClean="0"/>
              <a:t>7/4/2022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319A-BD98-467C-A003-AD463B8E964E}" type="datetime1">
              <a:rPr lang="en-US" smtClean="0"/>
              <a:t>7/4/2022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0E6-3ED7-4455-9D93-90463D9CA211}" type="datetime1">
              <a:rPr lang="en-US" smtClean="0"/>
              <a:t>7/4/2022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2C1C2-8E44-474E-8159-29694B31A79A}"/>
              </a:ext>
            </a:extLst>
          </p:cNvPr>
          <p:cNvSpPr/>
          <p:nvPr userDrawn="1"/>
        </p:nvSpPr>
        <p:spPr>
          <a:xfrm>
            <a:off x="74646" y="1576351"/>
            <a:ext cx="1447177" cy="3455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E4D-3589-427F-B58A-0233FB5860E7}" type="datetime1">
              <a:rPr lang="en-US" smtClean="0"/>
              <a:t>7/4/2022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74A3-CD07-4FB1-91DF-3C69BA380416}" type="datetime1">
              <a:rPr lang="en-US" smtClean="0"/>
              <a:t>7/4/2022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77A-17F1-4AA2-BA8E-BC9DAFC03D77}" type="datetime1">
              <a:rPr lang="en-US" smtClean="0"/>
              <a:t>7/4/2022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515E-BE47-4404-915A-093824ED6C79}" type="datetime1">
              <a:rPr lang="en-US" smtClean="0"/>
              <a:t>7/4/2022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C0F3-1B8A-4FA4-9E7B-F2EC39C66B17}" type="datetime1">
              <a:rPr lang="en-US" smtClean="0"/>
              <a:t>7/4/2022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5D-8B95-452A-8074-DFD39A9E05DD}" type="datetime1">
              <a:rPr lang="en-US" smtClean="0"/>
              <a:t>7/4/2022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C1ADF9F-70CB-4798-BE16-B6373681FD03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C0F6AA5-A302-4D9B-ADE7-4370C89B8BCE}"/>
              </a:ext>
            </a:extLst>
          </p:cNvPr>
          <p:cNvSpPr/>
          <p:nvPr userDrawn="1"/>
        </p:nvSpPr>
        <p:spPr>
          <a:xfrm>
            <a:off x="214605" y="279164"/>
            <a:ext cx="1447177" cy="34551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Algorithms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programing constructs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BBE9-3637-436E-9419-48AB9127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E8DC-B849-4B31-953F-559D4068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Recipe, process, method, technique, procedure, routine,… with following requirements: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Finiteness </a:t>
            </a:r>
            <a:br>
              <a:rPr lang="en-US" dirty="0"/>
            </a:br>
            <a:r>
              <a:rPr lang="en-US" dirty="0"/>
              <a:t>	terminates after a finite number of steps </a:t>
            </a:r>
            <a:br>
              <a:rPr lang="en-US" dirty="0"/>
            </a:br>
            <a:r>
              <a:rPr lang="en-US" dirty="0"/>
              <a:t>2. Definiteness </a:t>
            </a:r>
            <a:br>
              <a:rPr lang="en-US" dirty="0"/>
            </a:br>
            <a:r>
              <a:rPr lang="en-US" dirty="0"/>
              <a:t>	rigorously and unambiguously specified </a:t>
            </a:r>
            <a:br>
              <a:rPr lang="en-US" dirty="0"/>
            </a:br>
            <a:r>
              <a:rPr lang="en-US" dirty="0"/>
              <a:t>3. Input </a:t>
            </a:r>
            <a:br>
              <a:rPr lang="en-US" dirty="0"/>
            </a:br>
            <a:r>
              <a:rPr lang="en-US" dirty="0"/>
              <a:t>	valid inputs are clearly specified </a:t>
            </a:r>
            <a:br>
              <a:rPr lang="en-US" dirty="0"/>
            </a:br>
            <a:r>
              <a:rPr lang="en-US" dirty="0"/>
              <a:t>4. Output </a:t>
            </a:r>
            <a:br>
              <a:rPr lang="en-US" dirty="0"/>
            </a:br>
            <a:r>
              <a:rPr lang="en-US" dirty="0"/>
              <a:t>	can be proved to produce the correct output given a valid input </a:t>
            </a:r>
            <a:br>
              <a:rPr lang="en-US" dirty="0"/>
            </a:br>
            <a:r>
              <a:rPr lang="en-US" dirty="0"/>
              <a:t>5. Effectiveness </a:t>
            </a:r>
            <a:br>
              <a:rPr lang="en-US" dirty="0"/>
            </a:br>
            <a:r>
              <a:rPr lang="en-US" dirty="0"/>
              <a:t>	steps are sufficiently simple and basic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038D-42FD-44E7-A298-191C8145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9571-C0DD-4BBB-B4A2-A29F40DB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CBD1-D96C-4728-AC2A-F9ABEBE4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 importance </a:t>
            </a:r>
          </a:p>
          <a:p>
            <a:pPr lvl="1"/>
            <a:r>
              <a:rPr lang="en-US" dirty="0"/>
              <a:t>The core of computer science </a:t>
            </a:r>
          </a:p>
          <a:p>
            <a:r>
              <a:rPr lang="en-US" dirty="0"/>
              <a:t>Practical importance </a:t>
            </a:r>
          </a:p>
          <a:p>
            <a:pPr lvl="1"/>
            <a:r>
              <a:rPr lang="en-US" dirty="0"/>
              <a:t>A practitioner’s toolkit of known algorithms </a:t>
            </a:r>
          </a:p>
          <a:p>
            <a:pPr lvl="1"/>
            <a:r>
              <a:rPr lang="en-US" dirty="0"/>
              <a:t>Framework for designing and analyzing algorithms for new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9FAA8-0089-48F1-808E-31D001D2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B23F-08E5-4C38-8E9B-CD58D0AE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46B4-7836-4C24-8FF0-4A9EC8B8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Find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), the greatest common divisor of two nonnegative, not both zero integers m and n </a:t>
            </a:r>
          </a:p>
          <a:p>
            <a:r>
              <a:rPr lang="en-US" dirty="0"/>
              <a:t> Examples: </a:t>
            </a:r>
            <a:r>
              <a:rPr lang="en-US" dirty="0" err="1"/>
              <a:t>gcd</a:t>
            </a:r>
            <a:r>
              <a:rPr lang="en-US" dirty="0"/>
              <a:t>(60,24) = 12 </a:t>
            </a:r>
            <a:r>
              <a:rPr lang="en-US" dirty="0" err="1"/>
              <a:t>gcd</a:t>
            </a:r>
            <a:r>
              <a:rPr lang="en-US" dirty="0"/>
              <a:t>(60,0) = 60 </a:t>
            </a:r>
            <a:r>
              <a:rPr lang="en-US" dirty="0" err="1"/>
              <a:t>gcd</a:t>
            </a:r>
            <a:r>
              <a:rPr lang="en-US" dirty="0"/>
              <a:t>(0,0) = ?</a:t>
            </a:r>
          </a:p>
          <a:p>
            <a:r>
              <a:rPr lang="en-US" dirty="0"/>
              <a:t>Euclid’s algorithm is based on repeated application of equality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(n, m mod n) </a:t>
            </a:r>
            <a:br>
              <a:rPr lang="en-US" dirty="0"/>
            </a:br>
            <a:r>
              <a:rPr lang="en-US" dirty="0"/>
              <a:t>until the second number becomes 0, which makes the problem trivial. </a:t>
            </a:r>
          </a:p>
          <a:p>
            <a:r>
              <a:rPr lang="en-US" dirty="0"/>
              <a:t>Example: </a:t>
            </a:r>
            <a:r>
              <a:rPr lang="en-US" dirty="0" err="1"/>
              <a:t>gcd</a:t>
            </a:r>
            <a:r>
              <a:rPr lang="en-US" dirty="0"/>
              <a:t>(60,24) = </a:t>
            </a:r>
            <a:r>
              <a:rPr lang="en-US" dirty="0" err="1"/>
              <a:t>gcd</a:t>
            </a:r>
            <a:r>
              <a:rPr lang="en-US" dirty="0"/>
              <a:t>(24,12) = </a:t>
            </a:r>
            <a:r>
              <a:rPr lang="en-US" dirty="0" err="1"/>
              <a:t>gcd</a:t>
            </a:r>
            <a:r>
              <a:rPr lang="en-US" dirty="0"/>
              <a:t>(12,0) =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816D-DB85-445E-B2B8-977ED50B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F8EA-D313-4A26-A058-B1170863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DESCRIPTIONS OF EUCLID’S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7CA3-45D9-4193-BEC3-AF3E7F36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 </a:t>
            </a:r>
            <a:br>
              <a:rPr lang="en-US" dirty="0"/>
            </a:br>
            <a:r>
              <a:rPr lang="en-US" dirty="0"/>
              <a:t>	If n = 0, return m and stop; otherwise go to Step 2 </a:t>
            </a:r>
          </a:p>
          <a:p>
            <a:r>
              <a:rPr lang="en-US" dirty="0"/>
              <a:t>Step 2 </a:t>
            </a:r>
            <a:br>
              <a:rPr lang="en-US" dirty="0"/>
            </a:br>
            <a:r>
              <a:rPr lang="en-US" dirty="0"/>
              <a:t>	Divide m by n and assign the value of the remainder to r </a:t>
            </a:r>
          </a:p>
          <a:p>
            <a:r>
              <a:rPr lang="en-US" dirty="0"/>
              <a:t>Step 3 </a:t>
            </a:r>
            <a:br>
              <a:rPr lang="en-US" dirty="0"/>
            </a:br>
            <a:r>
              <a:rPr lang="en-US" dirty="0"/>
              <a:t>	Assign the value of n to m and the value of r to n. Go to Step 1</a:t>
            </a:r>
            <a:br>
              <a:rPr lang="en-US" dirty="0"/>
            </a:br>
            <a:br>
              <a:rPr lang="en-US" dirty="0"/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n ≠ 0 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 ← m mod n 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m← n n ← r 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917F8-0476-43B8-95FC-7AB6A152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4059-5CC4-4197-BD5A-1B01463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 FOR COMPUTING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8FF4-6180-4BF0-BBEB-50C233F2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Consecutive integer checking algorithm </a:t>
            </a:r>
          </a:p>
          <a:p>
            <a:pPr lvl="1"/>
            <a:r>
              <a:rPr lang="en-US" dirty="0"/>
              <a:t>Step 1 </a:t>
            </a:r>
            <a:br>
              <a:rPr lang="en-US" dirty="0"/>
            </a:br>
            <a:r>
              <a:rPr lang="en-US" dirty="0"/>
              <a:t>Assign the value of min{</a:t>
            </a:r>
            <a:r>
              <a:rPr lang="en-US" dirty="0" err="1"/>
              <a:t>m,n</a:t>
            </a:r>
            <a:r>
              <a:rPr lang="en-US" dirty="0"/>
              <a:t>} to t </a:t>
            </a:r>
          </a:p>
          <a:p>
            <a:pPr lvl="1"/>
            <a:r>
              <a:rPr lang="en-US" dirty="0"/>
              <a:t>Step 2 </a:t>
            </a:r>
            <a:br>
              <a:rPr lang="en-US" dirty="0"/>
            </a:br>
            <a:r>
              <a:rPr lang="en-US" dirty="0"/>
              <a:t>Divide m by t. If the remainder is 0, go to Step 3; otherwise, go to Step 4 </a:t>
            </a:r>
          </a:p>
          <a:p>
            <a:pPr lvl="1"/>
            <a:r>
              <a:rPr lang="en-US" dirty="0"/>
              <a:t>Step 3 </a:t>
            </a:r>
            <a:br>
              <a:rPr lang="en-US" dirty="0"/>
            </a:br>
            <a:r>
              <a:rPr lang="en-US" dirty="0"/>
              <a:t>Divide n by t. If the remainder is 0, return t and stop; otherwise, go to Step 4</a:t>
            </a:r>
          </a:p>
          <a:p>
            <a:pPr lvl="1"/>
            <a:r>
              <a:rPr lang="en-US" dirty="0"/>
              <a:t>Step 4 </a:t>
            </a:r>
            <a:br>
              <a:rPr lang="en-US" dirty="0"/>
            </a:br>
            <a:r>
              <a:rPr lang="en-US" dirty="0"/>
              <a:t>Decrease t by 1 and go to Step 2</a:t>
            </a:r>
          </a:p>
          <a:p>
            <a:r>
              <a:rPr lang="en-US" dirty="0"/>
              <a:t>Middle-school procedure  </a:t>
            </a:r>
          </a:p>
          <a:p>
            <a:pPr lvl="1"/>
            <a:r>
              <a:rPr lang="en-US" dirty="0"/>
              <a:t>Step 1 </a:t>
            </a:r>
            <a:br>
              <a:rPr lang="en-US" dirty="0"/>
            </a:br>
            <a:r>
              <a:rPr lang="en-US" dirty="0"/>
              <a:t>Find the prime factorization of m </a:t>
            </a:r>
          </a:p>
          <a:p>
            <a:pPr lvl="1"/>
            <a:r>
              <a:rPr lang="en-US" dirty="0"/>
              <a:t>Step 2 </a:t>
            </a:r>
            <a:br>
              <a:rPr lang="en-US" dirty="0"/>
            </a:br>
            <a:r>
              <a:rPr lang="en-US" dirty="0"/>
              <a:t>Find the prime factorization of n </a:t>
            </a:r>
          </a:p>
          <a:p>
            <a:pPr lvl="1"/>
            <a:r>
              <a:rPr lang="en-US" dirty="0"/>
              <a:t>Step 3 </a:t>
            </a:r>
            <a:br>
              <a:rPr lang="en-US" dirty="0"/>
            </a:br>
            <a:r>
              <a:rPr lang="en-US" dirty="0"/>
              <a:t>Find all the common prime factors </a:t>
            </a:r>
          </a:p>
          <a:p>
            <a:pPr lvl="1"/>
            <a:r>
              <a:rPr lang="en-US" dirty="0"/>
              <a:t>Step 4 </a:t>
            </a:r>
            <a:br>
              <a:rPr lang="en-US" dirty="0"/>
            </a:br>
            <a:r>
              <a:rPr lang="en-US" dirty="0"/>
              <a:t>Compute the product of all the common prime factors and return it as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Is this an algorithm?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3A385-7A5D-489E-9D85-CA39D00F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8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E869-0F3E-4A31-AA50-3F7C7114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PROBLEM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DA90-6716-481B-A3B6-3AAE1E57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</a:p>
          <a:p>
            <a:r>
              <a:rPr lang="en-US" dirty="0"/>
              <a:t>searching </a:t>
            </a:r>
          </a:p>
          <a:p>
            <a:r>
              <a:rPr lang="en-US" dirty="0"/>
              <a:t>string processing </a:t>
            </a:r>
          </a:p>
          <a:p>
            <a:r>
              <a:rPr lang="en-US" dirty="0"/>
              <a:t>graph problems </a:t>
            </a:r>
          </a:p>
          <a:p>
            <a:r>
              <a:rPr lang="en-US" dirty="0"/>
              <a:t>combinatorial problems </a:t>
            </a:r>
          </a:p>
          <a:p>
            <a:r>
              <a:rPr lang="en-US" dirty="0"/>
              <a:t>geometric problems </a:t>
            </a:r>
          </a:p>
          <a:p>
            <a:r>
              <a:rPr lang="en-US" dirty="0"/>
              <a:t>numerical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025D4-4EAD-4AC1-BCB1-A1535B6B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E38A-3C8E-4DB9-92B4-9527C2B6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065D-BEC9-4246-885E-6145556F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</a:p>
          <a:p>
            <a:pPr lvl="1"/>
            <a:r>
              <a:rPr lang="en-US" dirty="0"/>
              <a:t>array </a:t>
            </a:r>
          </a:p>
          <a:p>
            <a:pPr lvl="1"/>
            <a:r>
              <a:rPr lang="en-US" dirty="0"/>
              <a:t>linked list </a:t>
            </a:r>
          </a:p>
          <a:p>
            <a:pPr lvl="1"/>
            <a:r>
              <a:rPr lang="en-US" dirty="0"/>
              <a:t>string </a:t>
            </a:r>
          </a:p>
          <a:p>
            <a:r>
              <a:rPr lang="en-US" dirty="0"/>
              <a:t>stack </a:t>
            </a:r>
          </a:p>
          <a:p>
            <a:r>
              <a:rPr lang="en-US" dirty="0"/>
              <a:t>queue </a:t>
            </a:r>
          </a:p>
          <a:p>
            <a:r>
              <a:rPr lang="en-US" dirty="0"/>
              <a:t>priority queue </a:t>
            </a:r>
          </a:p>
          <a:p>
            <a:r>
              <a:rPr lang="en-US" dirty="0"/>
              <a:t>graph </a:t>
            </a:r>
          </a:p>
          <a:p>
            <a:r>
              <a:rPr lang="en-US" dirty="0"/>
              <a:t>tree </a:t>
            </a:r>
          </a:p>
          <a:p>
            <a:r>
              <a:rPr lang="en-US" dirty="0"/>
              <a:t>set and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6F8D4-AE3E-485A-9E64-90D44B50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C89-D0C3-4560-AF51-936FBB7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CE8-B399-4CF1-AB74-687D7DD5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Please ask your queries?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5665-4A64-429E-A036-DFE87C4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Historical Perspective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r>
              <a:rPr lang="en-US" dirty="0"/>
              <a:t>An algorithm is a sequence of unambiguous instructions for solving a problem, i.e., for obtaining a required output for any legitimate input in a finite amount of time. </a:t>
            </a:r>
          </a:p>
          <a:p>
            <a:r>
              <a:rPr lang="en-US" dirty="0"/>
              <a:t>Euclid’s algorithm for finding the greatest common divisor</a:t>
            </a:r>
          </a:p>
          <a:p>
            <a:pPr lvl="1"/>
            <a:r>
              <a:rPr lang="en-US" dirty="0"/>
              <a:t>One of the oldest algorithms known (300 BC). </a:t>
            </a:r>
          </a:p>
          <a:p>
            <a:r>
              <a:rPr lang="en-US" dirty="0"/>
              <a:t>Muhammad ibn Musa al-Khwarizmi – 9th century mathematician</a:t>
            </a:r>
          </a:p>
          <a:p>
            <a:pPr lvl="1"/>
            <a:r>
              <a:rPr lang="en-US" dirty="0"/>
              <a:t>The Al-Khwarizmi principle states that all complex problems of science must be and can be solved by means of five simple steps.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DF46B-8038-42F1-901E-3C3EE59E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 of Algorithm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EE869-EDB1-4AED-BE54-F285E839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ECAFE-F5B4-4202-A561-C5BAC9890EA9}"/>
              </a:ext>
            </a:extLst>
          </p:cNvPr>
          <p:cNvSpPr txBox="1"/>
          <p:nvPr/>
        </p:nvSpPr>
        <p:spPr>
          <a:xfrm>
            <a:off x="5570929" y="1824605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15EC0-800C-4370-87F8-ABBEECA18AC7}"/>
              </a:ext>
            </a:extLst>
          </p:cNvPr>
          <p:cNvSpPr txBox="1"/>
          <p:nvPr/>
        </p:nvSpPr>
        <p:spPr>
          <a:xfrm>
            <a:off x="5516719" y="2880969"/>
            <a:ext cx="119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14ED9-D38B-442F-B698-720ABAA00288}"/>
              </a:ext>
            </a:extLst>
          </p:cNvPr>
          <p:cNvSpPr txBox="1"/>
          <p:nvPr/>
        </p:nvSpPr>
        <p:spPr>
          <a:xfrm>
            <a:off x="3350179" y="3937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9AD4CF-1DB0-49CE-A535-7C2EE510E4C3}"/>
              </a:ext>
            </a:extLst>
          </p:cNvPr>
          <p:cNvSpPr txBox="1"/>
          <p:nvPr/>
        </p:nvSpPr>
        <p:spPr>
          <a:xfrm>
            <a:off x="5496359" y="3937333"/>
            <a:ext cx="1197764" cy="369332"/>
          </a:xfrm>
          <a:prstGeom prst="rect">
            <a:avLst/>
          </a:prstGeom>
          <a:solidFill>
            <a:srgbClr val="66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DB0837-7048-4D77-A5D2-5E4D864BDF0F}"/>
              </a:ext>
            </a:extLst>
          </p:cNvPr>
          <p:cNvSpPr txBox="1"/>
          <p:nvPr/>
        </p:nvSpPr>
        <p:spPr>
          <a:xfrm>
            <a:off x="7925903" y="3937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5AA8E6-4886-4943-BC3C-7D940BCA5BD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5241" y="2193937"/>
            <a:ext cx="20357" cy="6870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4410F0-B25B-40D1-8C4B-C4892FE8390C}"/>
              </a:ext>
            </a:extLst>
          </p:cNvPr>
          <p:cNvCxnSpPr/>
          <p:nvPr/>
        </p:nvCxnSpPr>
        <p:spPr>
          <a:xfrm>
            <a:off x="6095241" y="3250301"/>
            <a:ext cx="0" cy="6358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FD8CE1-C8CF-4234-9FA9-9ED8F5773CC9}"/>
              </a:ext>
            </a:extLst>
          </p:cNvPr>
          <p:cNvCxnSpPr/>
          <p:nvPr/>
        </p:nvCxnSpPr>
        <p:spPr>
          <a:xfrm>
            <a:off x="4264579" y="4121999"/>
            <a:ext cx="10540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13F23F-160D-4EB2-AE71-EA724B57139F}"/>
              </a:ext>
            </a:extLst>
          </p:cNvPr>
          <p:cNvCxnSpPr/>
          <p:nvPr/>
        </p:nvCxnSpPr>
        <p:spPr>
          <a:xfrm>
            <a:off x="6778305" y="4121999"/>
            <a:ext cx="11475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9EF66A-9253-4901-9CF6-40260D2660F7}"/>
              </a:ext>
            </a:extLst>
          </p:cNvPr>
          <p:cNvSpPr txBox="1"/>
          <p:nvPr/>
        </p:nvSpPr>
        <p:spPr>
          <a:xfrm>
            <a:off x="7925903" y="5257800"/>
            <a:ext cx="245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Algorithmic Solution</a:t>
            </a:r>
          </a:p>
        </p:txBody>
      </p:sp>
    </p:spTree>
    <p:extLst>
      <p:ext uri="{BB962C8B-B14F-4D97-AF65-F5344CB8AC3E}">
        <p14:creationId xmlns:p14="http://schemas.microsoft.com/office/powerpoint/2010/main" val="29247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1378-0278-4399-BDD4-FAAF0784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4CAD-2DC2-43D2-88FE-34092EE5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of problem: </a:t>
            </a:r>
          </a:p>
          <a:p>
            <a:pPr lvl="1"/>
            <a:r>
              <a:rPr lang="en-US" dirty="0"/>
              <a:t>Input: A sequence of n numbers &lt;a1, a2, …, an&gt;</a:t>
            </a:r>
          </a:p>
          <a:p>
            <a:pPr lvl="1"/>
            <a:r>
              <a:rPr lang="en-US" dirty="0"/>
              <a:t>Output: A reordering of the input sequence</a:t>
            </a:r>
            <a:br>
              <a:rPr lang="en-US" dirty="0"/>
            </a:br>
            <a:r>
              <a:rPr lang="en-US" dirty="0"/>
              <a:t>&lt;b1, b2, …, bn&gt;</a:t>
            </a:r>
            <a:br>
              <a:rPr lang="en-US" dirty="0"/>
            </a:br>
            <a:r>
              <a:rPr lang="en-US" dirty="0"/>
              <a:t>so that bi ≤ </a:t>
            </a:r>
            <a:r>
              <a:rPr lang="en-US" dirty="0" err="1"/>
              <a:t>bj</a:t>
            </a:r>
            <a:r>
              <a:rPr lang="en-US" dirty="0"/>
              <a:t> whenever </a:t>
            </a:r>
            <a:r>
              <a:rPr lang="en-US" dirty="0" err="1"/>
              <a:t>i</a:t>
            </a:r>
            <a:r>
              <a:rPr lang="en-US" dirty="0"/>
              <a:t> &lt; 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D632-E81D-4E12-8CA8-667C9CB3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4DD0A-8147-4D93-8E68-7D3B1D3CF1E9}"/>
              </a:ext>
            </a:extLst>
          </p:cNvPr>
          <p:cNvSpPr txBox="1"/>
          <p:nvPr/>
        </p:nvSpPr>
        <p:spPr>
          <a:xfrm>
            <a:off x="9256782" y="48874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34F4-989A-43BC-B6C1-A6E27F74A54E}"/>
              </a:ext>
            </a:extLst>
          </p:cNvPr>
          <p:cNvSpPr txBox="1"/>
          <p:nvPr/>
        </p:nvSpPr>
        <p:spPr>
          <a:xfrm>
            <a:off x="6891405" y="3937333"/>
            <a:ext cx="11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EA7D2-4AB9-4F2B-841A-E4DA99A0E6FE}"/>
              </a:ext>
            </a:extLst>
          </p:cNvPr>
          <p:cNvSpPr txBox="1"/>
          <p:nvPr/>
        </p:nvSpPr>
        <p:spPr>
          <a:xfrm>
            <a:off x="6911766" y="4887419"/>
            <a:ext cx="1197764" cy="369332"/>
          </a:xfrm>
          <a:prstGeom prst="rect">
            <a:avLst/>
          </a:prstGeom>
          <a:solidFill>
            <a:srgbClr val="66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94ABC-B2D9-4D9F-BABF-C60D7C914D69}"/>
              </a:ext>
            </a:extLst>
          </p:cNvPr>
          <p:cNvSpPr txBox="1"/>
          <p:nvPr/>
        </p:nvSpPr>
        <p:spPr>
          <a:xfrm>
            <a:off x="5107610" y="48874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FB5E5-A579-4F08-80C1-3C1ADC638BEF}"/>
              </a:ext>
            </a:extLst>
          </p:cNvPr>
          <p:cNvSpPr txBox="1"/>
          <p:nvPr/>
        </p:nvSpPr>
        <p:spPr>
          <a:xfrm>
            <a:off x="6986336" y="2837218"/>
            <a:ext cx="104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5BE101-ED9F-4B86-83F0-28DCD94955C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7490287" y="3206550"/>
            <a:ext cx="20361" cy="7307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525D2-16DA-4DDF-8844-5B3D53D14F6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864251" y="5072085"/>
            <a:ext cx="104751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16C377-79A2-4BD8-A768-AFF9807ABFE0}"/>
              </a:ext>
            </a:extLst>
          </p:cNvPr>
          <p:cNvCxnSpPr>
            <a:cxnSpLocks/>
          </p:cNvCxnSpPr>
          <p:nvPr/>
        </p:nvCxnSpPr>
        <p:spPr>
          <a:xfrm>
            <a:off x="8109530" y="5072085"/>
            <a:ext cx="104751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585A9A-0775-47A1-B07A-B8B13A94A94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490287" y="4306665"/>
            <a:ext cx="20361" cy="5807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CD5E8F-8F19-40E3-997B-AF267CF5CCAF}"/>
              </a:ext>
            </a:extLst>
          </p:cNvPr>
          <p:cNvCxnSpPr>
            <a:cxnSpLocks/>
          </p:cNvCxnSpPr>
          <p:nvPr/>
        </p:nvCxnSpPr>
        <p:spPr>
          <a:xfrm flipV="1">
            <a:off x="8079543" y="3252182"/>
            <a:ext cx="1067876" cy="7895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651B4A-3DC2-4694-8ED3-7BDA690CDF03}"/>
              </a:ext>
            </a:extLst>
          </p:cNvPr>
          <p:cNvSpPr txBox="1"/>
          <p:nvPr/>
        </p:nvSpPr>
        <p:spPr>
          <a:xfrm>
            <a:off x="9256782" y="2740944"/>
            <a:ext cx="1566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Sorting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Selection Sort?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Insertion Sort?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Merge Sort?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DA4B0-1514-4046-8C63-DDC5D180524B}"/>
              </a:ext>
            </a:extLst>
          </p:cNvPr>
          <p:cNvSpPr txBox="1"/>
          <p:nvPr/>
        </p:nvSpPr>
        <p:spPr>
          <a:xfrm>
            <a:off x="4701443" y="5314458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&lt;5, 3, 2, 8, 3&gt;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B588F-C7D0-4685-BDFA-6CB587C64BDF}"/>
              </a:ext>
            </a:extLst>
          </p:cNvPr>
          <p:cNvSpPr txBox="1"/>
          <p:nvPr/>
        </p:nvSpPr>
        <p:spPr>
          <a:xfrm>
            <a:off x="8850615" y="5314457"/>
            <a:ext cx="17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&lt;2, 3, 3, 5, 8&gt;</a:t>
            </a:r>
          </a:p>
        </p:txBody>
      </p:sp>
    </p:spTree>
    <p:extLst>
      <p:ext uri="{BB962C8B-B14F-4D97-AF65-F5344CB8AC3E}">
        <p14:creationId xmlns:p14="http://schemas.microsoft.com/office/powerpoint/2010/main" val="389432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Input: array a[0], …, a[n-1] </a:t>
            </a:r>
          </a:p>
          <a:p>
            <a:pPr fontAlgn="base"/>
            <a:r>
              <a:rPr lang="en-US" dirty="0"/>
              <a:t>Output: </a:t>
            </a:r>
          </a:p>
          <a:p>
            <a:pPr lvl="1" fontAlgn="base"/>
            <a:r>
              <a:rPr lang="en-US" dirty="0"/>
              <a:t>array a sorted in non-decreasing order </a:t>
            </a:r>
          </a:p>
          <a:p>
            <a:pPr fontAlgn="base"/>
            <a:r>
              <a:rPr lang="en-US" dirty="0"/>
              <a:t>Algorithm: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to n-1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swap 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with smallest of 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],…a[n-1]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92DEE-0F36-41B1-8B68-8D711D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A889-9260-4569-B8DA-83F825EA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WELL-KNOWN COMPUTATIONAL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5C3D-5F26-410A-B565-D376DFB0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Sorting</a:t>
            </a:r>
          </a:p>
          <a:p>
            <a:r>
              <a:rPr lang="en-US" dirty="0"/>
              <a:t>Searching</a:t>
            </a:r>
          </a:p>
          <a:p>
            <a:r>
              <a:rPr lang="en-US" dirty="0"/>
              <a:t>Shortest paths in a graph</a:t>
            </a:r>
          </a:p>
          <a:p>
            <a:r>
              <a:rPr lang="en-US" dirty="0"/>
              <a:t>Minimum spanning tree</a:t>
            </a:r>
          </a:p>
          <a:p>
            <a:r>
              <a:rPr lang="en-US" dirty="0"/>
              <a:t>Primality testing </a:t>
            </a:r>
          </a:p>
          <a:p>
            <a:r>
              <a:rPr lang="en-US" dirty="0"/>
              <a:t>Traveling salesman problem</a:t>
            </a:r>
          </a:p>
          <a:p>
            <a:r>
              <a:rPr lang="en-US" dirty="0"/>
              <a:t>Knapsack problem</a:t>
            </a:r>
          </a:p>
          <a:p>
            <a:r>
              <a:rPr lang="en-US" dirty="0"/>
              <a:t>Chess</a:t>
            </a:r>
          </a:p>
          <a:p>
            <a:r>
              <a:rPr lang="en-US" dirty="0"/>
              <a:t>Towers of Hanoi </a:t>
            </a:r>
          </a:p>
          <a:p>
            <a:r>
              <a:rPr lang="en-US" dirty="0"/>
              <a:t>Program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5E236-4354-42BE-A829-F012FE33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F741-72BD-490B-AB9D-E5F58CED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ISSUES RELATED TO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77A3-517D-4D1D-BDA3-08C0102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design algorithms</a:t>
            </a:r>
          </a:p>
          <a:p>
            <a:r>
              <a:rPr lang="en-US" dirty="0"/>
              <a:t>How to express algorithms </a:t>
            </a:r>
          </a:p>
          <a:p>
            <a:r>
              <a:rPr lang="en-US" dirty="0"/>
              <a:t>Proving correctness of algorithms </a:t>
            </a:r>
          </a:p>
          <a:p>
            <a:r>
              <a:rPr lang="en-US" dirty="0"/>
              <a:t>Efficiency </a:t>
            </a:r>
          </a:p>
          <a:p>
            <a:r>
              <a:rPr lang="en-US" dirty="0"/>
              <a:t>Theoretical analysis </a:t>
            </a:r>
          </a:p>
          <a:p>
            <a:r>
              <a:rPr lang="en-US" dirty="0"/>
              <a:t>Empirical analysis </a:t>
            </a:r>
          </a:p>
          <a:p>
            <a:r>
              <a:rPr lang="en-US" dirty="0"/>
              <a:t>Optimality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A2C0-4D9E-45C7-8143-C042303E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5AE8-4910-4B30-9D23-682DC64D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4330-5508-4E39-B785-6A752312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  <a:p>
            <a:r>
              <a:rPr lang="en-US" dirty="0"/>
              <a:t>Divide and conquer </a:t>
            </a:r>
          </a:p>
          <a:p>
            <a:r>
              <a:rPr lang="en-US" dirty="0"/>
              <a:t>Decrease and conquer </a:t>
            </a:r>
          </a:p>
          <a:p>
            <a:r>
              <a:rPr lang="en-US" dirty="0"/>
              <a:t>Transform and conquer </a:t>
            </a:r>
          </a:p>
          <a:p>
            <a:r>
              <a:rPr lang="en-US" dirty="0"/>
              <a:t>Greedy approach </a:t>
            </a:r>
          </a:p>
          <a:p>
            <a:r>
              <a:rPr lang="en-US" dirty="0"/>
              <a:t>Dynamic programming </a:t>
            </a:r>
          </a:p>
          <a:p>
            <a:r>
              <a:rPr lang="en-US" dirty="0"/>
              <a:t>Backtracking and Branch and bound </a:t>
            </a:r>
          </a:p>
          <a:p>
            <a:r>
              <a:rPr lang="en-US" dirty="0"/>
              <a:t>Space and time tradeoffs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A3A8E-0BDD-4B20-8874-7B71FFE1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9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01E3-86C3-42C6-9A91-757C7D1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ADF8-A598-465D-861D-5ED0BF31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good is the algorithm? </a:t>
            </a:r>
          </a:p>
          <a:p>
            <a:pPr lvl="1"/>
            <a:r>
              <a:rPr lang="en-US" dirty="0"/>
              <a:t>Correctness </a:t>
            </a:r>
          </a:p>
          <a:p>
            <a:pPr lvl="1"/>
            <a:r>
              <a:rPr lang="en-US" dirty="0"/>
              <a:t>Time efficiency </a:t>
            </a:r>
          </a:p>
          <a:p>
            <a:pPr lvl="1"/>
            <a:r>
              <a:rPr lang="en-US" dirty="0"/>
              <a:t>Space efficiency </a:t>
            </a:r>
          </a:p>
          <a:p>
            <a:r>
              <a:rPr lang="en-US" dirty="0"/>
              <a:t>Does there exist a better algorithm? </a:t>
            </a:r>
          </a:p>
          <a:p>
            <a:pPr lvl="1"/>
            <a:r>
              <a:rPr lang="en-US" dirty="0"/>
              <a:t>Lower bounds </a:t>
            </a:r>
          </a:p>
          <a:p>
            <a:pPr lvl="1"/>
            <a:r>
              <a:rPr lang="en-US" dirty="0"/>
              <a:t>Optimality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2A44-173D-4CB4-88D1-4D1C2B2F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242</TotalTime>
  <Words>879</Words>
  <Application>Microsoft Office PowerPoint</Application>
  <PresentationFormat>Widescreen</PresentationFormat>
  <Paragraphs>146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Algorithms</vt:lpstr>
      <vt:lpstr>Introduction &amp; Historical Perspective</vt:lpstr>
      <vt:lpstr>Notion of Algorithm</vt:lpstr>
      <vt:lpstr>Example: Sorting</vt:lpstr>
      <vt:lpstr>Selection Sort</vt:lpstr>
      <vt:lpstr>SOME WELL-KNOWN COMPUTATIONAL PROBLEMS</vt:lpstr>
      <vt:lpstr>BASIC ISSUES RELATED TO ALGORITHMS</vt:lpstr>
      <vt:lpstr>ALGORITHM DESIGN STRATEGIES</vt:lpstr>
      <vt:lpstr>ANALYSIS OF ALGORITHMS</vt:lpstr>
      <vt:lpstr>WHAT IS AN ALGORITHM?</vt:lpstr>
      <vt:lpstr>WHY STUDY ALGORITHMS </vt:lpstr>
      <vt:lpstr>EUCLID’S ALGORITHM</vt:lpstr>
      <vt:lpstr>TWO DESCRIPTIONS OF EUCLID’S ALGORITHM</vt:lpstr>
      <vt:lpstr>OTHER METHODS FOR COMPUTING gcd(m,n) </vt:lpstr>
      <vt:lpstr>IMPORTANT PROBLEM TYPES</vt:lpstr>
      <vt:lpstr>FUNDAMENTAL DATA STRUCTURES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</dc:title>
  <dc:creator>Muhammad Junaid</dc:creator>
  <cp:lastModifiedBy>Muhammad Junaid</cp:lastModifiedBy>
  <cp:revision>14</cp:revision>
  <dcterms:created xsi:type="dcterms:W3CDTF">2022-06-03T11:53:09Z</dcterms:created>
  <dcterms:modified xsi:type="dcterms:W3CDTF">2022-07-04T05:00:26Z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