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8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91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0" r:id="rId27"/>
    <p:sldId id="289" r:id="rId28"/>
    <p:sldId id="292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6/27/2022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6/26/2022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EBE1715-9EB5-43F0-9284-3E7C62DCB93F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E9AE-0403-4767-B09F-41640A3BDF84}" type="datetime1">
              <a:rPr lang="en-US" smtClean="0"/>
              <a:t>6/26/2022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C63-B623-4E3C-9889-F4905B3A76D5}" type="datetime1">
              <a:rPr lang="en-US" smtClean="0"/>
              <a:t>6/26/2022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19A-BD98-467C-A003-AD463B8E964E}" type="datetime1">
              <a:rPr lang="en-US" smtClean="0"/>
              <a:t>6/26/2022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0E6-3ED7-4455-9D93-90463D9CA211}" type="datetime1">
              <a:rPr lang="en-US" smtClean="0"/>
              <a:t>6/26/2022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2C1C2-8E44-474E-8159-29694B31A79A}"/>
              </a:ext>
            </a:extLst>
          </p:cNvPr>
          <p:cNvSpPr/>
          <p:nvPr userDrawn="1"/>
        </p:nvSpPr>
        <p:spPr>
          <a:xfrm>
            <a:off x="74646" y="1576351"/>
            <a:ext cx="1447177" cy="3455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E4D-3589-427F-B58A-0233FB5860E7}" type="datetime1">
              <a:rPr lang="en-US" smtClean="0"/>
              <a:t>6/26/2022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74A3-CD07-4FB1-91DF-3C69BA380416}" type="datetime1">
              <a:rPr lang="en-US" smtClean="0"/>
              <a:t>6/26/2022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77A-17F1-4AA2-BA8E-BC9DAFC03D77}" type="datetime1">
              <a:rPr lang="en-US" smtClean="0"/>
              <a:t>6/26/2022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515E-BE47-4404-915A-093824ED6C79}" type="datetime1">
              <a:rPr lang="en-US" smtClean="0"/>
              <a:t>6/26/2022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C0F3-1B8A-4FA4-9E7B-F2EC39C66B17}" type="datetime1">
              <a:rPr lang="en-US" smtClean="0"/>
              <a:t>6/26/2022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5D-8B95-452A-8074-DFD39A9E05DD}" type="datetime1">
              <a:rPr lang="en-US" smtClean="0"/>
              <a:t>6/26/2022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C1ADF9F-70CB-4798-BE16-B6373681FD03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C0F6AA5-A302-4D9B-ADE7-4370C89B8BCE}"/>
              </a:ext>
            </a:extLst>
          </p:cNvPr>
          <p:cNvSpPr/>
          <p:nvPr userDrawn="1"/>
        </p:nvSpPr>
        <p:spPr>
          <a:xfrm>
            <a:off x="214605" y="279164"/>
            <a:ext cx="1447177" cy="34551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PSEUDOCODE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programing constructs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D96-BEB7-454A-B2C0-B07706BA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C693-A818-4A9F-89B8-21B4CA2B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need to tell the computer to keep doing something until some condition occurs?</a:t>
            </a:r>
          </a:p>
          <a:p>
            <a:r>
              <a:rPr lang="en-US" dirty="0"/>
              <a:t>Let’s say we wish to indicate that the you need to keep filling the kettle with water until it is full.</a:t>
            </a:r>
          </a:p>
          <a:p>
            <a:r>
              <a:rPr lang="en-US" dirty="0"/>
              <a:t>We need a loop, or ITERATION.</a:t>
            </a:r>
          </a:p>
          <a:p>
            <a:r>
              <a:rPr lang="en-US" dirty="0"/>
              <a:t>So, we could state this as:</a:t>
            </a:r>
          </a:p>
          <a:p>
            <a:pPr marL="0" indent="0">
              <a:buNone/>
            </a:pPr>
            <a:r>
              <a:rPr lang="en-US" dirty="0"/>
              <a:t>  WHILE (Kettle is not full)</a:t>
            </a:r>
          </a:p>
          <a:p>
            <a:pPr marL="0" indent="0">
              <a:buNone/>
            </a:pPr>
            <a:r>
              <a:rPr lang="en-US" dirty="0"/>
              <a:t>	DO keep filling kettle;</a:t>
            </a:r>
          </a:p>
          <a:p>
            <a:pPr marL="0" indent="0">
              <a:buNone/>
            </a:pPr>
            <a:r>
              <a:rPr lang="en-US" dirty="0"/>
              <a:t>  ENDWHILE;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61B28-627B-454F-B2D5-70255B8F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48C2-B141-408E-85C7-C4AE446A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E83D-2B98-4D3F-B14E-E9204584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Or, in general: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to print out the numbers 1 to 5:</a:t>
            </a:r>
          </a:p>
          <a:p>
            <a:pPr marL="0" indent="0">
              <a:buNone/>
            </a:pPr>
            <a:r>
              <a:rPr lang="en-US" dirty="0"/>
              <a:t>A = 1;</a:t>
            </a:r>
          </a:p>
          <a:p>
            <a:pPr marL="0" indent="0">
              <a:buNone/>
            </a:pPr>
            <a:r>
              <a:rPr lang="en-US" dirty="0"/>
              <a:t>WHILE(A &lt; 5)</a:t>
            </a:r>
          </a:p>
          <a:p>
            <a:pPr marL="0" indent="0">
              <a:buNone/>
            </a:pPr>
            <a:r>
              <a:rPr lang="en-US" dirty="0"/>
              <a:t>	DO  Print A;</a:t>
            </a:r>
          </a:p>
          <a:p>
            <a:pPr marL="0" indent="0">
              <a:buNone/>
            </a:pPr>
            <a:r>
              <a:rPr lang="en-US" dirty="0"/>
              <a:t>	     A = A + 1;</a:t>
            </a:r>
          </a:p>
          <a:p>
            <a:pPr marL="0" indent="0">
              <a:buNone/>
            </a:pPr>
            <a:r>
              <a:rPr lang="en-US" dirty="0"/>
              <a:t>ENDWHILE;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18BBB-4CD0-4A73-8219-D0D27369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76E8D6-C7F2-476D-BF44-8D980133D95D}"/>
              </a:ext>
            </a:extLst>
          </p:cNvPr>
          <p:cNvGrpSpPr/>
          <p:nvPr/>
        </p:nvGrpSpPr>
        <p:grpSpPr>
          <a:xfrm>
            <a:off x="3496478" y="1333850"/>
            <a:ext cx="5605576" cy="2095150"/>
            <a:chOff x="0" y="0"/>
            <a:chExt cx="7128828" cy="2808351"/>
          </a:xfrm>
        </p:grpSpPr>
        <p:sp>
          <p:nvSpPr>
            <p:cNvPr id="7" name="Shape 377">
              <a:extLst>
                <a:ext uri="{FF2B5EF4-FFF2-40B4-BE49-F238E27FC236}">
                  <a16:creationId xmlns:a16="http://schemas.microsoft.com/office/drawing/2014/main" id="{76EE6172-0F7B-44D2-B495-A667D7E025F5}"/>
                </a:ext>
              </a:extLst>
            </p:cNvPr>
            <p:cNvSpPr/>
            <p:nvPr/>
          </p:nvSpPr>
          <p:spPr>
            <a:xfrm>
              <a:off x="0" y="0"/>
              <a:ext cx="7128828" cy="2808351"/>
            </a:xfrm>
            <a:custGeom>
              <a:avLst/>
              <a:gdLst/>
              <a:ahLst/>
              <a:cxnLst/>
              <a:rect l="0" t="0" r="0" b="0"/>
              <a:pathLst>
                <a:path w="7128828" h="2808351">
                  <a:moveTo>
                    <a:pt x="468059" y="0"/>
                  </a:moveTo>
                  <a:lnTo>
                    <a:pt x="6660706" y="0"/>
                  </a:lnTo>
                  <a:cubicBezTo>
                    <a:pt x="6919278" y="0"/>
                    <a:pt x="7128828" y="209550"/>
                    <a:pt x="7128828" y="468122"/>
                  </a:cubicBezTo>
                  <a:lnTo>
                    <a:pt x="7128828" y="2340229"/>
                  </a:lnTo>
                  <a:cubicBezTo>
                    <a:pt x="7128828" y="2598801"/>
                    <a:pt x="6919278" y="2808351"/>
                    <a:pt x="6660706" y="2808351"/>
                  </a:cubicBezTo>
                  <a:lnTo>
                    <a:pt x="468059" y="2808351"/>
                  </a:lnTo>
                  <a:cubicBezTo>
                    <a:pt x="209550" y="2808351"/>
                    <a:pt x="0" y="2598801"/>
                    <a:pt x="0" y="2340229"/>
                  </a:cubicBezTo>
                  <a:lnTo>
                    <a:pt x="0" y="468122"/>
                  </a:lnTo>
                  <a:cubicBezTo>
                    <a:pt x="0" y="209550"/>
                    <a:pt x="209550" y="0"/>
                    <a:pt x="46805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378">
              <a:extLst>
                <a:ext uri="{FF2B5EF4-FFF2-40B4-BE49-F238E27FC236}">
                  <a16:creationId xmlns:a16="http://schemas.microsoft.com/office/drawing/2014/main" id="{BEE69122-D26C-4967-9C2A-57C97DE2F32A}"/>
                </a:ext>
              </a:extLst>
            </p:cNvPr>
            <p:cNvSpPr/>
            <p:nvPr/>
          </p:nvSpPr>
          <p:spPr>
            <a:xfrm>
              <a:off x="0" y="0"/>
              <a:ext cx="7128828" cy="2808351"/>
            </a:xfrm>
            <a:custGeom>
              <a:avLst/>
              <a:gdLst/>
              <a:ahLst/>
              <a:cxnLst/>
              <a:rect l="0" t="0" r="0" b="0"/>
              <a:pathLst>
                <a:path w="7128828" h="2808351">
                  <a:moveTo>
                    <a:pt x="0" y="468122"/>
                  </a:moveTo>
                  <a:cubicBezTo>
                    <a:pt x="0" y="209550"/>
                    <a:pt x="209550" y="0"/>
                    <a:pt x="468059" y="0"/>
                  </a:cubicBezTo>
                  <a:cubicBezTo>
                    <a:pt x="468059" y="0"/>
                    <a:pt x="468059" y="0"/>
                    <a:pt x="468059" y="0"/>
                  </a:cubicBezTo>
                  <a:lnTo>
                    <a:pt x="468059" y="0"/>
                  </a:lnTo>
                  <a:lnTo>
                    <a:pt x="6660706" y="0"/>
                  </a:lnTo>
                  <a:lnTo>
                    <a:pt x="6660706" y="0"/>
                  </a:lnTo>
                  <a:cubicBezTo>
                    <a:pt x="6919278" y="0"/>
                    <a:pt x="7128828" y="209550"/>
                    <a:pt x="7128828" y="468122"/>
                  </a:cubicBezTo>
                  <a:cubicBezTo>
                    <a:pt x="7128828" y="468122"/>
                    <a:pt x="7128828" y="468122"/>
                    <a:pt x="7128828" y="468122"/>
                  </a:cubicBezTo>
                  <a:lnTo>
                    <a:pt x="7128828" y="468122"/>
                  </a:lnTo>
                  <a:lnTo>
                    <a:pt x="7128828" y="2340229"/>
                  </a:lnTo>
                  <a:lnTo>
                    <a:pt x="7128828" y="2340229"/>
                  </a:lnTo>
                  <a:cubicBezTo>
                    <a:pt x="7128828" y="2598801"/>
                    <a:pt x="6919278" y="2808351"/>
                    <a:pt x="6660706" y="2808351"/>
                  </a:cubicBezTo>
                  <a:cubicBezTo>
                    <a:pt x="6660706" y="2808351"/>
                    <a:pt x="6660706" y="2808351"/>
                    <a:pt x="6660706" y="2808351"/>
                  </a:cubicBezTo>
                  <a:lnTo>
                    <a:pt x="6660706" y="2808351"/>
                  </a:lnTo>
                  <a:lnTo>
                    <a:pt x="468059" y="2808351"/>
                  </a:lnTo>
                  <a:lnTo>
                    <a:pt x="468059" y="2808351"/>
                  </a:lnTo>
                  <a:cubicBezTo>
                    <a:pt x="209550" y="2808351"/>
                    <a:pt x="0" y="2598801"/>
                    <a:pt x="0" y="2340229"/>
                  </a:cubicBezTo>
                  <a:cubicBezTo>
                    <a:pt x="0" y="2340229"/>
                    <a:pt x="0" y="2340229"/>
                    <a:pt x="0" y="234022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073850-2D5F-4B33-BFB6-418479CB9D11}"/>
                </a:ext>
              </a:extLst>
            </p:cNvPr>
            <p:cNvSpPr/>
            <p:nvPr/>
          </p:nvSpPr>
          <p:spPr>
            <a:xfrm>
              <a:off x="297117" y="648921"/>
              <a:ext cx="6167375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WHILE (&lt;CONDITION&gt;)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1739F-91AE-48CE-B85F-04A1FFF46972}"/>
                </a:ext>
              </a:extLst>
            </p:cNvPr>
            <p:cNvSpPr/>
            <p:nvPr/>
          </p:nvSpPr>
          <p:spPr>
            <a:xfrm>
              <a:off x="1028891" y="1234137"/>
              <a:ext cx="5194861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 &lt;Statements&gt;;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E73615-23E1-4A07-BF28-F92859FEF9E9}"/>
                </a:ext>
              </a:extLst>
            </p:cNvPr>
            <p:cNvSpPr/>
            <p:nvPr/>
          </p:nvSpPr>
          <p:spPr>
            <a:xfrm>
              <a:off x="297117" y="1819607"/>
              <a:ext cx="2919171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ENDWHILE;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6ED3-3D35-4A5E-AE11-A2F5344D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Pseudocode-Iteration (Benefits of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6384-7192-4B70-A4C9-F38FED8D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  <a:p>
            <a:pPr marL="0" indent="0">
              <a:buNone/>
            </a:pPr>
            <a:r>
              <a:rPr lang="en-US" dirty="0"/>
              <a:t>Consider the problem of searching for an entry in a phone book with only condition: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Get first entry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If this is the required entry Then write down phone number Else get next entry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If this is the correct entry then write down entry else get next entry.</a:t>
            </a:r>
          </a:p>
          <a:p>
            <a:pPr lvl="0" fontAlgn="base"/>
            <a:r>
              <a:rPr lang="en-US" dirty="0"/>
              <a:t>This could take forever to specify.</a:t>
            </a:r>
          </a:p>
          <a:p>
            <a:pPr lvl="0" fontAlgn="base"/>
            <a:r>
              <a:rPr lang="en-US" dirty="0"/>
              <a:t>There must be a better way to do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98AA-D7A0-4AC6-A96C-533BD3F7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8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75CF-9E2A-432C-A086-1C4E108E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Pseudocode-Iteration (Benefits of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CCD2-EC41-491A-9B17-361FA58E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We may rewrite this as follows:</a:t>
            </a:r>
          </a:p>
          <a:p>
            <a:pPr marL="457200" lvl="1" indent="0">
              <a:buNone/>
            </a:pPr>
            <a:r>
              <a:rPr lang="en-US" dirty="0"/>
              <a:t>Get first entry;</a:t>
            </a:r>
          </a:p>
          <a:p>
            <a:pPr marL="457200" lvl="1" indent="0">
              <a:buNone/>
            </a:pPr>
            <a:r>
              <a:rPr lang="en-US" dirty="0"/>
              <a:t>Call this entry N;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WHILE N is NOT the required entry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DO Get next entry;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Call this entry N;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ENDWHILE;</a:t>
            </a:r>
          </a:p>
          <a:p>
            <a:r>
              <a:rPr lang="en-US" dirty="0"/>
              <a:t>This is why we love loops!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E641F-4D54-4540-BB39-18F94594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DC7C-E044-4CE3-B997-73C03412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 Iteration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9C9B-DF20-4989-ADC3-4EE454E4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as a program previously discussed: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DEC9-8520-4F28-A258-5E1BE981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2B92DE-AAA1-4D2C-85E5-641E90CC97DB}"/>
              </a:ext>
            </a:extLst>
          </p:cNvPr>
          <p:cNvGrpSpPr/>
          <p:nvPr/>
        </p:nvGrpSpPr>
        <p:grpSpPr>
          <a:xfrm>
            <a:off x="5895014" y="1484852"/>
            <a:ext cx="5463679" cy="4871500"/>
            <a:chOff x="0" y="0"/>
            <a:chExt cx="6552756" cy="3024353"/>
          </a:xfrm>
        </p:grpSpPr>
        <p:sp>
          <p:nvSpPr>
            <p:cNvPr id="6" name="Shape 210">
              <a:extLst>
                <a:ext uri="{FF2B5EF4-FFF2-40B4-BE49-F238E27FC236}">
                  <a16:creationId xmlns:a16="http://schemas.microsoft.com/office/drawing/2014/main" id="{70536DB8-92D0-469E-8FD0-E21BCE038D2F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504063" y="0"/>
                  </a:move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lnTo>
                    <a:pt x="0" y="504063"/>
                  </a:lnTo>
                  <a:cubicBezTo>
                    <a:pt x="0" y="225679"/>
                    <a:pt x="225679" y="0"/>
                    <a:pt x="5040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lvl="1"/>
              <a:endParaRPr lang="en-US" dirty="0"/>
            </a:p>
            <a:p>
              <a:pPr lvl="1"/>
              <a:r>
                <a:rPr lang="en-US" dirty="0"/>
                <a:t>Organize everything together;</a:t>
              </a:r>
            </a:p>
            <a:p>
              <a:pPr lvl="1"/>
              <a:r>
                <a:rPr lang="en-US" dirty="0"/>
                <a:t>Plug in kettle;</a:t>
              </a:r>
            </a:p>
            <a:p>
              <a:pPr lvl="1"/>
              <a:r>
                <a:rPr lang="en-US" dirty="0"/>
                <a:t>Put teabag in cup;</a:t>
              </a:r>
            </a:p>
            <a:p>
              <a:pPr lvl="1"/>
              <a:r>
                <a:rPr lang="en-US" dirty="0"/>
                <a:t>WHILE (Kettle is not full)</a:t>
              </a:r>
            </a:p>
            <a:p>
              <a:pPr lvl="1"/>
              <a:r>
                <a:rPr lang="en-US" dirty="0"/>
                <a:t>	DO keep filling kettle;</a:t>
              </a:r>
            </a:p>
            <a:p>
              <a:pPr lvl="1"/>
              <a:r>
                <a:rPr lang="en-US" dirty="0"/>
                <a:t>ENDWHILE;</a:t>
              </a:r>
            </a:p>
            <a:p>
              <a:pPr lvl="1"/>
              <a:r>
                <a:rPr lang="en-US" dirty="0"/>
                <a:t>Wait for kettle to boil;</a:t>
              </a:r>
            </a:p>
            <a:p>
              <a:pPr lvl="1"/>
              <a:r>
                <a:rPr lang="en-US" dirty="0"/>
                <a:t>Add water to cup;</a:t>
              </a:r>
            </a:p>
            <a:p>
              <a:pPr lvl="1"/>
              <a:r>
                <a:rPr lang="en-US" dirty="0"/>
                <a:t>Remove teabag with spoon/fork;</a:t>
              </a:r>
            </a:p>
            <a:p>
              <a:pPr lvl="1"/>
              <a:r>
                <a:rPr lang="en-US" dirty="0"/>
                <a:t>Add milk;</a:t>
              </a:r>
            </a:p>
            <a:p>
              <a:pPr lvl="1"/>
              <a:r>
                <a:rPr lang="en-US" dirty="0"/>
                <a:t>IF (sugar is required)</a:t>
              </a:r>
            </a:p>
            <a:p>
              <a:pPr lvl="1"/>
              <a:r>
                <a:rPr lang="en-US" sz="1000" dirty="0"/>
                <a:t>	</a:t>
              </a:r>
              <a:r>
                <a:rPr lang="en-US" dirty="0"/>
                <a:t>THEN add sugar;</a:t>
              </a:r>
            </a:p>
            <a:p>
              <a:pPr lvl="1"/>
              <a:r>
                <a:rPr lang="en-US" dirty="0"/>
                <a:t>	ELSE do nothing</a:t>
              </a:r>
            </a:p>
            <a:p>
              <a:pPr lvl="1"/>
              <a:r>
                <a:rPr lang="en-US" dirty="0"/>
                <a:t>ENDIF;</a:t>
              </a:r>
              <a:endParaRPr lang="en-US" sz="1000" dirty="0"/>
            </a:p>
            <a:p>
              <a:pPr lvl="1"/>
              <a:r>
                <a:rPr lang="en-US" dirty="0"/>
                <a:t>Serve; </a:t>
              </a:r>
            </a:p>
            <a:p>
              <a:pPr lvl="1"/>
              <a:r>
                <a:rPr lang="en-US" dirty="0"/>
                <a:t>END.</a:t>
              </a:r>
              <a:endParaRPr lang="en-US" sz="1000" dirty="0"/>
            </a:p>
            <a:p>
              <a:pPr lvl="1"/>
              <a:endParaRPr lang="en-US" dirty="0"/>
            </a:p>
            <a:p>
              <a:endParaRPr lang="en-US" dirty="0"/>
            </a:p>
          </p:txBody>
        </p:sp>
        <p:sp>
          <p:nvSpPr>
            <p:cNvPr id="7" name="Shape 211">
              <a:extLst>
                <a:ext uri="{FF2B5EF4-FFF2-40B4-BE49-F238E27FC236}">
                  <a16:creationId xmlns:a16="http://schemas.microsoft.com/office/drawing/2014/main" id="{B3D1870F-CCBA-417C-B3D0-4D1851129785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0" y="504063"/>
                  </a:moveTo>
                  <a:cubicBezTo>
                    <a:pt x="0" y="225679"/>
                    <a:pt x="225679" y="0"/>
                    <a:pt x="504063" y="0"/>
                  </a:cubicBezTo>
                  <a:cubicBezTo>
                    <a:pt x="504063" y="0"/>
                    <a:pt x="504063" y="0"/>
                    <a:pt x="504063" y="0"/>
                  </a:cubicBezTo>
                  <a:lnTo>
                    <a:pt x="504063" y="0"/>
                  </a:lnTo>
                  <a:lnTo>
                    <a:pt x="6048693" y="0"/>
                  </a:ln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cubicBezTo>
                    <a:pt x="6552756" y="504063"/>
                    <a:pt x="6552756" y="504063"/>
                    <a:pt x="6552756" y="504063"/>
                  </a:cubicBezTo>
                  <a:lnTo>
                    <a:pt x="6552756" y="504063"/>
                  </a:lnTo>
                  <a:lnTo>
                    <a:pt x="6552756" y="2520315"/>
                  </a:ln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cubicBezTo>
                    <a:pt x="6048693" y="3024353"/>
                    <a:pt x="6048693" y="3024353"/>
                    <a:pt x="6048693" y="3024353"/>
                  </a:cubicBezTo>
                  <a:lnTo>
                    <a:pt x="6048693" y="3024353"/>
                  </a:lnTo>
                  <a:lnTo>
                    <a:pt x="504063" y="3024353"/>
                  </a:ln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cubicBezTo>
                    <a:pt x="0" y="2520315"/>
                    <a:pt x="0" y="2520315"/>
                    <a:pt x="0" y="252031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220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1AA-192F-436E-B72D-33D82420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7A91-3D30-49C1-ABAD-46F8ABF1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say we want to express the following algorithm: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Read in a number and print it out.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D2DBD-1382-43EA-BE48-45347C01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D776E8-695E-4544-903F-45395D90ABBC}"/>
              </a:ext>
            </a:extLst>
          </p:cNvPr>
          <p:cNvGrpSpPr/>
          <p:nvPr/>
        </p:nvGrpSpPr>
        <p:grpSpPr>
          <a:xfrm>
            <a:off x="1376052" y="3086988"/>
            <a:ext cx="6553324" cy="2690162"/>
            <a:chOff x="-759" y="0"/>
            <a:chExt cx="6553515" cy="2690675"/>
          </a:xfrm>
        </p:grpSpPr>
        <p:sp>
          <p:nvSpPr>
            <p:cNvPr id="6" name="Shape 545">
              <a:extLst>
                <a:ext uri="{FF2B5EF4-FFF2-40B4-BE49-F238E27FC236}">
                  <a16:creationId xmlns:a16="http://schemas.microsoft.com/office/drawing/2014/main" id="{2B98E131-561F-4E1E-BB71-2C50EFB543EE}"/>
                </a:ext>
              </a:extLst>
            </p:cNvPr>
            <p:cNvSpPr/>
            <p:nvPr/>
          </p:nvSpPr>
          <p:spPr>
            <a:xfrm>
              <a:off x="-759" y="26342"/>
              <a:ext cx="6552756" cy="2664333"/>
            </a:xfrm>
            <a:custGeom>
              <a:avLst/>
              <a:gdLst/>
              <a:ahLst/>
              <a:cxnLst/>
              <a:rect l="0" t="0" r="0" b="0"/>
              <a:pathLst>
                <a:path w="6552756" h="2664333">
                  <a:moveTo>
                    <a:pt x="444056" y="0"/>
                  </a:moveTo>
                  <a:lnTo>
                    <a:pt x="6108637" y="0"/>
                  </a:lnTo>
                  <a:cubicBezTo>
                    <a:pt x="6353874" y="0"/>
                    <a:pt x="6552756" y="198882"/>
                    <a:pt x="6552756" y="444119"/>
                  </a:cubicBezTo>
                  <a:lnTo>
                    <a:pt x="6552756" y="2220214"/>
                  </a:lnTo>
                  <a:cubicBezTo>
                    <a:pt x="6552756" y="2465451"/>
                    <a:pt x="6353874" y="2664333"/>
                    <a:pt x="6108637" y="2664333"/>
                  </a:cubicBezTo>
                  <a:lnTo>
                    <a:pt x="444056" y="2664333"/>
                  </a:lnTo>
                  <a:cubicBezTo>
                    <a:pt x="198806" y="2664333"/>
                    <a:pt x="0" y="2465451"/>
                    <a:pt x="0" y="2220214"/>
                  </a:cubicBezTo>
                  <a:lnTo>
                    <a:pt x="0" y="444119"/>
                  </a:lnTo>
                  <a:cubicBezTo>
                    <a:pt x="0" y="198882"/>
                    <a:pt x="198806" y="0"/>
                    <a:pt x="44405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546">
              <a:extLst>
                <a:ext uri="{FF2B5EF4-FFF2-40B4-BE49-F238E27FC236}">
                  <a16:creationId xmlns:a16="http://schemas.microsoft.com/office/drawing/2014/main" id="{281B5AEC-9FBC-487F-8C55-55BCB74B72AF}"/>
                </a:ext>
              </a:extLst>
            </p:cNvPr>
            <p:cNvSpPr/>
            <p:nvPr/>
          </p:nvSpPr>
          <p:spPr>
            <a:xfrm>
              <a:off x="0" y="0"/>
              <a:ext cx="6552756" cy="2664333"/>
            </a:xfrm>
            <a:custGeom>
              <a:avLst/>
              <a:gdLst/>
              <a:ahLst/>
              <a:cxnLst/>
              <a:rect l="0" t="0" r="0" b="0"/>
              <a:pathLst>
                <a:path w="6552756" h="2664333">
                  <a:moveTo>
                    <a:pt x="0" y="444119"/>
                  </a:moveTo>
                  <a:cubicBezTo>
                    <a:pt x="0" y="198882"/>
                    <a:pt x="198806" y="0"/>
                    <a:pt x="444056" y="0"/>
                  </a:cubicBezTo>
                  <a:cubicBezTo>
                    <a:pt x="444056" y="0"/>
                    <a:pt x="444056" y="0"/>
                    <a:pt x="444056" y="0"/>
                  </a:cubicBezTo>
                  <a:lnTo>
                    <a:pt x="444056" y="0"/>
                  </a:lnTo>
                  <a:lnTo>
                    <a:pt x="6108637" y="0"/>
                  </a:lnTo>
                  <a:lnTo>
                    <a:pt x="6108637" y="0"/>
                  </a:lnTo>
                  <a:cubicBezTo>
                    <a:pt x="6353874" y="0"/>
                    <a:pt x="6552756" y="198882"/>
                    <a:pt x="6552756" y="444119"/>
                  </a:cubicBezTo>
                  <a:cubicBezTo>
                    <a:pt x="6552756" y="444119"/>
                    <a:pt x="6552756" y="444119"/>
                    <a:pt x="6552756" y="444119"/>
                  </a:cubicBezTo>
                  <a:lnTo>
                    <a:pt x="6552756" y="444119"/>
                  </a:lnTo>
                  <a:lnTo>
                    <a:pt x="6552756" y="2220214"/>
                  </a:lnTo>
                  <a:lnTo>
                    <a:pt x="6552756" y="2220214"/>
                  </a:lnTo>
                  <a:cubicBezTo>
                    <a:pt x="6552756" y="2465451"/>
                    <a:pt x="6353874" y="2664333"/>
                    <a:pt x="6108637" y="2664333"/>
                  </a:cubicBezTo>
                  <a:cubicBezTo>
                    <a:pt x="6108637" y="2664333"/>
                    <a:pt x="6108637" y="2664333"/>
                    <a:pt x="6108637" y="2664333"/>
                  </a:cubicBezTo>
                  <a:lnTo>
                    <a:pt x="6108637" y="2664333"/>
                  </a:lnTo>
                  <a:lnTo>
                    <a:pt x="444056" y="2664333"/>
                  </a:lnTo>
                  <a:lnTo>
                    <a:pt x="444056" y="2664333"/>
                  </a:lnTo>
                  <a:cubicBezTo>
                    <a:pt x="198806" y="2664333"/>
                    <a:pt x="0" y="2465451"/>
                    <a:pt x="0" y="2220214"/>
                  </a:cubicBezTo>
                  <a:cubicBezTo>
                    <a:pt x="0" y="2220214"/>
                    <a:pt x="0" y="2220214"/>
                    <a:pt x="0" y="2220214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7CD603-AA2E-4C2A-8AD6-3652961A45AF}"/>
                </a:ext>
              </a:extLst>
            </p:cNvPr>
            <p:cNvSpPr/>
            <p:nvPr/>
          </p:nvSpPr>
          <p:spPr>
            <a:xfrm>
              <a:off x="297117" y="261862"/>
              <a:ext cx="2270556" cy="5052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A47E0-9DB8-4B67-80F3-DC6B3AA9FAE4}"/>
                </a:ext>
              </a:extLst>
            </p:cNvPr>
            <p:cNvSpPr/>
            <p:nvPr/>
          </p:nvSpPr>
          <p:spPr>
            <a:xfrm>
              <a:off x="2251139" y="270207"/>
              <a:ext cx="3569409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PrintNumber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488A8C-218C-4C11-9F44-F1FD591A1917}"/>
                </a:ext>
              </a:extLst>
            </p:cNvPr>
            <p:cNvSpPr/>
            <p:nvPr/>
          </p:nvSpPr>
          <p:spPr>
            <a:xfrm>
              <a:off x="4935538" y="270207"/>
              <a:ext cx="324713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BB72DB-2EE0-4DE6-9DF5-BF4696DAAB4C}"/>
                </a:ext>
              </a:extLst>
            </p:cNvPr>
            <p:cNvSpPr/>
            <p:nvPr/>
          </p:nvSpPr>
          <p:spPr>
            <a:xfrm>
              <a:off x="1274255" y="855617"/>
              <a:ext cx="2274691" cy="494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8C48DA-10F0-427A-8744-E6C2FCBB36BD}"/>
                </a:ext>
              </a:extLst>
            </p:cNvPr>
            <p:cNvSpPr/>
            <p:nvPr/>
          </p:nvSpPr>
          <p:spPr>
            <a:xfrm>
              <a:off x="1274255" y="1441020"/>
              <a:ext cx="2598784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A;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AF4E14-8E28-436E-BE37-FE9CF2D32270}"/>
                </a:ext>
              </a:extLst>
            </p:cNvPr>
            <p:cNvSpPr/>
            <p:nvPr/>
          </p:nvSpPr>
          <p:spPr>
            <a:xfrm>
              <a:off x="297117" y="2017891"/>
              <a:ext cx="1297634" cy="5052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4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6E0-7EC6-48AC-BC55-2BD65E67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265B0-61D8-4956-B3E0-CEDE555B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say we want to express the following algorithm: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Read in a number and print it out double the number.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7825-E7F1-48EF-BD57-3A83FB39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736192-5666-40B0-B0D1-4525864C43F8}"/>
              </a:ext>
            </a:extLst>
          </p:cNvPr>
          <p:cNvGrpSpPr/>
          <p:nvPr/>
        </p:nvGrpSpPr>
        <p:grpSpPr>
          <a:xfrm>
            <a:off x="1487491" y="2885226"/>
            <a:ext cx="7769291" cy="3180238"/>
            <a:chOff x="0" y="0"/>
            <a:chExt cx="7769638" cy="3180620"/>
          </a:xfrm>
        </p:grpSpPr>
        <p:sp>
          <p:nvSpPr>
            <p:cNvPr id="6" name="Shape 566">
              <a:extLst>
                <a:ext uri="{FF2B5EF4-FFF2-40B4-BE49-F238E27FC236}">
                  <a16:creationId xmlns:a16="http://schemas.microsoft.com/office/drawing/2014/main" id="{B9DACABC-4A9F-4FF8-9156-1C2CEA03D22C}"/>
                </a:ext>
              </a:extLst>
            </p:cNvPr>
            <p:cNvSpPr/>
            <p:nvPr/>
          </p:nvSpPr>
          <p:spPr>
            <a:xfrm>
              <a:off x="0" y="0"/>
              <a:ext cx="7128828" cy="3168396"/>
            </a:xfrm>
            <a:custGeom>
              <a:avLst/>
              <a:gdLst/>
              <a:ahLst/>
              <a:cxnLst/>
              <a:rect l="0" t="0" r="0" b="0"/>
              <a:pathLst>
                <a:path w="7128828" h="3168396">
                  <a:moveTo>
                    <a:pt x="528066" y="0"/>
                  </a:moveTo>
                  <a:lnTo>
                    <a:pt x="6600762" y="0"/>
                  </a:lnTo>
                  <a:cubicBezTo>
                    <a:pt x="6892354" y="0"/>
                    <a:pt x="7128828" y="236474"/>
                    <a:pt x="7128828" y="528066"/>
                  </a:cubicBezTo>
                  <a:lnTo>
                    <a:pt x="7128828" y="2640330"/>
                  </a:lnTo>
                  <a:cubicBezTo>
                    <a:pt x="7128828" y="2931922"/>
                    <a:pt x="6892354" y="3168396"/>
                    <a:pt x="6600762" y="3168396"/>
                  </a:cubicBezTo>
                  <a:lnTo>
                    <a:pt x="528066" y="3168396"/>
                  </a:lnTo>
                  <a:cubicBezTo>
                    <a:pt x="236423" y="3168396"/>
                    <a:pt x="0" y="2931922"/>
                    <a:pt x="0" y="2640330"/>
                  </a:cubicBezTo>
                  <a:lnTo>
                    <a:pt x="0" y="528066"/>
                  </a:lnTo>
                  <a:cubicBezTo>
                    <a:pt x="0" y="236474"/>
                    <a:pt x="236423" y="0"/>
                    <a:pt x="52806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567">
              <a:extLst>
                <a:ext uri="{FF2B5EF4-FFF2-40B4-BE49-F238E27FC236}">
                  <a16:creationId xmlns:a16="http://schemas.microsoft.com/office/drawing/2014/main" id="{9EC0B0E9-4D03-4C70-A8F8-61FC7941CF45}"/>
                </a:ext>
              </a:extLst>
            </p:cNvPr>
            <p:cNvSpPr/>
            <p:nvPr/>
          </p:nvSpPr>
          <p:spPr>
            <a:xfrm>
              <a:off x="0" y="0"/>
              <a:ext cx="7128828" cy="3168396"/>
            </a:xfrm>
            <a:custGeom>
              <a:avLst/>
              <a:gdLst/>
              <a:ahLst/>
              <a:cxnLst/>
              <a:rect l="0" t="0" r="0" b="0"/>
              <a:pathLst>
                <a:path w="7128828" h="3168396">
                  <a:moveTo>
                    <a:pt x="0" y="528066"/>
                  </a:moveTo>
                  <a:cubicBezTo>
                    <a:pt x="0" y="236474"/>
                    <a:pt x="236423" y="0"/>
                    <a:pt x="528066" y="0"/>
                  </a:cubicBezTo>
                  <a:cubicBezTo>
                    <a:pt x="528066" y="0"/>
                    <a:pt x="528066" y="0"/>
                    <a:pt x="528066" y="0"/>
                  </a:cubicBezTo>
                  <a:lnTo>
                    <a:pt x="528066" y="0"/>
                  </a:lnTo>
                  <a:lnTo>
                    <a:pt x="6600762" y="0"/>
                  </a:lnTo>
                  <a:lnTo>
                    <a:pt x="6600762" y="0"/>
                  </a:lnTo>
                  <a:cubicBezTo>
                    <a:pt x="6892354" y="0"/>
                    <a:pt x="7128828" y="236474"/>
                    <a:pt x="7128828" y="528066"/>
                  </a:cubicBezTo>
                  <a:cubicBezTo>
                    <a:pt x="7128828" y="528066"/>
                    <a:pt x="7128828" y="528066"/>
                    <a:pt x="7128828" y="528066"/>
                  </a:cubicBezTo>
                  <a:lnTo>
                    <a:pt x="7128828" y="528066"/>
                  </a:lnTo>
                  <a:lnTo>
                    <a:pt x="7128828" y="2640330"/>
                  </a:lnTo>
                  <a:lnTo>
                    <a:pt x="7128828" y="2640330"/>
                  </a:lnTo>
                  <a:cubicBezTo>
                    <a:pt x="7128828" y="2931922"/>
                    <a:pt x="6892354" y="3168396"/>
                    <a:pt x="6600762" y="3168396"/>
                  </a:cubicBezTo>
                  <a:cubicBezTo>
                    <a:pt x="6600762" y="3168396"/>
                    <a:pt x="6600762" y="3168396"/>
                    <a:pt x="6600762" y="3168396"/>
                  </a:cubicBezTo>
                  <a:lnTo>
                    <a:pt x="6600762" y="3168396"/>
                  </a:lnTo>
                  <a:lnTo>
                    <a:pt x="528066" y="3168396"/>
                  </a:lnTo>
                  <a:lnTo>
                    <a:pt x="528066" y="3168396"/>
                  </a:lnTo>
                  <a:cubicBezTo>
                    <a:pt x="236423" y="3168396"/>
                    <a:pt x="0" y="2931922"/>
                    <a:pt x="0" y="2640330"/>
                  </a:cubicBezTo>
                  <a:cubicBezTo>
                    <a:pt x="0" y="2640330"/>
                    <a:pt x="0" y="2640330"/>
                    <a:pt x="0" y="264033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61E704-3E21-43F1-9FFC-4C614654A73F}"/>
                </a:ext>
              </a:extLst>
            </p:cNvPr>
            <p:cNvSpPr/>
            <p:nvPr/>
          </p:nvSpPr>
          <p:spPr>
            <a:xfrm>
              <a:off x="297117" y="333871"/>
              <a:ext cx="2270556" cy="5052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3280F8-18D5-4A13-834E-913EC69A78A3}"/>
                </a:ext>
              </a:extLst>
            </p:cNvPr>
            <p:cNvSpPr/>
            <p:nvPr/>
          </p:nvSpPr>
          <p:spPr>
            <a:xfrm>
              <a:off x="2251139" y="342216"/>
              <a:ext cx="5518499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PrintDoubleNumber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3E63A7-3CF2-4FB8-8052-2833AACD7398}"/>
                </a:ext>
              </a:extLst>
            </p:cNvPr>
            <p:cNvSpPr/>
            <p:nvPr/>
          </p:nvSpPr>
          <p:spPr>
            <a:xfrm>
              <a:off x="6403150" y="342216"/>
              <a:ext cx="324713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E563F0-979D-43B7-821F-19B72A7BCF77}"/>
                </a:ext>
              </a:extLst>
            </p:cNvPr>
            <p:cNvSpPr/>
            <p:nvPr/>
          </p:nvSpPr>
          <p:spPr>
            <a:xfrm>
              <a:off x="1274255" y="927626"/>
              <a:ext cx="2274691" cy="494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DF126-F6DF-4607-BB66-EFC7E28C7153}"/>
                </a:ext>
              </a:extLst>
            </p:cNvPr>
            <p:cNvSpPr/>
            <p:nvPr/>
          </p:nvSpPr>
          <p:spPr>
            <a:xfrm>
              <a:off x="1274255" y="1513029"/>
              <a:ext cx="2597701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 = A*2;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BEC73F-B930-485A-A189-6FC3F90F9402}"/>
                </a:ext>
              </a:extLst>
            </p:cNvPr>
            <p:cNvSpPr/>
            <p:nvPr/>
          </p:nvSpPr>
          <p:spPr>
            <a:xfrm>
              <a:off x="1274255" y="2098245"/>
              <a:ext cx="2598784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B;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461123-C0DE-4F91-A637-206C3A64EEC0}"/>
                </a:ext>
              </a:extLst>
            </p:cNvPr>
            <p:cNvSpPr/>
            <p:nvPr/>
          </p:nvSpPr>
          <p:spPr>
            <a:xfrm>
              <a:off x="297117" y="2675370"/>
              <a:ext cx="1297634" cy="5052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2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6EE4-2D02-442D-84C4-3E06A277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427C-9350-4811-BD1F-E523862F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Read in a number, check if it is odd or even.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A175A-CFF4-4C12-BECF-895C8948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7109CE-76DE-4334-B9A6-5150229CA0CA}"/>
              </a:ext>
            </a:extLst>
          </p:cNvPr>
          <p:cNvGrpSpPr/>
          <p:nvPr/>
        </p:nvGrpSpPr>
        <p:grpSpPr>
          <a:xfrm>
            <a:off x="1477735" y="2122415"/>
            <a:ext cx="8795660" cy="4476823"/>
            <a:chOff x="0" y="0"/>
            <a:chExt cx="8795732" cy="4104513"/>
          </a:xfrm>
        </p:grpSpPr>
        <p:sp>
          <p:nvSpPr>
            <p:cNvPr id="6" name="Shape 588">
              <a:extLst>
                <a:ext uri="{FF2B5EF4-FFF2-40B4-BE49-F238E27FC236}">
                  <a16:creationId xmlns:a16="http://schemas.microsoft.com/office/drawing/2014/main" id="{466F3C59-6929-4577-9777-ECAC67F3F7D1}"/>
                </a:ext>
              </a:extLst>
            </p:cNvPr>
            <p:cNvSpPr/>
            <p:nvPr/>
          </p:nvSpPr>
          <p:spPr>
            <a:xfrm>
              <a:off x="0" y="0"/>
              <a:ext cx="7776909" cy="4104513"/>
            </a:xfrm>
            <a:custGeom>
              <a:avLst/>
              <a:gdLst/>
              <a:ahLst/>
              <a:cxnLst/>
              <a:rect l="0" t="0" r="0" b="0"/>
              <a:pathLst>
                <a:path w="7776909" h="4104513">
                  <a:moveTo>
                    <a:pt x="684086" y="0"/>
                  </a:moveTo>
                  <a:lnTo>
                    <a:pt x="7092760" y="0"/>
                  </a:lnTo>
                  <a:cubicBezTo>
                    <a:pt x="7470585" y="0"/>
                    <a:pt x="7776909" y="306324"/>
                    <a:pt x="7776909" y="684149"/>
                  </a:cubicBezTo>
                  <a:lnTo>
                    <a:pt x="7776909" y="3420364"/>
                  </a:lnTo>
                  <a:cubicBezTo>
                    <a:pt x="7776909" y="3798189"/>
                    <a:pt x="7470585" y="4104513"/>
                    <a:pt x="7092760" y="4104513"/>
                  </a:cubicBezTo>
                  <a:lnTo>
                    <a:pt x="684086" y="4104513"/>
                  </a:lnTo>
                  <a:cubicBezTo>
                    <a:pt x="306273" y="4104513"/>
                    <a:pt x="0" y="3798189"/>
                    <a:pt x="0" y="3420364"/>
                  </a:cubicBezTo>
                  <a:lnTo>
                    <a:pt x="0" y="684149"/>
                  </a:lnTo>
                  <a:cubicBezTo>
                    <a:pt x="0" y="306324"/>
                    <a:pt x="306273" y="0"/>
                    <a:pt x="68408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589">
              <a:extLst>
                <a:ext uri="{FF2B5EF4-FFF2-40B4-BE49-F238E27FC236}">
                  <a16:creationId xmlns:a16="http://schemas.microsoft.com/office/drawing/2014/main" id="{B7FB85C3-1CAD-455A-B69D-42EDF8C752F5}"/>
                </a:ext>
              </a:extLst>
            </p:cNvPr>
            <p:cNvSpPr/>
            <p:nvPr/>
          </p:nvSpPr>
          <p:spPr>
            <a:xfrm>
              <a:off x="0" y="0"/>
              <a:ext cx="7776909" cy="4104513"/>
            </a:xfrm>
            <a:custGeom>
              <a:avLst/>
              <a:gdLst/>
              <a:ahLst/>
              <a:cxnLst/>
              <a:rect l="0" t="0" r="0" b="0"/>
              <a:pathLst>
                <a:path w="7776909" h="4104513">
                  <a:moveTo>
                    <a:pt x="0" y="684149"/>
                  </a:moveTo>
                  <a:cubicBezTo>
                    <a:pt x="0" y="306324"/>
                    <a:pt x="306273" y="0"/>
                    <a:pt x="684086" y="0"/>
                  </a:cubicBezTo>
                  <a:cubicBezTo>
                    <a:pt x="684086" y="0"/>
                    <a:pt x="684086" y="0"/>
                    <a:pt x="684086" y="0"/>
                  </a:cubicBezTo>
                  <a:lnTo>
                    <a:pt x="684086" y="0"/>
                  </a:lnTo>
                  <a:lnTo>
                    <a:pt x="7092760" y="0"/>
                  </a:lnTo>
                  <a:lnTo>
                    <a:pt x="7092760" y="0"/>
                  </a:lnTo>
                  <a:cubicBezTo>
                    <a:pt x="7470585" y="0"/>
                    <a:pt x="7776909" y="306324"/>
                    <a:pt x="7776909" y="684149"/>
                  </a:cubicBezTo>
                  <a:cubicBezTo>
                    <a:pt x="7776909" y="684149"/>
                    <a:pt x="7776909" y="684149"/>
                    <a:pt x="7776909" y="684149"/>
                  </a:cubicBezTo>
                  <a:lnTo>
                    <a:pt x="7776909" y="684149"/>
                  </a:lnTo>
                  <a:lnTo>
                    <a:pt x="7776909" y="3420364"/>
                  </a:lnTo>
                  <a:lnTo>
                    <a:pt x="7776909" y="3420364"/>
                  </a:lnTo>
                  <a:cubicBezTo>
                    <a:pt x="7776909" y="3798189"/>
                    <a:pt x="7470585" y="4104513"/>
                    <a:pt x="7092760" y="4104513"/>
                  </a:cubicBezTo>
                  <a:cubicBezTo>
                    <a:pt x="7092760" y="4104513"/>
                    <a:pt x="7092760" y="4104513"/>
                    <a:pt x="7092760" y="4104513"/>
                  </a:cubicBezTo>
                  <a:lnTo>
                    <a:pt x="7092760" y="4104513"/>
                  </a:lnTo>
                  <a:lnTo>
                    <a:pt x="684086" y="4104513"/>
                  </a:lnTo>
                  <a:lnTo>
                    <a:pt x="684086" y="4104513"/>
                  </a:lnTo>
                  <a:cubicBezTo>
                    <a:pt x="306273" y="4104513"/>
                    <a:pt x="0" y="3798189"/>
                    <a:pt x="0" y="3420364"/>
                  </a:cubicBezTo>
                  <a:cubicBezTo>
                    <a:pt x="0" y="3420364"/>
                    <a:pt x="0" y="3420364"/>
                    <a:pt x="0" y="3420364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E50BCE-7CAF-44D2-B134-D0AC701ADA21}"/>
                </a:ext>
              </a:extLst>
            </p:cNvPr>
            <p:cNvSpPr/>
            <p:nvPr/>
          </p:nvSpPr>
          <p:spPr>
            <a:xfrm>
              <a:off x="297117" y="394499"/>
              <a:ext cx="1985976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A45BB3-0701-4F56-ADE8-1C7FF795AD48}"/>
                </a:ext>
              </a:extLst>
            </p:cNvPr>
            <p:cNvSpPr/>
            <p:nvPr/>
          </p:nvSpPr>
          <p:spPr>
            <a:xfrm>
              <a:off x="1998154" y="401781"/>
              <a:ext cx="3121052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IsOddOrEven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4C4097-CDE9-4981-AA2F-DD992B6BA47A}"/>
                </a:ext>
              </a:extLst>
            </p:cNvPr>
            <p:cNvSpPr/>
            <p:nvPr/>
          </p:nvSpPr>
          <p:spPr>
            <a:xfrm>
              <a:off x="4343972" y="401781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AE697C-11F0-457C-8949-5D6AFA3C0908}"/>
                </a:ext>
              </a:extLst>
            </p:cNvPr>
            <p:cNvSpPr/>
            <p:nvPr/>
          </p:nvSpPr>
          <p:spPr>
            <a:xfrm>
              <a:off x="1147763" y="914039"/>
              <a:ext cx="1980047" cy="4315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55E967-11BD-4840-B9D8-3A42A4F7F139}"/>
                </a:ext>
              </a:extLst>
            </p:cNvPr>
            <p:cNvSpPr/>
            <p:nvPr/>
          </p:nvSpPr>
          <p:spPr>
            <a:xfrm>
              <a:off x="1147763" y="1419008"/>
              <a:ext cx="567132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D72F1C-0559-4721-AE0E-135B58DD02BF}"/>
                </a:ext>
              </a:extLst>
            </p:cNvPr>
            <p:cNvSpPr/>
            <p:nvPr/>
          </p:nvSpPr>
          <p:spPr>
            <a:xfrm>
              <a:off x="1784795" y="1426290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4761FB-551C-43A4-AB86-774D3C396BAE}"/>
                </a:ext>
              </a:extLst>
            </p:cNvPr>
            <p:cNvSpPr/>
            <p:nvPr/>
          </p:nvSpPr>
          <p:spPr>
            <a:xfrm>
              <a:off x="1997850" y="1426290"/>
              <a:ext cx="594638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A/2 gives a remainder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49EB0A-CE04-4B12-99E2-754004F1836B}"/>
                </a:ext>
              </a:extLst>
            </p:cNvPr>
            <p:cNvSpPr/>
            <p:nvPr/>
          </p:nvSpPr>
          <p:spPr>
            <a:xfrm>
              <a:off x="6468814" y="1426290"/>
              <a:ext cx="283362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0A6B74-63E2-4B00-A227-C43542CF6441}"/>
                </a:ext>
              </a:extLst>
            </p:cNvPr>
            <p:cNvSpPr/>
            <p:nvPr/>
          </p:nvSpPr>
          <p:spPr>
            <a:xfrm>
              <a:off x="2635187" y="1931072"/>
              <a:ext cx="1134670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EB5C30-7520-4EA8-98F2-25FF1C975938}"/>
                </a:ext>
              </a:extLst>
            </p:cNvPr>
            <p:cNvSpPr/>
            <p:nvPr/>
          </p:nvSpPr>
          <p:spPr>
            <a:xfrm>
              <a:off x="3699320" y="1938354"/>
              <a:ext cx="4811511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“It’s Odd”;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156294-1A6D-4965-9976-25D8E40BB167}"/>
                </a:ext>
              </a:extLst>
            </p:cNvPr>
            <p:cNvSpPr/>
            <p:nvPr/>
          </p:nvSpPr>
          <p:spPr>
            <a:xfrm>
              <a:off x="2635187" y="2443197"/>
              <a:ext cx="1134913" cy="4412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D72ABA-28BF-43E6-BDE6-1C016E93EC71}"/>
                </a:ext>
              </a:extLst>
            </p:cNvPr>
            <p:cNvSpPr/>
            <p:nvPr/>
          </p:nvSpPr>
          <p:spPr>
            <a:xfrm>
              <a:off x="3699320" y="2450485"/>
              <a:ext cx="5096412" cy="431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“It’s Even”;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E19D11-4628-405F-895F-E952DCBA2CF7}"/>
                </a:ext>
              </a:extLst>
            </p:cNvPr>
            <p:cNvSpPr/>
            <p:nvPr/>
          </p:nvSpPr>
          <p:spPr>
            <a:xfrm>
              <a:off x="1147763" y="2955454"/>
              <a:ext cx="1702207" cy="4409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9B00F3-C44F-49B8-ACAB-B3349D019328}"/>
                </a:ext>
              </a:extLst>
            </p:cNvPr>
            <p:cNvSpPr/>
            <p:nvPr/>
          </p:nvSpPr>
          <p:spPr>
            <a:xfrm>
              <a:off x="297117" y="3467518"/>
              <a:ext cx="1134670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1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6FAD-8F1D-412A-89AF-2619B74F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66C5-F02C-4F34-902D-4DC7391D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 </a:t>
            </a:r>
            <a:r>
              <a:rPr lang="en-US" i="1" dirty="0">
                <a:solidFill>
                  <a:srgbClr val="FF0000"/>
                </a:solidFill>
              </a:rPr>
              <a:t>Read in two numbers, call them A and B. Is A is bigger than B, print out A, otherwise      	print out B.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C658-8587-4776-B0FF-82CDEFA2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4948A8-0116-428D-8882-D27066178F1B}"/>
              </a:ext>
            </a:extLst>
          </p:cNvPr>
          <p:cNvGrpSpPr/>
          <p:nvPr/>
        </p:nvGrpSpPr>
        <p:grpSpPr>
          <a:xfrm>
            <a:off x="2819717" y="2374084"/>
            <a:ext cx="6552565" cy="3917659"/>
            <a:chOff x="0" y="0"/>
            <a:chExt cx="6552756" cy="4464520"/>
          </a:xfrm>
        </p:grpSpPr>
        <p:sp>
          <p:nvSpPr>
            <p:cNvPr id="6" name="Shape 620">
              <a:extLst>
                <a:ext uri="{FF2B5EF4-FFF2-40B4-BE49-F238E27FC236}">
                  <a16:creationId xmlns:a16="http://schemas.microsoft.com/office/drawing/2014/main" id="{0023216F-D6F9-41D5-8A6D-2F70CD8DAB9E}"/>
                </a:ext>
              </a:extLst>
            </p:cNvPr>
            <p:cNvSpPr/>
            <p:nvPr/>
          </p:nvSpPr>
          <p:spPr>
            <a:xfrm>
              <a:off x="0" y="0"/>
              <a:ext cx="6552756" cy="4464520"/>
            </a:xfrm>
            <a:custGeom>
              <a:avLst/>
              <a:gdLst/>
              <a:ahLst/>
              <a:cxnLst/>
              <a:rect l="0" t="0" r="0" b="0"/>
              <a:pathLst>
                <a:path w="6552756" h="4464520">
                  <a:moveTo>
                    <a:pt x="744093" y="0"/>
                  </a:moveTo>
                  <a:lnTo>
                    <a:pt x="5808663" y="0"/>
                  </a:lnTo>
                  <a:cubicBezTo>
                    <a:pt x="6219635" y="0"/>
                    <a:pt x="6552756" y="333121"/>
                    <a:pt x="6552756" y="744093"/>
                  </a:cubicBezTo>
                  <a:lnTo>
                    <a:pt x="6552756" y="3720465"/>
                  </a:lnTo>
                  <a:cubicBezTo>
                    <a:pt x="6552756" y="4131437"/>
                    <a:pt x="6219635" y="4464520"/>
                    <a:pt x="5808663" y="4464520"/>
                  </a:cubicBezTo>
                  <a:lnTo>
                    <a:pt x="744093" y="4464520"/>
                  </a:lnTo>
                  <a:cubicBezTo>
                    <a:pt x="333146" y="4464520"/>
                    <a:pt x="0" y="4131437"/>
                    <a:pt x="0" y="3720465"/>
                  </a:cubicBezTo>
                  <a:lnTo>
                    <a:pt x="0" y="744093"/>
                  </a:lnTo>
                  <a:cubicBezTo>
                    <a:pt x="0" y="333121"/>
                    <a:pt x="333146" y="0"/>
                    <a:pt x="74409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621">
              <a:extLst>
                <a:ext uri="{FF2B5EF4-FFF2-40B4-BE49-F238E27FC236}">
                  <a16:creationId xmlns:a16="http://schemas.microsoft.com/office/drawing/2014/main" id="{48F117E9-3412-4E55-80F5-B43AC9B53A25}"/>
                </a:ext>
              </a:extLst>
            </p:cNvPr>
            <p:cNvSpPr/>
            <p:nvPr/>
          </p:nvSpPr>
          <p:spPr>
            <a:xfrm>
              <a:off x="0" y="0"/>
              <a:ext cx="6552756" cy="4464520"/>
            </a:xfrm>
            <a:custGeom>
              <a:avLst/>
              <a:gdLst/>
              <a:ahLst/>
              <a:cxnLst/>
              <a:rect l="0" t="0" r="0" b="0"/>
              <a:pathLst>
                <a:path w="6552756" h="4464520">
                  <a:moveTo>
                    <a:pt x="0" y="744093"/>
                  </a:moveTo>
                  <a:cubicBezTo>
                    <a:pt x="0" y="333121"/>
                    <a:pt x="333146" y="0"/>
                    <a:pt x="744093" y="0"/>
                  </a:cubicBezTo>
                  <a:cubicBezTo>
                    <a:pt x="744093" y="0"/>
                    <a:pt x="744093" y="0"/>
                    <a:pt x="744093" y="0"/>
                  </a:cubicBezTo>
                  <a:lnTo>
                    <a:pt x="744093" y="0"/>
                  </a:lnTo>
                  <a:lnTo>
                    <a:pt x="5808663" y="0"/>
                  </a:lnTo>
                  <a:lnTo>
                    <a:pt x="5808663" y="0"/>
                  </a:lnTo>
                  <a:cubicBezTo>
                    <a:pt x="6219635" y="0"/>
                    <a:pt x="6552756" y="333121"/>
                    <a:pt x="6552756" y="744093"/>
                  </a:cubicBezTo>
                  <a:cubicBezTo>
                    <a:pt x="6552756" y="744093"/>
                    <a:pt x="6552756" y="744093"/>
                    <a:pt x="6552756" y="744093"/>
                  </a:cubicBezTo>
                  <a:lnTo>
                    <a:pt x="6552756" y="744093"/>
                  </a:lnTo>
                  <a:lnTo>
                    <a:pt x="6552756" y="3720465"/>
                  </a:lnTo>
                  <a:lnTo>
                    <a:pt x="6552756" y="3720465"/>
                  </a:lnTo>
                  <a:cubicBezTo>
                    <a:pt x="6552756" y="4131437"/>
                    <a:pt x="6219635" y="4464520"/>
                    <a:pt x="5808663" y="4464520"/>
                  </a:cubicBezTo>
                  <a:cubicBezTo>
                    <a:pt x="5808663" y="4464520"/>
                    <a:pt x="5808663" y="4464520"/>
                    <a:pt x="5808663" y="4464520"/>
                  </a:cubicBezTo>
                  <a:lnTo>
                    <a:pt x="5808663" y="4464520"/>
                  </a:lnTo>
                  <a:lnTo>
                    <a:pt x="744093" y="4464520"/>
                  </a:lnTo>
                  <a:lnTo>
                    <a:pt x="744093" y="4464520"/>
                  </a:lnTo>
                  <a:cubicBezTo>
                    <a:pt x="333146" y="4464520"/>
                    <a:pt x="0" y="4131437"/>
                    <a:pt x="0" y="3720465"/>
                  </a:cubicBezTo>
                  <a:cubicBezTo>
                    <a:pt x="0" y="3720465"/>
                    <a:pt x="0" y="3720465"/>
                    <a:pt x="0" y="372046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AA7DA0-BEA9-40ED-9A61-D077893BEFDA}"/>
                </a:ext>
              </a:extLst>
            </p:cNvPr>
            <p:cNvSpPr/>
            <p:nvPr/>
          </p:nvSpPr>
          <p:spPr>
            <a:xfrm>
              <a:off x="297117" y="322490"/>
              <a:ext cx="1985976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0B86F4-44F1-400B-AD3F-576FA752DF31}"/>
                </a:ext>
              </a:extLst>
            </p:cNvPr>
            <p:cNvSpPr/>
            <p:nvPr/>
          </p:nvSpPr>
          <p:spPr>
            <a:xfrm>
              <a:off x="1998154" y="329772"/>
              <a:ext cx="4534229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PrintBiggerOfTwo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97A610-DE2A-4929-8D58-1D6748FCF534}"/>
                </a:ext>
              </a:extLst>
            </p:cNvPr>
            <p:cNvSpPr/>
            <p:nvPr/>
          </p:nvSpPr>
          <p:spPr>
            <a:xfrm>
              <a:off x="5407978" y="329772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695DB2-343A-4D8A-9B3C-4DA3A75B13F8}"/>
                </a:ext>
              </a:extLst>
            </p:cNvPr>
            <p:cNvSpPr/>
            <p:nvPr/>
          </p:nvSpPr>
          <p:spPr>
            <a:xfrm>
              <a:off x="1147763" y="842030"/>
              <a:ext cx="2263654" cy="4315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63C6BA-F5BA-41B9-98F0-B66B4B3B7475}"/>
                </a:ext>
              </a:extLst>
            </p:cNvPr>
            <p:cNvSpPr/>
            <p:nvPr/>
          </p:nvSpPr>
          <p:spPr>
            <a:xfrm>
              <a:off x="1147763" y="1354281"/>
              <a:ext cx="1978821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B;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53F0F-64B0-4218-B95A-050929A5FE84}"/>
                </a:ext>
              </a:extLst>
            </p:cNvPr>
            <p:cNvSpPr/>
            <p:nvPr/>
          </p:nvSpPr>
          <p:spPr>
            <a:xfrm>
              <a:off x="1147763" y="1859063"/>
              <a:ext cx="567132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77A04-FE89-4936-96A4-C149A8EC567F}"/>
                </a:ext>
              </a:extLst>
            </p:cNvPr>
            <p:cNvSpPr/>
            <p:nvPr/>
          </p:nvSpPr>
          <p:spPr>
            <a:xfrm>
              <a:off x="1784795" y="1866345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0EF758-0214-4FDA-A1B4-5D6E09841F86}"/>
                </a:ext>
              </a:extLst>
            </p:cNvPr>
            <p:cNvSpPr/>
            <p:nvPr/>
          </p:nvSpPr>
          <p:spPr>
            <a:xfrm>
              <a:off x="1998154" y="1866345"/>
              <a:ext cx="850901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A&gt;B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1038B2-149A-4AB9-BE60-C7506EAD7456}"/>
                </a:ext>
              </a:extLst>
            </p:cNvPr>
            <p:cNvSpPr/>
            <p:nvPr/>
          </p:nvSpPr>
          <p:spPr>
            <a:xfrm>
              <a:off x="2638234" y="1866345"/>
              <a:ext cx="283364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C18185-B160-41BB-A6DC-6121744D4D88}"/>
                </a:ext>
              </a:extLst>
            </p:cNvPr>
            <p:cNvSpPr/>
            <p:nvPr/>
          </p:nvSpPr>
          <p:spPr>
            <a:xfrm>
              <a:off x="2635187" y="2371188"/>
              <a:ext cx="1134913" cy="4412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A100B1-98FB-4BE3-BF61-07240F16C3F1}"/>
                </a:ext>
              </a:extLst>
            </p:cNvPr>
            <p:cNvSpPr/>
            <p:nvPr/>
          </p:nvSpPr>
          <p:spPr>
            <a:xfrm>
              <a:off x="3699320" y="2378477"/>
              <a:ext cx="2265545" cy="431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5C45A2-1AA2-463B-B3EB-4579D4784204}"/>
                </a:ext>
              </a:extLst>
            </p:cNvPr>
            <p:cNvSpPr/>
            <p:nvPr/>
          </p:nvSpPr>
          <p:spPr>
            <a:xfrm>
              <a:off x="2635187" y="2883445"/>
              <a:ext cx="1134670" cy="4409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A0D4B3-162E-4E9C-8FCD-0D7E1EE563D2}"/>
                </a:ext>
              </a:extLst>
            </p:cNvPr>
            <p:cNvSpPr/>
            <p:nvPr/>
          </p:nvSpPr>
          <p:spPr>
            <a:xfrm>
              <a:off x="3699320" y="2890728"/>
              <a:ext cx="2264546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B;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E8E5C7-4663-4435-9415-52B5A0C64DF4}"/>
                </a:ext>
              </a:extLst>
            </p:cNvPr>
            <p:cNvSpPr/>
            <p:nvPr/>
          </p:nvSpPr>
          <p:spPr>
            <a:xfrm>
              <a:off x="1147763" y="3395509"/>
              <a:ext cx="1702207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2D70D4-6F63-405A-A5D4-BC0A121D0F89}"/>
                </a:ext>
              </a:extLst>
            </p:cNvPr>
            <p:cNvSpPr/>
            <p:nvPr/>
          </p:nvSpPr>
          <p:spPr>
            <a:xfrm>
              <a:off x="297117" y="3907761"/>
              <a:ext cx="1134913" cy="4412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42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5E3D-292D-42E3-88C2-2E165019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C597-6E93-44AC-B229-0433AC14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Read in three numbers, call them A, B and C. 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ctr" fontAlgn="base">
              <a:buNone/>
            </a:pPr>
            <a:r>
              <a:rPr lang="en-US" i="1" dirty="0">
                <a:solidFill>
                  <a:srgbClr val="FF0000"/>
                </a:solidFill>
              </a:rPr>
              <a:t>If A is bigger than B, then if A is bigger than C, print out A, otherwise print out C. 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ctr" fontAlgn="base">
              <a:buNone/>
            </a:pPr>
            <a:r>
              <a:rPr lang="en-US" i="1" dirty="0">
                <a:solidFill>
                  <a:srgbClr val="FF0000"/>
                </a:solidFill>
              </a:rPr>
              <a:t>If B is bigger than A, then if B is bigger than C, print out B, otherwise print out C.</a:t>
            </a:r>
          </a:p>
          <a:p>
            <a:pPr marL="0" lvl="0" indent="0" algn="ctr" fontAlgn="base"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D3300-893A-4E18-872A-D757BEFE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C044C0-C609-4E51-84B3-E254CF3AF1CE}"/>
              </a:ext>
            </a:extLst>
          </p:cNvPr>
          <p:cNvGrpSpPr/>
          <p:nvPr/>
        </p:nvGrpSpPr>
        <p:grpSpPr>
          <a:xfrm>
            <a:off x="2794471" y="3061567"/>
            <a:ext cx="6601539" cy="3659909"/>
            <a:chOff x="0" y="0"/>
            <a:chExt cx="6601731" cy="4824565"/>
          </a:xfrm>
        </p:grpSpPr>
        <p:sp>
          <p:nvSpPr>
            <p:cNvPr id="6" name="Shape 658">
              <a:extLst>
                <a:ext uri="{FF2B5EF4-FFF2-40B4-BE49-F238E27FC236}">
                  <a16:creationId xmlns:a16="http://schemas.microsoft.com/office/drawing/2014/main" id="{9B5D42F5-39DC-4793-8641-9D7168FC1631}"/>
                </a:ext>
              </a:extLst>
            </p:cNvPr>
            <p:cNvSpPr/>
            <p:nvPr/>
          </p:nvSpPr>
          <p:spPr>
            <a:xfrm>
              <a:off x="0" y="0"/>
              <a:ext cx="6552756" cy="4824565"/>
            </a:xfrm>
            <a:custGeom>
              <a:avLst/>
              <a:gdLst/>
              <a:ahLst/>
              <a:cxnLst/>
              <a:rect l="0" t="0" r="0" b="0"/>
              <a:pathLst>
                <a:path w="6552756" h="4824565">
                  <a:moveTo>
                    <a:pt x="804101" y="0"/>
                  </a:moveTo>
                  <a:lnTo>
                    <a:pt x="5748592" y="0"/>
                  </a:lnTo>
                  <a:cubicBezTo>
                    <a:pt x="6192711" y="0"/>
                    <a:pt x="6552756" y="360045"/>
                    <a:pt x="6552756" y="804164"/>
                  </a:cubicBezTo>
                  <a:lnTo>
                    <a:pt x="6552756" y="4020439"/>
                  </a:lnTo>
                  <a:cubicBezTo>
                    <a:pt x="6552756" y="4464546"/>
                    <a:pt x="6192711" y="4824565"/>
                    <a:pt x="5748592" y="4824565"/>
                  </a:cubicBezTo>
                  <a:lnTo>
                    <a:pt x="804101" y="4824565"/>
                  </a:lnTo>
                  <a:cubicBezTo>
                    <a:pt x="360007" y="4824565"/>
                    <a:pt x="0" y="4464546"/>
                    <a:pt x="0" y="4020439"/>
                  </a:cubicBezTo>
                  <a:lnTo>
                    <a:pt x="0" y="804164"/>
                  </a:lnTo>
                  <a:cubicBezTo>
                    <a:pt x="0" y="360045"/>
                    <a:pt x="360007" y="0"/>
                    <a:pt x="8041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659">
              <a:extLst>
                <a:ext uri="{FF2B5EF4-FFF2-40B4-BE49-F238E27FC236}">
                  <a16:creationId xmlns:a16="http://schemas.microsoft.com/office/drawing/2014/main" id="{02D4AB89-4DA2-4073-BAD9-DBA235864828}"/>
                </a:ext>
              </a:extLst>
            </p:cNvPr>
            <p:cNvSpPr/>
            <p:nvPr/>
          </p:nvSpPr>
          <p:spPr>
            <a:xfrm>
              <a:off x="0" y="0"/>
              <a:ext cx="6552756" cy="4824565"/>
            </a:xfrm>
            <a:custGeom>
              <a:avLst/>
              <a:gdLst/>
              <a:ahLst/>
              <a:cxnLst/>
              <a:rect l="0" t="0" r="0" b="0"/>
              <a:pathLst>
                <a:path w="6552756" h="4824565">
                  <a:moveTo>
                    <a:pt x="0" y="804164"/>
                  </a:moveTo>
                  <a:cubicBezTo>
                    <a:pt x="0" y="360045"/>
                    <a:pt x="360007" y="0"/>
                    <a:pt x="804101" y="0"/>
                  </a:cubicBezTo>
                  <a:cubicBezTo>
                    <a:pt x="804101" y="0"/>
                    <a:pt x="804101" y="0"/>
                    <a:pt x="804101" y="0"/>
                  </a:cubicBezTo>
                  <a:lnTo>
                    <a:pt x="804101" y="0"/>
                  </a:lnTo>
                  <a:lnTo>
                    <a:pt x="5748592" y="0"/>
                  </a:lnTo>
                  <a:lnTo>
                    <a:pt x="5748592" y="0"/>
                  </a:lnTo>
                  <a:cubicBezTo>
                    <a:pt x="6192711" y="0"/>
                    <a:pt x="6552756" y="360045"/>
                    <a:pt x="6552756" y="804164"/>
                  </a:cubicBezTo>
                  <a:cubicBezTo>
                    <a:pt x="6552756" y="804164"/>
                    <a:pt x="6552756" y="804164"/>
                    <a:pt x="6552756" y="804164"/>
                  </a:cubicBezTo>
                  <a:lnTo>
                    <a:pt x="6552756" y="804164"/>
                  </a:lnTo>
                  <a:lnTo>
                    <a:pt x="6552756" y="4020439"/>
                  </a:lnTo>
                  <a:lnTo>
                    <a:pt x="6552756" y="4020439"/>
                  </a:lnTo>
                  <a:cubicBezTo>
                    <a:pt x="6552756" y="4464546"/>
                    <a:pt x="6192711" y="4824565"/>
                    <a:pt x="5748592" y="4824565"/>
                  </a:cubicBezTo>
                  <a:cubicBezTo>
                    <a:pt x="5748592" y="4824565"/>
                    <a:pt x="5748592" y="4824565"/>
                    <a:pt x="5748592" y="4824565"/>
                  </a:cubicBezTo>
                  <a:lnTo>
                    <a:pt x="5748592" y="4824565"/>
                  </a:lnTo>
                  <a:lnTo>
                    <a:pt x="804101" y="4824565"/>
                  </a:lnTo>
                  <a:lnTo>
                    <a:pt x="804101" y="4824565"/>
                  </a:lnTo>
                  <a:cubicBezTo>
                    <a:pt x="360007" y="4824565"/>
                    <a:pt x="0" y="4464546"/>
                    <a:pt x="0" y="4020439"/>
                  </a:cubicBezTo>
                  <a:cubicBezTo>
                    <a:pt x="0" y="4020439"/>
                    <a:pt x="0" y="4020439"/>
                    <a:pt x="0" y="402043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A4E7D5-E251-4214-8D17-25F954FCBEB8}"/>
                </a:ext>
              </a:extLst>
            </p:cNvPr>
            <p:cNvSpPr/>
            <p:nvPr/>
          </p:nvSpPr>
          <p:spPr>
            <a:xfrm>
              <a:off x="297117" y="178087"/>
              <a:ext cx="1540054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0C6F03-0540-4CAE-BBFC-3011F0914CE3}"/>
                </a:ext>
              </a:extLst>
            </p:cNvPr>
            <p:cNvSpPr/>
            <p:nvPr/>
          </p:nvSpPr>
          <p:spPr>
            <a:xfrm>
              <a:off x="1451039" y="183025"/>
              <a:ext cx="2502841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BiggerOfThree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C23A82-C178-45A6-BC12-672576FBACB5}"/>
                </a:ext>
              </a:extLst>
            </p:cNvPr>
            <p:cNvSpPr/>
            <p:nvPr/>
          </p:nvSpPr>
          <p:spPr>
            <a:xfrm>
              <a:off x="3333560" y="183025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316A59-46E1-48AB-B731-94E592FE31BC}"/>
                </a:ext>
              </a:extLst>
            </p:cNvPr>
            <p:cNvSpPr/>
            <p:nvPr/>
          </p:nvSpPr>
          <p:spPr>
            <a:xfrm>
              <a:off x="873493" y="472585"/>
              <a:ext cx="1344744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8571B3-95CE-467B-A55A-C7A76D88B4F0}"/>
                </a:ext>
              </a:extLst>
            </p:cNvPr>
            <p:cNvSpPr/>
            <p:nvPr/>
          </p:nvSpPr>
          <p:spPr>
            <a:xfrm>
              <a:off x="873493" y="762340"/>
              <a:ext cx="1345484" cy="2927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B;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D6FE42-543C-4CAB-8428-846356CA7F13}"/>
                </a:ext>
              </a:extLst>
            </p:cNvPr>
            <p:cNvSpPr/>
            <p:nvPr/>
          </p:nvSpPr>
          <p:spPr>
            <a:xfrm>
              <a:off x="873493" y="1052086"/>
              <a:ext cx="1344744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C;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EC1321-5423-4A4F-BFE7-7ADDF6E5B12F}"/>
                </a:ext>
              </a:extLst>
            </p:cNvPr>
            <p:cNvSpPr/>
            <p:nvPr/>
          </p:nvSpPr>
          <p:spPr>
            <a:xfrm>
              <a:off x="873493" y="1336708"/>
              <a:ext cx="577267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DCF8A9-686C-427A-A54E-086BE9274261}"/>
                </a:ext>
              </a:extLst>
            </p:cNvPr>
            <p:cNvSpPr/>
            <p:nvPr/>
          </p:nvSpPr>
          <p:spPr>
            <a:xfrm>
              <a:off x="1307783" y="1341646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DEF446-AEC2-46EB-8537-E7E4AC14114A}"/>
                </a:ext>
              </a:extLst>
            </p:cNvPr>
            <p:cNvSpPr/>
            <p:nvPr/>
          </p:nvSpPr>
          <p:spPr>
            <a:xfrm>
              <a:off x="1452562" y="1341646"/>
              <a:ext cx="57726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A&gt;B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E81058-69C2-4672-A99F-822F1C98DF21}"/>
                </a:ext>
              </a:extLst>
            </p:cNvPr>
            <p:cNvSpPr/>
            <p:nvPr/>
          </p:nvSpPr>
          <p:spPr>
            <a:xfrm>
              <a:off x="1886903" y="1341646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343CE6-5D5F-49FE-808E-543F68D6A895}"/>
                </a:ext>
              </a:extLst>
            </p:cNvPr>
            <p:cNvSpPr/>
            <p:nvPr/>
          </p:nvSpPr>
          <p:spPr>
            <a:xfrm>
              <a:off x="1885378" y="1626268"/>
              <a:ext cx="1536896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 IF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EEAC9B-FBAB-4144-94D3-6E17D7D07EEC}"/>
                </a:ext>
              </a:extLst>
            </p:cNvPr>
            <p:cNvSpPr/>
            <p:nvPr/>
          </p:nvSpPr>
          <p:spPr>
            <a:xfrm>
              <a:off x="3040952" y="1631206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B30931-C0E4-480F-A995-538075A6DDD6}"/>
                </a:ext>
              </a:extLst>
            </p:cNvPr>
            <p:cNvSpPr/>
            <p:nvPr/>
          </p:nvSpPr>
          <p:spPr>
            <a:xfrm>
              <a:off x="3185732" y="1631206"/>
              <a:ext cx="57726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A&gt;C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437E85-44ED-4AF7-8EA3-452B3E9C7938}"/>
                </a:ext>
              </a:extLst>
            </p:cNvPr>
            <p:cNvSpPr/>
            <p:nvPr/>
          </p:nvSpPr>
          <p:spPr>
            <a:xfrm>
              <a:off x="3620072" y="1631206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ECEA67-7AF6-41F9-A9AF-40FF06B1C285}"/>
                </a:ext>
              </a:extLst>
            </p:cNvPr>
            <p:cNvSpPr/>
            <p:nvPr/>
          </p:nvSpPr>
          <p:spPr>
            <a:xfrm>
              <a:off x="4340924" y="1915828"/>
              <a:ext cx="962382" cy="2989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4680A3-45F8-48FA-B07D-3552F2F2B28A}"/>
                </a:ext>
              </a:extLst>
            </p:cNvPr>
            <p:cNvSpPr/>
            <p:nvPr/>
          </p:nvSpPr>
          <p:spPr>
            <a:xfrm>
              <a:off x="5063554" y="1920766"/>
              <a:ext cx="153817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D7E99D-9234-408A-B114-86E55EDB5831}"/>
                </a:ext>
              </a:extLst>
            </p:cNvPr>
            <p:cNvSpPr/>
            <p:nvPr/>
          </p:nvSpPr>
          <p:spPr>
            <a:xfrm>
              <a:off x="4340924" y="2205388"/>
              <a:ext cx="962382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5E284F-8514-4F78-8BB7-E11D18A6C9A1}"/>
                </a:ext>
              </a:extLst>
            </p:cNvPr>
            <p:cNvSpPr/>
            <p:nvPr/>
          </p:nvSpPr>
          <p:spPr>
            <a:xfrm>
              <a:off x="5063554" y="2210326"/>
              <a:ext cx="153817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C;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EC0C20-D108-43AE-A74E-332CD47B61D9}"/>
                </a:ext>
              </a:extLst>
            </p:cNvPr>
            <p:cNvSpPr/>
            <p:nvPr/>
          </p:nvSpPr>
          <p:spPr>
            <a:xfrm>
              <a:off x="3473768" y="2495202"/>
              <a:ext cx="1347496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 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BF2DA3-C11D-47A9-BE56-660E038FAE6E}"/>
                </a:ext>
              </a:extLst>
            </p:cNvPr>
            <p:cNvSpPr/>
            <p:nvPr/>
          </p:nvSpPr>
          <p:spPr>
            <a:xfrm>
              <a:off x="1885378" y="2784762"/>
              <a:ext cx="1536896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 IF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A3725D-66A5-426A-B6C9-D0B3EBABC571}"/>
                </a:ext>
              </a:extLst>
            </p:cNvPr>
            <p:cNvSpPr/>
            <p:nvPr/>
          </p:nvSpPr>
          <p:spPr>
            <a:xfrm>
              <a:off x="3040952" y="2789700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F4C1E5-6ADF-445D-AFA5-45017228A3A1}"/>
                </a:ext>
              </a:extLst>
            </p:cNvPr>
            <p:cNvSpPr/>
            <p:nvPr/>
          </p:nvSpPr>
          <p:spPr>
            <a:xfrm>
              <a:off x="3185732" y="2789700"/>
              <a:ext cx="57726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B&gt;C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D5DB36-62DD-4F4B-82D4-DA24D34DAF62}"/>
                </a:ext>
              </a:extLst>
            </p:cNvPr>
            <p:cNvSpPr/>
            <p:nvPr/>
          </p:nvSpPr>
          <p:spPr>
            <a:xfrm>
              <a:off x="3620072" y="2789700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822184-753C-404E-895E-8457BA049600}"/>
                </a:ext>
              </a:extLst>
            </p:cNvPr>
            <p:cNvSpPr/>
            <p:nvPr/>
          </p:nvSpPr>
          <p:spPr>
            <a:xfrm>
              <a:off x="4340924" y="3074322"/>
              <a:ext cx="962382" cy="2989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443337-4EE6-4529-A998-838540611AA1}"/>
                </a:ext>
              </a:extLst>
            </p:cNvPr>
            <p:cNvSpPr/>
            <p:nvPr/>
          </p:nvSpPr>
          <p:spPr>
            <a:xfrm>
              <a:off x="5063554" y="3079261"/>
              <a:ext cx="153817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B;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046840-8EC8-4163-80F2-2C1854AEDC43}"/>
                </a:ext>
              </a:extLst>
            </p:cNvPr>
            <p:cNvSpPr/>
            <p:nvPr/>
          </p:nvSpPr>
          <p:spPr>
            <a:xfrm>
              <a:off x="4340924" y="3363882"/>
              <a:ext cx="962382" cy="2989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552984-8F98-4018-873A-649C92B06468}"/>
                </a:ext>
              </a:extLst>
            </p:cNvPr>
            <p:cNvSpPr/>
            <p:nvPr/>
          </p:nvSpPr>
          <p:spPr>
            <a:xfrm>
              <a:off x="5063554" y="3368820"/>
              <a:ext cx="153817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C;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8AA900-803C-444E-A042-72DAC3312D66}"/>
                </a:ext>
              </a:extLst>
            </p:cNvPr>
            <p:cNvSpPr/>
            <p:nvPr/>
          </p:nvSpPr>
          <p:spPr>
            <a:xfrm>
              <a:off x="3185732" y="3653442"/>
              <a:ext cx="1344424" cy="2989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 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168C22-B616-4F5A-A51D-87E369C9CA69}"/>
                </a:ext>
              </a:extLst>
            </p:cNvPr>
            <p:cNvSpPr/>
            <p:nvPr/>
          </p:nvSpPr>
          <p:spPr>
            <a:xfrm>
              <a:off x="873493" y="3943190"/>
              <a:ext cx="1345484" cy="2993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 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74D06C-1265-4F47-829B-F78783D71E51}"/>
                </a:ext>
              </a:extLst>
            </p:cNvPr>
            <p:cNvSpPr/>
            <p:nvPr/>
          </p:nvSpPr>
          <p:spPr>
            <a:xfrm>
              <a:off x="297117" y="4232893"/>
              <a:ext cx="769824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today?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r>
              <a:rPr lang="en-US" dirty="0"/>
              <a:t>Basic programming pseudo code.</a:t>
            </a:r>
          </a:p>
          <a:p>
            <a:r>
              <a:rPr lang="en-US" dirty="0"/>
              <a:t>Variables, arrays   </a:t>
            </a:r>
          </a:p>
          <a:p>
            <a:r>
              <a:rPr lang="en-US" dirty="0"/>
              <a:t>Functions and their execution </a:t>
            </a:r>
          </a:p>
          <a:p>
            <a:r>
              <a:rPr lang="en-US" dirty="0"/>
              <a:t>Conditional programming - If else / switch case statements</a:t>
            </a:r>
          </a:p>
          <a:p>
            <a:r>
              <a:rPr lang="en-US" dirty="0"/>
              <a:t>Loops – For / While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DF46B-8038-42F1-901E-3C3EE59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B861-08A7-43A1-A1FD-9E0B54F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3187-F4B8-4B70-A0ED-02073860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Print out the numbers from 1 to 5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39897-EB9B-440F-B0D0-BE011917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FBE30B-A33E-49D2-8DC9-35DD79F99626}"/>
              </a:ext>
            </a:extLst>
          </p:cNvPr>
          <p:cNvGrpSpPr/>
          <p:nvPr/>
        </p:nvGrpSpPr>
        <p:grpSpPr>
          <a:xfrm>
            <a:off x="2249266" y="2211705"/>
            <a:ext cx="6552565" cy="3960495"/>
            <a:chOff x="0" y="0"/>
            <a:chExt cx="6552756" cy="3960495"/>
          </a:xfrm>
        </p:grpSpPr>
        <p:sp>
          <p:nvSpPr>
            <p:cNvPr id="6" name="Shape 706">
              <a:extLst>
                <a:ext uri="{FF2B5EF4-FFF2-40B4-BE49-F238E27FC236}">
                  <a16:creationId xmlns:a16="http://schemas.microsoft.com/office/drawing/2014/main" id="{0F51D4C9-3152-4068-A240-F713DB101812}"/>
                </a:ext>
              </a:extLst>
            </p:cNvPr>
            <p:cNvSpPr/>
            <p:nvPr/>
          </p:nvSpPr>
          <p:spPr>
            <a:xfrm>
              <a:off x="0" y="0"/>
              <a:ext cx="6552756" cy="3960495"/>
            </a:xfrm>
            <a:custGeom>
              <a:avLst/>
              <a:gdLst/>
              <a:ahLst/>
              <a:cxnLst/>
              <a:rect l="0" t="0" r="0" b="0"/>
              <a:pathLst>
                <a:path w="6552756" h="3960495">
                  <a:moveTo>
                    <a:pt x="660083" y="0"/>
                  </a:moveTo>
                  <a:lnTo>
                    <a:pt x="5892610" y="0"/>
                  </a:lnTo>
                  <a:cubicBezTo>
                    <a:pt x="6257227" y="0"/>
                    <a:pt x="6552756" y="295529"/>
                    <a:pt x="6552756" y="660146"/>
                  </a:cubicBezTo>
                  <a:lnTo>
                    <a:pt x="6552756" y="3300349"/>
                  </a:lnTo>
                  <a:cubicBezTo>
                    <a:pt x="6552756" y="3664966"/>
                    <a:pt x="6257227" y="3960495"/>
                    <a:pt x="5892610" y="3960495"/>
                  </a:cubicBezTo>
                  <a:lnTo>
                    <a:pt x="660083" y="3960495"/>
                  </a:lnTo>
                  <a:cubicBezTo>
                    <a:pt x="295529" y="3960495"/>
                    <a:pt x="0" y="3664966"/>
                    <a:pt x="0" y="3300349"/>
                  </a:cubicBezTo>
                  <a:lnTo>
                    <a:pt x="0" y="660146"/>
                  </a:lnTo>
                  <a:cubicBezTo>
                    <a:pt x="0" y="295529"/>
                    <a:pt x="295529" y="0"/>
                    <a:pt x="66008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707">
              <a:extLst>
                <a:ext uri="{FF2B5EF4-FFF2-40B4-BE49-F238E27FC236}">
                  <a16:creationId xmlns:a16="http://schemas.microsoft.com/office/drawing/2014/main" id="{5E711BB8-40A5-449A-BA31-A8BEFC6F586F}"/>
                </a:ext>
              </a:extLst>
            </p:cNvPr>
            <p:cNvSpPr/>
            <p:nvPr/>
          </p:nvSpPr>
          <p:spPr>
            <a:xfrm>
              <a:off x="0" y="0"/>
              <a:ext cx="6552756" cy="3960495"/>
            </a:xfrm>
            <a:custGeom>
              <a:avLst/>
              <a:gdLst/>
              <a:ahLst/>
              <a:cxnLst/>
              <a:rect l="0" t="0" r="0" b="0"/>
              <a:pathLst>
                <a:path w="6552756" h="3960495">
                  <a:moveTo>
                    <a:pt x="0" y="660146"/>
                  </a:moveTo>
                  <a:cubicBezTo>
                    <a:pt x="0" y="295529"/>
                    <a:pt x="295529" y="0"/>
                    <a:pt x="660083" y="0"/>
                  </a:cubicBezTo>
                  <a:cubicBezTo>
                    <a:pt x="660083" y="0"/>
                    <a:pt x="660083" y="0"/>
                    <a:pt x="660083" y="0"/>
                  </a:cubicBezTo>
                  <a:lnTo>
                    <a:pt x="660083" y="0"/>
                  </a:lnTo>
                  <a:lnTo>
                    <a:pt x="5892610" y="0"/>
                  </a:lnTo>
                  <a:lnTo>
                    <a:pt x="5892610" y="0"/>
                  </a:lnTo>
                  <a:cubicBezTo>
                    <a:pt x="6257227" y="0"/>
                    <a:pt x="6552756" y="295529"/>
                    <a:pt x="6552756" y="660146"/>
                  </a:cubicBezTo>
                  <a:cubicBezTo>
                    <a:pt x="6552756" y="660146"/>
                    <a:pt x="6552756" y="660146"/>
                    <a:pt x="6552756" y="660146"/>
                  </a:cubicBezTo>
                  <a:lnTo>
                    <a:pt x="6552756" y="660146"/>
                  </a:lnTo>
                  <a:lnTo>
                    <a:pt x="6552756" y="3300349"/>
                  </a:lnTo>
                  <a:lnTo>
                    <a:pt x="6552756" y="3300349"/>
                  </a:lnTo>
                  <a:cubicBezTo>
                    <a:pt x="6552756" y="3664966"/>
                    <a:pt x="6257227" y="3960495"/>
                    <a:pt x="5892610" y="3960495"/>
                  </a:cubicBezTo>
                  <a:cubicBezTo>
                    <a:pt x="5892610" y="3960495"/>
                    <a:pt x="5892610" y="3960495"/>
                    <a:pt x="5892610" y="3960495"/>
                  </a:cubicBezTo>
                  <a:lnTo>
                    <a:pt x="5892610" y="3960495"/>
                  </a:lnTo>
                  <a:lnTo>
                    <a:pt x="660083" y="3960495"/>
                  </a:lnTo>
                  <a:lnTo>
                    <a:pt x="660083" y="3960495"/>
                  </a:lnTo>
                  <a:cubicBezTo>
                    <a:pt x="295529" y="3960495"/>
                    <a:pt x="0" y="3664966"/>
                    <a:pt x="0" y="3300349"/>
                  </a:cubicBezTo>
                  <a:cubicBezTo>
                    <a:pt x="0" y="3300349"/>
                    <a:pt x="0" y="3300349"/>
                    <a:pt x="0" y="330034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CCF9D5-A8C4-416C-9C91-22003B0FA6BC}"/>
                </a:ext>
              </a:extLst>
            </p:cNvPr>
            <p:cNvSpPr/>
            <p:nvPr/>
          </p:nvSpPr>
          <p:spPr>
            <a:xfrm>
              <a:off x="297117" y="322490"/>
              <a:ext cx="1985976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1A626D-503A-4951-999C-F47582500005}"/>
                </a:ext>
              </a:extLst>
            </p:cNvPr>
            <p:cNvSpPr/>
            <p:nvPr/>
          </p:nvSpPr>
          <p:spPr>
            <a:xfrm>
              <a:off x="1998154" y="329772"/>
              <a:ext cx="283728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Print1to5: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DC9CD8-C482-416F-A14A-80D94677A7AC}"/>
                </a:ext>
              </a:extLst>
            </p:cNvPr>
            <p:cNvSpPr/>
            <p:nvPr/>
          </p:nvSpPr>
          <p:spPr>
            <a:xfrm>
              <a:off x="1147763" y="842030"/>
              <a:ext cx="1697859" cy="4315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= 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A19D5D-2AAA-4D12-BEB7-87AD77E15421}"/>
                </a:ext>
              </a:extLst>
            </p:cNvPr>
            <p:cNvSpPr/>
            <p:nvPr/>
          </p:nvSpPr>
          <p:spPr>
            <a:xfrm>
              <a:off x="1147763" y="1346999"/>
              <a:ext cx="1418439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WHILE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6288DC-F81E-4F3A-A8A3-C33F523C2B6E}"/>
                </a:ext>
              </a:extLst>
            </p:cNvPr>
            <p:cNvSpPr/>
            <p:nvPr/>
          </p:nvSpPr>
          <p:spPr>
            <a:xfrm>
              <a:off x="2423351" y="1354281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939CCC-2000-4771-904A-84A720EEF4FF}"/>
                </a:ext>
              </a:extLst>
            </p:cNvPr>
            <p:cNvSpPr/>
            <p:nvPr/>
          </p:nvSpPr>
          <p:spPr>
            <a:xfrm>
              <a:off x="2636406" y="1354281"/>
              <a:ext cx="1416817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!=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D925EA-6755-4EE8-A64C-15459C888293}"/>
                </a:ext>
              </a:extLst>
            </p:cNvPr>
            <p:cNvSpPr/>
            <p:nvPr/>
          </p:nvSpPr>
          <p:spPr>
            <a:xfrm>
              <a:off x="3698841" y="1354281"/>
              <a:ext cx="566727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6)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27819B-B2DA-44AD-8BB2-048CB279EA70}"/>
                </a:ext>
              </a:extLst>
            </p:cNvPr>
            <p:cNvSpPr/>
            <p:nvPr/>
          </p:nvSpPr>
          <p:spPr>
            <a:xfrm>
              <a:off x="1147763" y="1859063"/>
              <a:ext cx="567132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372FE9-5523-446B-AEB8-2FF18D5E0C92}"/>
                </a:ext>
              </a:extLst>
            </p:cNvPr>
            <p:cNvSpPr/>
            <p:nvPr/>
          </p:nvSpPr>
          <p:spPr>
            <a:xfrm>
              <a:off x="1998154" y="1866345"/>
              <a:ext cx="2262657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6DA19F-0F18-4FAE-8EBB-E995EF97C714}"/>
                </a:ext>
              </a:extLst>
            </p:cNvPr>
            <p:cNvSpPr/>
            <p:nvPr/>
          </p:nvSpPr>
          <p:spPr>
            <a:xfrm>
              <a:off x="1998154" y="2378477"/>
              <a:ext cx="2828504" cy="431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= A + 1;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DBAB1F-CF5B-42BB-A71E-0550241CAEC3}"/>
                </a:ext>
              </a:extLst>
            </p:cNvPr>
            <p:cNvSpPr/>
            <p:nvPr/>
          </p:nvSpPr>
          <p:spPr>
            <a:xfrm>
              <a:off x="1147763" y="2883445"/>
              <a:ext cx="2553514" cy="4409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ENDWHILE;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E6B510-7B47-4494-9CDC-EB47BC2EFF8A}"/>
                </a:ext>
              </a:extLst>
            </p:cNvPr>
            <p:cNvSpPr/>
            <p:nvPr/>
          </p:nvSpPr>
          <p:spPr>
            <a:xfrm>
              <a:off x="297117" y="3395509"/>
              <a:ext cx="1134670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4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0889-C9D2-4216-9562-655B30EF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D6B2-4F7B-4AD9-A70D-4B314611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Add up the numbers 1 to 5 and print out the result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464A4-C3B9-478C-A6FE-C21E939E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978B77-D385-4250-9F18-3E23D47880FB}"/>
              </a:ext>
            </a:extLst>
          </p:cNvPr>
          <p:cNvGrpSpPr/>
          <p:nvPr/>
        </p:nvGrpSpPr>
        <p:grpSpPr>
          <a:xfrm>
            <a:off x="2324767" y="2146618"/>
            <a:ext cx="6552565" cy="4392295"/>
            <a:chOff x="0" y="0"/>
            <a:chExt cx="6552756" cy="4392511"/>
          </a:xfrm>
        </p:grpSpPr>
        <p:sp>
          <p:nvSpPr>
            <p:cNvPr id="6" name="Shape 734">
              <a:extLst>
                <a:ext uri="{FF2B5EF4-FFF2-40B4-BE49-F238E27FC236}">
                  <a16:creationId xmlns:a16="http://schemas.microsoft.com/office/drawing/2014/main" id="{D0A7D7D9-D379-4D0C-AC5B-21929011026F}"/>
                </a:ext>
              </a:extLst>
            </p:cNvPr>
            <p:cNvSpPr/>
            <p:nvPr/>
          </p:nvSpPr>
          <p:spPr>
            <a:xfrm>
              <a:off x="0" y="0"/>
              <a:ext cx="6552756" cy="4392511"/>
            </a:xfrm>
            <a:custGeom>
              <a:avLst/>
              <a:gdLst/>
              <a:ahLst/>
              <a:cxnLst/>
              <a:rect l="0" t="0" r="0" b="0"/>
              <a:pathLst>
                <a:path w="6552756" h="4392511">
                  <a:moveTo>
                    <a:pt x="732091" y="0"/>
                  </a:moveTo>
                  <a:lnTo>
                    <a:pt x="5820601" y="0"/>
                  </a:lnTo>
                  <a:cubicBezTo>
                    <a:pt x="6224969" y="0"/>
                    <a:pt x="6552756" y="327787"/>
                    <a:pt x="6552756" y="732155"/>
                  </a:cubicBezTo>
                  <a:lnTo>
                    <a:pt x="6552756" y="3660395"/>
                  </a:lnTo>
                  <a:cubicBezTo>
                    <a:pt x="6552756" y="4064762"/>
                    <a:pt x="6224969" y="4392511"/>
                    <a:pt x="5820601" y="4392511"/>
                  </a:cubicBezTo>
                  <a:lnTo>
                    <a:pt x="732091" y="4392511"/>
                  </a:lnTo>
                  <a:cubicBezTo>
                    <a:pt x="327762" y="4392511"/>
                    <a:pt x="0" y="4064762"/>
                    <a:pt x="0" y="3660395"/>
                  </a:cubicBezTo>
                  <a:lnTo>
                    <a:pt x="0" y="732155"/>
                  </a:lnTo>
                  <a:cubicBezTo>
                    <a:pt x="0" y="327787"/>
                    <a:pt x="327762" y="0"/>
                    <a:pt x="7320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735">
              <a:extLst>
                <a:ext uri="{FF2B5EF4-FFF2-40B4-BE49-F238E27FC236}">
                  <a16:creationId xmlns:a16="http://schemas.microsoft.com/office/drawing/2014/main" id="{9C6D2068-FE76-4E68-A2B2-C77DF2A99052}"/>
                </a:ext>
              </a:extLst>
            </p:cNvPr>
            <p:cNvSpPr/>
            <p:nvPr/>
          </p:nvSpPr>
          <p:spPr>
            <a:xfrm>
              <a:off x="0" y="0"/>
              <a:ext cx="6552756" cy="4392511"/>
            </a:xfrm>
            <a:custGeom>
              <a:avLst/>
              <a:gdLst/>
              <a:ahLst/>
              <a:cxnLst/>
              <a:rect l="0" t="0" r="0" b="0"/>
              <a:pathLst>
                <a:path w="6552756" h="4392511">
                  <a:moveTo>
                    <a:pt x="0" y="732155"/>
                  </a:moveTo>
                  <a:cubicBezTo>
                    <a:pt x="0" y="327787"/>
                    <a:pt x="327762" y="0"/>
                    <a:pt x="732091" y="0"/>
                  </a:cubicBezTo>
                  <a:cubicBezTo>
                    <a:pt x="732091" y="0"/>
                    <a:pt x="732091" y="0"/>
                    <a:pt x="732091" y="0"/>
                  </a:cubicBezTo>
                  <a:lnTo>
                    <a:pt x="732091" y="0"/>
                  </a:lnTo>
                  <a:lnTo>
                    <a:pt x="5820601" y="0"/>
                  </a:lnTo>
                  <a:lnTo>
                    <a:pt x="5820601" y="0"/>
                  </a:lnTo>
                  <a:cubicBezTo>
                    <a:pt x="6224969" y="0"/>
                    <a:pt x="6552756" y="327787"/>
                    <a:pt x="6552756" y="732155"/>
                  </a:cubicBezTo>
                  <a:cubicBezTo>
                    <a:pt x="6552756" y="732155"/>
                    <a:pt x="6552756" y="732155"/>
                    <a:pt x="6552756" y="732155"/>
                  </a:cubicBezTo>
                  <a:lnTo>
                    <a:pt x="6552756" y="732155"/>
                  </a:lnTo>
                  <a:lnTo>
                    <a:pt x="6552756" y="3660395"/>
                  </a:lnTo>
                  <a:lnTo>
                    <a:pt x="6552756" y="3660395"/>
                  </a:lnTo>
                  <a:cubicBezTo>
                    <a:pt x="6552756" y="4064762"/>
                    <a:pt x="6224969" y="4392511"/>
                    <a:pt x="5820601" y="4392511"/>
                  </a:cubicBezTo>
                  <a:cubicBezTo>
                    <a:pt x="5820601" y="4392511"/>
                    <a:pt x="5820601" y="4392511"/>
                    <a:pt x="5820601" y="4392511"/>
                  </a:cubicBezTo>
                  <a:lnTo>
                    <a:pt x="5820601" y="4392511"/>
                  </a:lnTo>
                  <a:lnTo>
                    <a:pt x="732091" y="4392511"/>
                  </a:lnTo>
                  <a:lnTo>
                    <a:pt x="732091" y="4392511"/>
                  </a:lnTo>
                  <a:cubicBezTo>
                    <a:pt x="327762" y="4392511"/>
                    <a:pt x="0" y="4064762"/>
                    <a:pt x="0" y="3660395"/>
                  </a:cubicBezTo>
                  <a:cubicBezTo>
                    <a:pt x="0" y="3660395"/>
                    <a:pt x="0" y="3660395"/>
                    <a:pt x="0" y="366039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AE7C1-C53F-4BE2-A39A-18AF1ABB3C7F}"/>
                </a:ext>
              </a:extLst>
            </p:cNvPr>
            <p:cNvSpPr/>
            <p:nvPr/>
          </p:nvSpPr>
          <p:spPr>
            <a:xfrm>
              <a:off x="297117" y="308620"/>
              <a:ext cx="1702613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210E48-4A99-40B9-8FBC-A32939A68A52}"/>
                </a:ext>
              </a:extLst>
            </p:cNvPr>
            <p:cNvSpPr/>
            <p:nvPr/>
          </p:nvSpPr>
          <p:spPr>
            <a:xfrm>
              <a:off x="1755839" y="314871"/>
              <a:ext cx="3161996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PrintSum1to5: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3ACF05-4114-4326-87A8-AA210BD53186}"/>
                </a:ext>
              </a:extLst>
            </p:cNvPr>
            <p:cNvSpPr/>
            <p:nvPr/>
          </p:nvSpPr>
          <p:spPr>
            <a:xfrm>
              <a:off x="1025843" y="753977"/>
              <a:ext cx="2431085" cy="370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Total = 0;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1ECB9-45BB-4A0F-8ED6-FE613A6CDFDA}"/>
                </a:ext>
              </a:extLst>
            </p:cNvPr>
            <p:cNvSpPr/>
            <p:nvPr/>
          </p:nvSpPr>
          <p:spPr>
            <a:xfrm>
              <a:off x="1025843" y="1193076"/>
              <a:ext cx="1457356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= 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60DD5D-D994-4D3B-AB72-1181445B8C31}"/>
                </a:ext>
              </a:extLst>
            </p:cNvPr>
            <p:cNvSpPr/>
            <p:nvPr/>
          </p:nvSpPr>
          <p:spPr>
            <a:xfrm>
              <a:off x="1025843" y="1625737"/>
              <a:ext cx="1216152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WHILE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76B751-5D48-43FE-B053-8FE14C3E6C61}"/>
                </a:ext>
              </a:extLst>
            </p:cNvPr>
            <p:cNvSpPr/>
            <p:nvPr/>
          </p:nvSpPr>
          <p:spPr>
            <a:xfrm>
              <a:off x="2121599" y="1631988"/>
              <a:ext cx="243230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E3E32A-6081-48CE-BE48-80523CB5B54A}"/>
                </a:ext>
              </a:extLst>
            </p:cNvPr>
            <p:cNvSpPr/>
            <p:nvPr/>
          </p:nvSpPr>
          <p:spPr>
            <a:xfrm>
              <a:off x="2304478" y="1631988"/>
              <a:ext cx="1214126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!=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8671B3-7139-432C-8BFA-D3EF08639C7B}"/>
                </a:ext>
              </a:extLst>
            </p:cNvPr>
            <p:cNvSpPr/>
            <p:nvPr/>
          </p:nvSpPr>
          <p:spPr>
            <a:xfrm>
              <a:off x="3217355" y="1631988"/>
              <a:ext cx="486461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6)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21BDE0-7C9A-411D-9422-A69870082C61}"/>
                </a:ext>
              </a:extLst>
            </p:cNvPr>
            <p:cNvSpPr/>
            <p:nvPr/>
          </p:nvSpPr>
          <p:spPr>
            <a:xfrm>
              <a:off x="1025843" y="2064649"/>
              <a:ext cx="486461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413850-A345-48A5-9FEF-6164A98A18EC}"/>
                </a:ext>
              </a:extLst>
            </p:cNvPr>
            <p:cNvSpPr/>
            <p:nvPr/>
          </p:nvSpPr>
          <p:spPr>
            <a:xfrm>
              <a:off x="1755839" y="2070900"/>
              <a:ext cx="4372067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Total = Total +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A2ADAA-2C1C-4DF1-8F89-FFDF71519D6F}"/>
                </a:ext>
              </a:extLst>
            </p:cNvPr>
            <p:cNvSpPr/>
            <p:nvPr/>
          </p:nvSpPr>
          <p:spPr>
            <a:xfrm>
              <a:off x="1755839" y="2509879"/>
              <a:ext cx="2431085" cy="370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= A + 1;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CBA95E-CC2E-4A49-8B77-03E7E497B8C2}"/>
                </a:ext>
              </a:extLst>
            </p:cNvPr>
            <p:cNvSpPr/>
            <p:nvPr/>
          </p:nvSpPr>
          <p:spPr>
            <a:xfrm>
              <a:off x="1025843" y="2942727"/>
              <a:ext cx="2189074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ENDWHILE;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809B06-D591-45F8-AA81-87799D722C50}"/>
                </a:ext>
              </a:extLst>
            </p:cNvPr>
            <p:cNvSpPr/>
            <p:nvPr/>
          </p:nvSpPr>
          <p:spPr>
            <a:xfrm>
              <a:off x="1025843" y="3387890"/>
              <a:ext cx="2916738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Total;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7B76C0-B118-4962-B23D-8382124A5FE5}"/>
                </a:ext>
              </a:extLst>
            </p:cNvPr>
            <p:cNvSpPr/>
            <p:nvPr/>
          </p:nvSpPr>
          <p:spPr>
            <a:xfrm>
              <a:off x="297117" y="3820551"/>
              <a:ext cx="972922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C89-D0C3-4560-AF51-936FBB7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CE8-B399-4CF1-AB74-687D7DD5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Read in a number and check if it’s a prime number.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5665-4A64-429E-A036-DFE87C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2C7BB9-3D09-4514-9F41-0B5E59CA75EB}"/>
              </a:ext>
            </a:extLst>
          </p:cNvPr>
          <p:cNvGrpSpPr/>
          <p:nvPr/>
        </p:nvGrpSpPr>
        <p:grpSpPr>
          <a:xfrm>
            <a:off x="2176135" y="1946246"/>
            <a:ext cx="6818642" cy="4835554"/>
            <a:chOff x="-20999" y="0"/>
            <a:chExt cx="6573755" cy="5184597"/>
          </a:xfrm>
        </p:grpSpPr>
        <p:sp>
          <p:nvSpPr>
            <p:cNvPr id="6" name="Shape 878">
              <a:extLst>
                <a:ext uri="{FF2B5EF4-FFF2-40B4-BE49-F238E27FC236}">
                  <a16:creationId xmlns:a16="http://schemas.microsoft.com/office/drawing/2014/main" id="{D0E680C3-7DF9-4DDD-867F-64E8DE4F2D3D}"/>
                </a:ext>
              </a:extLst>
            </p:cNvPr>
            <p:cNvSpPr/>
            <p:nvPr/>
          </p:nvSpPr>
          <p:spPr>
            <a:xfrm>
              <a:off x="-20999" y="0"/>
              <a:ext cx="6552756" cy="5184597"/>
            </a:xfrm>
            <a:custGeom>
              <a:avLst/>
              <a:gdLst/>
              <a:ahLst/>
              <a:cxnLst/>
              <a:rect l="0" t="0" r="0" b="0"/>
              <a:pathLst>
                <a:path w="6552756" h="5184597">
                  <a:moveTo>
                    <a:pt x="864108" y="0"/>
                  </a:moveTo>
                  <a:lnTo>
                    <a:pt x="5688648" y="0"/>
                  </a:lnTo>
                  <a:cubicBezTo>
                    <a:pt x="6165787" y="0"/>
                    <a:pt x="6552756" y="386842"/>
                    <a:pt x="6552756" y="864108"/>
                  </a:cubicBezTo>
                  <a:lnTo>
                    <a:pt x="6552756" y="4320490"/>
                  </a:lnTo>
                  <a:cubicBezTo>
                    <a:pt x="6552756" y="4797730"/>
                    <a:pt x="6165787" y="5184597"/>
                    <a:pt x="5688648" y="5184597"/>
                  </a:cubicBezTo>
                  <a:lnTo>
                    <a:pt x="864108" y="5184597"/>
                  </a:lnTo>
                  <a:cubicBezTo>
                    <a:pt x="386867" y="5184597"/>
                    <a:pt x="0" y="4797730"/>
                    <a:pt x="0" y="4320490"/>
                  </a:cubicBezTo>
                  <a:lnTo>
                    <a:pt x="0" y="864108"/>
                  </a:lnTo>
                  <a:cubicBezTo>
                    <a:pt x="0" y="386842"/>
                    <a:pt x="386867" y="0"/>
                    <a:pt x="8641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879">
              <a:extLst>
                <a:ext uri="{FF2B5EF4-FFF2-40B4-BE49-F238E27FC236}">
                  <a16:creationId xmlns:a16="http://schemas.microsoft.com/office/drawing/2014/main" id="{1257B54C-D7E6-4872-95BA-112CBA7FAE2B}"/>
                </a:ext>
              </a:extLst>
            </p:cNvPr>
            <p:cNvSpPr/>
            <p:nvPr/>
          </p:nvSpPr>
          <p:spPr>
            <a:xfrm>
              <a:off x="0" y="0"/>
              <a:ext cx="6552756" cy="5184597"/>
            </a:xfrm>
            <a:custGeom>
              <a:avLst/>
              <a:gdLst/>
              <a:ahLst/>
              <a:cxnLst/>
              <a:rect l="0" t="0" r="0" b="0"/>
              <a:pathLst>
                <a:path w="6552756" h="5184597">
                  <a:moveTo>
                    <a:pt x="0" y="864108"/>
                  </a:moveTo>
                  <a:cubicBezTo>
                    <a:pt x="0" y="386842"/>
                    <a:pt x="386867" y="0"/>
                    <a:pt x="864108" y="0"/>
                  </a:cubicBezTo>
                  <a:cubicBezTo>
                    <a:pt x="864108" y="0"/>
                    <a:pt x="864108" y="0"/>
                    <a:pt x="864108" y="0"/>
                  </a:cubicBezTo>
                  <a:lnTo>
                    <a:pt x="864108" y="0"/>
                  </a:lnTo>
                  <a:lnTo>
                    <a:pt x="5688648" y="0"/>
                  </a:lnTo>
                  <a:lnTo>
                    <a:pt x="5688648" y="0"/>
                  </a:lnTo>
                  <a:cubicBezTo>
                    <a:pt x="6165787" y="0"/>
                    <a:pt x="6552756" y="386842"/>
                    <a:pt x="6552756" y="864108"/>
                  </a:cubicBezTo>
                  <a:cubicBezTo>
                    <a:pt x="6552756" y="864108"/>
                    <a:pt x="6552756" y="864108"/>
                    <a:pt x="6552756" y="864108"/>
                  </a:cubicBezTo>
                  <a:lnTo>
                    <a:pt x="6552756" y="864108"/>
                  </a:lnTo>
                  <a:lnTo>
                    <a:pt x="6552756" y="4320490"/>
                  </a:lnTo>
                  <a:lnTo>
                    <a:pt x="6552756" y="4320490"/>
                  </a:lnTo>
                  <a:cubicBezTo>
                    <a:pt x="6552756" y="4797730"/>
                    <a:pt x="6165787" y="5184597"/>
                    <a:pt x="5688648" y="5184597"/>
                  </a:cubicBezTo>
                  <a:cubicBezTo>
                    <a:pt x="5688648" y="5184597"/>
                    <a:pt x="5688648" y="5184597"/>
                    <a:pt x="5688648" y="5184597"/>
                  </a:cubicBezTo>
                  <a:lnTo>
                    <a:pt x="5688648" y="5184597"/>
                  </a:lnTo>
                  <a:lnTo>
                    <a:pt x="864108" y="5184597"/>
                  </a:lnTo>
                  <a:lnTo>
                    <a:pt x="864108" y="5184597"/>
                  </a:lnTo>
                  <a:cubicBezTo>
                    <a:pt x="386867" y="5184597"/>
                    <a:pt x="0" y="4797730"/>
                    <a:pt x="0" y="4320490"/>
                  </a:cubicBezTo>
                  <a:cubicBezTo>
                    <a:pt x="0" y="4320490"/>
                    <a:pt x="0" y="4320490"/>
                    <a:pt x="0" y="432049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E3E222-03D1-47AB-BC96-1498616DA60C}"/>
                </a:ext>
              </a:extLst>
            </p:cNvPr>
            <p:cNvSpPr/>
            <p:nvPr/>
          </p:nvSpPr>
          <p:spPr>
            <a:xfrm>
              <a:off x="297117" y="217812"/>
              <a:ext cx="1276960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9DA267-C498-4B27-A476-F0B7D0286B21}"/>
                </a:ext>
              </a:extLst>
            </p:cNvPr>
            <p:cNvSpPr/>
            <p:nvPr/>
          </p:nvSpPr>
          <p:spPr>
            <a:xfrm>
              <a:off x="1388555" y="222500"/>
              <a:ext cx="1094537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Prime: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8562A1-3F6C-4D18-9C43-2372AA4762F1}"/>
                </a:ext>
              </a:extLst>
            </p:cNvPr>
            <p:cNvSpPr/>
            <p:nvPr/>
          </p:nvSpPr>
          <p:spPr>
            <a:xfrm>
              <a:off x="843013" y="551685"/>
              <a:ext cx="1270879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232693-B744-43AE-B532-2B269D931FFA}"/>
                </a:ext>
              </a:extLst>
            </p:cNvPr>
            <p:cNvSpPr/>
            <p:nvPr/>
          </p:nvSpPr>
          <p:spPr>
            <a:xfrm>
              <a:off x="843013" y="881063"/>
              <a:ext cx="1091430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 = A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74A626-1CA8-4C8E-BBCE-9033617247EA}"/>
                </a:ext>
              </a:extLst>
            </p:cNvPr>
            <p:cNvSpPr/>
            <p:nvPr/>
          </p:nvSpPr>
          <p:spPr>
            <a:xfrm>
              <a:off x="1661351" y="881063"/>
              <a:ext cx="182666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-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3A490A-ABEE-4DDF-89D4-8995277F2D3C}"/>
                </a:ext>
              </a:extLst>
            </p:cNvPr>
            <p:cNvSpPr/>
            <p:nvPr/>
          </p:nvSpPr>
          <p:spPr>
            <a:xfrm>
              <a:off x="1934147" y="881063"/>
              <a:ext cx="182666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605F85-2448-4A00-9A63-15108D493E1A}"/>
                </a:ext>
              </a:extLst>
            </p:cNvPr>
            <p:cNvSpPr/>
            <p:nvPr/>
          </p:nvSpPr>
          <p:spPr>
            <a:xfrm>
              <a:off x="2071307" y="881063"/>
              <a:ext cx="182666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90ABD1-19DD-40B0-8D87-9AB1817C47A0}"/>
                </a:ext>
              </a:extLst>
            </p:cNvPr>
            <p:cNvSpPr/>
            <p:nvPr/>
          </p:nvSpPr>
          <p:spPr>
            <a:xfrm>
              <a:off x="843013" y="1210434"/>
              <a:ext cx="1276960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IsPrime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60D87A-7D74-4BC0-90E5-C662F72AD80E}"/>
                </a:ext>
              </a:extLst>
            </p:cNvPr>
            <p:cNvSpPr/>
            <p:nvPr/>
          </p:nvSpPr>
          <p:spPr>
            <a:xfrm>
              <a:off x="1803083" y="1210434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=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2288D8-0CD0-4D0D-A602-EE5892059DCC}"/>
                </a:ext>
              </a:extLst>
            </p:cNvPr>
            <p:cNvSpPr/>
            <p:nvPr/>
          </p:nvSpPr>
          <p:spPr>
            <a:xfrm>
              <a:off x="1940242" y="1210434"/>
              <a:ext cx="907858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True;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20C220-A966-4B96-93FE-409AA5A32E17}"/>
                </a:ext>
              </a:extLst>
            </p:cNvPr>
            <p:cNvSpPr/>
            <p:nvPr/>
          </p:nvSpPr>
          <p:spPr>
            <a:xfrm>
              <a:off x="843013" y="1534930"/>
              <a:ext cx="912114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WHILE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78DD9A-E9D4-4C3D-881E-2AB979FA839C}"/>
                </a:ext>
              </a:extLst>
            </p:cNvPr>
            <p:cNvSpPr/>
            <p:nvPr/>
          </p:nvSpPr>
          <p:spPr>
            <a:xfrm>
              <a:off x="1661351" y="1539618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505B0A-0C92-47E3-88B5-035125F7D2ED}"/>
                </a:ext>
              </a:extLst>
            </p:cNvPr>
            <p:cNvSpPr/>
            <p:nvPr/>
          </p:nvSpPr>
          <p:spPr>
            <a:xfrm>
              <a:off x="1798510" y="1539618"/>
              <a:ext cx="90998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 !=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333924-E92A-439B-9752-311E19011F51}"/>
                </a:ext>
              </a:extLst>
            </p:cNvPr>
            <p:cNvSpPr/>
            <p:nvPr/>
          </p:nvSpPr>
          <p:spPr>
            <a:xfrm>
              <a:off x="2479739" y="1539618"/>
              <a:ext cx="36484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1)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C0F93E9-62B9-47EC-A625-EFFD1B4B1D17}"/>
                </a:ext>
              </a:extLst>
            </p:cNvPr>
            <p:cNvSpPr/>
            <p:nvPr/>
          </p:nvSpPr>
          <p:spPr>
            <a:xfrm>
              <a:off x="843013" y="1864113"/>
              <a:ext cx="1273007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  IF 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17B8BF-4524-49B2-9D8B-591487D1FF3A}"/>
                </a:ext>
              </a:extLst>
            </p:cNvPr>
            <p:cNvSpPr/>
            <p:nvPr/>
          </p:nvSpPr>
          <p:spPr>
            <a:xfrm>
              <a:off x="1796987" y="1868801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8909B3-7C70-450F-BCF5-8D7C216AA87F}"/>
                </a:ext>
              </a:extLst>
            </p:cNvPr>
            <p:cNvSpPr/>
            <p:nvPr/>
          </p:nvSpPr>
          <p:spPr>
            <a:xfrm>
              <a:off x="1934147" y="1868801"/>
              <a:ext cx="4003269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A/B gives no remainder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841B04-A8AF-4C03-991D-33429D102340}"/>
                </a:ext>
              </a:extLst>
            </p:cNvPr>
            <p:cNvSpPr/>
            <p:nvPr/>
          </p:nvSpPr>
          <p:spPr>
            <a:xfrm>
              <a:off x="4944123" y="1868801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885FC3-6320-42E8-B2B6-35AA29FF44FE}"/>
                </a:ext>
              </a:extLst>
            </p:cNvPr>
            <p:cNvSpPr/>
            <p:nvPr/>
          </p:nvSpPr>
          <p:spPr>
            <a:xfrm>
              <a:off x="1934147" y="2193298"/>
              <a:ext cx="729691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EF5690-D924-424F-845A-DD7967C7C1E5}"/>
                </a:ext>
              </a:extLst>
            </p:cNvPr>
            <p:cNvSpPr/>
            <p:nvPr/>
          </p:nvSpPr>
          <p:spPr>
            <a:xfrm>
              <a:off x="2616899" y="2197986"/>
              <a:ext cx="1276960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IsPrime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3ED9AD-4546-4A86-A124-BD581E512C54}"/>
                </a:ext>
              </a:extLst>
            </p:cNvPr>
            <p:cNvSpPr/>
            <p:nvPr/>
          </p:nvSpPr>
          <p:spPr>
            <a:xfrm>
              <a:off x="3577400" y="2197986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=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EFB73FE-9C61-4FFC-AA25-62BA406D3CFB}"/>
                </a:ext>
              </a:extLst>
            </p:cNvPr>
            <p:cNvSpPr/>
            <p:nvPr/>
          </p:nvSpPr>
          <p:spPr>
            <a:xfrm>
              <a:off x="3714559" y="2197986"/>
              <a:ext cx="1268751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False;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2E1BD5-43DF-47C9-8E92-A9BEC069BE5C}"/>
                </a:ext>
              </a:extLst>
            </p:cNvPr>
            <p:cNvSpPr/>
            <p:nvPr/>
          </p:nvSpPr>
          <p:spPr>
            <a:xfrm>
              <a:off x="1388555" y="2522736"/>
              <a:ext cx="1094537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18583A-EA2F-4501-A9B9-1C6DE0210C6B}"/>
                </a:ext>
              </a:extLst>
            </p:cNvPr>
            <p:cNvSpPr/>
            <p:nvPr/>
          </p:nvSpPr>
          <p:spPr>
            <a:xfrm>
              <a:off x="1388555" y="2856608"/>
              <a:ext cx="1090280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 = B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F46B5D2-D076-4CB0-8F59-562A3748587C}"/>
                </a:ext>
              </a:extLst>
            </p:cNvPr>
            <p:cNvSpPr/>
            <p:nvPr/>
          </p:nvSpPr>
          <p:spPr>
            <a:xfrm>
              <a:off x="2206943" y="2856608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–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EFAACC5-37E0-4AF8-9ADD-F865430DA05B}"/>
                </a:ext>
              </a:extLst>
            </p:cNvPr>
            <p:cNvSpPr/>
            <p:nvPr/>
          </p:nvSpPr>
          <p:spPr>
            <a:xfrm>
              <a:off x="2479739" y="2856608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5E8AB1-05EF-4453-92CA-AEB290C3759B}"/>
                </a:ext>
              </a:extLst>
            </p:cNvPr>
            <p:cNvSpPr/>
            <p:nvPr/>
          </p:nvSpPr>
          <p:spPr>
            <a:xfrm>
              <a:off x="2616899" y="2856608"/>
              <a:ext cx="2543278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;         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F8552BE-A37D-420C-853E-79B97A8B4BDF}"/>
                </a:ext>
              </a:extLst>
            </p:cNvPr>
            <p:cNvSpPr/>
            <p:nvPr/>
          </p:nvSpPr>
          <p:spPr>
            <a:xfrm>
              <a:off x="843013" y="3181103"/>
              <a:ext cx="1641805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ENDWHILE;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06DA87-9802-46FF-99F2-27DD7AD1E64A}"/>
                </a:ext>
              </a:extLst>
            </p:cNvPr>
            <p:cNvSpPr/>
            <p:nvPr/>
          </p:nvSpPr>
          <p:spPr>
            <a:xfrm>
              <a:off x="843013" y="3510288"/>
              <a:ext cx="364846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DDE6FB-0943-412E-BE42-5B5A26453F3F}"/>
                </a:ext>
              </a:extLst>
            </p:cNvPr>
            <p:cNvSpPr/>
            <p:nvPr/>
          </p:nvSpPr>
          <p:spPr>
            <a:xfrm>
              <a:off x="1251395" y="3514976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27A5CAD-D00E-422A-8DE4-ABB5F4A925DF}"/>
                </a:ext>
              </a:extLst>
            </p:cNvPr>
            <p:cNvSpPr/>
            <p:nvPr/>
          </p:nvSpPr>
          <p:spPr>
            <a:xfrm>
              <a:off x="1388555" y="3514976"/>
              <a:ext cx="1276960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IsPrime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E7B75B-88C6-42CF-A8E6-1AF2FEB2C867}"/>
                </a:ext>
              </a:extLst>
            </p:cNvPr>
            <p:cNvSpPr/>
            <p:nvPr/>
          </p:nvSpPr>
          <p:spPr>
            <a:xfrm>
              <a:off x="2479739" y="3514976"/>
              <a:ext cx="36484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==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432FC7C-AF25-4193-A25C-EC7866C1A2B4}"/>
                </a:ext>
              </a:extLst>
            </p:cNvPr>
            <p:cNvSpPr/>
            <p:nvPr/>
          </p:nvSpPr>
          <p:spPr>
            <a:xfrm>
              <a:off x="2754059" y="3514976"/>
              <a:ext cx="90998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true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A28E9D-2EB3-4BF9-AC1C-90EAF626C361}"/>
                </a:ext>
              </a:extLst>
            </p:cNvPr>
            <p:cNvSpPr/>
            <p:nvPr/>
          </p:nvSpPr>
          <p:spPr>
            <a:xfrm>
              <a:off x="3438258" y="3514976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8429BD-34A6-46F6-844D-2177A17DDA7B}"/>
                </a:ext>
              </a:extLst>
            </p:cNvPr>
            <p:cNvSpPr/>
            <p:nvPr/>
          </p:nvSpPr>
          <p:spPr>
            <a:xfrm>
              <a:off x="1524191" y="3839660"/>
              <a:ext cx="729934" cy="2842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4DC239-7267-4588-A291-1A29B2C50A4F}"/>
                </a:ext>
              </a:extLst>
            </p:cNvPr>
            <p:cNvSpPr/>
            <p:nvPr/>
          </p:nvSpPr>
          <p:spPr>
            <a:xfrm>
              <a:off x="2206943" y="3844354"/>
              <a:ext cx="2550931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“Prime”;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4BDA64-C578-48DF-ACAB-C81BA15DC5E7}"/>
                </a:ext>
              </a:extLst>
            </p:cNvPr>
            <p:cNvSpPr/>
            <p:nvPr/>
          </p:nvSpPr>
          <p:spPr>
            <a:xfrm>
              <a:off x="1524191" y="4168986"/>
              <a:ext cx="729691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6461C56-9A4F-4E50-828C-0376CB2CA763}"/>
                </a:ext>
              </a:extLst>
            </p:cNvPr>
            <p:cNvSpPr/>
            <p:nvPr/>
          </p:nvSpPr>
          <p:spPr>
            <a:xfrm>
              <a:off x="2206943" y="4173674"/>
              <a:ext cx="327570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“Not Prime”;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228BFC-D106-4A9D-A9B4-4AB6DDE771C0}"/>
                </a:ext>
              </a:extLst>
            </p:cNvPr>
            <p:cNvSpPr/>
            <p:nvPr/>
          </p:nvSpPr>
          <p:spPr>
            <a:xfrm>
              <a:off x="843013" y="4498170"/>
              <a:ext cx="1094537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DC06ECA-AC44-439E-AA23-0D528A343539}"/>
                </a:ext>
              </a:extLst>
            </p:cNvPr>
            <p:cNvSpPr/>
            <p:nvPr/>
          </p:nvSpPr>
          <p:spPr>
            <a:xfrm>
              <a:off x="521704" y="4819139"/>
              <a:ext cx="729691" cy="2838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31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1AA-192F-436E-B72D-33D82420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– Visual Studio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7A91-3D30-49C1-ABAD-46F8ABF1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– Visual Studio</a:t>
            </a:r>
          </a:p>
          <a:p>
            <a:r>
              <a:rPr lang="en-US" dirty="0"/>
              <a:t>Console Application for sample programs</a:t>
            </a:r>
          </a:p>
          <a:p>
            <a:r>
              <a:rPr lang="en-US" dirty="0"/>
              <a:t>An Example of Pseudo to Code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D2DBD-1382-43EA-BE48-45347C01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C89-D0C3-4560-AF51-936FBB7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(100 Marks)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CE8-B399-4CF1-AB74-687D7DD5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50" dirty="0"/>
              <a:t>Write a program that asks the user for their name and greets them with their name. (e.g., Hello </a:t>
            </a:r>
            <a:r>
              <a:rPr lang="en-US" sz="1050" dirty="0" err="1"/>
              <a:t>Asad</a:t>
            </a:r>
            <a:r>
              <a:rPr lang="en-US" sz="1050" dirty="0"/>
              <a:t>!)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function that checks whether a number is even or odd.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program that asks a user for 2 numbers and show their sum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function that checks whether an element occurs in a list.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function that returns the largest element in a list.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program that asks a user for number and prints the multiplication table of that number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function that returns the elements on odd positions in a list.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a function that checks whether a number is prime or not.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5665-4A64-429E-A036-DFE87C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C89-D0C3-4560-AF51-936FBB7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CE8-B399-4CF1-AB74-687D7DD5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/>
              <a:t>Pattern Questions:</a:t>
            </a:r>
          </a:p>
          <a:p>
            <a:pPr marL="457200" lvl="1" indent="0">
              <a:buNone/>
            </a:pPr>
            <a:r>
              <a:rPr lang="en-US" sz="1050" dirty="0"/>
              <a:t>9. Print this pattern: (using multiple prints and then by loop)</a:t>
            </a:r>
          </a:p>
          <a:p>
            <a:pPr marL="457200" lvl="1" indent="0">
              <a:buNone/>
            </a:pPr>
            <a:r>
              <a:rPr lang="en-US" sz="1050" dirty="0"/>
              <a:t>*</a:t>
            </a:r>
          </a:p>
          <a:p>
            <a:pPr marL="457200" lvl="1" indent="0">
              <a:buNone/>
            </a:pPr>
            <a:r>
              <a:rPr lang="en-US" sz="1050" dirty="0"/>
              <a:t>**</a:t>
            </a:r>
          </a:p>
          <a:p>
            <a:pPr marL="457200" lvl="1" indent="0">
              <a:buNone/>
            </a:pPr>
            <a:r>
              <a:rPr lang="en-US" sz="1050" dirty="0"/>
              <a:t>***</a:t>
            </a:r>
          </a:p>
          <a:p>
            <a:pPr marL="457200" lvl="1" indent="0">
              <a:buNone/>
            </a:pPr>
            <a:r>
              <a:rPr lang="en-US" sz="1050" dirty="0"/>
              <a:t>****</a:t>
            </a:r>
          </a:p>
          <a:p>
            <a:pPr marL="457200" lvl="1" indent="0">
              <a:buNone/>
            </a:pPr>
            <a:r>
              <a:rPr lang="en-US" sz="1050" dirty="0"/>
              <a:t>*****</a:t>
            </a:r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sz="1050" dirty="0"/>
              <a:t>10. Print this pattern using loops:</a:t>
            </a:r>
          </a:p>
          <a:p>
            <a:pPr marL="457200" lvl="1" indent="0">
              <a:buNone/>
            </a:pPr>
            <a:r>
              <a:rPr lang="en-US" sz="1050" dirty="0"/>
              <a:t>1</a:t>
            </a:r>
          </a:p>
          <a:p>
            <a:pPr marL="457200" lvl="1" indent="0">
              <a:buNone/>
            </a:pPr>
            <a:r>
              <a:rPr lang="en-US" sz="1050" dirty="0"/>
              <a:t>12</a:t>
            </a:r>
          </a:p>
          <a:p>
            <a:pPr marL="457200" lvl="1" indent="0">
              <a:buNone/>
            </a:pPr>
            <a:r>
              <a:rPr lang="en-US" sz="1050" dirty="0"/>
              <a:t>123</a:t>
            </a:r>
          </a:p>
          <a:p>
            <a:pPr marL="457200" lvl="1" indent="0">
              <a:buNone/>
            </a:pPr>
            <a:r>
              <a:rPr lang="en-US" sz="1050" dirty="0"/>
              <a:t>1234</a:t>
            </a:r>
          </a:p>
          <a:p>
            <a:pPr marL="457200" lvl="1" indent="0">
              <a:buNone/>
            </a:pPr>
            <a:r>
              <a:rPr lang="en-US" sz="1050" dirty="0"/>
              <a:t>12345</a:t>
            </a:r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sz="1200" b="1" dirty="0"/>
              <a:t>Bonus Question</a:t>
            </a:r>
            <a:endParaRPr lang="en-US" sz="1200" dirty="0"/>
          </a:p>
          <a:p>
            <a:pPr lvl="1"/>
            <a:r>
              <a:rPr lang="en-US" sz="1200" dirty="0"/>
              <a:t>Write a function that tests whether a string is a palindrome. (definition? even/odd) - Bonus</a:t>
            </a:r>
          </a:p>
          <a:p>
            <a:pPr marL="457200" lvl="1" indent="0">
              <a:buNone/>
            </a:pPr>
            <a:endParaRPr lang="en-US" sz="1050" dirty="0"/>
          </a:p>
          <a:p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5665-4A64-429E-A036-DFE87C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C89-D0C3-4560-AF51-936FBB7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CE8-B399-4CF1-AB74-687D7DD5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Please ask your queries?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5665-4A64-429E-A036-DFE87C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r>
              <a:rPr lang="en-US" dirty="0"/>
              <a:t>The first thing we do when designing a program is to decide on a name for the program. </a:t>
            </a:r>
          </a:p>
          <a:p>
            <a:r>
              <a:rPr lang="en-US" dirty="0"/>
              <a:t>Let’s say we want to write a program to calculate interest, a good name for the program would be </a:t>
            </a:r>
            <a:r>
              <a:rPr lang="en-US" b="1" dirty="0" err="1">
                <a:latin typeface="Bahnschrift Light" panose="020B0502040204020203" pitchFamily="34" charset="0"/>
              </a:rPr>
              <a:t>CalculateInterest</a:t>
            </a:r>
            <a:r>
              <a:rPr lang="en-US" dirty="0"/>
              <a:t>. </a:t>
            </a:r>
          </a:p>
          <a:p>
            <a:r>
              <a:rPr lang="en-US" dirty="0"/>
              <a:t>Note the use of CamelCase. </a:t>
            </a:r>
          </a:p>
          <a:p>
            <a:r>
              <a:rPr lang="en-US" dirty="0"/>
              <a:t>So we start the program as:</a:t>
            </a:r>
          </a:p>
          <a:p>
            <a:pPr marL="0" indent="0">
              <a:buNone/>
            </a:pPr>
            <a:r>
              <a:rPr lang="en-US" dirty="0"/>
              <a:t>	PROGRAM </a:t>
            </a:r>
            <a:r>
              <a:rPr lang="en-US" dirty="0" err="1"/>
              <a:t>CalculateInterest</a:t>
            </a:r>
            <a:r>
              <a:rPr lang="en-US" dirty="0"/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86EF2-1C36-4D31-9F89-AB4C8BE96F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27940" y="3631720"/>
            <a:ext cx="1241772" cy="11049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DF46B-8038-42F1-901E-3C3EE59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So the general structure of all programs is:</a:t>
            </a:r>
            <a:endParaRPr lang="en-US" altLang="en-US" sz="5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3501C3-FAF0-46A9-9A0E-AF24F964F3BA}"/>
              </a:ext>
            </a:extLst>
          </p:cNvPr>
          <p:cNvGrpSpPr/>
          <p:nvPr/>
        </p:nvGrpSpPr>
        <p:grpSpPr>
          <a:xfrm>
            <a:off x="2093344" y="3025775"/>
            <a:ext cx="6552565" cy="2232025"/>
            <a:chOff x="0" y="0"/>
            <a:chExt cx="6552756" cy="2232279"/>
          </a:xfrm>
        </p:grpSpPr>
        <p:sp>
          <p:nvSpPr>
            <p:cNvPr id="7" name="Shape 116">
              <a:extLst>
                <a:ext uri="{FF2B5EF4-FFF2-40B4-BE49-F238E27FC236}">
                  <a16:creationId xmlns:a16="http://schemas.microsoft.com/office/drawing/2014/main" id="{081CFE37-275B-4869-9C66-D49F8B191C4A}"/>
                </a:ext>
              </a:extLst>
            </p:cNvPr>
            <p:cNvSpPr/>
            <p:nvPr/>
          </p:nvSpPr>
          <p:spPr>
            <a:xfrm>
              <a:off x="0" y="0"/>
              <a:ext cx="6552756" cy="2232279"/>
            </a:xfrm>
            <a:custGeom>
              <a:avLst/>
              <a:gdLst/>
              <a:ahLst/>
              <a:cxnLst/>
              <a:rect l="0" t="0" r="0" b="0"/>
              <a:pathLst>
                <a:path w="6552756" h="2232279">
                  <a:moveTo>
                    <a:pt x="372046" y="0"/>
                  </a:moveTo>
                  <a:lnTo>
                    <a:pt x="6180646" y="0"/>
                  </a:lnTo>
                  <a:cubicBezTo>
                    <a:pt x="6386132" y="0"/>
                    <a:pt x="6552756" y="166624"/>
                    <a:pt x="6552756" y="372110"/>
                  </a:cubicBezTo>
                  <a:lnTo>
                    <a:pt x="6552756" y="1860169"/>
                  </a:lnTo>
                  <a:cubicBezTo>
                    <a:pt x="6552756" y="2065655"/>
                    <a:pt x="6386132" y="2232279"/>
                    <a:pt x="6180646" y="2232279"/>
                  </a:cubicBezTo>
                  <a:lnTo>
                    <a:pt x="372046" y="2232279"/>
                  </a:lnTo>
                  <a:cubicBezTo>
                    <a:pt x="166573" y="2232279"/>
                    <a:pt x="0" y="2065655"/>
                    <a:pt x="0" y="1860169"/>
                  </a:cubicBezTo>
                  <a:lnTo>
                    <a:pt x="0" y="372110"/>
                  </a:lnTo>
                  <a:cubicBezTo>
                    <a:pt x="0" y="166624"/>
                    <a:pt x="166573" y="0"/>
                    <a:pt x="37204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117">
              <a:extLst>
                <a:ext uri="{FF2B5EF4-FFF2-40B4-BE49-F238E27FC236}">
                  <a16:creationId xmlns:a16="http://schemas.microsoft.com/office/drawing/2014/main" id="{35B87AB4-80D0-420D-B826-387EC8F1B22D}"/>
                </a:ext>
              </a:extLst>
            </p:cNvPr>
            <p:cNvSpPr/>
            <p:nvPr/>
          </p:nvSpPr>
          <p:spPr>
            <a:xfrm>
              <a:off x="0" y="0"/>
              <a:ext cx="6552756" cy="2232279"/>
            </a:xfrm>
            <a:custGeom>
              <a:avLst/>
              <a:gdLst/>
              <a:ahLst/>
              <a:cxnLst/>
              <a:rect l="0" t="0" r="0" b="0"/>
              <a:pathLst>
                <a:path w="6552756" h="2232279">
                  <a:moveTo>
                    <a:pt x="0" y="372110"/>
                  </a:moveTo>
                  <a:cubicBezTo>
                    <a:pt x="0" y="166624"/>
                    <a:pt x="166573" y="0"/>
                    <a:pt x="372046" y="0"/>
                  </a:cubicBezTo>
                  <a:cubicBezTo>
                    <a:pt x="372046" y="0"/>
                    <a:pt x="372046" y="0"/>
                    <a:pt x="372046" y="0"/>
                  </a:cubicBezTo>
                  <a:lnTo>
                    <a:pt x="372046" y="0"/>
                  </a:lnTo>
                  <a:lnTo>
                    <a:pt x="6180646" y="0"/>
                  </a:lnTo>
                  <a:lnTo>
                    <a:pt x="6180646" y="0"/>
                  </a:lnTo>
                  <a:cubicBezTo>
                    <a:pt x="6386132" y="0"/>
                    <a:pt x="6552756" y="166624"/>
                    <a:pt x="6552756" y="372110"/>
                  </a:cubicBezTo>
                  <a:cubicBezTo>
                    <a:pt x="6552756" y="372110"/>
                    <a:pt x="6552756" y="372110"/>
                    <a:pt x="6552756" y="372110"/>
                  </a:cubicBezTo>
                  <a:lnTo>
                    <a:pt x="6552756" y="372110"/>
                  </a:lnTo>
                  <a:lnTo>
                    <a:pt x="6552756" y="1860169"/>
                  </a:lnTo>
                  <a:lnTo>
                    <a:pt x="6552756" y="1860169"/>
                  </a:lnTo>
                  <a:cubicBezTo>
                    <a:pt x="6552756" y="2065655"/>
                    <a:pt x="6386132" y="2232279"/>
                    <a:pt x="6180646" y="2232279"/>
                  </a:cubicBezTo>
                  <a:cubicBezTo>
                    <a:pt x="6180646" y="2232279"/>
                    <a:pt x="6180646" y="2232279"/>
                    <a:pt x="6180646" y="2232279"/>
                  </a:cubicBezTo>
                  <a:lnTo>
                    <a:pt x="6180646" y="2232279"/>
                  </a:lnTo>
                  <a:lnTo>
                    <a:pt x="372046" y="2232279"/>
                  </a:lnTo>
                  <a:lnTo>
                    <a:pt x="372046" y="2232279"/>
                  </a:lnTo>
                  <a:cubicBezTo>
                    <a:pt x="166573" y="2232279"/>
                    <a:pt x="0" y="2065655"/>
                    <a:pt x="0" y="1860169"/>
                  </a:cubicBezTo>
                  <a:cubicBezTo>
                    <a:pt x="0" y="1860169"/>
                    <a:pt x="0" y="1860169"/>
                    <a:pt x="0" y="186016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47D13A-AF62-4385-8F5E-8F434441AC55}"/>
                </a:ext>
              </a:extLst>
            </p:cNvPr>
            <p:cNvSpPr/>
            <p:nvPr/>
          </p:nvSpPr>
          <p:spPr>
            <a:xfrm>
              <a:off x="297117" y="360885"/>
              <a:ext cx="2922418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 &lt;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7BDD53-3B99-4A6B-85FC-F703485C64EE}"/>
                </a:ext>
              </a:extLst>
            </p:cNvPr>
            <p:cNvSpPr/>
            <p:nvPr/>
          </p:nvSpPr>
          <p:spPr>
            <a:xfrm>
              <a:off x="2494978" y="360885"/>
              <a:ext cx="3569409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ProgramName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01B012-8C4A-4021-9699-6CA94A4AE206}"/>
                </a:ext>
              </a:extLst>
            </p:cNvPr>
            <p:cNvSpPr/>
            <p:nvPr/>
          </p:nvSpPr>
          <p:spPr>
            <a:xfrm>
              <a:off x="5180902" y="360885"/>
              <a:ext cx="649020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&gt;: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FA09D8-CEA6-41F1-B795-7604565B1752}"/>
                </a:ext>
              </a:extLst>
            </p:cNvPr>
            <p:cNvSpPr/>
            <p:nvPr/>
          </p:nvSpPr>
          <p:spPr>
            <a:xfrm>
              <a:off x="297117" y="946101"/>
              <a:ext cx="324713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&lt;</a:t>
              </a: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11A43F-C989-4C9B-B7F4-124400C1DC74}"/>
                </a:ext>
              </a:extLst>
            </p:cNvPr>
            <p:cNvSpPr/>
            <p:nvPr/>
          </p:nvSpPr>
          <p:spPr>
            <a:xfrm>
              <a:off x="541261" y="946101"/>
              <a:ext cx="2597701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 stuff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D2E370-D9AD-4ECD-A496-DBC4E32C7C21}"/>
                </a:ext>
              </a:extLst>
            </p:cNvPr>
            <p:cNvSpPr/>
            <p:nvPr/>
          </p:nvSpPr>
          <p:spPr>
            <a:xfrm>
              <a:off x="2494420" y="946101"/>
              <a:ext cx="324713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EF660D-27DC-4957-AC6B-BB9180AAD7A9}"/>
                </a:ext>
              </a:extLst>
            </p:cNvPr>
            <p:cNvSpPr/>
            <p:nvPr/>
          </p:nvSpPr>
          <p:spPr>
            <a:xfrm>
              <a:off x="297117" y="1531571"/>
              <a:ext cx="1297634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EE869-EDB1-4AED-BE54-F285E839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2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Pseudocode-Sequence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When we write programs, we assume that the computer executes the program starting at the beginning and working its way to the end.</a:t>
            </a:r>
          </a:p>
          <a:p>
            <a:pPr lvl="0" fontAlgn="base"/>
            <a:r>
              <a:rPr lang="en-US" dirty="0"/>
              <a:t>This is a basic assumption of all algorithm design.</a:t>
            </a:r>
          </a:p>
          <a:p>
            <a:pPr lvl="0" fontAlgn="base"/>
            <a:r>
              <a:rPr lang="en-US" dirty="0"/>
              <a:t>We call this SEQUENCE.</a:t>
            </a:r>
          </a:p>
          <a:p>
            <a:pPr fontAlgn="base"/>
            <a:r>
              <a:rPr lang="en-US" dirty="0"/>
              <a:t>In Pseudo code it looks like this:</a:t>
            </a:r>
          </a:p>
          <a:p>
            <a:pPr lvl="0" fontAlgn="base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F5E11F-6C54-447D-8528-78255F6A03DD}"/>
              </a:ext>
            </a:extLst>
          </p:cNvPr>
          <p:cNvGrpSpPr/>
          <p:nvPr/>
        </p:nvGrpSpPr>
        <p:grpSpPr>
          <a:xfrm>
            <a:off x="5312752" y="2846717"/>
            <a:ext cx="5056200" cy="3472180"/>
            <a:chOff x="0" y="0"/>
            <a:chExt cx="6552756" cy="3744430"/>
          </a:xfrm>
        </p:grpSpPr>
        <p:sp>
          <p:nvSpPr>
            <p:cNvPr id="6" name="Shape 160">
              <a:extLst>
                <a:ext uri="{FF2B5EF4-FFF2-40B4-BE49-F238E27FC236}">
                  <a16:creationId xmlns:a16="http://schemas.microsoft.com/office/drawing/2014/main" id="{5D0D1EAB-D7EB-415D-BFC2-788341192130}"/>
                </a:ext>
              </a:extLst>
            </p:cNvPr>
            <p:cNvSpPr/>
            <p:nvPr/>
          </p:nvSpPr>
          <p:spPr>
            <a:xfrm>
              <a:off x="0" y="0"/>
              <a:ext cx="6552756" cy="3744430"/>
            </a:xfrm>
            <a:custGeom>
              <a:avLst/>
              <a:gdLst/>
              <a:ahLst/>
              <a:cxnLst/>
              <a:rect l="0" t="0" r="0" b="0"/>
              <a:pathLst>
                <a:path w="6552756" h="3744430">
                  <a:moveTo>
                    <a:pt x="624078" y="0"/>
                  </a:moveTo>
                  <a:lnTo>
                    <a:pt x="5928678" y="0"/>
                  </a:lnTo>
                  <a:cubicBezTo>
                    <a:pt x="6273356" y="0"/>
                    <a:pt x="6552756" y="279400"/>
                    <a:pt x="6552756" y="624078"/>
                  </a:cubicBezTo>
                  <a:lnTo>
                    <a:pt x="6552756" y="3120390"/>
                  </a:lnTo>
                  <a:cubicBezTo>
                    <a:pt x="6552756" y="3465017"/>
                    <a:pt x="6273356" y="3744430"/>
                    <a:pt x="5928678" y="3744430"/>
                  </a:cubicBezTo>
                  <a:lnTo>
                    <a:pt x="624078" y="3744430"/>
                  </a:lnTo>
                  <a:cubicBezTo>
                    <a:pt x="279413" y="3744430"/>
                    <a:pt x="0" y="3465017"/>
                    <a:pt x="0" y="3120390"/>
                  </a:cubicBezTo>
                  <a:lnTo>
                    <a:pt x="0" y="624078"/>
                  </a:lnTo>
                  <a:cubicBezTo>
                    <a:pt x="0" y="279400"/>
                    <a:pt x="279413" y="0"/>
                    <a:pt x="62407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161">
              <a:extLst>
                <a:ext uri="{FF2B5EF4-FFF2-40B4-BE49-F238E27FC236}">
                  <a16:creationId xmlns:a16="http://schemas.microsoft.com/office/drawing/2014/main" id="{192AFE00-38EB-427C-A2AB-8F5D40C9FF78}"/>
                </a:ext>
              </a:extLst>
            </p:cNvPr>
            <p:cNvSpPr/>
            <p:nvPr/>
          </p:nvSpPr>
          <p:spPr>
            <a:xfrm>
              <a:off x="0" y="0"/>
              <a:ext cx="6552756" cy="3744430"/>
            </a:xfrm>
            <a:custGeom>
              <a:avLst/>
              <a:gdLst/>
              <a:ahLst/>
              <a:cxnLst/>
              <a:rect l="0" t="0" r="0" b="0"/>
              <a:pathLst>
                <a:path w="6552756" h="3744430">
                  <a:moveTo>
                    <a:pt x="0" y="624078"/>
                  </a:moveTo>
                  <a:cubicBezTo>
                    <a:pt x="0" y="279400"/>
                    <a:pt x="279413" y="0"/>
                    <a:pt x="624078" y="0"/>
                  </a:cubicBezTo>
                  <a:cubicBezTo>
                    <a:pt x="624078" y="0"/>
                    <a:pt x="624078" y="0"/>
                    <a:pt x="624078" y="0"/>
                  </a:cubicBezTo>
                  <a:lnTo>
                    <a:pt x="624078" y="0"/>
                  </a:lnTo>
                  <a:lnTo>
                    <a:pt x="5928678" y="0"/>
                  </a:lnTo>
                  <a:lnTo>
                    <a:pt x="5928678" y="0"/>
                  </a:lnTo>
                  <a:cubicBezTo>
                    <a:pt x="6273356" y="0"/>
                    <a:pt x="6552756" y="279400"/>
                    <a:pt x="6552756" y="624078"/>
                  </a:cubicBezTo>
                  <a:cubicBezTo>
                    <a:pt x="6552756" y="624078"/>
                    <a:pt x="6552756" y="624078"/>
                    <a:pt x="6552756" y="624078"/>
                  </a:cubicBezTo>
                  <a:lnTo>
                    <a:pt x="6552756" y="624078"/>
                  </a:lnTo>
                  <a:lnTo>
                    <a:pt x="6552756" y="3120390"/>
                  </a:lnTo>
                  <a:lnTo>
                    <a:pt x="6552756" y="3120390"/>
                  </a:lnTo>
                  <a:cubicBezTo>
                    <a:pt x="6552756" y="3465017"/>
                    <a:pt x="6273356" y="3744430"/>
                    <a:pt x="5928678" y="3744430"/>
                  </a:cubicBezTo>
                  <a:cubicBezTo>
                    <a:pt x="5928678" y="3744430"/>
                    <a:pt x="5928678" y="3744430"/>
                    <a:pt x="5928678" y="3744430"/>
                  </a:cubicBezTo>
                  <a:lnTo>
                    <a:pt x="5928678" y="3744430"/>
                  </a:lnTo>
                  <a:lnTo>
                    <a:pt x="624078" y="3744430"/>
                  </a:lnTo>
                  <a:lnTo>
                    <a:pt x="624078" y="3744430"/>
                  </a:lnTo>
                  <a:cubicBezTo>
                    <a:pt x="279413" y="3744430"/>
                    <a:pt x="0" y="3465017"/>
                    <a:pt x="0" y="3120390"/>
                  </a:cubicBezTo>
                  <a:cubicBezTo>
                    <a:pt x="0" y="3120390"/>
                    <a:pt x="0" y="3120390"/>
                    <a:pt x="0" y="312039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CDC596-9336-4F1D-9331-D496E50A46F1}"/>
                </a:ext>
              </a:extLst>
            </p:cNvPr>
            <p:cNvSpPr/>
            <p:nvPr/>
          </p:nvSpPr>
          <p:spPr>
            <a:xfrm>
              <a:off x="297117" y="295334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D33533-AFDE-4C7D-9DEA-F1BD47553628}"/>
                </a:ext>
              </a:extLst>
            </p:cNvPr>
            <p:cNvSpPr/>
            <p:nvPr/>
          </p:nvSpPr>
          <p:spPr>
            <a:xfrm>
              <a:off x="297117" y="706813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Statement2;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6B9294-C1F8-4687-9C4C-E9F9D5ED4F90}"/>
                </a:ext>
              </a:extLst>
            </p:cNvPr>
            <p:cNvSpPr/>
            <p:nvPr/>
          </p:nvSpPr>
          <p:spPr>
            <a:xfrm>
              <a:off x="297117" y="1118293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Statement3;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752EAB-9868-4950-A5E3-E55EDE774CD1}"/>
                </a:ext>
              </a:extLst>
            </p:cNvPr>
            <p:cNvSpPr/>
            <p:nvPr/>
          </p:nvSpPr>
          <p:spPr>
            <a:xfrm>
              <a:off x="297117" y="1529841"/>
              <a:ext cx="3010220" cy="4167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Statement4;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A61E3C-2280-4E8E-A706-8FC95F826966}"/>
                </a:ext>
              </a:extLst>
            </p:cNvPr>
            <p:cNvSpPr/>
            <p:nvPr/>
          </p:nvSpPr>
          <p:spPr>
            <a:xfrm>
              <a:off x="297117" y="1941508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Statement5;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A723F9-2B45-44B2-B3AB-47F4A789A48D}"/>
                </a:ext>
              </a:extLst>
            </p:cNvPr>
            <p:cNvSpPr/>
            <p:nvPr/>
          </p:nvSpPr>
          <p:spPr>
            <a:xfrm>
              <a:off x="297117" y="2352988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Statement6;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FEEEB7-F155-441F-A031-2548A736BAAA}"/>
                </a:ext>
              </a:extLst>
            </p:cNvPr>
            <p:cNvSpPr/>
            <p:nvPr/>
          </p:nvSpPr>
          <p:spPr>
            <a:xfrm>
              <a:off x="297117" y="2764468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Statement7;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D72E48-76AE-401B-8D25-6DE993881263}"/>
                </a:ext>
              </a:extLst>
            </p:cNvPr>
            <p:cNvSpPr/>
            <p:nvPr/>
          </p:nvSpPr>
          <p:spPr>
            <a:xfrm>
              <a:off x="297117" y="3176091"/>
              <a:ext cx="3010220" cy="4167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Statement8;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592DEE-0F36-41B1-8B68-8D711D15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D0B8-E6EB-49AD-9CB9-EFF81C19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BE1A-2844-48B2-81F4-16B3A539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658923"/>
            <a:ext cx="9982200" cy="4572000"/>
          </a:xfrm>
        </p:spPr>
        <p:txBody>
          <a:bodyPr/>
          <a:lstStyle/>
          <a:p>
            <a:r>
              <a:rPr lang="en-US" dirty="0"/>
              <a:t>A general example from everyday use would be making a cup of tea, when written as a program as a series of steps to be performed, it results in something like this:</a:t>
            </a:r>
          </a:p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MakeACupOfTea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(Notice the use of semicolon at the end of each statement)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26083-6B0E-4D1E-86BF-6A78AECB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D5CB41-7C26-4955-87DD-861EBD9D2245}"/>
              </a:ext>
            </a:extLst>
          </p:cNvPr>
          <p:cNvGrpSpPr/>
          <p:nvPr/>
        </p:nvGrpSpPr>
        <p:grpSpPr>
          <a:xfrm>
            <a:off x="2816256" y="3332481"/>
            <a:ext cx="4767392" cy="3023870"/>
            <a:chOff x="0" y="0"/>
            <a:chExt cx="6552756" cy="3024353"/>
          </a:xfrm>
        </p:grpSpPr>
        <p:sp>
          <p:nvSpPr>
            <p:cNvPr id="6" name="Shape 210">
              <a:extLst>
                <a:ext uri="{FF2B5EF4-FFF2-40B4-BE49-F238E27FC236}">
                  <a16:creationId xmlns:a16="http://schemas.microsoft.com/office/drawing/2014/main" id="{44F2D5EA-89BC-49CD-B9BA-AFDCCBE3F1A3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504063" y="0"/>
                  </a:move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lnTo>
                    <a:pt x="0" y="504063"/>
                  </a:lnTo>
                  <a:cubicBezTo>
                    <a:pt x="0" y="225679"/>
                    <a:pt x="225679" y="0"/>
                    <a:pt x="5040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lvl="1"/>
              <a:endParaRPr lang="en-US" dirty="0"/>
            </a:p>
            <a:p>
              <a:pPr lvl="1"/>
              <a:r>
                <a:rPr lang="en-US" dirty="0" err="1"/>
                <a:t>Organise</a:t>
              </a:r>
              <a:r>
                <a:rPr lang="en-US" dirty="0"/>
                <a:t> everything together;</a:t>
              </a:r>
            </a:p>
            <a:p>
              <a:pPr lvl="1"/>
              <a:r>
                <a:rPr lang="en-US" dirty="0"/>
                <a:t>Plug in kettle;</a:t>
              </a:r>
            </a:p>
            <a:p>
              <a:pPr lvl="1"/>
              <a:r>
                <a:rPr lang="en-US" dirty="0"/>
                <a:t>Put teabag in cup;</a:t>
              </a:r>
            </a:p>
            <a:p>
              <a:pPr lvl="1"/>
              <a:r>
                <a:rPr lang="en-US" dirty="0"/>
                <a:t>Put water into kettle;</a:t>
              </a:r>
            </a:p>
            <a:p>
              <a:pPr lvl="1"/>
              <a:r>
                <a:rPr lang="en-US" dirty="0"/>
                <a:t>Wait for kettle to boil;</a:t>
              </a:r>
            </a:p>
            <a:p>
              <a:pPr lvl="1"/>
              <a:r>
                <a:rPr lang="en-US" dirty="0"/>
                <a:t>Add water to cup;</a:t>
              </a:r>
            </a:p>
            <a:p>
              <a:pPr lvl="1"/>
              <a:r>
                <a:rPr lang="en-US" dirty="0"/>
                <a:t>Remove teabag with spoon/fork;</a:t>
              </a:r>
            </a:p>
            <a:p>
              <a:pPr lvl="1"/>
              <a:r>
                <a:rPr lang="en-US" dirty="0"/>
                <a:t>Add milk and/or sugar;</a:t>
              </a:r>
              <a:endParaRPr lang="en-US" sz="1000" dirty="0"/>
            </a:p>
            <a:p>
              <a:pPr lvl="1"/>
              <a:r>
                <a:rPr lang="en-US" dirty="0"/>
                <a:t>Serve; END.</a:t>
              </a:r>
              <a:endParaRPr lang="en-US" sz="1000" dirty="0"/>
            </a:p>
            <a:p>
              <a:pPr lvl="1"/>
              <a:endParaRPr lang="en-US" dirty="0"/>
            </a:p>
            <a:p>
              <a:endParaRPr lang="en-US" dirty="0"/>
            </a:p>
          </p:txBody>
        </p:sp>
        <p:sp>
          <p:nvSpPr>
            <p:cNvPr id="7" name="Shape 211">
              <a:extLst>
                <a:ext uri="{FF2B5EF4-FFF2-40B4-BE49-F238E27FC236}">
                  <a16:creationId xmlns:a16="http://schemas.microsoft.com/office/drawing/2014/main" id="{C86FBEA9-2BCD-43E0-BD66-C0FB1BDF9FC1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0" y="504063"/>
                  </a:moveTo>
                  <a:cubicBezTo>
                    <a:pt x="0" y="225679"/>
                    <a:pt x="225679" y="0"/>
                    <a:pt x="504063" y="0"/>
                  </a:cubicBezTo>
                  <a:cubicBezTo>
                    <a:pt x="504063" y="0"/>
                    <a:pt x="504063" y="0"/>
                    <a:pt x="504063" y="0"/>
                  </a:cubicBezTo>
                  <a:lnTo>
                    <a:pt x="504063" y="0"/>
                  </a:lnTo>
                  <a:lnTo>
                    <a:pt x="6048693" y="0"/>
                  </a:ln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cubicBezTo>
                    <a:pt x="6552756" y="504063"/>
                    <a:pt x="6552756" y="504063"/>
                    <a:pt x="6552756" y="504063"/>
                  </a:cubicBezTo>
                  <a:lnTo>
                    <a:pt x="6552756" y="504063"/>
                  </a:lnTo>
                  <a:lnTo>
                    <a:pt x="6552756" y="2520315"/>
                  </a:ln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cubicBezTo>
                    <a:pt x="6048693" y="3024353"/>
                    <a:pt x="6048693" y="3024353"/>
                    <a:pt x="6048693" y="3024353"/>
                  </a:cubicBezTo>
                  <a:lnTo>
                    <a:pt x="6048693" y="3024353"/>
                  </a:lnTo>
                  <a:lnTo>
                    <a:pt x="504063" y="3024353"/>
                  </a:ln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cubicBezTo>
                    <a:pt x="0" y="2520315"/>
                    <a:pt x="0" y="2520315"/>
                    <a:pt x="0" y="252031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1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4135-667F-40D3-A58E-A5484373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5591-9DB8-441F-869D-E0D3AD40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make a choice, for example, do we want to add sugar or not to the tea?</a:t>
            </a:r>
          </a:p>
          <a:p>
            <a:r>
              <a:rPr lang="en-US" dirty="0"/>
              <a:t>We call this SELECTION.</a:t>
            </a:r>
          </a:p>
          <a:p>
            <a:r>
              <a:rPr lang="en-US" dirty="0"/>
              <a:t>So, we could state this as:</a:t>
            </a:r>
          </a:p>
          <a:p>
            <a:pPr marL="0" indent="0">
              <a:buNone/>
            </a:pPr>
            <a:r>
              <a:rPr lang="en-US" dirty="0"/>
              <a:t>   IF (sugar is required)</a:t>
            </a:r>
          </a:p>
          <a:p>
            <a:pPr marL="0" indent="0">
              <a:buNone/>
            </a:pPr>
            <a:r>
              <a:rPr lang="en-US" dirty="0"/>
              <a:t>	THEN add sugar;</a:t>
            </a:r>
          </a:p>
          <a:p>
            <a:pPr marL="0" indent="0">
              <a:buNone/>
            </a:pPr>
            <a:r>
              <a:rPr lang="en-US" dirty="0"/>
              <a:t>	ELSE don’t add sugar;</a:t>
            </a:r>
          </a:p>
          <a:p>
            <a:pPr marL="0" indent="0">
              <a:buNone/>
            </a:pPr>
            <a:r>
              <a:rPr lang="en-US" dirty="0"/>
              <a:t>   END IF;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A7E4A-A72C-4FA6-AA06-40E4EDF1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FE2A-D230-430B-9BD7-8ED57CF0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6955-9863-47EC-BCC5-42D143EC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r>
              <a:rPr lang="en-US" dirty="0"/>
              <a:t>In general, selection could be summed up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603E4-7E41-4D03-A43D-9FB9DC7E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A6A69B-E21B-4530-9075-A163984A179E}"/>
              </a:ext>
            </a:extLst>
          </p:cNvPr>
          <p:cNvGrpSpPr/>
          <p:nvPr/>
        </p:nvGrpSpPr>
        <p:grpSpPr>
          <a:xfrm>
            <a:off x="1837189" y="2263264"/>
            <a:ext cx="5469571" cy="3745130"/>
            <a:chOff x="-1" y="0"/>
            <a:chExt cx="6873179" cy="2819869"/>
          </a:xfrm>
        </p:grpSpPr>
        <p:sp>
          <p:nvSpPr>
            <p:cNvPr id="6" name="Shape 263">
              <a:extLst>
                <a:ext uri="{FF2B5EF4-FFF2-40B4-BE49-F238E27FC236}">
                  <a16:creationId xmlns:a16="http://schemas.microsoft.com/office/drawing/2014/main" id="{87D7DC86-2BEB-4796-A594-9E64CAF46C19}"/>
                </a:ext>
              </a:extLst>
            </p:cNvPr>
            <p:cNvSpPr/>
            <p:nvPr/>
          </p:nvSpPr>
          <p:spPr>
            <a:xfrm>
              <a:off x="-1" y="11518"/>
              <a:ext cx="6552756" cy="2808351"/>
            </a:xfrm>
            <a:custGeom>
              <a:avLst/>
              <a:gdLst/>
              <a:ahLst/>
              <a:cxnLst/>
              <a:rect l="0" t="0" r="0" b="0"/>
              <a:pathLst>
                <a:path w="6552756" h="2808351">
                  <a:moveTo>
                    <a:pt x="468059" y="0"/>
                  </a:moveTo>
                  <a:lnTo>
                    <a:pt x="6084634" y="0"/>
                  </a:lnTo>
                  <a:cubicBezTo>
                    <a:pt x="6343206" y="0"/>
                    <a:pt x="6552756" y="209550"/>
                    <a:pt x="6552756" y="468122"/>
                  </a:cubicBezTo>
                  <a:lnTo>
                    <a:pt x="6552756" y="2340229"/>
                  </a:lnTo>
                  <a:cubicBezTo>
                    <a:pt x="6552756" y="2598801"/>
                    <a:pt x="6343206" y="2808351"/>
                    <a:pt x="6084634" y="2808351"/>
                  </a:cubicBezTo>
                  <a:lnTo>
                    <a:pt x="468059" y="2808351"/>
                  </a:lnTo>
                  <a:cubicBezTo>
                    <a:pt x="209550" y="2808351"/>
                    <a:pt x="0" y="2598801"/>
                    <a:pt x="0" y="2340229"/>
                  </a:cubicBezTo>
                  <a:lnTo>
                    <a:pt x="0" y="468122"/>
                  </a:lnTo>
                  <a:cubicBezTo>
                    <a:pt x="0" y="209550"/>
                    <a:pt x="209550" y="0"/>
                    <a:pt x="46805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" name="Shape 264">
              <a:extLst>
                <a:ext uri="{FF2B5EF4-FFF2-40B4-BE49-F238E27FC236}">
                  <a16:creationId xmlns:a16="http://schemas.microsoft.com/office/drawing/2014/main" id="{DB3BE483-B0A1-4AB9-8E44-963A6FBE110E}"/>
                </a:ext>
              </a:extLst>
            </p:cNvPr>
            <p:cNvSpPr/>
            <p:nvPr/>
          </p:nvSpPr>
          <p:spPr>
            <a:xfrm>
              <a:off x="0" y="0"/>
              <a:ext cx="6552756" cy="2808351"/>
            </a:xfrm>
            <a:custGeom>
              <a:avLst/>
              <a:gdLst/>
              <a:ahLst/>
              <a:cxnLst/>
              <a:rect l="0" t="0" r="0" b="0"/>
              <a:pathLst>
                <a:path w="6552756" h="2808351">
                  <a:moveTo>
                    <a:pt x="0" y="468122"/>
                  </a:moveTo>
                  <a:cubicBezTo>
                    <a:pt x="0" y="209550"/>
                    <a:pt x="209550" y="0"/>
                    <a:pt x="468059" y="0"/>
                  </a:cubicBezTo>
                  <a:cubicBezTo>
                    <a:pt x="468059" y="0"/>
                    <a:pt x="468059" y="0"/>
                    <a:pt x="468059" y="0"/>
                  </a:cubicBezTo>
                  <a:lnTo>
                    <a:pt x="468059" y="0"/>
                  </a:lnTo>
                  <a:lnTo>
                    <a:pt x="6084634" y="0"/>
                  </a:lnTo>
                  <a:lnTo>
                    <a:pt x="6084634" y="0"/>
                  </a:lnTo>
                  <a:cubicBezTo>
                    <a:pt x="6343206" y="0"/>
                    <a:pt x="6552756" y="209550"/>
                    <a:pt x="6552756" y="468122"/>
                  </a:cubicBezTo>
                  <a:cubicBezTo>
                    <a:pt x="6552756" y="468122"/>
                    <a:pt x="6552756" y="468122"/>
                    <a:pt x="6552756" y="468122"/>
                  </a:cubicBezTo>
                  <a:lnTo>
                    <a:pt x="6552756" y="468122"/>
                  </a:lnTo>
                  <a:lnTo>
                    <a:pt x="6552756" y="2340229"/>
                  </a:lnTo>
                  <a:lnTo>
                    <a:pt x="6552756" y="2340229"/>
                  </a:lnTo>
                  <a:cubicBezTo>
                    <a:pt x="6552756" y="2598801"/>
                    <a:pt x="6343206" y="2808351"/>
                    <a:pt x="6084634" y="2808351"/>
                  </a:cubicBezTo>
                  <a:cubicBezTo>
                    <a:pt x="6084634" y="2808351"/>
                    <a:pt x="6084634" y="2808351"/>
                    <a:pt x="6084634" y="2808351"/>
                  </a:cubicBezTo>
                  <a:lnTo>
                    <a:pt x="6084634" y="2808351"/>
                  </a:lnTo>
                  <a:lnTo>
                    <a:pt x="468059" y="2808351"/>
                  </a:lnTo>
                  <a:lnTo>
                    <a:pt x="468059" y="2808351"/>
                  </a:lnTo>
                  <a:cubicBezTo>
                    <a:pt x="209550" y="2808351"/>
                    <a:pt x="0" y="2598801"/>
                    <a:pt x="0" y="2340229"/>
                  </a:cubicBezTo>
                  <a:cubicBezTo>
                    <a:pt x="0" y="2340229"/>
                    <a:pt x="0" y="2340229"/>
                    <a:pt x="0" y="234022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F239F7-ACB9-40DB-B29B-B32EC9CBBBA4}"/>
                </a:ext>
              </a:extLst>
            </p:cNvPr>
            <p:cNvSpPr/>
            <p:nvPr/>
          </p:nvSpPr>
          <p:spPr>
            <a:xfrm>
              <a:off x="297117" y="360885"/>
              <a:ext cx="5192569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 (&lt;CONDITION&gt;)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09B782-B264-4904-B537-A2E59BDD914D}"/>
                </a:ext>
              </a:extLst>
            </p:cNvPr>
            <p:cNvSpPr/>
            <p:nvPr/>
          </p:nvSpPr>
          <p:spPr>
            <a:xfrm>
              <a:off x="1028891" y="946101"/>
              <a:ext cx="5844287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 &lt;Statements&gt;;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DFE4FF-F9FF-4F1A-B496-E22B9323A752}"/>
                </a:ext>
              </a:extLst>
            </p:cNvPr>
            <p:cNvSpPr/>
            <p:nvPr/>
          </p:nvSpPr>
          <p:spPr>
            <a:xfrm>
              <a:off x="1028891" y="1531571"/>
              <a:ext cx="5844287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 &lt;Statements&gt;;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1DA69-5BEE-49A5-B81B-FA50DE31FDF3}"/>
              </a:ext>
            </a:extLst>
          </p:cNvPr>
          <p:cNvSpPr/>
          <p:nvPr/>
        </p:nvSpPr>
        <p:spPr>
          <a:xfrm>
            <a:off x="2073631" y="5071854"/>
            <a:ext cx="3908223" cy="61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ENDIF;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2E08-4539-4D3A-9ED0-AF3F286B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Pseudocode-Selection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E094-DBB0-40E4-98DE-F53B9578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previously discussed example of tea we can add a condition like this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E378-9B0E-421F-9D3B-090F04C4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0B96ED-4B58-48B3-BC85-1A5E0C351A49}"/>
              </a:ext>
            </a:extLst>
          </p:cNvPr>
          <p:cNvGrpSpPr/>
          <p:nvPr/>
        </p:nvGrpSpPr>
        <p:grpSpPr>
          <a:xfrm>
            <a:off x="2816256" y="2164360"/>
            <a:ext cx="4767392" cy="4191991"/>
            <a:chOff x="0" y="0"/>
            <a:chExt cx="6552756" cy="3024353"/>
          </a:xfrm>
        </p:grpSpPr>
        <p:sp>
          <p:nvSpPr>
            <p:cNvPr id="6" name="Shape 210">
              <a:extLst>
                <a:ext uri="{FF2B5EF4-FFF2-40B4-BE49-F238E27FC236}">
                  <a16:creationId xmlns:a16="http://schemas.microsoft.com/office/drawing/2014/main" id="{CC3908F9-0590-40CA-9E0A-178AD02E315D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504063" y="0"/>
                  </a:move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lnTo>
                    <a:pt x="0" y="504063"/>
                  </a:lnTo>
                  <a:cubicBezTo>
                    <a:pt x="0" y="225679"/>
                    <a:pt x="225679" y="0"/>
                    <a:pt x="5040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lvl="1"/>
              <a:endParaRPr lang="en-US" dirty="0"/>
            </a:p>
            <a:p>
              <a:pPr lvl="1"/>
              <a:r>
                <a:rPr lang="en-US" dirty="0"/>
                <a:t>Organize everything together;</a:t>
              </a:r>
            </a:p>
            <a:p>
              <a:pPr lvl="1"/>
              <a:r>
                <a:rPr lang="en-US" dirty="0"/>
                <a:t>Plug in kettle;</a:t>
              </a:r>
            </a:p>
            <a:p>
              <a:pPr lvl="1"/>
              <a:r>
                <a:rPr lang="en-US" dirty="0"/>
                <a:t>Put teabag in cup;</a:t>
              </a:r>
            </a:p>
            <a:p>
              <a:pPr lvl="1"/>
              <a:r>
                <a:rPr lang="en-US" dirty="0"/>
                <a:t>Put water into kettle;</a:t>
              </a:r>
            </a:p>
            <a:p>
              <a:pPr lvl="1"/>
              <a:r>
                <a:rPr lang="en-US" dirty="0"/>
                <a:t>Wait for kettle to boil;</a:t>
              </a:r>
            </a:p>
            <a:p>
              <a:pPr lvl="1"/>
              <a:r>
                <a:rPr lang="en-US" dirty="0"/>
                <a:t>Add water to cup;</a:t>
              </a:r>
            </a:p>
            <a:p>
              <a:pPr lvl="1"/>
              <a:r>
                <a:rPr lang="en-US" dirty="0"/>
                <a:t>Remove teabag with spoon/fork;</a:t>
              </a:r>
            </a:p>
            <a:p>
              <a:pPr lvl="1"/>
              <a:r>
                <a:rPr lang="en-US" dirty="0"/>
                <a:t>Add milk;</a:t>
              </a:r>
            </a:p>
            <a:p>
              <a:pPr lvl="1"/>
              <a:r>
                <a:rPr lang="en-US" dirty="0"/>
                <a:t>IF (sugar is required)</a:t>
              </a:r>
            </a:p>
            <a:p>
              <a:pPr lvl="1"/>
              <a:r>
                <a:rPr lang="en-US" sz="1000" dirty="0"/>
                <a:t>	</a:t>
              </a:r>
              <a:r>
                <a:rPr lang="en-US" dirty="0"/>
                <a:t>THEN add sugar;</a:t>
              </a:r>
            </a:p>
            <a:p>
              <a:pPr lvl="1"/>
              <a:r>
                <a:rPr lang="en-US" dirty="0"/>
                <a:t>	ELSE do nothing</a:t>
              </a:r>
            </a:p>
            <a:p>
              <a:pPr lvl="1"/>
              <a:r>
                <a:rPr lang="en-US" dirty="0"/>
                <a:t>ENDIF;</a:t>
              </a:r>
              <a:endParaRPr lang="en-US" sz="1000" dirty="0"/>
            </a:p>
            <a:p>
              <a:pPr lvl="1"/>
              <a:r>
                <a:rPr lang="en-US" dirty="0"/>
                <a:t>Serve; </a:t>
              </a:r>
            </a:p>
            <a:p>
              <a:pPr lvl="1"/>
              <a:r>
                <a:rPr lang="en-US" dirty="0"/>
                <a:t>END.</a:t>
              </a:r>
              <a:endParaRPr lang="en-US" sz="1000" dirty="0"/>
            </a:p>
            <a:p>
              <a:pPr lvl="1"/>
              <a:endParaRPr lang="en-US" dirty="0"/>
            </a:p>
            <a:p>
              <a:endParaRPr lang="en-US" dirty="0"/>
            </a:p>
          </p:txBody>
        </p:sp>
        <p:sp>
          <p:nvSpPr>
            <p:cNvPr id="7" name="Shape 211">
              <a:extLst>
                <a:ext uri="{FF2B5EF4-FFF2-40B4-BE49-F238E27FC236}">
                  <a16:creationId xmlns:a16="http://schemas.microsoft.com/office/drawing/2014/main" id="{ED806E59-6DE1-47C7-A40A-323FBB8DAE6F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0" y="504063"/>
                  </a:moveTo>
                  <a:cubicBezTo>
                    <a:pt x="0" y="225679"/>
                    <a:pt x="225679" y="0"/>
                    <a:pt x="504063" y="0"/>
                  </a:cubicBezTo>
                  <a:cubicBezTo>
                    <a:pt x="504063" y="0"/>
                    <a:pt x="504063" y="0"/>
                    <a:pt x="504063" y="0"/>
                  </a:cubicBezTo>
                  <a:lnTo>
                    <a:pt x="504063" y="0"/>
                  </a:lnTo>
                  <a:lnTo>
                    <a:pt x="6048693" y="0"/>
                  </a:ln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cubicBezTo>
                    <a:pt x="6552756" y="504063"/>
                    <a:pt x="6552756" y="504063"/>
                    <a:pt x="6552756" y="504063"/>
                  </a:cubicBezTo>
                  <a:lnTo>
                    <a:pt x="6552756" y="504063"/>
                  </a:lnTo>
                  <a:lnTo>
                    <a:pt x="6552756" y="2520315"/>
                  </a:ln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cubicBezTo>
                    <a:pt x="6048693" y="3024353"/>
                    <a:pt x="6048693" y="3024353"/>
                    <a:pt x="6048693" y="3024353"/>
                  </a:cubicBezTo>
                  <a:lnTo>
                    <a:pt x="6048693" y="3024353"/>
                  </a:lnTo>
                  <a:lnTo>
                    <a:pt x="504063" y="3024353"/>
                  </a:ln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cubicBezTo>
                    <a:pt x="0" y="2520315"/>
                    <a:pt x="0" y="2520315"/>
                    <a:pt x="0" y="252031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19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389</TotalTime>
  <Words>1532</Words>
  <Application>Microsoft Office PowerPoint</Application>
  <PresentationFormat>Widescreen</PresentationFormat>
  <Paragraphs>367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Bahnschrift Light</vt:lpstr>
      <vt:lpstr>Calibri</vt:lpstr>
      <vt:lpstr>Courier New</vt:lpstr>
      <vt:lpstr>Euphemia</vt:lpstr>
      <vt:lpstr>Plantagenet Cherokee</vt:lpstr>
      <vt:lpstr>Wingdings</vt:lpstr>
      <vt:lpstr>Academic Literature 16x9</vt:lpstr>
      <vt:lpstr>PSEUDOCODE</vt:lpstr>
      <vt:lpstr>What you will learn today?</vt:lpstr>
      <vt:lpstr>Pseudocode</vt:lpstr>
      <vt:lpstr>Pseudocode</vt:lpstr>
      <vt:lpstr>Pseudocode-Sequence</vt:lpstr>
      <vt:lpstr>Pseudocode-Sequence Example</vt:lpstr>
      <vt:lpstr>Pseudocode-Selection</vt:lpstr>
      <vt:lpstr>Pseudocode-Selection</vt:lpstr>
      <vt:lpstr>Pseudocode-Selection Example</vt:lpstr>
      <vt:lpstr>Pseudocode-Iteration</vt:lpstr>
      <vt:lpstr>Pseudocode-Iteration</vt:lpstr>
      <vt:lpstr>Pseudocode-Iteration (Benefits of Loop)</vt:lpstr>
      <vt:lpstr>Pseudocode-Iteration (Benefits of Loop)</vt:lpstr>
      <vt:lpstr>Pseudocode- Iteration Example</vt:lpstr>
      <vt:lpstr>Pseudocode - Examples</vt:lpstr>
      <vt:lpstr>Pseudocode - Examples</vt:lpstr>
      <vt:lpstr>Pseudocode - Examples</vt:lpstr>
      <vt:lpstr>Pseudocode - Examples</vt:lpstr>
      <vt:lpstr>Pseudocode - Examples</vt:lpstr>
      <vt:lpstr>Pseudocode - Examples</vt:lpstr>
      <vt:lpstr>Pseudocode - Examples</vt:lpstr>
      <vt:lpstr>Pseudocode - Examples</vt:lpstr>
      <vt:lpstr>Pseudocode – Visual Studio Program</vt:lpstr>
      <vt:lpstr>Assignment (100 Marks)</vt:lpstr>
      <vt:lpstr>Assignments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</dc:title>
  <dc:creator>Muhammad Junaid</dc:creator>
  <cp:lastModifiedBy>Muhammad Junaid</cp:lastModifiedBy>
  <cp:revision>20</cp:revision>
  <dcterms:created xsi:type="dcterms:W3CDTF">2022-06-03T11:53:09Z</dcterms:created>
  <dcterms:modified xsi:type="dcterms:W3CDTF">2022-06-27T05:59:24Z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