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8" r:id="rId3"/>
    <p:sldId id="259" r:id="rId4"/>
    <p:sldId id="260" r:id="rId5"/>
    <p:sldId id="263" r:id="rId6"/>
    <p:sldId id="262" r:id="rId7"/>
  </p:sldIdLst>
  <p:sldSz cx="9144000" cy="5143500" type="screen16x9"/>
  <p:notesSz cx="6858000" cy="9144000"/>
  <p:embeddedFontLst>
    <p:embeddedFont>
      <p:font typeface="Calibri" panose="020F0502020204030204" pitchFamily="34" charset="0"/>
      <p:regular r:id="rId9"/>
      <p:bold r:id="rId10"/>
      <p:italic r:id="rId11"/>
      <p:boldItalic r:id="rId12"/>
    </p:embeddedFont>
    <p:embeddedFont>
      <p:font typeface="Cambria" panose="02040503050406030204" pitchFamily="18" charset="0"/>
      <p:regular r:id="rId13"/>
      <p:bold r:id="rId14"/>
      <p:italic r:id="rId15"/>
      <p:boldItalic r:id="rId16"/>
    </p:embeddedFont>
    <p:embeddedFont>
      <p:font typeface="Comfortaa" panose="00000500000000000000" pitchFamily="2" charset="0"/>
      <p:regular r:id="rId17"/>
      <p:bold r:id="rId18"/>
    </p:embeddedFont>
    <p:embeddedFont>
      <p:font typeface="Pacifico" panose="00000500000000000000" pitchFamily="2" charset="0"/>
      <p:regular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0DA416-9369-46D8-A527-9F5BCD0AB093}">
  <a:tblStyle styleId="{4C0DA416-9369-46D8-A527-9F5BCD0AB09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66" y="9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079688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553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bc2c31c0d_0_7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4bc2c31c0d_0_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9585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4bc2c31c0d_0_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4bc2c31c0d_0_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6566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4bc2c31c0d_0_7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4bc2c31c0d_0_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0558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4bc2c31c0d_0_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4bc2c31c0d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2761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4" name="Google Shape;14;p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1"/>
        <p:cNvGrpSpPr/>
        <p:nvPr/>
      </p:nvGrpSpPr>
      <p:grpSpPr>
        <a:xfrm>
          <a:off x="0" y="0"/>
          <a:ext cx="0" cy="0"/>
          <a:chOff x="0" y="0"/>
          <a:chExt cx="0" cy="0"/>
        </a:xfrm>
      </p:grpSpPr>
      <p:sp>
        <p:nvSpPr>
          <p:cNvPr id="62" name="Google Shape;62;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7" name="Google Shape;17;p3"/>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2" name="Google Shape;22;p4"/>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5" name="Google Shape;35;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1" name="Google Shape;41;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4" name="Google Shape;44;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9" name="Google Shape;49;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body" idx="1"/>
          </p:nvPr>
        </p:nvSpPr>
        <p:spPr>
          <a:xfrm>
            <a:off x="57150" y="4696825"/>
            <a:ext cx="8382000" cy="44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6" name="Google Shape;56;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7"/>
        <p:cNvGrpSpPr/>
        <p:nvPr/>
      </p:nvGrpSpPr>
      <p:grpSpPr>
        <a:xfrm>
          <a:off x="0" y="0"/>
          <a:ext cx="0" cy="0"/>
          <a:chOff x="0" y="0"/>
          <a:chExt cx="0" cy="0"/>
        </a:xfrm>
      </p:grpSpPr>
      <p:sp>
        <p:nvSpPr>
          <p:cNvPr id="58" name="Google Shape;58;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60" name="Google Shape;60;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ctrTitle"/>
          </p:nvPr>
        </p:nvSpPr>
        <p:spPr>
          <a:xfrm>
            <a:off x="311700" y="355875"/>
            <a:ext cx="8520600" cy="269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100">
                <a:latin typeface="Pacifico"/>
                <a:ea typeface="Pacifico"/>
                <a:cs typeface="Pacifico"/>
                <a:sym typeface="Pacifico"/>
              </a:rPr>
              <a:t>Defscram</a:t>
            </a:r>
            <a:endParaRPr sz="8100">
              <a:latin typeface="Pacifico"/>
              <a:ea typeface="Pacifico"/>
              <a:cs typeface="Pacifico"/>
              <a:sym typeface="Pacifico"/>
            </a:endParaRPr>
          </a:p>
        </p:txBody>
      </p:sp>
      <p:sp>
        <p:nvSpPr>
          <p:cNvPr id="68" name="Google Shape;68;p13"/>
          <p:cNvSpPr txBox="1">
            <a:spLocks noGrp="1"/>
          </p:cNvSpPr>
          <p:nvPr>
            <p:ph type="subTitle" idx="1"/>
          </p:nvPr>
        </p:nvSpPr>
        <p:spPr>
          <a:xfrm>
            <a:off x="390525" y="3012775"/>
            <a:ext cx="8222100" cy="66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latin typeface="Comfortaa"/>
                <a:ea typeface="Comfortaa"/>
                <a:cs typeface="Comfortaa"/>
                <a:sym typeface="Comfortaa"/>
              </a:rPr>
              <a:t>Word unscrambler</a:t>
            </a:r>
            <a:endParaRPr sz="2500" b="1">
              <a:latin typeface="Comfortaa"/>
              <a:ea typeface="Comfortaa"/>
              <a:cs typeface="Comfortaa"/>
              <a:sym typeface="Comfortaa"/>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a:t>
            </a:r>
            <a:endParaRPr/>
          </a:p>
        </p:txBody>
      </p:sp>
      <p:sp>
        <p:nvSpPr>
          <p:cNvPr id="80" name="Google Shape;80;p15"/>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DefScram is a word unscrambler that uses two different unscrambling algorithms:</a:t>
            </a:r>
            <a:endParaRPr/>
          </a:p>
          <a:p>
            <a:pPr marL="457200" lvl="0" indent="-342900" algn="l" rtl="0">
              <a:spcBef>
                <a:spcPts val="1600"/>
              </a:spcBef>
              <a:spcAft>
                <a:spcPts val="0"/>
              </a:spcAft>
              <a:buSzPts val="1800"/>
              <a:buChar char="●"/>
            </a:pPr>
            <a:r>
              <a:rPr lang="en"/>
              <a:t>Character and length check</a:t>
            </a:r>
            <a:endParaRPr/>
          </a:p>
          <a:p>
            <a:pPr marL="457200" lvl="0" indent="-342900" algn="l" rtl="0">
              <a:spcBef>
                <a:spcPts val="0"/>
              </a:spcBef>
              <a:spcAft>
                <a:spcPts val="0"/>
              </a:spcAft>
              <a:buSzPts val="1800"/>
              <a:buChar char="●"/>
            </a:pPr>
            <a:r>
              <a:rPr lang="en"/>
              <a:t>Permutation existence</a:t>
            </a:r>
            <a:endParaRPr/>
          </a:p>
          <a:p>
            <a:pPr marL="0" lvl="0" indent="0" algn="l" rtl="0">
              <a:spcBef>
                <a:spcPts val="1600"/>
              </a:spcBef>
              <a:spcAft>
                <a:spcPts val="160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471900" y="666200"/>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Problem statement</a:t>
            </a:r>
            <a:endParaRPr/>
          </a:p>
        </p:txBody>
      </p:sp>
      <p:sp>
        <p:nvSpPr>
          <p:cNvPr id="86" name="Google Shape;86;p16"/>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dirty="0"/>
              <a:t>Scrambled words is one of the issues that is the focus of latest technological advancements. Commonly occurring in digital transmission and data entry, scrambled words can cause correctly transmitted data seem anomalous and causes difficulties in information processing and storing.</a:t>
            </a:r>
            <a:endParaRPr dirty="0"/>
          </a:p>
          <a:p>
            <a:pPr marL="0" lvl="0" indent="0" algn="l" rtl="0">
              <a:spcBef>
                <a:spcPts val="1600"/>
              </a:spcBef>
              <a:spcAft>
                <a:spcPts val="160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Solution</a:t>
            </a:r>
            <a:endParaRPr/>
          </a:p>
        </p:txBody>
      </p:sp>
      <p:sp>
        <p:nvSpPr>
          <p:cNvPr id="92" name="Google Shape;92;p17"/>
          <p:cNvSpPr txBox="1">
            <a:spLocks noGrp="1"/>
          </p:cNvSpPr>
          <p:nvPr>
            <p:ph type="body" idx="1"/>
          </p:nvPr>
        </p:nvSpPr>
        <p:spPr>
          <a:xfrm>
            <a:off x="471900" y="1919075"/>
            <a:ext cx="8222100" cy="271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rgbClr val="737373"/>
                </a:solidFill>
                <a:latin typeface="Roboto" panose="02000000000000000000" pitchFamily="2" charset="0"/>
                <a:ea typeface="Roboto" panose="02000000000000000000" pitchFamily="2" charset="0"/>
                <a:cs typeface="Arial"/>
                <a:sym typeface="Arial"/>
              </a:rPr>
              <a:t>We have used two different word unscrambling techniques and compared between them to determine their efficiency. Both of them have their own uses, pros and cons. For both techniques, the approach used when programming is similar. Input was taken from user and verified, and the choice between the algorithms was provided. A plain text file (.txt) stored line-separated words list that was imported to python list structure and used in-program. The Python OS library object to exit the program where necessary and clear the console screen.</a:t>
            </a:r>
            <a:br>
              <a:rPr lang="en" sz="1100" dirty="0">
                <a:solidFill>
                  <a:srgbClr val="000000"/>
                </a:solidFill>
                <a:latin typeface="Roboto" panose="02000000000000000000" pitchFamily="2" charset="0"/>
                <a:ea typeface="Roboto" panose="02000000000000000000" pitchFamily="2" charset="0"/>
                <a:cs typeface="Arial"/>
                <a:sym typeface="Arial"/>
              </a:rPr>
            </a:br>
            <a:br>
              <a:rPr lang="en" sz="1100" dirty="0">
                <a:solidFill>
                  <a:srgbClr val="000000"/>
                </a:solidFill>
                <a:latin typeface="Roboto" panose="02000000000000000000" pitchFamily="2" charset="0"/>
                <a:ea typeface="Roboto" panose="02000000000000000000" pitchFamily="2" charset="0"/>
                <a:cs typeface="Arial"/>
                <a:sym typeface="Arial"/>
              </a:rPr>
            </a:br>
            <a:endParaRPr sz="1100" dirty="0">
              <a:solidFill>
                <a:srgbClr val="000000"/>
              </a:solidFill>
              <a:latin typeface="Roboto" panose="02000000000000000000" pitchFamily="2" charset="0"/>
              <a:ea typeface="Roboto" panose="02000000000000000000" pitchFamily="2" charset="0"/>
              <a:cs typeface="Arial"/>
              <a:sym typeface="Arial"/>
            </a:endParaRPr>
          </a:p>
          <a:p>
            <a:pPr marL="0" lvl="0" indent="0" algn="l" rtl="0">
              <a:spcBef>
                <a:spcPts val="1600"/>
              </a:spcBef>
              <a:spcAft>
                <a:spcPts val="1600"/>
              </a:spcAft>
              <a:buNone/>
            </a:pPr>
            <a:br>
              <a:rPr lang="en" sz="1100" b="1" dirty="0">
                <a:solidFill>
                  <a:srgbClr val="000000"/>
                </a:solidFill>
                <a:latin typeface="Roboto" panose="02000000000000000000" pitchFamily="2" charset="0"/>
                <a:ea typeface="Roboto" panose="02000000000000000000" pitchFamily="2" charset="0"/>
                <a:cs typeface="Arial"/>
                <a:sym typeface="Arial"/>
              </a:rPr>
            </a:br>
            <a:r>
              <a:rPr lang="en" sz="1100" b="1" dirty="0">
                <a:solidFill>
                  <a:srgbClr val="000000"/>
                </a:solidFill>
                <a:latin typeface="Roboto" panose="02000000000000000000" pitchFamily="2" charset="0"/>
                <a:ea typeface="Roboto" panose="02000000000000000000" pitchFamily="2" charset="0"/>
                <a:cs typeface="Arial"/>
                <a:sym typeface="Arial"/>
              </a:rPr>
              <a:t>Programming language used: Python (v3.7.1)</a:t>
            </a:r>
            <a:br>
              <a:rPr lang="en" sz="1100" dirty="0">
                <a:solidFill>
                  <a:srgbClr val="000000"/>
                </a:solidFill>
                <a:latin typeface="Roboto" panose="02000000000000000000" pitchFamily="2" charset="0"/>
                <a:ea typeface="Roboto" panose="02000000000000000000" pitchFamily="2" charset="0"/>
                <a:cs typeface="Arial"/>
                <a:sym typeface="Arial"/>
              </a:rPr>
            </a:br>
            <a:endParaRPr dirty="0">
              <a:latin typeface="Roboto" panose="02000000000000000000" pitchFamily="2" charset="0"/>
              <a:ea typeface="Roboto" panose="02000000000000000000" pitchFamily="2" charset="0"/>
            </a:endParaRPr>
          </a:p>
        </p:txBody>
      </p:sp>
    </p:spTree>
  </p:cSld>
  <p:clrMapOvr>
    <a:masterClrMapping/>
  </p:clrMapOvr>
  <mc:AlternateContent xmlns:mc="http://schemas.openxmlformats.org/markup-compatibility/2006" xmlns:p14="http://schemas.microsoft.com/office/powerpoint/2010/main">
    <mc:Choice Requires="p14">
      <p:transition spd="slow">
        <p14:gallery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C106-90C1-C2A6-4D0E-D6532222B078}"/>
              </a:ext>
            </a:extLst>
          </p:cNvPr>
          <p:cNvSpPr>
            <a:spLocks noGrp="1"/>
          </p:cNvSpPr>
          <p:nvPr>
            <p:ph type="title"/>
          </p:nvPr>
        </p:nvSpPr>
        <p:spPr>
          <a:xfrm>
            <a:off x="265500" y="289860"/>
            <a:ext cx="4045200" cy="1093939"/>
          </a:xfrm>
        </p:spPr>
        <p:txBody>
          <a:bodyPr/>
          <a:lstStyle/>
          <a:p>
            <a:r>
              <a:rPr lang="en-US" sz="2800" dirty="0"/>
              <a:t>Length and character check approach</a:t>
            </a:r>
            <a:endParaRPr lang="LID4096" sz="2800" dirty="0"/>
          </a:p>
        </p:txBody>
      </p:sp>
      <p:sp>
        <p:nvSpPr>
          <p:cNvPr id="8" name="TextBox 7">
            <a:extLst>
              <a:ext uri="{FF2B5EF4-FFF2-40B4-BE49-F238E27FC236}">
                <a16:creationId xmlns:a16="http://schemas.microsoft.com/office/drawing/2014/main" id="{47CDE680-CE51-55BF-99AA-8D9DF3A00F02}"/>
              </a:ext>
            </a:extLst>
          </p:cNvPr>
          <p:cNvSpPr txBox="1"/>
          <p:nvPr/>
        </p:nvSpPr>
        <p:spPr>
          <a:xfrm>
            <a:off x="164594" y="1545042"/>
            <a:ext cx="4774906" cy="3308598"/>
          </a:xfrm>
          <a:prstGeom prst="rect">
            <a:avLst/>
          </a:prstGeom>
          <a:noFill/>
        </p:spPr>
        <p:txBody>
          <a:bodyPr wrap="square">
            <a:spAutoFit/>
          </a:bodyPr>
          <a:lstStyle/>
          <a:p>
            <a:r>
              <a:rPr lang="en-US" sz="1100" dirty="0" err="1">
                <a:effectLst/>
                <a:latin typeface="Courier New" panose="02070309020205020404" pitchFamily="49" charset="0"/>
                <a:ea typeface="Times New Roman" panose="02020603050405020304" pitchFamily="18" charset="0"/>
              </a:rPr>
              <a:t>scrambledWord</a:t>
            </a:r>
            <a:r>
              <a:rPr lang="en-US" sz="1100" dirty="0">
                <a:effectLst/>
                <a:latin typeface="Courier New" panose="02070309020205020404" pitchFamily="49" charset="0"/>
                <a:ea typeface="Times New Roman" panose="02020603050405020304" pitchFamily="18" charset="0"/>
              </a:rPr>
              <a:t> </a:t>
            </a:r>
            <a:r>
              <a:rPr lang="en-US" sz="1100" dirty="0">
                <a:effectLst/>
                <a:latin typeface="Courier New" panose="02070309020205020404" pitchFamily="49" charset="0"/>
                <a:ea typeface="Times New Roman" panose="02020603050405020304" pitchFamily="18" charset="0"/>
                <a:cs typeface="Courier New" panose="02070309020205020404" pitchFamily="49" charset="0"/>
                <a:sym typeface="Wingdings" panose="05000000000000000000" pitchFamily="2" charset="2"/>
              </a:rPr>
              <a:t></a:t>
            </a:r>
            <a:r>
              <a:rPr lang="en-US" sz="1100" dirty="0">
                <a:effectLst/>
                <a:latin typeface="Courier New" panose="02070309020205020404" pitchFamily="49" charset="0"/>
                <a:ea typeface="Times New Roman" panose="02020603050405020304" pitchFamily="18" charset="0"/>
              </a:rPr>
              <a:t> IN(“Scrambled Word: “)</a:t>
            </a:r>
            <a:br>
              <a:rPr lang="en-US" sz="1100" dirty="0">
                <a:effectLst/>
                <a:latin typeface="Courier New" panose="02070309020205020404" pitchFamily="49" charset="0"/>
                <a:ea typeface="Times New Roman" panose="02020603050405020304" pitchFamily="18" charset="0"/>
              </a:rPr>
            </a:br>
            <a:br>
              <a:rPr lang="en-US" sz="1100" dirty="0">
                <a:effectLst/>
                <a:latin typeface="Courier New" panose="02070309020205020404" pitchFamily="49" charset="0"/>
                <a:ea typeface="Times New Roman" panose="02020603050405020304" pitchFamily="18" charset="0"/>
              </a:rPr>
            </a:br>
            <a:r>
              <a:rPr lang="en-US" sz="1100" dirty="0" err="1">
                <a:effectLst/>
                <a:latin typeface="Courier New" panose="02070309020205020404" pitchFamily="49" charset="0"/>
                <a:ea typeface="Times New Roman" panose="02020603050405020304" pitchFamily="18" charset="0"/>
              </a:rPr>
              <a:t>matchedWords</a:t>
            </a:r>
            <a:r>
              <a:rPr lang="en-US" sz="1100" dirty="0">
                <a:effectLst/>
                <a:latin typeface="Courier New" panose="02070309020205020404" pitchFamily="49" charset="0"/>
                <a:ea typeface="Times New Roman" panose="02020603050405020304" pitchFamily="18" charset="0"/>
              </a:rPr>
              <a:t> </a:t>
            </a:r>
            <a:r>
              <a:rPr lang="en-US" sz="1100" dirty="0">
                <a:effectLst/>
                <a:latin typeface="Courier New" panose="02070309020205020404" pitchFamily="49" charset="0"/>
                <a:ea typeface="Times New Roman" panose="02020603050405020304" pitchFamily="18" charset="0"/>
                <a:cs typeface="Courier New" panose="02070309020205020404" pitchFamily="49" charset="0"/>
                <a:sym typeface="Wingdings" panose="05000000000000000000" pitchFamily="2" charset="2"/>
              </a:rPr>
              <a:t></a:t>
            </a:r>
            <a:r>
              <a:rPr lang="en-US" sz="1100" dirty="0">
                <a:effectLst/>
                <a:latin typeface="Courier New" panose="02070309020205020404" pitchFamily="49" charset="0"/>
                <a:ea typeface="Times New Roman" panose="02020603050405020304" pitchFamily="18" charset="0"/>
              </a:rPr>
              <a:t> ARRAY OF STRINGS</a:t>
            </a:r>
            <a:br>
              <a:rPr lang="en-US" sz="1100" dirty="0">
                <a:effectLst/>
                <a:latin typeface="Courier New" panose="02070309020205020404" pitchFamily="49" charset="0"/>
                <a:ea typeface="Times New Roman" panose="02020603050405020304" pitchFamily="18" charset="0"/>
              </a:rPr>
            </a:br>
            <a:r>
              <a:rPr lang="en-US" sz="1100" dirty="0" err="1">
                <a:effectLst/>
                <a:latin typeface="Courier New" panose="02070309020205020404" pitchFamily="49" charset="0"/>
                <a:ea typeface="Times New Roman" panose="02020603050405020304" pitchFamily="18" charset="0"/>
              </a:rPr>
              <a:t>characterCountToMatch</a:t>
            </a:r>
            <a:r>
              <a:rPr lang="en-US" sz="1100" dirty="0">
                <a:effectLst/>
                <a:latin typeface="Courier New" panose="02070309020205020404" pitchFamily="49" charset="0"/>
                <a:ea typeface="Times New Roman" panose="02020603050405020304" pitchFamily="18" charset="0"/>
              </a:rPr>
              <a:t> </a:t>
            </a:r>
            <a:r>
              <a:rPr lang="en-US" sz="1100" dirty="0">
                <a:effectLst/>
                <a:latin typeface="Courier New" panose="02070309020205020404" pitchFamily="49" charset="0"/>
                <a:ea typeface="Times New Roman" panose="02020603050405020304" pitchFamily="18" charset="0"/>
                <a:cs typeface="Courier New" panose="02070309020205020404" pitchFamily="49" charset="0"/>
                <a:sym typeface="Wingdings" panose="05000000000000000000" pitchFamily="2" charset="2"/>
              </a:rPr>
              <a:t></a:t>
            </a:r>
            <a:r>
              <a:rPr lang="en-US" sz="1100" dirty="0">
                <a:effectLst/>
                <a:latin typeface="Courier New" panose="02070309020205020404" pitchFamily="49" charset="0"/>
                <a:ea typeface="Times New Roman" panose="02020603050405020304" pitchFamily="18" charset="0"/>
              </a:rPr>
              <a:t> LENGTH(</a:t>
            </a:r>
            <a:r>
              <a:rPr lang="en-US" sz="1100" dirty="0" err="1">
                <a:effectLst/>
                <a:latin typeface="Courier New" panose="02070309020205020404" pitchFamily="49" charset="0"/>
                <a:ea typeface="Times New Roman" panose="02020603050405020304" pitchFamily="18" charset="0"/>
              </a:rPr>
              <a:t>scrambledWord</a:t>
            </a:r>
            <a:r>
              <a:rPr lang="en-US" sz="1100" dirty="0">
                <a:effectLst/>
                <a:latin typeface="Courier New" panose="02070309020205020404" pitchFamily="49" charset="0"/>
                <a:ea typeface="Times New Roman" panose="02020603050405020304" pitchFamily="18" charset="0"/>
              </a:rPr>
              <a:t>)</a:t>
            </a:r>
            <a:br>
              <a:rPr lang="en-US" sz="1100" dirty="0">
                <a:effectLst/>
                <a:latin typeface="Courier New" panose="02070309020205020404" pitchFamily="49" charset="0"/>
                <a:ea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rPr>
              <a:t>found </a:t>
            </a:r>
            <a:r>
              <a:rPr lang="en-US" sz="1100" dirty="0">
                <a:effectLst/>
                <a:latin typeface="Courier New" panose="02070309020205020404" pitchFamily="49" charset="0"/>
                <a:ea typeface="Times New Roman" panose="02020603050405020304" pitchFamily="18" charset="0"/>
                <a:cs typeface="Courier New" panose="02070309020205020404" pitchFamily="49" charset="0"/>
                <a:sym typeface="Wingdings" panose="05000000000000000000" pitchFamily="2" charset="2"/>
              </a:rPr>
              <a:t></a:t>
            </a:r>
            <a:r>
              <a:rPr lang="en-US" sz="1100" dirty="0">
                <a:effectLst/>
                <a:latin typeface="Courier New" panose="02070309020205020404" pitchFamily="49" charset="0"/>
                <a:ea typeface="Times New Roman" panose="02020603050405020304" pitchFamily="18" charset="0"/>
              </a:rPr>
              <a:t> FALSE</a:t>
            </a:r>
            <a:br>
              <a:rPr lang="en-US" sz="1100" dirty="0">
                <a:effectLst/>
                <a:latin typeface="Courier New" panose="02070309020205020404" pitchFamily="49" charset="0"/>
                <a:ea typeface="Times New Roman" panose="02020603050405020304" pitchFamily="18" charset="0"/>
              </a:rPr>
            </a:br>
            <a:br>
              <a:rPr lang="en-US" sz="1100" dirty="0">
                <a:effectLst/>
                <a:latin typeface="Courier New" panose="02070309020205020404" pitchFamily="49" charset="0"/>
                <a:ea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rPr>
              <a:t>FOR </a:t>
            </a:r>
            <a:r>
              <a:rPr lang="en-US" sz="1100" dirty="0" err="1">
                <a:effectLst/>
                <a:latin typeface="Courier New" panose="02070309020205020404" pitchFamily="49" charset="0"/>
                <a:ea typeface="Times New Roman" panose="02020603050405020304" pitchFamily="18" charset="0"/>
              </a:rPr>
              <a:t>aWord</a:t>
            </a:r>
            <a:r>
              <a:rPr lang="en-US" sz="1100" dirty="0">
                <a:effectLst/>
                <a:latin typeface="Courier New" panose="02070309020205020404" pitchFamily="49" charset="0"/>
                <a:ea typeface="Times New Roman" panose="02020603050405020304" pitchFamily="18" charset="0"/>
              </a:rPr>
              <a:t> IN </a:t>
            </a:r>
            <a:r>
              <a:rPr lang="en-US" sz="1100" dirty="0" err="1">
                <a:effectLst/>
                <a:latin typeface="Courier New" panose="02070309020205020404" pitchFamily="49" charset="0"/>
                <a:ea typeface="Times New Roman" panose="02020603050405020304" pitchFamily="18" charset="0"/>
              </a:rPr>
              <a:t>wordList</a:t>
            </a:r>
            <a:r>
              <a:rPr lang="en-US" sz="1100" dirty="0">
                <a:effectLst/>
                <a:latin typeface="Courier New" panose="02070309020205020404" pitchFamily="49" charset="0"/>
                <a:ea typeface="Times New Roman" panose="02020603050405020304" pitchFamily="18" charset="0"/>
              </a:rPr>
              <a:t>:</a:t>
            </a:r>
            <a:br>
              <a:rPr lang="en-US" sz="1100" dirty="0">
                <a:effectLst/>
                <a:latin typeface="Courier New" panose="02070309020205020404" pitchFamily="49" charset="0"/>
                <a:ea typeface="Times New Roman" panose="02020603050405020304" pitchFamily="18" charset="0"/>
              </a:rPr>
            </a:br>
            <a:r>
              <a:rPr lang="en-US" sz="1100" dirty="0">
                <a:latin typeface="Courier New" panose="02070309020205020404" pitchFamily="49" charset="0"/>
                <a:ea typeface="Times New Roman" panose="02020603050405020304" pitchFamily="18" charset="0"/>
              </a:rPr>
              <a:t>  </a:t>
            </a:r>
            <a:r>
              <a:rPr lang="en-US" sz="1100" dirty="0">
                <a:effectLst/>
                <a:latin typeface="Courier New" panose="02070309020205020404" pitchFamily="49" charset="0"/>
                <a:ea typeface="Times New Roman" panose="02020603050405020304" pitchFamily="18" charset="0"/>
              </a:rPr>
              <a:t>RESET </a:t>
            </a:r>
            <a:r>
              <a:rPr lang="en-US" sz="1100" dirty="0" err="1">
                <a:effectLst/>
                <a:latin typeface="Courier New" panose="02070309020205020404" pitchFamily="49" charset="0"/>
                <a:ea typeface="Times New Roman" panose="02020603050405020304" pitchFamily="18" charset="0"/>
              </a:rPr>
              <a:t>comparisonCount</a:t>
            </a:r>
            <a:br>
              <a:rPr lang="en-US" sz="1100" dirty="0">
                <a:effectLst/>
                <a:latin typeface="Courier New" panose="02070309020205020404" pitchFamily="49" charset="0"/>
                <a:ea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rPr>
              <a:t>  FOR </a:t>
            </a:r>
            <a:r>
              <a:rPr lang="en-US" sz="1100" dirty="0" err="1">
                <a:effectLst/>
                <a:latin typeface="Courier New" panose="02070309020205020404" pitchFamily="49" charset="0"/>
                <a:ea typeface="Times New Roman" panose="02020603050405020304" pitchFamily="18" charset="0"/>
              </a:rPr>
              <a:t>eachLetter</a:t>
            </a:r>
            <a:r>
              <a:rPr lang="en-US" sz="1100" dirty="0">
                <a:effectLst/>
                <a:latin typeface="Courier New" panose="02070309020205020404" pitchFamily="49" charset="0"/>
                <a:ea typeface="Times New Roman" panose="02020603050405020304" pitchFamily="18" charset="0"/>
              </a:rPr>
              <a:t> IN LOWERCASE(</a:t>
            </a:r>
            <a:r>
              <a:rPr lang="en-US" sz="1100" dirty="0" err="1">
                <a:effectLst/>
                <a:latin typeface="Courier New" panose="02070309020205020404" pitchFamily="49" charset="0"/>
                <a:ea typeface="Times New Roman" panose="02020603050405020304" pitchFamily="18" charset="0"/>
              </a:rPr>
              <a:t>scrambledWord</a:t>
            </a:r>
            <a:r>
              <a:rPr lang="en-US" sz="1100" dirty="0">
                <a:effectLst/>
                <a:latin typeface="Courier New" panose="02070309020205020404" pitchFamily="49" charset="0"/>
                <a:ea typeface="Times New Roman" panose="02020603050405020304" pitchFamily="18" charset="0"/>
              </a:rPr>
              <a:t>)</a:t>
            </a:r>
            <a:br>
              <a:rPr lang="en-US" sz="1100" dirty="0">
                <a:effectLst/>
                <a:latin typeface="Courier New" panose="02070309020205020404" pitchFamily="49" charset="0"/>
                <a:ea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rPr>
              <a:t>    IF </a:t>
            </a:r>
            <a:r>
              <a:rPr lang="en-US" sz="1100" dirty="0" err="1">
                <a:effectLst/>
                <a:latin typeface="Courier New" panose="02070309020205020404" pitchFamily="49" charset="0"/>
                <a:ea typeface="Times New Roman" panose="02020603050405020304" pitchFamily="18" charset="0"/>
              </a:rPr>
              <a:t>eachLetter</a:t>
            </a:r>
            <a:r>
              <a:rPr lang="en-US" sz="1100" dirty="0">
                <a:effectLst/>
                <a:latin typeface="Courier New" panose="02070309020205020404" pitchFamily="49" charset="0"/>
                <a:ea typeface="Times New Roman" panose="02020603050405020304" pitchFamily="18" charset="0"/>
              </a:rPr>
              <a:t> IN LOWERCASE(</a:t>
            </a:r>
            <a:r>
              <a:rPr lang="en-US" sz="1100" dirty="0" err="1">
                <a:effectLst/>
                <a:latin typeface="Courier New" panose="02070309020205020404" pitchFamily="49" charset="0"/>
                <a:ea typeface="Times New Roman" panose="02020603050405020304" pitchFamily="18" charset="0"/>
              </a:rPr>
              <a:t>aWord</a:t>
            </a:r>
            <a:r>
              <a:rPr lang="en-US" sz="1100" dirty="0">
                <a:effectLst/>
                <a:latin typeface="Courier New" panose="02070309020205020404" pitchFamily="49" charset="0"/>
                <a:ea typeface="Times New Roman" panose="02020603050405020304" pitchFamily="18" charset="0"/>
              </a:rPr>
              <a:t>) THEN</a:t>
            </a:r>
            <a:br>
              <a:rPr lang="en-US" sz="1100" dirty="0">
                <a:effectLst/>
                <a:latin typeface="Courier New" panose="02070309020205020404" pitchFamily="49" charset="0"/>
                <a:ea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rPr>
              <a:t>      APPEND </a:t>
            </a:r>
            <a:r>
              <a:rPr lang="en-US" sz="1100" dirty="0" err="1">
                <a:effectLst/>
                <a:latin typeface="Courier New" panose="02070309020205020404" pitchFamily="49" charset="0"/>
                <a:ea typeface="Times New Roman" panose="02020603050405020304" pitchFamily="18" charset="0"/>
              </a:rPr>
              <a:t>aWord</a:t>
            </a:r>
            <a:r>
              <a:rPr lang="en-US" sz="1100" dirty="0">
                <a:effectLst/>
                <a:latin typeface="Courier New" panose="02070309020205020404" pitchFamily="49" charset="0"/>
                <a:ea typeface="Times New Roman" panose="02020603050405020304" pitchFamily="18" charset="0"/>
              </a:rPr>
              <a:t> TO </a:t>
            </a:r>
            <a:r>
              <a:rPr lang="en-US" sz="1100" dirty="0" err="1">
                <a:effectLst/>
                <a:latin typeface="Courier New" panose="02070309020205020404" pitchFamily="49" charset="0"/>
                <a:ea typeface="Times New Roman" panose="02020603050405020304" pitchFamily="18" charset="0"/>
              </a:rPr>
              <a:t>matchedWords</a:t>
            </a:r>
            <a:br>
              <a:rPr lang="en-US" sz="1100" dirty="0">
                <a:effectLst/>
                <a:latin typeface="Courier New" panose="02070309020205020404" pitchFamily="49" charset="0"/>
                <a:ea typeface="Times New Roman" panose="02020603050405020304" pitchFamily="18" charset="0"/>
              </a:rPr>
            </a:br>
            <a:r>
              <a:rPr lang="en-US" sz="1100" dirty="0">
                <a:latin typeface="Courier New" panose="02070309020205020404" pitchFamily="49" charset="0"/>
                <a:ea typeface="Times New Roman" panose="02020603050405020304" pitchFamily="18" charset="0"/>
              </a:rPr>
              <a:t>      </a:t>
            </a:r>
            <a:r>
              <a:rPr lang="en-US" sz="1100" dirty="0">
                <a:effectLst/>
                <a:latin typeface="Courier New" panose="02070309020205020404" pitchFamily="49" charset="0"/>
                <a:ea typeface="Times New Roman" panose="02020603050405020304" pitchFamily="18" charset="0"/>
              </a:rPr>
              <a:t>SET found</a:t>
            </a:r>
            <a:endParaRPr lang="en-US" sz="1600" dirty="0">
              <a:effectLst/>
              <a:latin typeface="Times New Roman" panose="02020603050405020304" pitchFamily="18" charset="0"/>
              <a:ea typeface="Times New Roman" panose="02020603050405020304" pitchFamily="18" charset="0"/>
            </a:endParaRPr>
          </a:p>
          <a:p>
            <a:r>
              <a:rPr lang="en-US" sz="1100" dirty="0">
                <a:effectLst/>
                <a:latin typeface="Courier New" panose="02070309020205020404" pitchFamily="49" charset="0"/>
                <a:ea typeface="Times New Roman" panose="02020603050405020304" pitchFamily="18" charset="0"/>
              </a:rPr>
              <a:t>IF found THEN</a:t>
            </a:r>
            <a:br>
              <a:rPr lang="en-US" sz="1100" dirty="0">
                <a:effectLst/>
                <a:latin typeface="Courier New" panose="02070309020205020404" pitchFamily="49" charset="0"/>
                <a:ea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rPr>
              <a:t>  FOR </a:t>
            </a:r>
            <a:r>
              <a:rPr lang="en-US" sz="1100" dirty="0" err="1">
                <a:effectLst/>
                <a:latin typeface="Courier New" panose="02070309020205020404" pitchFamily="49" charset="0"/>
                <a:ea typeface="Times New Roman" panose="02020603050405020304" pitchFamily="18" charset="0"/>
              </a:rPr>
              <a:t>aWord</a:t>
            </a:r>
            <a:r>
              <a:rPr lang="en-US" sz="1100" dirty="0">
                <a:effectLst/>
                <a:latin typeface="Courier New" panose="02070309020205020404" pitchFamily="49" charset="0"/>
                <a:ea typeface="Times New Roman" panose="02020603050405020304" pitchFamily="18" charset="0"/>
              </a:rPr>
              <a:t> IN </a:t>
            </a:r>
            <a:r>
              <a:rPr lang="en-US" sz="1100" dirty="0" err="1">
                <a:effectLst/>
                <a:latin typeface="Courier New" panose="02070309020205020404" pitchFamily="49" charset="0"/>
                <a:ea typeface="Times New Roman" panose="02020603050405020304" pitchFamily="18" charset="0"/>
              </a:rPr>
              <a:t>matchedWords</a:t>
            </a:r>
            <a:br>
              <a:rPr lang="en-US" sz="1100" dirty="0">
                <a:effectLst/>
                <a:latin typeface="Courier New" panose="02070309020205020404" pitchFamily="49" charset="0"/>
                <a:ea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rPr>
              <a:t>    IF LENGTH(</a:t>
            </a:r>
            <a:r>
              <a:rPr lang="en-US" sz="1100" dirty="0" err="1">
                <a:effectLst/>
                <a:latin typeface="Courier New" panose="02070309020205020404" pitchFamily="49" charset="0"/>
                <a:ea typeface="Times New Roman" panose="02020603050405020304" pitchFamily="18" charset="0"/>
              </a:rPr>
              <a:t>aWord</a:t>
            </a:r>
            <a:r>
              <a:rPr lang="en-US" sz="1100" dirty="0">
                <a:effectLst/>
                <a:latin typeface="Courier New" panose="02070309020205020404" pitchFamily="49" charset="0"/>
                <a:ea typeface="Times New Roman" panose="02020603050405020304" pitchFamily="18" charset="0"/>
              </a:rPr>
              <a:t>) EQUALS LENGTH(</a:t>
            </a:r>
            <a:r>
              <a:rPr lang="en-US" sz="1100" dirty="0" err="1">
                <a:effectLst/>
                <a:latin typeface="Courier New" panose="02070309020205020404" pitchFamily="49" charset="0"/>
                <a:ea typeface="Times New Roman" panose="02020603050405020304" pitchFamily="18" charset="0"/>
              </a:rPr>
              <a:t>scrambledWord</a:t>
            </a:r>
            <a:r>
              <a:rPr lang="en-US" sz="1100" dirty="0">
                <a:effectLst/>
                <a:latin typeface="Courier New" panose="02070309020205020404" pitchFamily="49" charset="0"/>
                <a:ea typeface="Times New Roman" panose="02020603050405020304" pitchFamily="18" charset="0"/>
              </a:rPr>
              <a:t>)  	THEN</a:t>
            </a:r>
            <a:br>
              <a:rPr lang="en-US" sz="1100" dirty="0">
                <a:effectLst/>
                <a:latin typeface="Courier New" panose="02070309020205020404" pitchFamily="49" charset="0"/>
                <a:ea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rPr>
              <a:t>      OUT(</a:t>
            </a:r>
            <a:r>
              <a:rPr lang="en-US" sz="1100" dirty="0" err="1">
                <a:effectLst/>
                <a:latin typeface="Courier New" panose="02070309020205020404" pitchFamily="49" charset="0"/>
                <a:ea typeface="Times New Roman" panose="02020603050405020304" pitchFamily="18" charset="0"/>
              </a:rPr>
              <a:t>matchedWord</a:t>
            </a:r>
            <a:r>
              <a:rPr lang="en-US" sz="1100" dirty="0">
                <a:effectLst/>
                <a:latin typeface="Courier New" panose="02070309020205020404" pitchFamily="49" charset="0"/>
                <a:ea typeface="Times New Roman" panose="02020603050405020304" pitchFamily="18" charset="0"/>
              </a:rPr>
              <a:t>)</a:t>
            </a:r>
            <a:br>
              <a:rPr lang="en-US" sz="1100" dirty="0">
                <a:effectLst/>
                <a:latin typeface="Courier New" panose="02070309020205020404" pitchFamily="49" charset="0"/>
                <a:ea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rPr>
              <a:t>ELSE</a:t>
            </a:r>
            <a:br>
              <a:rPr lang="en-US" sz="1100" dirty="0">
                <a:effectLst/>
                <a:latin typeface="Courier New" panose="02070309020205020404" pitchFamily="49" charset="0"/>
                <a:ea typeface="Times New Roman" panose="02020603050405020304" pitchFamily="18" charset="0"/>
              </a:rPr>
            </a:br>
            <a:r>
              <a:rPr lang="en-US" sz="1100" dirty="0">
                <a:effectLst/>
                <a:latin typeface="Courier New" panose="02070309020205020404" pitchFamily="49" charset="0"/>
                <a:ea typeface="Times New Roman" panose="02020603050405020304" pitchFamily="18" charset="0"/>
              </a:rPr>
              <a:t>  OUT(“No match found”)</a:t>
            </a:r>
            <a:endParaRPr lang="en-US" sz="1600" dirty="0">
              <a:effectLst/>
              <a:latin typeface="Times New Roman" panose="02020603050405020304" pitchFamily="18" charset="0"/>
              <a:ea typeface="Times New Roman" panose="02020603050405020304" pitchFamily="18" charset="0"/>
            </a:endParaRPr>
          </a:p>
        </p:txBody>
      </p:sp>
      <p:sp>
        <p:nvSpPr>
          <p:cNvPr id="9" name="Title 1">
            <a:extLst>
              <a:ext uri="{FF2B5EF4-FFF2-40B4-BE49-F238E27FC236}">
                <a16:creationId xmlns:a16="http://schemas.microsoft.com/office/drawing/2014/main" id="{D06CAFC8-149F-9B5A-B8B3-A6019601FC20}"/>
              </a:ext>
            </a:extLst>
          </p:cNvPr>
          <p:cNvSpPr txBox="1">
            <a:spLocks/>
          </p:cNvSpPr>
          <p:nvPr/>
        </p:nvSpPr>
        <p:spPr>
          <a:xfrm>
            <a:off x="4833300" y="289859"/>
            <a:ext cx="4045200" cy="1093939"/>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1pPr>
            <a:lvl2pPr marR="0" lvl="1"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rtl="0">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r>
              <a:rPr lang="en-US" sz="2800" dirty="0">
                <a:solidFill>
                  <a:schemeClr val="bg1"/>
                </a:solidFill>
              </a:rPr>
              <a:t>Permutation existence check approach</a:t>
            </a:r>
            <a:endParaRPr lang="LID4096" sz="2800" dirty="0">
              <a:solidFill>
                <a:schemeClr val="bg1"/>
              </a:solidFill>
            </a:endParaRPr>
          </a:p>
        </p:txBody>
      </p:sp>
      <p:sp>
        <p:nvSpPr>
          <p:cNvPr id="11" name="TextBox 10">
            <a:extLst>
              <a:ext uri="{FF2B5EF4-FFF2-40B4-BE49-F238E27FC236}">
                <a16:creationId xmlns:a16="http://schemas.microsoft.com/office/drawing/2014/main" id="{02724F13-6FDC-EF71-A0D7-EBA1A427BF9C}"/>
              </a:ext>
            </a:extLst>
          </p:cNvPr>
          <p:cNvSpPr txBox="1"/>
          <p:nvPr/>
        </p:nvSpPr>
        <p:spPr>
          <a:xfrm>
            <a:off x="4528456" y="1545042"/>
            <a:ext cx="4774906" cy="3554819"/>
          </a:xfrm>
          <a:prstGeom prst="rect">
            <a:avLst/>
          </a:prstGeom>
          <a:noFill/>
        </p:spPr>
        <p:txBody>
          <a:bodyPr wrap="square">
            <a:spAutoFit/>
          </a:bodyPr>
          <a:lstStyle/>
          <a:p>
            <a:r>
              <a:rPr lang="en-US" sz="1100" dirty="0" err="1">
                <a:solidFill>
                  <a:schemeClr val="bg1"/>
                </a:solidFill>
                <a:effectLst/>
                <a:latin typeface="Courier New" panose="02070309020205020404" pitchFamily="49" charset="0"/>
                <a:ea typeface="Times New Roman" panose="02020603050405020304" pitchFamily="18" charset="0"/>
              </a:rPr>
              <a:t>scrambledWord</a:t>
            </a:r>
            <a:r>
              <a:rPr lang="en-US" sz="1100" dirty="0">
                <a:solidFill>
                  <a:schemeClr val="bg1"/>
                </a:solidFill>
                <a:effectLst/>
                <a:latin typeface="Courier New" panose="02070309020205020404" pitchFamily="49" charset="0"/>
                <a:ea typeface="Times New Roman" panose="02020603050405020304" pitchFamily="18" charset="0"/>
              </a:rPr>
              <a:t> </a:t>
            </a:r>
            <a:r>
              <a:rPr lang="en-US" sz="11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sym typeface="Wingdings" panose="05000000000000000000" pitchFamily="2" charset="2"/>
              </a:rPr>
              <a:t></a:t>
            </a:r>
            <a:r>
              <a:rPr lang="en-US" sz="1100" dirty="0">
                <a:solidFill>
                  <a:schemeClr val="bg1"/>
                </a:solidFill>
                <a:effectLst/>
                <a:latin typeface="Courier New" panose="02070309020205020404" pitchFamily="49" charset="0"/>
                <a:ea typeface="Times New Roman" panose="02020603050405020304" pitchFamily="18" charset="0"/>
              </a:rPr>
              <a:t> IN(“Scrambled Word: “)</a:t>
            </a:r>
            <a:br>
              <a:rPr lang="en-US" sz="1100" dirty="0">
                <a:solidFill>
                  <a:schemeClr val="bg1"/>
                </a:solidFill>
                <a:effectLst/>
                <a:latin typeface="Courier New" panose="02070309020205020404" pitchFamily="49" charset="0"/>
                <a:ea typeface="Times New Roman" panose="02020603050405020304" pitchFamily="18" charset="0"/>
              </a:rPr>
            </a:br>
            <a:br>
              <a:rPr lang="en-US" sz="1100" dirty="0">
                <a:solidFill>
                  <a:schemeClr val="bg1"/>
                </a:solidFill>
                <a:effectLst/>
                <a:latin typeface="Courier New" panose="02070309020205020404" pitchFamily="49" charset="0"/>
                <a:ea typeface="Times New Roman" panose="02020603050405020304" pitchFamily="18" charset="0"/>
              </a:rPr>
            </a:br>
            <a:r>
              <a:rPr lang="en-US" sz="1100" dirty="0" err="1">
                <a:solidFill>
                  <a:schemeClr val="bg1"/>
                </a:solidFill>
                <a:effectLst/>
                <a:latin typeface="Courier New" panose="02070309020205020404" pitchFamily="49" charset="0"/>
                <a:ea typeface="Times New Roman" panose="02020603050405020304" pitchFamily="18" charset="0"/>
              </a:rPr>
              <a:t>matchedWords</a:t>
            </a:r>
            <a:r>
              <a:rPr lang="en-US" sz="1100" dirty="0">
                <a:solidFill>
                  <a:schemeClr val="bg1"/>
                </a:solidFill>
                <a:effectLst/>
                <a:latin typeface="Courier New" panose="02070309020205020404" pitchFamily="49" charset="0"/>
                <a:ea typeface="Times New Roman" panose="02020603050405020304" pitchFamily="18" charset="0"/>
              </a:rPr>
              <a:t> </a:t>
            </a:r>
            <a:r>
              <a:rPr lang="en-US" sz="11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sym typeface="Wingdings" panose="05000000000000000000" pitchFamily="2" charset="2"/>
              </a:rPr>
              <a:t></a:t>
            </a:r>
            <a:r>
              <a:rPr lang="en-US" sz="1100" dirty="0">
                <a:solidFill>
                  <a:schemeClr val="bg1"/>
                </a:solidFill>
                <a:effectLst/>
                <a:latin typeface="Courier New" panose="02070309020205020404" pitchFamily="49" charset="0"/>
                <a:ea typeface="Times New Roman" panose="02020603050405020304" pitchFamily="18" charset="0"/>
              </a:rPr>
              <a:t> ARRAY OF STRINGS</a:t>
            </a:r>
            <a:br>
              <a:rPr lang="en-US" sz="1100" dirty="0">
                <a:solidFill>
                  <a:schemeClr val="bg1"/>
                </a:solidFill>
                <a:effectLst/>
                <a:latin typeface="Courier New" panose="02070309020205020404" pitchFamily="49" charset="0"/>
                <a:ea typeface="Times New Roman" panose="02020603050405020304" pitchFamily="18" charset="0"/>
              </a:rPr>
            </a:br>
            <a:r>
              <a:rPr lang="en-US" sz="1100" dirty="0">
                <a:solidFill>
                  <a:schemeClr val="bg1"/>
                </a:solidFill>
                <a:effectLst/>
                <a:latin typeface="Courier New" panose="02070309020205020404" pitchFamily="49" charset="0"/>
                <a:ea typeface="Times New Roman" panose="02020603050405020304" pitchFamily="18" charset="0"/>
              </a:rPr>
              <a:t>permutations </a:t>
            </a:r>
            <a:r>
              <a:rPr lang="en-US" sz="11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sym typeface="Wingdings" panose="05000000000000000000" pitchFamily="2" charset="2"/>
              </a:rPr>
              <a:t></a:t>
            </a:r>
            <a:r>
              <a:rPr lang="en-US" sz="1100" dirty="0">
                <a:solidFill>
                  <a:schemeClr val="bg1"/>
                </a:solidFill>
                <a:effectLst/>
                <a:latin typeface="Courier New" panose="02070309020205020404" pitchFamily="49" charset="0"/>
                <a:ea typeface="Times New Roman" panose="02020603050405020304" pitchFamily="18" charset="0"/>
              </a:rPr>
              <a:t> ARRAY OF STRINGS 	{permutation(</a:t>
            </a:r>
            <a:r>
              <a:rPr lang="en-US" sz="1100" dirty="0" err="1">
                <a:solidFill>
                  <a:schemeClr val="bg1"/>
                </a:solidFill>
                <a:effectLst/>
                <a:latin typeface="Courier New" panose="02070309020205020404" pitchFamily="49" charset="0"/>
                <a:ea typeface="Times New Roman" panose="02020603050405020304" pitchFamily="18" charset="0"/>
              </a:rPr>
              <a:t>scrambledWord</a:t>
            </a:r>
            <a:r>
              <a:rPr lang="en-US" sz="1100" dirty="0">
                <a:solidFill>
                  <a:schemeClr val="bg1"/>
                </a:solidFill>
                <a:effectLst/>
                <a:latin typeface="Courier New" panose="02070309020205020404" pitchFamily="49" charset="0"/>
                <a:ea typeface="Times New Roman" panose="02020603050405020304" pitchFamily="18" charset="0"/>
              </a:rPr>
              <a:t>)}</a:t>
            </a:r>
            <a:endParaRPr lang="en-US" sz="1600" dirty="0">
              <a:solidFill>
                <a:schemeClr val="bg1"/>
              </a:solidFill>
              <a:effectLst/>
              <a:latin typeface="Times New Roman" panose="02020603050405020304" pitchFamily="18" charset="0"/>
              <a:ea typeface="Times New Roman" panose="02020603050405020304" pitchFamily="18" charset="0"/>
            </a:endParaRPr>
          </a:p>
          <a:p>
            <a:r>
              <a:rPr lang="en-US" sz="1100" dirty="0">
                <a:solidFill>
                  <a:schemeClr val="bg1"/>
                </a:solidFill>
                <a:effectLst/>
                <a:latin typeface="Courier New" panose="02070309020205020404" pitchFamily="49" charset="0"/>
                <a:ea typeface="Times New Roman" panose="02020603050405020304" pitchFamily="18" charset="0"/>
              </a:rPr>
              <a:t>FOR </a:t>
            </a:r>
            <a:r>
              <a:rPr lang="en-US" sz="1100" dirty="0" err="1">
                <a:solidFill>
                  <a:schemeClr val="bg1"/>
                </a:solidFill>
                <a:effectLst/>
                <a:latin typeface="Courier New" panose="02070309020205020404" pitchFamily="49" charset="0"/>
                <a:ea typeface="Times New Roman" panose="02020603050405020304" pitchFamily="18" charset="0"/>
              </a:rPr>
              <a:t>anArrangement</a:t>
            </a:r>
            <a:r>
              <a:rPr lang="en-US" sz="1100" dirty="0">
                <a:solidFill>
                  <a:schemeClr val="bg1"/>
                </a:solidFill>
                <a:effectLst/>
                <a:latin typeface="Courier New" panose="02070309020205020404" pitchFamily="49" charset="0"/>
                <a:ea typeface="Times New Roman" panose="02020603050405020304" pitchFamily="18" charset="0"/>
              </a:rPr>
              <a:t> IN permutations</a:t>
            </a:r>
            <a:br>
              <a:rPr lang="en-US" sz="1100" dirty="0">
                <a:solidFill>
                  <a:schemeClr val="bg1"/>
                </a:solidFill>
                <a:effectLst/>
                <a:latin typeface="Courier New" panose="02070309020205020404" pitchFamily="49" charset="0"/>
                <a:ea typeface="Times New Roman" panose="02020603050405020304" pitchFamily="18" charset="0"/>
              </a:rPr>
            </a:br>
            <a:r>
              <a:rPr lang="en-US" sz="1100" dirty="0">
                <a:solidFill>
                  <a:schemeClr val="bg1"/>
                </a:solidFill>
                <a:effectLst/>
                <a:latin typeface="Courier New" panose="02070309020205020404" pitchFamily="49" charset="0"/>
                <a:ea typeface="Times New Roman" panose="02020603050405020304" pitchFamily="18" charset="0"/>
              </a:rPr>
              <a:t>  FOR </a:t>
            </a:r>
            <a:r>
              <a:rPr lang="en-US" sz="1100" dirty="0" err="1">
                <a:solidFill>
                  <a:schemeClr val="bg1"/>
                </a:solidFill>
                <a:effectLst/>
                <a:latin typeface="Courier New" panose="02070309020205020404" pitchFamily="49" charset="0"/>
                <a:ea typeface="Times New Roman" panose="02020603050405020304" pitchFamily="18" charset="0"/>
              </a:rPr>
              <a:t>aWord</a:t>
            </a:r>
            <a:r>
              <a:rPr lang="en-US" sz="1100" dirty="0">
                <a:solidFill>
                  <a:schemeClr val="bg1"/>
                </a:solidFill>
                <a:effectLst/>
                <a:latin typeface="Courier New" panose="02070309020205020404" pitchFamily="49" charset="0"/>
                <a:ea typeface="Times New Roman" panose="02020603050405020304" pitchFamily="18" charset="0"/>
              </a:rPr>
              <a:t> IN wordlist</a:t>
            </a:r>
            <a:br>
              <a:rPr lang="en-US" sz="1100" dirty="0">
                <a:solidFill>
                  <a:schemeClr val="bg1"/>
                </a:solidFill>
                <a:effectLst/>
                <a:latin typeface="Courier New" panose="02070309020205020404" pitchFamily="49" charset="0"/>
                <a:ea typeface="Times New Roman" panose="02020603050405020304" pitchFamily="18" charset="0"/>
              </a:rPr>
            </a:br>
            <a:r>
              <a:rPr lang="en-US" sz="1100" dirty="0">
                <a:solidFill>
                  <a:schemeClr val="bg1"/>
                </a:solidFill>
                <a:effectLst/>
                <a:latin typeface="Courier New" panose="02070309020205020404" pitchFamily="49" charset="0"/>
                <a:ea typeface="Times New Roman" panose="02020603050405020304" pitchFamily="18" charset="0"/>
              </a:rPr>
              <a:t>    IF </a:t>
            </a:r>
            <a:r>
              <a:rPr lang="en-US" sz="1100" dirty="0" err="1">
                <a:solidFill>
                  <a:schemeClr val="bg1"/>
                </a:solidFill>
                <a:effectLst/>
                <a:latin typeface="Courier New" panose="02070309020205020404" pitchFamily="49" charset="0"/>
                <a:ea typeface="Times New Roman" panose="02020603050405020304" pitchFamily="18" charset="0"/>
              </a:rPr>
              <a:t>anArrangement</a:t>
            </a:r>
            <a:r>
              <a:rPr lang="en-US" sz="1100" dirty="0">
                <a:solidFill>
                  <a:schemeClr val="bg1"/>
                </a:solidFill>
                <a:effectLst/>
                <a:latin typeface="Courier New" panose="02070309020205020404" pitchFamily="49" charset="0"/>
                <a:ea typeface="Times New Roman" panose="02020603050405020304" pitchFamily="18" charset="0"/>
              </a:rPr>
              <a:t> EQUALS </a:t>
            </a:r>
            <a:r>
              <a:rPr lang="en-US" sz="1100" dirty="0" err="1">
                <a:solidFill>
                  <a:schemeClr val="bg1"/>
                </a:solidFill>
                <a:effectLst/>
                <a:latin typeface="Courier New" panose="02070309020205020404" pitchFamily="49" charset="0"/>
                <a:ea typeface="Times New Roman" panose="02020603050405020304" pitchFamily="18" charset="0"/>
              </a:rPr>
              <a:t>aWord</a:t>
            </a:r>
            <a:br>
              <a:rPr lang="en-US" sz="1100" dirty="0">
                <a:solidFill>
                  <a:schemeClr val="bg1"/>
                </a:solidFill>
                <a:effectLst/>
                <a:latin typeface="Courier New" panose="02070309020205020404" pitchFamily="49" charset="0"/>
                <a:ea typeface="Times New Roman" panose="02020603050405020304" pitchFamily="18" charset="0"/>
              </a:rPr>
            </a:br>
            <a:r>
              <a:rPr lang="en-US" sz="1100" dirty="0">
                <a:solidFill>
                  <a:schemeClr val="bg1"/>
                </a:solidFill>
                <a:effectLst/>
                <a:latin typeface="Courier New" panose="02070309020205020404" pitchFamily="49" charset="0"/>
                <a:ea typeface="Times New Roman" panose="02020603050405020304" pitchFamily="18" charset="0"/>
              </a:rPr>
              <a:t>      APPEND </a:t>
            </a:r>
            <a:r>
              <a:rPr lang="en-US" sz="1100" dirty="0" err="1">
                <a:solidFill>
                  <a:schemeClr val="bg1"/>
                </a:solidFill>
                <a:effectLst/>
                <a:latin typeface="Courier New" panose="02070309020205020404" pitchFamily="49" charset="0"/>
                <a:ea typeface="Times New Roman" panose="02020603050405020304" pitchFamily="18" charset="0"/>
              </a:rPr>
              <a:t>aWord</a:t>
            </a:r>
            <a:r>
              <a:rPr lang="en-US" sz="1100" dirty="0">
                <a:solidFill>
                  <a:schemeClr val="bg1"/>
                </a:solidFill>
                <a:effectLst/>
                <a:latin typeface="Courier New" panose="02070309020205020404" pitchFamily="49" charset="0"/>
                <a:ea typeface="Times New Roman" panose="02020603050405020304" pitchFamily="18" charset="0"/>
              </a:rPr>
              <a:t> TO </a:t>
            </a:r>
            <a:r>
              <a:rPr lang="en-US" sz="1100" dirty="0" err="1">
                <a:solidFill>
                  <a:schemeClr val="bg1"/>
                </a:solidFill>
                <a:effectLst/>
                <a:latin typeface="Courier New" panose="02070309020205020404" pitchFamily="49" charset="0"/>
                <a:ea typeface="Times New Roman" panose="02020603050405020304" pitchFamily="18" charset="0"/>
              </a:rPr>
              <a:t>matchedWords</a:t>
            </a:r>
            <a:endParaRPr lang="en-US" sz="1600" dirty="0">
              <a:solidFill>
                <a:schemeClr val="bg1"/>
              </a:solidFill>
              <a:effectLst/>
              <a:latin typeface="Times New Roman" panose="02020603050405020304" pitchFamily="18" charset="0"/>
              <a:ea typeface="Times New Roman" panose="02020603050405020304" pitchFamily="18" charset="0"/>
            </a:endParaRPr>
          </a:p>
          <a:p>
            <a:r>
              <a:rPr lang="en-US" sz="1100" dirty="0">
                <a:solidFill>
                  <a:schemeClr val="bg1"/>
                </a:solidFill>
                <a:effectLst/>
                <a:latin typeface="Courier New" panose="02070309020205020404" pitchFamily="49" charset="0"/>
                <a:ea typeface="Times New Roman" panose="02020603050405020304" pitchFamily="18" charset="0"/>
              </a:rPr>
              <a:t>IF </a:t>
            </a:r>
            <a:r>
              <a:rPr lang="en-US" sz="1100" dirty="0" err="1">
                <a:solidFill>
                  <a:schemeClr val="bg1"/>
                </a:solidFill>
                <a:effectLst/>
                <a:latin typeface="Courier New" panose="02070309020205020404" pitchFamily="49" charset="0"/>
                <a:ea typeface="Times New Roman" panose="02020603050405020304" pitchFamily="18" charset="0"/>
              </a:rPr>
              <a:t>matchedWords</a:t>
            </a:r>
            <a:r>
              <a:rPr lang="en-US" sz="1100" dirty="0">
                <a:solidFill>
                  <a:schemeClr val="bg1"/>
                </a:solidFill>
                <a:effectLst/>
                <a:latin typeface="Courier New" panose="02070309020205020404" pitchFamily="49" charset="0"/>
                <a:ea typeface="Times New Roman" panose="02020603050405020304" pitchFamily="18" charset="0"/>
              </a:rPr>
              <a:t> IS NOT EMPTY THEN</a:t>
            </a:r>
            <a:endParaRPr lang="en-US" sz="1100" dirty="0">
              <a:solidFill>
                <a:schemeClr val="bg1"/>
              </a:solidFill>
              <a:latin typeface="Courier New" panose="02070309020205020404" pitchFamily="49" charset="0"/>
              <a:ea typeface="Times New Roman" panose="02020603050405020304" pitchFamily="18" charset="0"/>
            </a:endParaRPr>
          </a:p>
          <a:p>
            <a:r>
              <a:rPr lang="en-US" sz="1100" dirty="0">
                <a:solidFill>
                  <a:schemeClr val="bg1"/>
                </a:solidFill>
                <a:effectLst/>
                <a:latin typeface="Courier New" panose="02070309020205020404" pitchFamily="49" charset="0"/>
                <a:ea typeface="Times New Roman" panose="02020603050405020304" pitchFamily="18" charset="0"/>
              </a:rPr>
              <a:t>  FOR </a:t>
            </a:r>
            <a:r>
              <a:rPr lang="en-US" sz="1100" dirty="0" err="1">
                <a:solidFill>
                  <a:schemeClr val="bg1"/>
                </a:solidFill>
                <a:effectLst/>
                <a:latin typeface="Courier New" panose="02070309020205020404" pitchFamily="49" charset="0"/>
                <a:ea typeface="Times New Roman" panose="02020603050405020304" pitchFamily="18" charset="0"/>
              </a:rPr>
              <a:t>aWord</a:t>
            </a:r>
            <a:r>
              <a:rPr lang="en-US" sz="1100" dirty="0">
                <a:solidFill>
                  <a:schemeClr val="bg1"/>
                </a:solidFill>
                <a:effectLst/>
                <a:latin typeface="Courier New" panose="02070309020205020404" pitchFamily="49" charset="0"/>
                <a:ea typeface="Times New Roman" panose="02020603050405020304" pitchFamily="18" charset="0"/>
              </a:rPr>
              <a:t> IN </a:t>
            </a:r>
            <a:r>
              <a:rPr lang="en-US" sz="1100" dirty="0" err="1">
                <a:solidFill>
                  <a:schemeClr val="bg1"/>
                </a:solidFill>
                <a:effectLst/>
                <a:latin typeface="Courier New" panose="02070309020205020404" pitchFamily="49" charset="0"/>
                <a:ea typeface="Times New Roman" panose="02020603050405020304" pitchFamily="18" charset="0"/>
              </a:rPr>
              <a:t>matchedWords</a:t>
            </a:r>
            <a:br>
              <a:rPr lang="en-US" sz="1100" dirty="0">
                <a:solidFill>
                  <a:schemeClr val="bg1"/>
                </a:solidFill>
                <a:effectLst/>
                <a:latin typeface="Courier New" panose="02070309020205020404" pitchFamily="49" charset="0"/>
                <a:ea typeface="Times New Roman" panose="02020603050405020304" pitchFamily="18" charset="0"/>
              </a:rPr>
            </a:br>
            <a:r>
              <a:rPr lang="en-US" sz="1100" dirty="0">
                <a:solidFill>
                  <a:schemeClr val="bg1"/>
                </a:solidFill>
                <a:effectLst/>
                <a:latin typeface="Courier New" panose="02070309020205020404" pitchFamily="49" charset="0"/>
                <a:ea typeface="Times New Roman" panose="02020603050405020304" pitchFamily="18" charset="0"/>
              </a:rPr>
              <a:t>    OUT(</a:t>
            </a:r>
            <a:r>
              <a:rPr lang="en-US" sz="1100" dirty="0" err="1">
                <a:solidFill>
                  <a:schemeClr val="bg1"/>
                </a:solidFill>
                <a:effectLst/>
                <a:latin typeface="Courier New" panose="02070309020205020404" pitchFamily="49" charset="0"/>
                <a:ea typeface="Times New Roman" panose="02020603050405020304" pitchFamily="18" charset="0"/>
              </a:rPr>
              <a:t>aWord</a:t>
            </a:r>
            <a:r>
              <a:rPr lang="en-US" sz="1100" dirty="0">
                <a:solidFill>
                  <a:schemeClr val="bg1"/>
                </a:solidFill>
                <a:effectLst/>
                <a:latin typeface="Courier New" panose="02070309020205020404" pitchFamily="49" charset="0"/>
                <a:ea typeface="Times New Roman" panose="02020603050405020304" pitchFamily="18" charset="0"/>
              </a:rPr>
              <a:t>)</a:t>
            </a:r>
            <a:endParaRPr lang="en-US" sz="1600" dirty="0">
              <a:solidFill>
                <a:schemeClr val="bg1"/>
              </a:solidFill>
              <a:effectLst/>
              <a:latin typeface="Times New Roman" panose="02020603050405020304" pitchFamily="18" charset="0"/>
              <a:ea typeface="Times New Roman" panose="02020603050405020304" pitchFamily="18" charset="0"/>
            </a:endParaRPr>
          </a:p>
          <a:p>
            <a:r>
              <a:rPr lang="en-US" sz="1100" dirty="0">
                <a:solidFill>
                  <a:schemeClr val="bg1"/>
                </a:solidFill>
                <a:effectLst/>
                <a:latin typeface="Courier New" panose="02070309020205020404" pitchFamily="49" charset="0"/>
                <a:ea typeface="Times New Roman" panose="02020603050405020304" pitchFamily="18" charset="0"/>
              </a:rPr>
              <a:t>ELSE</a:t>
            </a:r>
            <a:br>
              <a:rPr lang="en-US" sz="1100" dirty="0">
                <a:solidFill>
                  <a:schemeClr val="bg1"/>
                </a:solidFill>
                <a:effectLst/>
                <a:latin typeface="Courier New" panose="02070309020205020404" pitchFamily="49" charset="0"/>
                <a:ea typeface="Times New Roman" panose="02020603050405020304" pitchFamily="18" charset="0"/>
              </a:rPr>
            </a:br>
            <a:r>
              <a:rPr lang="en-US" sz="1100" dirty="0">
                <a:solidFill>
                  <a:schemeClr val="bg1"/>
                </a:solidFill>
                <a:effectLst/>
                <a:latin typeface="Courier New" panose="02070309020205020404" pitchFamily="49" charset="0"/>
                <a:ea typeface="Times New Roman" panose="02020603050405020304" pitchFamily="18" charset="0"/>
              </a:rPr>
              <a:t>  OUT(“No match found”)</a:t>
            </a:r>
            <a:br>
              <a:rPr lang="en-US" sz="1100" dirty="0">
                <a:solidFill>
                  <a:schemeClr val="bg1"/>
                </a:solidFill>
                <a:effectLst/>
                <a:latin typeface="Courier New" panose="02070309020205020404" pitchFamily="49" charset="0"/>
                <a:ea typeface="Times New Roman" panose="02020603050405020304" pitchFamily="18" charset="0"/>
              </a:rPr>
            </a:br>
            <a:endParaRPr lang="en-US" sz="1600" b="1" dirty="0">
              <a:solidFill>
                <a:schemeClr val="bg1"/>
              </a:solidFill>
              <a:effectLst/>
              <a:latin typeface="Cambria" panose="02040503050406030204" pitchFamily="18" charset="0"/>
              <a:ea typeface="Times New Roman" panose="02020603050405020304" pitchFamily="18" charset="0"/>
              <a:cs typeface="Times New Roman" panose="02020603050405020304" pitchFamily="18" charset="0"/>
            </a:endParaRPr>
          </a:p>
          <a:p>
            <a:r>
              <a:rPr lang="en-US" sz="1100" dirty="0">
                <a:solidFill>
                  <a:schemeClr val="bg1"/>
                </a:solidFill>
                <a:effectLst/>
                <a:latin typeface="Courier New" panose="02070309020205020404" pitchFamily="49" charset="0"/>
                <a:ea typeface="Times New Roman" panose="02020603050405020304" pitchFamily="18" charset="0"/>
              </a:rPr>
              <a:t>arrangements </a:t>
            </a:r>
            <a:r>
              <a:rPr lang="en-US" sz="11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sym typeface="Wingdings" panose="05000000000000000000" pitchFamily="2" charset="2"/>
              </a:rPr>
              <a:t></a:t>
            </a:r>
            <a:r>
              <a:rPr lang="en-US" sz="1100" dirty="0">
                <a:solidFill>
                  <a:schemeClr val="bg1"/>
                </a:solidFill>
                <a:effectLst/>
                <a:latin typeface="Courier New" panose="02070309020205020404" pitchFamily="49" charset="0"/>
                <a:ea typeface="Times New Roman" panose="02020603050405020304" pitchFamily="18" charset="0"/>
              </a:rPr>
              <a:t> ARRAY OF STRINGS</a:t>
            </a:r>
            <a:endParaRPr lang="en-US" sz="1600" dirty="0">
              <a:solidFill>
                <a:schemeClr val="bg1"/>
              </a:solidFill>
              <a:effectLst/>
              <a:latin typeface="Times New Roman" panose="02020603050405020304" pitchFamily="18" charset="0"/>
              <a:ea typeface="Times New Roman" panose="02020603050405020304" pitchFamily="18" charset="0"/>
            </a:endParaRPr>
          </a:p>
          <a:p>
            <a:r>
              <a:rPr lang="en-US" sz="1100" dirty="0">
                <a:solidFill>
                  <a:schemeClr val="bg1"/>
                </a:solidFill>
                <a:effectLst/>
                <a:latin typeface="Courier New" panose="02070309020205020404" pitchFamily="49" charset="0"/>
                <a:ea typeface="Times New Roman" panose="02020603050405020304" pitchFamily="18" charset="0"/>
              </a:rPr>
              <a:t>FOR </a:t>
            </a:r>
            <a:r>
              <a:rPr lang="en-US" sz="1100" dirty="0" err="1">
                <a:solidFill>
                  <a:schemeClr val="bg1"/>
                </a:solidFill>
                <a:effectLst/>
                <a:latin typeface="Courier New" panose="02070309020205020404" pitchFamily="49" charset="0"/>
                <a:ea typeface="Times New Roman" panose="02020603050405020304" pitchFamily="18" charset="0"/>
              </a:rPr>
              <a:t>aSlice</a:t>
            </a:r>
            <a:r>
              <a:rPr lang="en-US" sz="1100" dirty="0">
                <a:solidFill>
                  <a:schemeClr val="bg1"/>
                </a:solidFill>
                <a:effectLst/>
                <a:latin typeface="Courier New" panose="02070309020205020404" pitchFamily="49" charset="0"/>
                <a:ea typeface="Times New Roman" panose="02020603050405020304" pitchFamily="18" charset="0"/>
              </a:rPr>
              <a:t> in </a:t>
            </a:r>
            <a:r>
              <a:rPr lang="en-US" sz="1100" dirty="0" err="1">
                <a:solidFill>
                  <a:schemeClr val="bg1"/>
                </a:solidFill>
                <a:effectLst/>
                <a:latin typeface="Courier New" panose="02070309020205020404" pitchFamily="49" charset="0"/>
                <a:ea typeface="Times New Roman" panose="02020603050405020304" pitchFamily="18" charset="0"/>
              </a:rPr>
              <a:t>scrambledWord</a:t>
            </a:r>
            <a:endParaRPr lang="en-US" sz="1600" dirty="0">
              <a:solidFill>
                <a:schemeClr val="bg1"/>
              </a:solidFill>
              <a:latin typeface="Times New Roman" panose="02020603050405020304" pitchFamily="18" charset="0"/>
              <a:ea typeface="Times New Roman" panose="02020603050405020304" pitchFamily="18" charset="0"/>
            </a:endParaRPr>
          </a:p>
          <a:p>
            <a:r>
              <a:rPr lang="en-US" sz="1100" dirty="0">
                <a:solidFill>
                  <a:schemeClr val="bg1"/>
                </a:solidFill>
                <a:effectLst/>
                <a:latin typeface="Courier New" panose="02070309020205020404" pitchFamily="49" charset="0"/>
                <a:ea typeface="Times New Roman" panose="02020603050405020304" pitchFamily="18" charset="0"/>
              </a:rPr>
              <a:t>  FOR index </a:t>
            </a:r>
            <a:r>
              <a:rPr lang="en-US" sz="11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sym typeface="Wingdings" panose="05000000000000000000" pitchFamily="2" charset="2"/>
              </a:rPr>
              <a:t></a:t>
            </a:r>
            <a:r>
              <a:rPr lang="en-US" sz="1100" dirty="0">
                <a:solidFill>
                  <a:schemeClr val="bg1"/>
                </a:solidFill>
                <a:effectLst/>
                <a:latin typeface="Courier New" panose="02070309020205020404" pitchFamily="49" charset="0"/>
                <a:ea typeface="Times New Roman" panose="02020603050405020304" pitchFamily="18" charset="0"/>
              </a:rPr>
              <a:t> 1 TO LENGTH(</a:t>
            </a:r>
            <a:r>
              <a:rPr lang="en-US" sz="1100" dirty="0" err="1">
                <a:solidFill>
                  <a:schemeClr val="bg1"/>
                </a:solidFill>
                <a:effectLst/>
                <a:latin typeface="Courier New" panose="02070309020205020404" pitchFamily="49" charset="0"/>
                <a:ea typeface="Times New Roman" panose="02020603050405020304" pitchFamily="18" charset="0"/>
              </a:rPr>
              <a:t>aSlice</a:t>
            </a:r>
            <a:r>
              <a:rPr lang="en-US" sz="1100" dirty="0">
                <a:solidFill>
                  <a:schemeClr val="bg1"/>
                </a:solidFill>
                <a:effectLst/>
                <a:latin typeface="Courier New" panose="02070309020205020404" pitchFamily="49" charset="0"/>
                <a:ea typeface="Times New Roman" panose="02020603050405020304" pitchFamily="18" charset="0"/>
              </a:rPr>
              <a:t>)</a:t>
            </a:r>
            <a:endParaRPr lang="en-US" sz="1600" dirty="0">
              <a:solidFill>
                <a:schemeClr val="bg1"/>
              </a:solidFill>
              <a:latin typeface="Times New Roman" panose="02020603050405020304" pitchFamily="18" charset="0"/>
              <a:ea typeface="Times New Roman" panose="02020603050405020304" pitchFamily="18" charset="0"/>
            </a:endParaRPr>
          </a:p>
          <a:p>
            <a:r>
              <a:rPr lang="en-US" sz="1100" dirty="0">
                <a:solidFill>
                  <a:schemeClr val="bg1"/>
                </a:solidFill>
                <a:effectLst/>
                <a:latin typeface="Courier New" panose="02070309020205020404" pitchFamily="49" charset="0"/>
                <a:ea typeface="Times New Roman" panose="02020603050405020304" pitchFamily="18" charset="0"/>
              </a:rPr>
              <a:t>    APPEND CONCATENATE(</a:t>
            </a:r>
            <a:r>
              <a:rPr lang="en-US" sz="1100" dirty="0" err="1">
                <a:solidFill>
                  <a:schemeClr val="bg1"/>
                </a:solidFill>
                <a:effectLst/>
                <a:latin typeface="Courier New" panose="02070309020205020404" pitchFamily="49" charset="0"/>
                <a:ea typeface="Times New Roman" panose="02020603050405020304" pitchFamily="18" charset="0"/>
              </a:rPr>
              <a:t>leftPart,firstLetter,rightPart</a:t>
            </a:r>
            <a:r>
              <a:rPr lang="en-US" sz="1100" dirty="0">
                <a:solidFill>
                  <a:schemeClr val="bg1"/>
                </a:solidFill>
                <a:effectLst/>
                <a:latin typeface="Courier New" panose="02070309020205020404" pitchFamily="49" charset="0"/>
                <a:ea typeface="Times New Roman" panose="02020603050405020304" pitchFamily="18" charset="0"/>
              </a:rPr>
              <a:t>) 	TO arrangements</a:t>
            </a:r>
            <a:endParaRPr lang="en-US" sz="16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8694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graphicFrame>
        <p:nvGraphicFramePr>
          <p:cNvPr id="106" name="Google Shape;106;p19"/>
          <p:cNvGraphicFramePr/>
          <p:nvPr>
            <p:extLst>
              <p:ext uri="{D42A27DB-BD31-4B8C-83A1-F6EECF244321}">
                <p14:modId xmlns:p14="http://schemas.microsoft.com/office/powerpoint/2010/main" val="1605910458"/>
              </p:ext>
            </p:extLst>
          </p:nvPr>
        </p:nvGraphicFramePr>
        <p:xfrm>
          <a:off x="572588" y="1622725"/>
          <a:ext cx="7998800" cy="2402200"/>
        </p:xfrm>
        <a:graphic>
          <a:graphicData uri="http://schemas.openxmlformats.org/drawingml/2006/table">
            <a:tbl>
              <a:tblPr>
                <a:noFill/>
                <a:tableStyleId>{4C0DA416-9369-46D8-A527-9F5BCD0AB093}</a:tableStyleId>
              </a:tblPr>
              <a:tblGrid>
                <a:gridCol w="1850750">
                  <a:extLst>
                    <a:ext uri="{9D8B030D-6E8A-4147-A177-3AD203B41FA5}">
                      <a16:colId xmlns:a16="http://schemas.microsoft.com/office/drawing/2014/main" val="20000"/>
                    </a:ext>
                  </a:extLst>
                </a:gridCol>
                <a:gridCol w="2155000">
                  <a:extLst>
                    <a:ext uri="{9D8B030D-6E8A-4147-A177-3AD203B41FA5}">
                      <a16:colId xmlns:a16="http://schemas.microsoft.com/office/drawing/2014/main" val="20001"/>
                    </a:ext>
                  </a:extLst>
                </a:gridCol>
                <a:gridCol w="1825400">
                  <a:extLst>
                    <a:ext uri="{9D8B030D-6E8A-4147-A177-3AD203B41FA5}">
                      <a16:colId xmlns:a16="http://schemas.microsoft.com/office/drawing/2014/main" val="20002"/>
                    </a:ext>
                  </a:extLst>
                </a:gridCol>
                <a:gridCol w="2167650">
                  <a:extLst>
                    <a:ext uri="{9D8B030D-6E8A-4147-A177-3AD203B41FA5}">
                      <a16:colId xmlns:a16="http://schemas.microsoft.com/office/drawing/2014/main" val="20003"/>
                    </a:ext>
                  </a:extLst>
                </a:gridCol>
              </a:tblGrid>
              <a:tr h="600550">
                <a:tc gridSpan="4">
                  <a:txBody>
                    <a:bodyPr/>
                    <a:lstStyle/>
                    <a:p>
                      <a:pPr marL="0" lvl="0" indent="0" algn="ctr" rtl="0">
                        <a:lnSpc>
                          <a:spcPct val="115000"/>
                        </a:lnSpc>
                        <a:spcBef>
                          <a:spcPts val="0"/>
                        </a:spcBef>
                        <a:spcAft>
                          <a:spcPts val="0"/>
                        </a:spcAft>
                        <a:buNone/>
                      </a:pPr>
                      <a:r>
                        <a:rPr lang="en" sz="1800" b="1" dirty="0">
                          <a:solidFill>
                            <a:srgbClr val="FFFFFF"/>
                          </a:solidFill>
                          <a:latin typeface="Calibri"/>
                          <a:ea typeface="Calibri"/>
                          <a:cs typeface="Calibri"/>
                          <a:sym typeface="Calibri"/>
                        </a:rPr>
                        <a:t>Execution time (ms)</a:t>
                      </a:r>
                      <a:endParaRPr sz="1800" b="1" dirty="0">
                        <a:solidFill>
                          <a:srgbClr val="FFFFFF"/>
                        </a:solidFill>
                        <a:latin typeface="Calibri"/>
                        <a:ea typeface="Calibri"/>
                        <a:cs typeface="Calibri"/>
                        <a:sym typeface="Calibri"/>
                      </a:endParaRPr>
                    </a:p>
                  </a:txBody>
                  <a:tcPr marL="68575" marR="68575" marT="91425" marB="91425">
                    <a:lnL w="12575" cap="flat" cmpd="sng">
                      <a:solidFill>
                        <a:srgbClr val="B8CCE4"/>
                      </a:solidFill>
                      <a:prstDash val="solid"/>
                      <a:round/>
                      <a:headEnd type="none" w="sm" len="sm"/>
                      <a:tailEnd type="none" w="sm" len="sm"/>
                    </a:lnL>
                    <a:lnR w="12575" cap="flat" cmpd="sng">
                      <a:solidFill>
                        <a:srgbClr val="B8CCE4"/>
                      </a:solidFill>
                      <a:prstDash val="solid"/>
                      <a:round/>
                      <a:headEnd type="none" w="sm" len="sm"/>
                      <a:tailEnd type="none" w="sm" len="sm"/>
                    </a:lnR>
                    <a:lnT w="12575" cap="flat" cmpd="sng">
                      <a:solidFill>
                        <a:srgbClr val="B8CCE4"/>
                      </a:solidFill>
                      <a:prstDash val="solid"/>
                      <a:round/>
                      <a:headEnd type="none" w="sm" len="sm"/>
                      <a:tailEnd type="none" w="sm" len="sm"/>
                    </a:lnT>
                    <a:lnB w="19025" cap="flat" cmpd="sng">
                      <a:solidFill>
                        <a:srgbClr val="95B3D7"/>
                      </a:solidFill>
                      <a:prstDash val="solid"/>
                      <a:round/>
                      <a:headEnd type="none" w="sm" len="sm"/>
                      <a:tailEnd type="none" w="sm" len="sm"/>
                    </a:lnB>
                  </a:tcPr>
                </a:tc>
                <a:tc hMerge="1">
                  <a:txBody>
                    <a:bodyPr/>
                    <a:lstStyle/>
                    <a:p>
                      <a:endParaRPr lang=""/>
                    </a:p>
                  </a:txBody>
                  <a:tcPr/>
                </a:tc>
                <a:tc hMerge="1">
                  <a:txBody>
                    <a:bodyPr/>
                    <a:lstStyle/>
                    <a:p>
                      <a:endParaRPr lang=""/>
                    </a:p>
                  </a:txBody>
                  <a:tcPr/>
                </a:tc>
                <a:tc hMerge="1">
                  <a:txBody>
                    <a:bodyPr/>
                    <a:lstStyle/>
                    <a:p>
                      <a:endParaRPr lang=""/>
                    </a:p>
                  </a:txBody>
                  <a:tcPr/>
                </a:tc>
                <a:extLst>
                  <a:ext uri="{0D108BD9-81ED-4DB2-BD59-A6C34878D82A}">
                    <a16:rowId xmlns:a16="http://schemas.microsoft.com/office/drawing/2014/main" val="10000"/>
                  </a:ext>
                </a:extLst>
              </a:tr>
              <a:tr h="600550">
                <a:tc gridSpan="2">
                  <a:txBody>
                    <a:bodyPr/>
                    <a:lstStyle/>
                    <a:p>
                      <a:pPr marL="0" lvl="0" indent="0" algn="ctr" rtl="0">
                        <a:lnSpc>
                          <a:spcPct val="115000"/>
                        </a:lnSpc>
                        <a:spcBef>
                          <a:spcPts val="0"/>
                        </a:spcBef>
                        <a:spcAft>
                          <a:spcPts val="0"/>
                        </a:spcAft>
                        <a:buNone/>
                      </a:pPr>
                      <a:r>
                        <a:rPr lang="en" sz="1800" b="1" dirty="0">
                          <a:solidFill>
                            <a:srgbClr val="FFFFFF"/>
                          </a:solidFill>
                          <a:latin typeface="Calibri"/>
                          <a:ea typeface="Calibri"/>
                          <a:cs typeface="Calibri"/>
                          <a:sym typeface="Calibri"/>
                        </a:rPr>
                        <a:t>Length and Character Check Algorithm</a:t>
                      </a:r>
                      <a:endParaRPr sz="1800" b="1" dirty="0">
                        <a:solidFill>
                          <a:srgbClr val="FFFFFF"/>
                        </a:solidFill>
                        <a:latin typeface="Calibri"/>
                        <a:ea typeface="Calibri"/>
                        <a:cs typeface="Calibri"/>
                        <a:sym typeface="Calibri"/>
                      </a:endParaRPr>
                    </a:p>
                  </a:txBody>
                  <a:tcPr marL="68575" marR="68575" marT="91425" marB="91425">
                    <a:lnL w="12575" cap="flat" cmpd="sng">
                      <a:solidFill>
                        <a:srgbClr val="B8CCE4"/>
                      </a:solidFill>
                      <a:prstDash val="solid"/>
                      <a:round/>
                      <a:headEnd type="none" w="sm" len="sm"/>
                      <a:tailEnd type="none" w="sm" len="sm"/>
                    </a:lnL>
                    <a:lnR w="12575" cap="flat" cmpd="sng">
                      <a:solidFill>
                        <a:srgbClr val="B8CCE4"/>
                      </a:solidFill>
                      <a:prstDash val="solid"/>
                      <a:round/>
                      <a:headEnd type="none" w="sm" len="sm"/>
                      <a:tailEnd type="none" w="sm" len="sm"/>
                    </a:lnR>
                    <a:lnT w="19025" cap="flat" cmpd="sng">
                      <a:solidFill>
                        <a:srgbClr val="95B3D7"/>
                      </a:solidFill>
                      <a:prstDash val="solid"/>
                      <a:round/>
                      <a:headEnd type="none" w="sm" len="sm"/>
                      <a:tailEnd type="none" w="sm" len="sm"/>
                    </a:lnT>
                    <a:lnB w="12575" cap="flat" cmpd="sng">
                      <a:solidFill>
                        <a:srgbClr val="B8CCE4"/>
                      </a:solidFill>
                      <a:prstDash val="solid"/>
                      <a:round/>
                      <a:headEnd type="none" w="sm" len="sm"/>
                      <a:tailEnd type="none" w="sm" len="sm"/>
                    </a:lnB>
                  </a:tcPr>
                </a:tc>
                <a:tc hMerge="1">
                  <a:txBody>
                    <a:bodyPr/>
                    <a:lstStyle/>
                    <a:p>
                      <a:endParaRPr lang=""/>
                    </a:p>
                  </a:txBody>
                  <a:tcPr/>
                </a:tc>
                <a:tc gridSpan="2">
                  <a:txBody>
                    <a:bodyPr/>
                    <a:lstStyle/>
                    <a:p>
                      <a:pPr marL="0" lvl="0" indent="0" algn="ctr" rtl="0">
                        <a:lnSpc>
                          <a:spcPct val="115000"/>
                        </a:lnSpc>
                        <a:spcBef>
                          <a:spcPts val="0"/>
                        </a:spcBef>
                        <a:spcAft>
                          <a:spcPts val="0"/>
                        </a:spcAft>
                        <a:buNone/>
                      </a:pPr>
                      <a:r>
                        <a:rPr lang="en" sz="1800" b="1" dirty="0">
                          <a:solidFill>
                            <a:srgbClr val="FFFFFF"/>
                          </a:solidFill>
                          <a:latin typeface="Calibri"/>
                          <a:ea typeface="Calibri"/>
                          <a:cs typeface="Calibri"/>
                          <a:sym typeface="Calibri"/>
                        </a:rPr>
                        <a:t>Permutation existence Algorithm</a:t>
                      </a:r>
                      <a:endParaRPr sz="1800" b="1" dirty="0">
                        <a:solidFill>
                          <a:srgbClr val="FFFFFF"/>
                        </a:solidFill>
                        <a:latin typeface="Calibri"/>
                        <a:ea typeface="Calibri"/>
                        <a:cs typeface="Calibri"/>
                        <a:sym typeface="Calibri"/>
                      </a:endParaRPr>
                    </a:p>
                  </a:txBody>
                  <a:tcPr marL="68575" marR="68575" marT="91425" marB="91425">
                    <a:lnL w="12575" cap="flat" cmpd="sng">
                      <a:solidFill>
                        <a:srgbClr val="B8CCE4"/>
                      </a:solidFill>
                      <a:prstDash val="solid"/>
                      <a:round/>
                      <a:headEnd type="none" w="sm" len="sm"/>
                      <a:tailEnd type="none" w="sm" len="sm"/>
                    </a:lnL>
                    <a:lnR w="12575" cap="flat" cmpd="sng">
                      <a:solidFill>
                        <a:srgbClr val="B8CCE4"/>
                      </a:solidFill>
                      <a:prstDash val="solid"/>
                      <a:round/>
                      <a:headEnd type="none" w="sm" len="sm"/>
                      <a:tailEnd type="none" w="sm" len="sm"/>
                    </a:lnR>
                    <a:lnT w="19025" cap="flat" cmpd="sng">
                      <a:solidFill>
                        <a:srgbClr val="95B3D7"/>
                      </a:solidFill>
                      <a:prstDash val="solid"/>
                      <a:round/>
                      <a:headEnd type="none" w="sm" len="sm"/>
                      <a:tailEnd type="none" w="sm" len="sm"/>
                    </a:lnT>
                    <a:lnB w="12575" cap="flat" cmpd="sng">
                      <a:solidFill>
                        <a:srgbClr val="B8CCE4"/>
                      </a:solidFill>
                      <a:prstDash val="solid"/>
                      <a:round/>
                      <a:headEnd type="none" w="sm" len="sm"/>
                      <a:tailEnd type="none" w="sm" len="sm"/>
                    </a:lnB>
                  </a:tcPr>
                </a:tc>
                <a:tc hMerge="1">
                  <a:txBody>
                    <a:bodyPr/>
                    <a:lstStyle/>
                    <a:p>
                      <a:endParaRPr lang=""/>
                    </a:p>
                  </a:txBody>
                  <a:tcPr/>
                </a:tc>
                <a:extLst>
                  <a:ext uri="{0D108BD9-81ED-4DB2-BD59-A6C34878D82A}">
                    <a16:rowId xmlns:a16="http://schemas.microsoft.com/office/drawing/2014/main" val="10001"/>
                  </a:ext>
                </a:extLst>
              </a:tr>
              <a:tr h="600550">
                <a:tc>
                  <a:txBody>
                    <a:bodyPr/>
                    <a:lstStyle/>
                    <a:p>
                      <a:pPr marL="0" lvl="0" indent="0" algn="ctr" rtl="0">
                        <a:lnSpc>
                          <a:spcPct val="115000"/>
                        </a:lnSpc>
                        <a:spcBef>
                          <a:spcPts val="0"/>
                        </a:spcBef>
                        <a:spcAft>
                          <a:spcPts val="0"/>
                        </a:spcAft>
                        <a:buNone/>
                      </a:pPr>
                      <a:r>
                        <a:rPr lang="en" sz="1800">
                          <a:solidFill>
                            <a:srgbClr val="FFFFFF"/>
                          </a:solidFill>
                          <a:latin typeface="Calibri"/>
                          <a:ea typeface="Calibri"/>
                          <a:cs typeface="Calibri"/>
                          <a:sym typeface="Calibri"/>
                        </a:rPr>
                        <a:t>Best Case (n = 2)</a:t>
                      </a:r>
                      <a:endParaRPr sz="1800">
                        <a:solidFill>
                          <a:srgbClr val="FFFFFF"/>
                        </a:solidFill>
                        <a:latin typeface="Calibri"/>
                        <a:ea typeface="Calibri"/>
                        <a:cs typeface="Calibri"/>
                        <a:sym typeface="Calibri"/>
                      </a:endParaRPr>
                    </a:p>
                  </a:txBody>
                  <a:tcPr marL="68575" marR="68575" marT="91425" marB="91425">
                    <a:lnL w="12575" cap="flat" cmpd="sng">
                      <a:solidFill>
                        <a:srgbClr val="B8CCE4"/>
                      </a:solidFill>
                      <a:prstDash val="solid"/>
                      <a:round/>
                      <a:headEnd type="none" w="sm" len="sm"/>
                      <a:tailEnd type="none" w="sm" len="sm"/>
                    </a:lnL>
                    <a:lnR w="12575" cap="flat" cmpd="sng">
                      <a:solidFill>
                        <a:srgbClr val="B8CCE4"/>
                      </a:solidFill>
                      <a:prstDash val="solid"/>
                      <a:round/>
                      <a:headEnd type="none" w="sm" len="sm"/>
                      <a:tailEnd type="none" w="sm" len="sm"/>
                    </a:lnR>
                    <a:lnT w="12575" cap="flat" cmpd="sng">
                      <a:solidFill>
                        <a:srgbClr val="B8CCE4"/>
                      </a:solidFill>
                      <a:prstDash val="solid"/>
                      <a:round/>
                      <a:headEnd type="none" w="sm" len="sm"/>
                      <a:tailEnd type="none" w="sm" len="sm"/>
                    </a:lnT>
                    <a:lnB w="12575" cap="flat" cmpd="sng">
                      <a:solidFill>
                        <a:srgbClr val="B8CCE4"/>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solidFill>
                            <a:srgbClr val="FFFFFF"/>
                          </a:solidFill>
                          <a:latin typeface="Calibri"/>
                          <a:ea typeface="Calibri"/>
                          <a:cs typeface="Calibri"/>
                          <a:sym typeface="Calibri"/>
                        </a:rPr>
                        <a:t>Worst Case (n = 7)</a:t>
                      </a:r>
                      <a:endParaRPr sz="1800">
                        <a:solidFill>
                          <a:srgbClr val="FFFFFF"/>
                        </a:solidFill>
                        <a:latin typeface="Calibri"/>
                        <a:ea typeface="Calibri"/>
                        <a:cs typeface="Calibri"/>
                        <a:sym typeface="Calibri"/>
                      </a:endParaRPr>
                    </a:p>
                  </a:txBody>
                  <a:tcPr marL="68575" marR="68575" marT="91425" marB="91425">
                    <a:lnL w="12575" cap="flat" cmpd="sng">
                      <a:solidFill>
                        <a:srgbClr val="B8CCE4"/>
                      </a:solidFill>
                      <a:prstDash val="solid"/>
                      <a:round/>
                      <a:headEnd type="none" w="sm" len="sm"/>
                      <a:tailEnd type="none" w="sm" len="sm"/>
                    </a:lnL>
                    <a:lnR w="12575" cap="flat" cmpd="sng">
                      <a:solidFill>
                        <a:srgbClr val="B8CCE4"/>
                      </a:solidFill>
                      <a:prstDash val="solid"/>
                      <a:round/>
                      <a:headEnd type="none" w="sm" len="sm"/>
                      <a:tailEnd type="none" w="sm" len="sm"/>
                    </a:lnR>
                    <a:lnT w="12575" cap="flat" cmpd="sng">
                      <a:solidFill>
                        <a:srgbClr val="B8CCE4"/>
                      </a:solidFill>
                      <a:prstDash val="solid"/>
                      <a:round/>
                      <a:headEnd type="none" w="sm" len="sm"/>
                      <a:tailEnd type="none" w="sm" len="sm"/>
                    </a:lnT>
                    <a:lnB w="12575" cap="flat" cmpd="sng">
                      <a:solidFill>
                        <a:srgbClr val="B8CCE4"/>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solidFill>
                            <a:srgbClr val="FFFFFF"/>
                          </a:solidFill>
                          <a:latin typeface="Calibri"/>
                          <a:ea typeface="Calibri"/>
                          <a:cs typeface="Calibri"/>
                          <a:sym typeface="Calibri"/>
                        </a:rPr>
                        <a:t>Best Case (n = 2)</a:t>
                      </a:r>
                      <a:endParaRPr sz="1800">
                        <a:solidFill>
                          <a:srgbClr val="FFFFFF"/>
                        </a:solidFill>
                        <a:latin typeface="Calibri"/>
                        <a:ea typeface="Calibri"/>
                        <a:cs typeface="Calibri"/>
                        <a:sym typeface="Calibri"/>
                      </a:endParaRPr>
                    </a:p>
                  </a:txBody>
                  <a:tcPr marL="68575" marR="68575" marT="91425" marB="91425">
                    <a:lnL w="12575" cap="flat" cmpd="sng">
                      <a:solidFill>
                        <a:srgbClr val="B8CCE4"/>
                      </a:solidFill>
                      <a:prstDash val="solid"/>
                      <a:round/>
                      <a:headEnd type="none" w="sm" len="sm"/>
                      <a:tailEnd type="none" w="sm" len="sm"/>
                    </a:lnL>
                    <a:lnR w="12575" cap="flat" cmpd="sng">
                      <a:solidFill>
                        <a:srgbClr val="B8CCE4"/>
                      </a:solidFill>
                      <a:prstDash val="solid"/>
                      <a:round/>
                      <a:headEnd type="none" w="sm" len="sm"/>
                      <a:tailEnd type="none" w="sm" len="sm"/>
                    </a:lnR>
                    <a:lnT w="12575" cap="flat" cmpd="sng">
                      <a:solidFill>
                        <a:srgbClr val="B8CCE4"/>
                      </a:solidFill>
                      <a:prstDash val="solid"/>
                      <a:round/>
                      <a:headEnd type="none" w="sm" len="sm"/>
                      <a:tailEnd type="none" w="sm" len="sm"/>
                    </a:lnT>
                    <a:lnB w="12575" cap="flat" cmpd="sng">
                      <a:solidFill>
                        <a:srgbClr val="B8CCE4"/>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solidFill>
                            <a:srgbClr val="FFFFFF"/>
                          </a:solidFill>
                          <a:latin typeface="Calibri"/>
                          <a:ea typeface="Calibri"/>
                          <a:cs typeface="Calibri"/>
                          <a:sym typeface="Calibri"/>
                        </a:rPr>
                        <a:t>Worst Case (n = 7)</a:t>
                      </a:r>
                      <a:endParaRPr sz="1800">
                        <a:solidFill>
                          <a:srgbClr val="FFFFFF"/>
                        </a:solidFill>
                        <a:latin typeface="Calibri"/>
                        <a:ea typeface="Calibri"/>
                        <a:cs typeface="Calibri"/>
                        <a:sym typeface="Calibri"/>
                      </a:endParaRPr>
                    </a:p>
                  </a:txBody>
                  <a:tcPr marL="68575" marR="68575" marT="91425" marB="91425">
                    <a:lnL w="12575" cap="flat" cmpd="sng">
                      <a:solidFill>
                        <a:srgbClr val="B8CCE4"/>
                      </a:solidFill>
                      <a:prstDash val="solid"/>
                      <a:round/>
                      <a:headEnd type="none" w="sm" len="sm"/>
                      <a:tailEnd type="none" w="sm" len="sm"/>
                    </a:lnL>
                    <a:lnR w="12575" cap="flat" cmpd="sng">
                      <a:solidFill>
                        <a:srgbClr val="B8CCE4"/>
                      </a:solidFill>
                      <a:prstDash val="solid"/>
                      <a:round/>
                      <a:headEnd type="none" w="sm" len="sm"/>
                      <a:tailEnd type="none" w="sm" len="sm"/>
                    </a:lnR>
                    <a:lnT w="12575" cap="flat" cmpd="sng">
                      <a:solidFill>
                        <a:srgbClr val="B8CCE4"/>
                      </a:solidFill>
                      <a:prstDash val="solid"/>
                      <a:round/>
                      <a:headEnd type="none" w="sm" len="sm"/>
                      <a:tailEnd type="none" w="sm" len="sm"/>
                    </a:lnT>
                    <a:lnB w="12575" cap="flat" cmpd="sng">
                      <a:solidFill>
                        <a:srgbClr val="B8CCE4"/>
                      </a:solidFill>
                      <a:prstDash val="solid"/>
                      <a:round/>
                      <a:headEnd type="none" w="sm" len="sm"/>
                      <a:tailEnd type="none" w="sm" len="sm"/>
                    </a:lnB>
                  </a:tcPr>
                </a:tc>
                <a:extLst>
                  <a:ext uri="{0D108BD9-81ED-4DB2-BD59-A6C34878D82A}">
                    <a16:rowId xmlns:a16="http://schemas.microsoft.com/office/drawing/2014/main" val="10002"/>
                  </a:ext>
                </a:extLst>
              </a:tr>
              <a:tr h="600550">
                <a:tc>
                  <a:txBody>
                    <a:bodyPr/>
                    <a:lstStyle/>
                    <a:p>
                      <a:pPr marL="0" lvl="0" indent="0" algn="ctr" rtl="0">
                        <a:lnSpc>
                          <a:spcPct val="115000"/>
                        </a:lnSpc>
                        <a:spcBef>
                          <a:spcPts val="0"/>
                        </a:spcBef>
                        <a:spcAft>
                          <a:spcPts val="0"/>
                        </a:spcAft>
                        <a:buNone/>
                      </a:pPr>
                      <a:r>
                        <a:rPr lang="en" sz="1800">
                          <a:solidFill>
                            <a:srgbClr val="FFFFFF"/>
                          </a:solidFill>
                          <a:latin typeface="Calibri"/>
                          <a:ea typeface="Calibri"/>
                          <a:cs typeface="Calibri"/>
                          <a:sym typeface="Calibri"/>
                        </a:rPr>
                        <a:t>259</a:t>
                      </a:r>
                      <a:endParaRPr sz="1800">
                        <a:solidFill>
                          <a:srgbClr val="FFFFFF"/>
                        </a:solidFill>
                        <a:latin typeface="Calibri"/>
                        <a:ea typeface="Calibri"/>
                        <a:cs typeface="Calibri"/>
                        <a:sym typeface="Calibri"/>
                      </a:endParaRPr>
                    </a:p>
                  </a:txBody>
                  <a:tcPr marL="68575" marR="68575" marT="91425" marB="91425">
                    <a:lnL w="12575" cap="flat" cmpd="sng">
                      <a:solidFill>
                        <a:srgbClr val="B8CCE4"/>
                      </a:solidFill>
                      <a:prstDash val="solid"/>
                      <a:round/>
                      <a:headEnd type="none" w="sm" len="sm"/>
                      <a:tailEnd type="none" w="sm" len="sm"/>
                    </a:lnL>
                    <a:lnR w="12575" cap="flat" cmpd="sng">
                      <a:solidFill>
                        <a:srgbClr val="B8CCE4"/>
                      </a:solidFill>
                      <a:prstDash val="solid"/>
                      <a:round/>
                      <a:headEnd type="none" w="sm" len="sm"/>
                      <a:tailEnd type="none" w="sm" len="sm"/>
                    </a:lnR>
                    <a:lnT w="12575" cap="flat" cmpd="sng">
                      <a:solidFill>
                        <a:srgbClr val="B8CCE4"/>
                      </a:solidFill>
                      <a:prstDash val="solid"/>
                      <a:round/>
                      <a:headEnd type="none" w="sm" len="sm"/>
                      <a:tailEnd type="none" w="sm" len="sm"/>
                    </a:lnT>
                    <a:lnB w="12575" cap="flat" cmpd="sng">
                      <a:solidFill>
                        <a:srgbClr val="B8CCE4"/>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solidFill>
                            <a:srgbClr val="FFFFFF"/>
                          </a:solidFill>
                          <a:latin typeface="Calibri"/>
                          <a:ea typeface="Calibri"/>
                          <a:cs typeface="Calibri"/>
                          <a:sym typeface="Calibri"/>
                        </a:rPr>
                        <a:t>789</a:t>
                      </a:r>
                      <a:endParaRPr sz="1800">
                        <a:solidFill>
                          <a:srgbClr val="FFFFFF"/>
                        </a:solidFill>
                        <a:latin typeface="Calibri"/>
                        <a:ea typeface="Calibri"/>
                        <a:cs typeface="Calibri"/>
                        <a:sym typeface="Calibri"/>
                      </a:endParaRPr>
                    </a:p>
                  </a:txBody>
                  <a:tcPr marL="68575" marR="68575" marT="91425" marB="91425">
                    <a:lnL w="12575" cap="flat" cmpd="sng">
                      <a:solidFill>
                        <a:srgbClr val="B8CCE4"/>
                      </a:solidFill>
                      <a:prstDash val="solid"/>
                      <a:round/>
                      <a:headEnd type="none" w="sm" len="sm"/>
                      <a:tailEnd type="none" w="sm" len="sm"/>
                    </a:lnL>
                    <a:lnR w="12575" cap="flat" cmpd="sng">
                      <a:solidFill>
                        <a:srgbClr val="B8CCE4"/>
                      </a:solidFill>
                      <a:prstDash val="solid"/>
                      <a:round/>
                      <a:headEnd type="none" w="sm" len="sm"/>
                      <a:tailEnd type="none" w="sm" len="sm"/>
                    </a:lnR>
                    <a:lnT w="12575" cap="flat" cmpd="sng">
                      <a:solidFill>
                        <a:srgbClr val="B8CCE4"/>
                      </a:solidFill>
                      <a:prstDash val="solid"/>
                      <a:round/>
                      <a:headEnd type="none" w="sm" len="sm"/>
                      <a:tailEnd type="none" w="sm" len="sm"/>
                    </a:lnT>
                    <a:lnB w="12575" cap="flat" cmpd="sng">
                      <a:solidFill>
                        <a:srgbClr val="B8CCE4"/>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a:solidFill>
                            <a:srgbClr val="FFFFFF"/>
                          </a:solidFill>
                          <a:latin typeface="Calibri"/>
                          <a:ea typeface="Calibri"/>
                          <a:cs typeface="Calibri"/>
                          <a:sym typeface="Calibri"/>
                        </a:rPr>
                        <a:t>235</a:t>
                      </a:r>
                      <a:endParaRPr sz="1800">
                        <a:solidFill>
                          <a:srgbClr val="FFFFFF"/>
                        </a:solidFill>
                        <a:latin typeface="Calibri"/>
                        <a:ea typeface="Calibri"/>
                        <a:cs typeface="Calibri"/>
                        <a:sym typeface="Calibri"/>
                      </a:endParaRPr>
                    </a:p>
                  </a:txBody>
                  <a:tcPr marL="68575" marR="68575" marT="91425" marB="91425">
                    <a:lnL w="12575" cap="flat" cmpd="sng">
                      <a:solidFill>
                        <a:srgbClr val="B8CCE4"/>
                      </a:solidFill>
                      <a:prstDash val="solid"/>
                      <a:round/>
                      <a:headEnd type="none" w="sm" len="sm"/>
                      <a:tailEnd type="none" w="sm" len="sm"/>
                    </a:lnL>
                    <a:lnR w="12575" cap="flat" cmpd="sng">
                      <a:solidFill>
                        <a:srgbClr val="B8CCE4"/>
                      </a:solidFill>
                      <a:prstDash val="solid"/>
                      <a:round/>
                      <a:headEnd type="none" w="sm" len="sm"/>
                      <a:tailEnd type="none" w="sm" len="sm"/>
                    </a:lnR>
                    <a:lnT w="12575" cap="flat" cmpd="sng">
                      <a:solidFill>
                        <a:srgbClr val="B8CCE4"/>
                      </a:solidFill>
                      <a:prstDash val="solid"/>
                      <a:round/>
                      <a:headEnd type="none" w="sm" len="sm"/>
                      <a:tailEnd type="none" w="sm" len="sm"/>
                    </a:lnT>
                    <a:lnB w="12575" cap="flat" cmpd="sng">
                      <a:solidFill>
                        <a:srgbClr val="B8CCE4"/>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800" dirty="0">
                          <a:solidFill>
                            <a:srgbClr val="FFFFFF"/>
                          </a:solidFill>
                          <a:latin typeface="Calibri"/>
                          <a:ea typeface="Calibri"/>
                          <a:cs typeface="Calibri"/>
                          <a:sym typeface="Calibri"/>
                        </a:rPr>
                        <a:t>4704884</a:t>
                      </a:r>
                      <a:endParaRPr sz="1800" dirty="0">
                        <a:solidFill>
                          <a:srgbClr val="FFFFFF"/>
                        </a:solidFill>
                        <a:latin typeface="Calibri"/>
                        <a:ea typeface="Calibri"/>
                        <a:cs typeface="Calibri"/>
                        <a:sym typeface="Calibri"/>
                      </a:endParaRPr>
                    </a:p>
                  </a:txBody>
                  <a:tcPr marL="68575" marR="68575" marT="91425" marB="91425">
                    <a:lnL w="12575" cap="flat" cmpd="sng">
                      <a:solidFill>
                        <a:srgbClr val="B8CCE4"/>
                      </a:solidFill>
                      <a:prstDash val="solid"/>
                      <a:round/>
                      <a:headEnd type="none" w="sm" len="sm"/>
                      <a:tailEnd type="none" w="sm" len="sm"/>
                    </a:lnL>
                    <a:lnR w="12575" cap="flat" cmpd="sng">
                      <a:solidFill>
                        <a:srgbClr val="B8CCE4"/>
                      </a:solidFill>
                      <a:prstDash val="solid"/>
                      <a:round/>
                      <a:headEnd type="none" w="sm" len="sm"/>
                      <a:tailEnd type="none" w="sm" len="sm"/>
                    </a:lnR>
                    <a:lnT w="12575" cap="flat" cmpd="sng">
                      <a:solidFill>
                        <a:srgbClr val="B8CCE4"/>
                      </a:solidFill>
                      <a:prstDash val="solid"/>
                      <a:round/>
                      <a:headEnd type="none" w="sm" len="sm"/>
                      <a:tailEnd type="none" w="sm" len="sm"/>
                    </a:lnT>
                    <a:lnB w="12575" cap="flat" cmpd="sng">
                      <a:solidFill>
                        <a:srgbClr val="B8CCE4"/>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prism/>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theme/theme1.xml><?xml version="1.0" encoding="utf-8"?>
<a:theme xmlns:a="http://schemas.openxmlformats.org/drawingml/2006/main"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444</Words>
  <Application>Microsoft Office PowerPoint</Application>
  <PresentationFormat>On-screen Show (16:9)</PresentationFormat>
  <Paragraphs>35</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Roboto</vt:lpstr>
      <vt:lpstr>Times New Roman</vt:lpstr>
      <vt:lpstr>Arial</vt:lpstr>
      <vt:lpstr>Calibri</vt:lpstr>
      <vt:lpstr>Comfortaa</vt:lpstr>
      <vt:lpstr>Courier New</vt:lpstr>
      <vt:lpstr>Pacifico</vt:lpstr>
      <vt:lpstr>Cambria</vt:lpstr>
      <vt:lpstr>Material</vt:lpstr>
      <vt:lpstr>Defscram</vt:lpstr>
      <vt:lpstr>Introduction</vt:lpstr>
      <vt:lpstr>Problem statement</vt:lpstr>
      <vt:lpstr>Solution</vt:lpstr>
      <vt:lpstr>Length and character check approach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Defscram</dc:title>
  <cp:lastModifiedBy>Ramis Mustafa</cp:lastModifiedBy>
  <cp:revision>7</cp:revision>
  <dcterms:modified xsi:type="dcterms:W3CDTF">2022-12-23T13:49:48Z</dcterms:modified>
</cp:coreProperties>
</file>