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86" r:id="rId18"/>
    <p:sldId id="273" r:id="rId19"/>
    <p:sldId id="274" r:id="rId20"/>
    <p:sldId id="275" r:id="rId21"/>
    <p:sldId id="276" r:id="rId22"/>
    <p:sldId id="285" r:id="rId23"/>
    <p:sldId id="277" r:id="rId24"/>
    <p:sldId id="278" r:id="rId25"/>
    <p:sldId id="279" r:id="rId26"/>
    <p:sldId id="280" r:id="rId27"/>
    <p:sldId id="339" r:id="rId28"/>
    <p:sldId id="281" r:id="rId29"/>
    <p:sldId id="282" r:id="rId30"/>
    <p:sldId id="283" r:id="rId31"/>
    <p:sldId id="293" r:id="rId32"/>
    <p:sldId id="287" r:id="rId33"/>
    <p:sldId id="288" r:id="rId34"/>
    <p:sldId id="289" r:id="rId35"/>
    <p:sldId id="290" r:id="rId36"/>
    <p:sldId id="291" r:id="rId37"/>
    <p:sldId id="294" r:id="rId38"/>
    <p:sldId id="295" r:id="rId39"/>
    <p:sldId id="296" r:id="rId40"/>
    <p:sldId id="297" r:id="rId41"/>
    <p:sldId id="298" r:id="rId42"/>
    <p:sldId id="300" r:id="rId43"/>
    <p:sldId id="302" r:id="rId44"/>
    <p:sldId id="303" r:id="rId45"/>
    <p:sldId id="304" r:id="rId46"/>
    <p:sldId id="305" r:id="rId47"/>
    <p:sldId id="306" r:id="rId48"/>
    <p:sldId id="307" r:id="rId49"/>
    <p:sldId id="308" r:id="rId50"/>
    <p:sldId id="310" r:id="rId51"/>
    <p:sldId id="311" r:id="rId52"/>
    <p:sldId id="312" r:id="rId53"/>
    <p:sldId id="313" r:id="rId54"/>
    <p:sldId id="314" r:id="rId55"/>
    <p:sldId id="316" r:id="rId56"/>
    <p:sldId id="317" r:id="rId57"/>
    <p:sldId id="319" r:id="rId58"/>
    <p:sldId id="318" r:id="rId59"/>
    <p:sldId id="320" r:id="rId60"/>
    <p:sldId id="321" r:id="rId61"/>
    <p:sldId id="322" r:id="rId62"/>
    <p:sldId id="323" r:id="rId63"/>
    <p:sldId id="324" r:id="rId64"/>
    <p:sldId id="326" r:id="rId65"/>
    <p:sldId id="325" r:id="rId66"/>
    <p:sldId id="327" r:id="rId67"/>
    <p:sldId id="328" r:id="rId68"/>
    <p:sldId id="329" r:id="rId69"/>
    <p:sldId id="330" r:id="rId70"/>
    <p:sldId id="331" r:id="rId71"/>
    <p:sldId id="333" r:id="rId72"/>
    <p:sldId id="334" r:id="rId73"/>
    <p:sldId id="335" r:id="rId74"/>
    <p:sldId id="336" r:id="rId75"/>
    <p:sldId id="337" r:id="rId76"/>
    <p:sldId id="338" r:id="rId77"/>
    <p:sldId id="340" r:id="rId78"/>
    <p:sldId id="341"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500" autoAdjust="0"/>
    <p:restoredTop sz="94660"/>
  </p:normalViewPr>
  <p:slideViewPr>
    <p:cSldViewPr>
      <p:cViewPr varScale="1">
        <p:scale>
          <a:sx n="69" d="100"/>
          <a:sy n="69" d="100"/>
        </p:scale>
        <p:origin x="-1542"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482D35-924A-4F71-802B-1D240C5681AB}" type="datetimeFigureOut">
              <a:rPr lang="en-US" smtClean="0"/>
              <a:pPr/>
              <a:t>5/8/2016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00D757-DC68-4C18-98CA-0745A632AA0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300D757-DC68-4C18-98CA-0745A632AA0A}" type="slidenum">
              <a:rPr lang="en-IN" smtClean="0"/>
              <a:pPr/>
              <a:t>30</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300D757-DC68-4C18-98CA-0745A632AA0A}" type="slidenum">
              <a:rPr lang="en-IN" smtClean="0"/>
              <a:pPr/>
              <a:t>31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2649D1A-16CF-45FA-AA6A-C0659D923DEB}" type="datetimeFigureOut">
              <a:rPr lang="en-US" smtClean="0"/>
              <a:pPr/>
              <a:t>5/8/2016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BB9680-4AD4-47AD-85AC-78E05D3894B1}"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2649D1A-16CF-45FA-AA6A-C0659D923DEB}" type="datetimeFigureOut">
              <a:rPr lang="en-US" smtClean="0"/>
              <a:pPr/>
              <a:t>5/8/2016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BB9680-4AD4-47AD-85AC-78E05D3894B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2649D1A-16CF-45FA-AA6A-C0659D923DEB}" type="datetimeFigureOut">
              <a:rPr lang="en-US" smtClean="0"/>
              <a:pPr/>
              <a:t>5/8/2016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BB9680-4AD4-47AD-85AC-78E05D3894B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2649D1A-16CF-45FA-AA6A-C0659D923DEB}" type="datetimeFigureOut">
              <a:rPr lang="en-US" smtClean="0"/>
              <a:pPr/>
              <a:t>5/8/2016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BB9680-4AD4-47AD-85AC-78E05D3894B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649D1A-16CF-45FA-AA6A-C0659D923DEB}" type="datetimeFigureOut">
              <a:rPr lang="en-US" smtClean="0"/>
              <a:pPr/>
              <a:t>5/8/2016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BB9680-4AD4-47AD-85AC-78E05D3894B1}"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2649D1A-16CF-45FA-AA6A-C0659D923DEB}" type="datetimeFigureOut">
              <a:rPr lang="en-US" smtClean="0"/>
              <a:pPr/>
              <a:t>5/8/2016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BB9680-4AD4-47AD-85AC-78E05D3894B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2649D1A-16CF-45FA-AA6A-C0659D923DEB}" type="datetimeFigureOut">
              <a:rPr lang="en-US" smtClean="0"/>
              <a:pPr/>
              <a:t>5/8/2016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BB9680-4AD4-47AD-85AC-78E05D3894B1}"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2649D1A-16CF-45FA-AA6A-C0659D923DEB}" type="datetimeFigureOut">
              <a:rPr lang="en-US" smtClean="0"/>
              <a:pPr/>
              <a:t>5/8/2016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BB9680-4AD4-47AD-85AC-78E05D3894B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649D1A-16CF-45FA-AA6A-C0659D923DEB}" type="datetimeFigureOut">
              <a:rPr lang="en-US" smtClean="0"/>
              <a:pPr/>
              <a:t>5/8/2016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BB9680-4AD4-47AD-85AC-78E05D3894B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649D1A-16CF-45FA-AA6A-C0659D923DEB}" type="datetimeFigureOut">
              <a:rPr lang="en-US" smtClean="0"/>
              <a:pPr/>
              <a:t>5/8/2016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BB9680-4AD4-47AD-85AC-78E05D3894B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649D1A-16CF-45FA-AA6A-C0659D923DEB}" type="datetimeFigureOut">
              <a:rPr lang="en-US" smtClean="0"/>
              <a:pPr/>
              <a:t>5/8/2016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BB9680-4AD4-47AD-85AC-78E05D3894B1}"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49D1A-16CF-45FA-AA6A-C0659D923DEB}" type="datetimeFigureOut">
              <a:rPr lang="en-US" smtClean="0"/>
              <a:pPr/>
              <a:t>5/8/2016</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BB9680-4AD4-47AD-85AC-78E05D3894B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hyperlink" Target="http://www.w3schools.com/cssref/css3_pr_animation-play-state.asp" TargetMode="External"/><Relationship Id="rId3" Type="http://schemas.openxmlformats.org/officeDocument/2006/relationships/hyperlink" Target="http://www.w3schools.com/cssref/css3_pr_animation-direction.asp" TargetMode="External"/><Relationship Id="rId7" Type="http://schemas.openxmlformats.org/officeDocument/2006/relationships/hyperlink" Target="http://www.w3schools.com/cssref/css3_pr_animation-name.asp" TargetMode="External"/><Relationship Id="rId2" Type="http://schemas.openxmlformats.org/officeDocument/2006/relationships/hyperlink" Target="http://www.w3schools.com/cssref/css3_pr_animation-delay.asp" TargetMode="External"/><Relationship Id="rId1" Type="http://schemas.openxmlformats.org/officeDocument/2006/relationships/slideLayout" Target="../slideLayouts/slideLayout2.xml"/><Relationship Id="rId6" Type="http://schemas.openxmlformats.org/officeDocument/2006/relationships/hyperlink" Target="http://www.w3schools.com/cssref/css3_pr_animation-iteration-count.asp" TargetMode="External"/><Relationship Id="rId5" Type="http://schemas.openxmlformats.org/officeDocument/2006/relationships/hyperlink" Target="http://www.w3schools.com/cssref/css3_pr_animation-fill-mode.asp" TargetMode="External"/><Relationship Id="rId4" Type="http://schemas.openxmlformats.org/officeDocument/2006/relationships/hyperlink" Target="http://www.w3schools.com/cssref/css3_pr_animation-duration.asp" TargetMode="External"/><Relationship Id="rId9" Type="http://schemas.openxmlformats.org/officeDocument/2006/relationships/hyperlink" Target="http://www.w3schools.com/cssref/css3_pr_animation-timing-function.asp" TargetMode="External"/></Relationships>
</file>

<file path=ppt/slides/_rels/slide6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6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7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caniuse.com/" TargetMode="External"/><Relationship Id="rId2" Type="http://schemas.openxmlformats.org/officeDocument/2006/relationships/hyperlink" Target="http://www.w3schools.com/css/" TargetMode="External"/><Relationship Id="rId1" Type="http://schemas.openxmlformats.org/officeDocument/2006/relationships/slideLayout" Target="../slideLayouts/slideLayout2.xml"/><Relationship Id="rId4" Type="http://schemas.openxmlformats.org/officeDocument/2006/relationships/hyperlink" Target="https://en.wikipedia.org/wiki/Responsive_web_design"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1000108"/>
            <a:ext cx="7772400" cy="1470025"/>
          </a:xfrm>
        </p:spPr>
        <p:txBody>
          <a:bodyPr/>
          <a:lstStyle/>
          <a:p>
            <a:r>
              <a:rPr lang="en-US" dirty="0" smtClean="0"/>
              <a:t>CSS</a:t>
            </a:r>
            <a:endParaRPr lang="en-IN" dirty="0"/>
          </a:p>
        </p:txBody>
      </p:sp>
      <p:sp>
        <p:nvSpPr>
          <p:cNvPr id="3" name="Subtitle 2"/>
          <p:cNvSpPr>
            <a:spLocks noGrp="1"/>
          </p:cNvSpPr>
          <p:nvPr>
            <p:ph type="subTitle" idx="1"/>
          </p:nvPr>
        </p:nvSpPr>
        <p:spPr/>
        <p:txBody>
          <a:bodyPr/>
          <a:lstStyle/>
          <a:p>
            <a:r>
              <a:rPr lang="en-US" dirty="0" smtClean="0"/>
              <a:t>By</a:t>
            </a:r>
          </a:p>
          <a:p>
            <a:r>
              <a:rPr lang="en-US" dirty="0" err="1" smtClean="0"/>
              <a:t>Ramit</a:t>
            </a:r>
            <a:r>
              <a:rPr lang="en-US" dirty="0" smtClean="0"/>
              <a:t> </a:t>
            </a:r>
            <a:r>
              <a:rPr lang="en-US" dirty="0" smtClean="0"/>
              <a:t>Sharma</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CSS comments</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a:bodyPr>
          <a:lstStyle/>
          <a:p>
            <a:pPr>
              <a:buNone/>
            </a:pPr>
            <a:r>
              <a:rPr lang="en-IN" sz="2400" dirty="0" smtClean="0"/>
              <a:t>   p {</a:t>
            </a:r>
            <a:br>
              <a:rPr lang="en-IN" sz="2400" dirty="0" smtClean="0"/>
            </a:br>
            <a:r>
              <a:rPr lang="en-IN" sz="2400" dirty="0" smtClean="0"/>
              <a:t>    </a:t>
            </a:r>
            <a:r>
              <a:rPr lang="en-IN" sz="2400" dirty="0" err="1" smtClean="0"/>
              <a:t>color</a:t>
            </a:r>
            <a:r>
              <a:rPr lang="en-IN" sz="2400" dirty="0" smtClean="0"/>
              <a:t>: red;</a:t>
            </a:r>
            <a:br>
              <a:rPr lang="en-IN" sz="2400" dirty="0" smtClean="0"/>
            </a:br>
            <a:r>
              <a:rPr lang="en-IN" sz="2400" dirty="0" smtClean="0"/>
              <a:t>    /* This is a single-line comment */</a:t>
            </a:r>
            <a:br>
              <a:rPr lang="en-IN" sz="2400" dirty="0" smtClean="0"/>
            </a:br>
            <a:r>
              <a:rPr lang="en-IN" sz="2400" dirty="0" smtClean="0"/>
              <a:t>    text-align: </a:t>
            </a:r>
            <a:r>
              <a:rPr lang="en-IN" sz="2400" dirty="0" err="1" smtClean="0"/>
              <a:t>center</a:t>
            </a:r>
            <a:r>
              <a:rPr lang="en-IN" sz="2400" dirty="0" smtClean="0"/>
              <a:t>;</a:t>
            </a:r>
            <a:br>
              <a:rPr lang="en-IN" sz="2400" dirty="0" smtClean="0"/>
            </a:br>
            <a:r>
              <a:rPr lang="en-IN" sz="2400" dirty="0" smtClean="0"/>
              <a:t>}</a:t>
            </a:r>
            <a:br>
              <a:rPr lang="en-IN" sz="2400" dirty="0" smtClean="0"/>
            </a:br>
            <a:r>
              <a:rPr lang="en-IN" sz="2400" dirty="0" smtClean="0"/>
              <a:t/>
            </a:r>
            <a:br>
              <a:rPr lang="en-IN" sz="2400" dirty="0" smtClean="0"/>
            </a:br>
            <a:r>
              <a:rPr lang="en-IN" sz="2400" dirty="0" smtClean="0"/>
              <a:t>/* This is</a:t>
            </a:r>
            <a:br>
              <a:rPr lang="en-IN" sz="2400" dirty="0" smtClean="0"/>
            </a:br>
            <a:r>
              <a:rPr lang="en-IN" sz="2400" dirty="0" smtClean="0"/>
              <a:t>a multi-line</a:t>
            </a:r>
            <a:br>
              <a:rPr lang="en-IN" sz="2400" dirty="0" smtClean="0"/>
            </a:br>
            <a:r>
              <a:rPr lang="en-IN" sz="2400" dirty="0" smtClean="0"/>
              <a:t>comment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Applying CSS</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a:bodyPr>
          <a:lstStyle/>
          <a:p>
            <a:pPr>
              <a:buNone/>
            </a:pPr>
            <a:r>
              <a:rPr lang="en-IN" sz="2400" dirty="0" smtClean="0"/>
              <a:t>There are three ways of inserting a style sheet:</a:t>
            </a:r>
          </a:p>
          <a:p>
            <a:r>
              <a:rPr lang="en-IN" sz="2400" dirty="0" smtClean="0"/>
              <a:t>External style sheet</a:t>
            </a:r>
          </a:p>
          <a:p>
            <a:r>
              <a:rPr lang="en-IN" sz="2400" dirty="0" smtClean="0"/>
              <a:t>Internal style sheet</a:t>
            </a:r>
          </a:p>
          <a:p>
            <a:r>
              <a:rPr lang="en-IN" sz="2400" dirty="0" smtClean="0"/>
              <a:t>Inline style</a:t>
            </a:r>
            <a:endParaRPr lang="en-IN"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r>
            <a:br>
              <a:rPr lang="en-IN" dirty="0" smtClean="0"/>
            </a:br>
            <a:r>
              <a:rPr lang="en-IN" dirty="0" smtClean="0"/>
              <a:t>External style sheet</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a:bodyPr>
          <a:lstStyle/>
          <a:p>
            <a:r>
              <a:rPr lang="en-IN" sz="2400" dirty="0" smtClean="0"/>
              <a:t>With an external style sheet, you can change the look of an entire website by changing just one file!</a:t>
            </a:r>
          </a:p>
          <a:p>
            <a:r>
              <a:rPr lang="en-IN" sz="2400" dirty="0" smtClean="0"/>
              <a:t>The style sheet file must be saved with a .</a:t>
            </a:r>
            <a:r>
              <a:rPr lang="en-IN" sz="2400" dirty="0" err="1" smtClean="0"/>
              <a:t>css</a:t>
            </a:r>
            <a:r>
              <a:rPr lang="en-IN" sz="2400" dirty="0" smtClean="0"/>
              <a:t> extension</a:t>
            </a:r>
          </a:p>
          <a:p>
            <a:r>
              <a:rPr lang="en-IN" sz="2400" dirty="0" smtClean="0"/>
              <a:t>Each page must include a reference to the external style sheet file inside the &lt;link&gt; element. The &lt;link&gt; element goes inside the &lt;head&gt; section:</a:t>
            </a:r>
          </a:p>
          <a:p>
            <a:pPr>
              <a:buNone/>
            </a:pPr>
            <a:endParaRPr lang="en-IN" sz="2400" dirty="0" smtClean="0"/>
          </a:p>
          <a:p>
            <a:pPr>
              <a:buNone/>
            </a:pPr>
            <a:r>
              <a:rPr lang="en-IN" sz="2400" dirty="0" smtClean="0"/>
              <a:t>     &lt;head&gt;</a:t>
            </a:r>
            <a:br>
              <a:rPr lang="en-IN" sz="2400" dirty="0" smtClean="0"/>
            </a:br>
            <a:r>
              <a:rPr lang="en-IN" sz="2400" dirty="0" smtClean="0"/>
              <a:t>      &lt;link </a:t>
            </a:r>
            <a:r>
              <a:rPr lang="en-IN" sz="2400" dirty="0" err="1" smtClean="0"/>
              <a:t>rel</a:t>
            </a:r>
            <a:r>
              <a:rPr lang="en-IN" sz="2400" dirty="0" smtClean="0"/>
              <a:t>="</a:t>
            </a:r>
            <a:r>
              <a:rPr lang="en-IN" sz="2400" dirty="0" err="1" smtClean="0"/>
              <a:t>stylesheet</a:t>
            </a:r>
            <a:r>
              <a:rPr lang="en-IN" sz="2400" dirty="0" smtClean="0"/>
              <a:t>" type="text/</a:t>
            </a:r>
            <a:r>
              <a:rPr lang="en-IN" sz="2400" dirty="0" err="1" smtClean="0"/>
              <a:t>css</a:t>
            </a:r>
            <a:r>
              <a:rPr lang="en-IN" sz="2400" dirty="0" smtClean="0"/>
              <a:t>" </a:t>
            </a:r>
            <a:r>
              <a:rPr lang="en-IN" sz="2400" dirty="0" err="1" smtClean="0"/>
              <a:t>href</a:t>
            </a:r>
            <a:r>
              <a:rPr lang="en-IN" sz="2400" dirty="0" smtClean="0"/>
              <a:t>="mystyle.css"&gt;</a:t>
            </a:r>
            <a:br>
              <a:rPr lang="en-IN" sz="2400" dirty="0" smtClean="0"/>
            </a:br>
            <a:r>
              <a:rPr lang="en-IN" sz="2400" dirty="0" smtClean="0"/>
              <a:t>&lt;/head&gt;</a:t>
            </a:r>
            <a:endParaRPr lang="en-IN"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Internal Style Sheet</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fontScale="85000" lnSpcReduction="10000"/>
          </a:bodyPr>
          <a:lstStyle/>
          <a:p>
            <a:r>
              <a:rPr lang="en-IN" sz="2400" dirty="0" smtClean="0"/>
              <a:t>An internal style sheet may be used if one single page has a unique style. </a:t>
            </a:r>
          </a:p>
          <a:p>
            <a:r>
              <a:rPr lang="en-IN" sz="2400" dirty="0" smtClean="0"/>
              <a:t>Internal styles are defined within the &lt;style&gt; element, inside the &lt;head&gt; section of an HTML page: </a:t>
            </a:r>
          </a:p>
          <a:p>
            <a:pPr>
              <a:buNone/>
            </a:pPr>
            <a:r>
              <a:rPr lang="en-IN" sz="2400" dirty="0" smtClean="0"/>
              <a:t>&lt;head&gt;</a:t>
            </a:r>
            <a:br>
              <a:rPr lang="en-IN" sz="2400" dirty="0" smtClean="0"/>
            </a:br>
            <a:r>
              <a:rPr lang="en-IN" sz="2400" dirty="0" smtClean="0"/>
              <a:t>&lt;style&gt;</a:t>
            </a:r>
            <a:br>
              <a:rPr lang="en-IN" sz="2400" dirty="0" smtClean="0"/>
            </a:br>
            <a:r>
              <a:rPr lang="en-IN" sz="2400" dirty="0" smtClean="0"/>
              <a:t>	body {</a:t>
            </a:r>
            <a:br>
              <a:rPr lang="en-IN" sz="2400" dirty="0" smtClean="0"/>
            </a:br>
            <a:r>
              <a:rPr lang="en-IN" sz="2400" dirty="0" smtClean="0"/>
              <a:t>	    background-</a:t>
            </a:r>
            <a:r>
              <a:rPr lang="en-IN" sz="2400" dirty="0" err="1" smtClean="0"/>
              <a:t>color</a:t>
            </a:r>
            <a:r>
              <a:rPr lang="en-IN" sz="2400" dirty="0" smtClean="0"/>
              <a:t>: linen;</a:t>
            </a:r>
            <a:br>
              <a:rPr lang="en-IN" sz="2400" dirty="0" smtClean="0"/>
            </a:br>
            <a:r>
              <a:rPr lang="en-IN" sz="2400" dirty="0" smtClean="0"/>
              <a:t>	}</a:t>
            </a:r>
            <a:br>
              <a:rPr lang="en-IN" sz="2400" dirty="0" smtClean="0"/>
            </a:br>
            <a:r>
              <a:rPr lang="en-IN" sz="2400" dirty="0" smtClean="0"/>
              <a:t/>
            </a:r>
            <a:br>
              <a:rPr lang="en-IN" sz="2400" dirty="0" smtClean="0"/>
            </a:br>
            <a:r>
              <a:rPr lang="en-IN" sz="2400" dirty="0" smtClean="0"/>
              <a:t>	h1 {</a:t>
            </a:r>
            <a:br>
              <a:rPr lang="en-IN" sz="2400" dirty="0" smtClean="0"/>
            </a:br>
            <a:r>
              <a:rPr lang="en-IN" sz="2400" dirty="0" smtClean="0"/>
              <a:t>   	 </a:t>
            </a:r>
            <a:r>
              <a:rPr lang="en-IN" sz="2400" dirty="0" err="1" smtClean="0"/>
              <a:t>color</a:t>
            </a:r>
            <a:r>
              <a:rPr lang="en-IN" sz="2400" dirty="0" smtClean="0"/>
              <a:t>: maroon;</a:t>
            </a:r>
            <a:br>
              <a:rPr lang="en-IN" sz="2400" dirty="0" smtClean="0"/>
            </a:br>
            <a:r>
              <a:rPr lang="en-IN" sz="2400" dirty="0" smtClean="0"/>
              <a:t>    	margin-left: 40px;</a:t>
            </a:r>
            <a:br>
              <a:rPr lang="en-IN" sz="2400" dirty="0" smtClean="0"/>
            </a:br>
            <a:r>
              <a:rPr lang="en-IN" sz="2400" dirty="0" smtClean="0"/>
              <a:t>	} </a:t>
            </a:r>
            <a:br>
              <a:rPr lang="en-IN" sz="2400" dirty="0" smtClean="0"/>
            </a:br>
            <a:r>
              <a:rPr lang="en-IN" sz="2400" dirty="0" smtClean="0"/>
              <a:t>&lt;/style&gt;</a:t>
            </a:r>
          </a:p>
          <a:p>
            <a:pPr>
              <a:buNone/>
            </a:pPr>
            <a:r>
              <a:rPr lang="en-IN" sz="2400" dirty="0" smtClean="0"/>
              <a:t>&lt;/head&gt;</a:t>
            </a:r>
            <a:endParaRPr lang="en-IN"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Inline Style Sheet</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a:bodyPr>
          <a:lstStyle/>
          <a:p>
            <a:r>
              <a:rPr lang="en-IN" sz="2000" dirty="0" smtClean="0"/>
              <a:t>An inline style may be used to apply a unique style for a single element. </a:t>
            </a:r>
          </a:p>
          <a:p>
            <a:r>
              <a:rPr lang="en-IN" sz="2000" dirty="0" smtClean="0"/>
              <a:t>An inline style (inside a specific HTML element) has the highest priority, which means that it will override a style defined inside the &lt;head&gt; tag, or in an external style sheet</a:t>
            </a:r>
          </a:p>
          <a:p>
            <a:endParaRPr lang="en-US" sz="2000" dirty="0" smtClean="0"/>
          </a:p>
          <a:p>
            <a:pPr>
              <a:buNone/>
            </a:pPr>
            <a:r>
              <a:rPr lang="en-IN" sz="2000" dirty="0" smtClean="0"/>
              <a:t>	&lt;h1 style="color:blue;margin-left:30px;"&gt;This is a heading.&lt;/h1&gt;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CSS </a:t>
            </a:r>
            <a:r>
              <a:rPr lang="en-IN" dirty="0" err="1" smtClean="0"/>
              <a:t>Color</a:t>
            </a: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a:bodyPr>
          <a:lstStyle/>
          <a:p>
            <a:r>
              <a:rPr lang="en-IN" sz="2000" dirty="0" err="1" smtClean="0"/>
              <a:t>Colors</a:t>
            </a:r>
            <a:r>
              <a:rPr lang="en-IN" sz="2000" dirty="0" smtClean="0"/>
              <a:t> are displayed combining RED, GREEN, and BLUE light.</a:t>
            </a:r>
          </a:p>
          <a:p>
            <a:endParaRPr lang="en-US" sz="2000" dirty="0" smtClean="0"/>
          </a:p>
          <a:p>
            <a:r>
              <a:rPr lang="en-IN" sz="2000" dirty="0" err="1" smtClean="0"/>
              <a:t>Colors</a:t>
            </a:r>
            <a:r>
              <a:rPr lang="en-IN" sz="2000" dirty="0" smtClean="0"/>
              <a:t> in CSS are most often specified by:</a:t>
            </a:r>
          </a:p>
          <a:p>
            <a:pPr>
              <a:buNone/>
            </a:pPr>
            <a:endParaRPr lang="en-IN" sz="2000" dirty="0" smtClean="0"/>
          </a:p>
          <a:p>
            <a:pPr marL="457200" indent="-457200">
              <a:buFont typeface="+mj-lt"/>
              <a:buAutoNum type="arabicPeriod"/>
            </a:pPr>
            <a:r>
              <a:rPr lang="en-IN" sz="2000" dirty="0" smtClean="0"/>
              <a:t>a valid </a:t>
            </a:r>
            <a:r>
              <a:rPr lang="en-IN" sz="2000" dirty="0" err="1" smtClean="0"/>
              <a:t>color</a:t>
            </a:r>
            <a:r>
              <a:rPr lang="en-IN" sz="2000" dirty="0" smtClean="0"/>
              <a:t> name - like "red"</a:t>
            </a:r>
          </a:p>
          <a:p>
            <a:pPr marL="457200" indent="-457200">
              <a:buFont typeface="+mj-lt"/>
              <a:buAutoNum type="arabicPeriod"/>
            </a:pPr>
            <a:r>
              <a:rPr lang="en-IN" sz="2000" dirty="0" smtClean="0"/>
              <a:t>an RGB value - like "</a:t>
            </a:r>
            <a:r>
              <a:rPr lang="en-IN" sz="2000" dirty="0" err="1" smtClean="0"/>
              <a:t>rgb</a:t>
            </a:r>
            <a:r>
              <a:rPr lang="en-IN" sz="2000" dirty="0" smtClean="0"/>
              <a:t>(255, 0, 0)"</a:t>
            </a:r>
          </a:p>
          <a:p>
            <a:pPr marL="457200" indent="-457200">
              <a:buFont typeface="+mj-lt"/>
              <a:buAutoNum type="arabicPeriod"/>
            </a:pPr>
            <a:r>
              <a:rPr lang="en-IN" sz="2000" dirty="0" smtClean="0"/>
              <a:t>a HEX (#</a:t>
            </a:r>
            <a:r>
              <a:rPr lang="en-IN" sz="2000" i="1" dirty="0" smtClean="0"/>
              <a:t>RRGGBB) </a:t>
            </a:r>
            <a:r>
              <a:rPr lang="en-IN" sz="2000" dirty="0" smtClean="0"/>
              <a:t>value - like "#ff0000“  </a:t>
            </a:r>
          </a:p>
          <a:p>
            <a:pPr>
              <a:buNone/>
            </a:pPr>
            <a:endParaRPr lang="en-IN" sz="2000" dirty="0" smtClean="0"/>
          </a:p>
          <a:p>
            <a:pPr>
              <a:buNone/>
            </a:pPr>
            <a:r>
              <a:rPr lang="en-IN" sz="2000" dirty="0" smtClean="0"/>
              <a:t>	#FF0000 is displayed as red, because red is set to its highest value (FF) and the others are set to the lowest value (00)</a:t>
            </a:r>
          </a:p>
          <a:p>
            <a:pPr>
              <a:buNone/>
            </a:pPr>
            <a:r>
              <a:rPr lang="en-US" sz="2000" dirty="0" smtClean="0"/>
              <a:t>	red = </a:t>
            </a:r>
            <a:r>
              <a:rPr lang="en-US" sz="2000" dirty="0" err="1" smtClean="0"/>
              <a:t>rgb</a:t>
            </a:r>
            <a:r>
              <a:rPr lang="en-US" sz="2000" dirty="0" smtClean="0"/>
              <a:t>(255,0,0) = </a:t>
            </a:r>
            <a:r>
              <a:rPr lang="en-IN" sz="2000" dirty="0" smtClean="0"/>
              <a:t> #FF0000</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CSS Background</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a:bodyPr>
          <a:lstStyle/>
          <a:p>
            <a:r>
              <a:rPr lang="en-US" sz="2000" dirty="0" smtClean="0"/>
              <a:t>CSS Background properties:</a:t>
            </a:r>
          </a:p>
          <a:p>
            <a:endParaRPr lang="en-US" sz="2000" dirty="0" smtClean="0"/>
          </a:p>
          <a:p>
            <a:endParaRPr lang="en-IN" sz="2000" dirty="0" smtClean="0"/>
          </a:p>
        </p:txBody>
      </p:sp>
      <p:graphicFrame>
        <p:nvGraphicFramePr>
          <p:cNvPr id="4" name="Table 3"/>
          <p:cNvGraphicFramePr>
            <a:graphicFrameLocks noGrp="1"/>
          </p:cNvGraphicFramePr>
          <p:nvPr/>
        </p:nvGraphicFramePr>
        <p:xfrm>
          <a:off x="571472" y="2143116"/>
          <a:ext cx="8001056" cy="2571770"/>
        </p:xfrm>
        <a:graphic>
          <a:graphicData uri="http://schemas.openxmlformats.org/drawingml/2006/table">
            <a:tbl>
              <a:tblPr>
                <a:tableStyleId>{21E4AEA4-8DFA-4A89-87EB-49C32662AFE0}</a:tableStyleId>
              </a:tblPr>
              <a:tblGrid>
                <a:gridCol w="2775876"/>
                <a:gridCol w="5225180"/>
              </a:tblGrid>
              <a:tr h="514354">
                <a:tc>
                  <a:txBody>
                    <a:bodyPr/>
                    <a:lstStyle/>
                    <a:p>
                      <a:r>
                        <a:rPr lang="en-IN" sz="1800" b="0" i="0" kern="1200" dirty="0" smtClean="0">
                          <a:solidFill>
                            <a:schemeClr val="dk1"/>
                          </a:solidFill>
                          <a:latin typeface="+mn-lt"/>
                          <a:ea typeface="+mn-ea"/>
                          <a:cs typeface="+mn-cs"/>
                        </a:rPr>
                        <a:t>background-</a:t>
                      </a:r>
                      <a:r>
                        <a:rPr lang="en-IN" sz="1800" b="0" i="0" kern="1200" dirty="0" err="1" smtClean="0">
                          <a:solidFill>
                            <a:schemeClr val="dk1"/>
                          </a:solidFill>
                          <a:latin typeface="+mn-lt"/>
                          <a:ea typeface="+mn-ea"/>
                          <a:cs typeface="+mn-cs"/>
                        </a:rPr>
                        <a:t>color</a:t>
                      </a:r>
                      <a:endParaRPr lang="en-IN" sz="1800" b="0" i="0" kern="1200" dirty="0" smtClean="0">
                        <a:solidFill>
                          <a:schemeClr val="dk1"/>
                        </a:solidFill>
                        <a:latin typeface="+mn-lt"/>
                        <a:ea typeface="+mn-ea"/>
                        <a:cs typeface="+mn-cs"/>
                      </a:endParaRPr>
                    </a:p>
                  </a:txBody>
                  <a:tcPr/>
                </a:tc>
                <a:tc>
                  <a:txBody>
                    <a:bodyPr/>
                    <a:lstStyle/>
                    <a:p>
                      <a:r>
                        <a:rPr lang="en-IN" sz="1800" b="0" i="0" kern="1200" dirty="0" smtClean="0">
                          <a:solidFill>
                            <a:schemeClr val="dk1"/>
                          </a:solidFill>
                          <a:latin typeface="+mn-lt"/>
                          <a:ea typeface="+mn-ea"/>
                          <a:cs typeface="+mn-cs"/>
                        </a:rPr>
                        <a:t>Sets all the background properties in one declaration</a:t>
                      </a:r>
                      <a:endParaRPr lang="en-IN" dirty="0"/>
                    </a:p>
                  </a:txBody>
                  <a:tcPr/>
                </a:tc>
              </a:tr>
              <a:tr h="5143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latin typeface="+mn-lt"/>
                          <a:ea typeface="+mn-ea"/>
                          <a:cs typeface="+mn-cs"/>
                        </a:rPr>
                        <a:t>background-image</a:t>
                      </a:r>
                      <a:endParaRPr lang="en-IN" dirty="0"/>
                    </a:p>
                  </a:txBody>
                  <a:tcPr/>
                </a:tc>
                <a:tc>
                  <a:txBody>
                    <a:bodyPr/>
                    <a:lstStyle/>
                    <a:p>
                      <a:r>
                        <a:rPr lang="en-IN" sz="1800" b="0" i="0" kern="1200" dirty="0" smtClean="0">
                          <a:solidFill>
                            <a:schemeClr val="dk1"/>
                          </a:solidFill>
                          <a:latin typeface="+mn-lt"/>
                          <a:ea typeface="+mn-ea"/>
                          <a:cs typeface="+mn-cs"/>
                        </a:rPr>
                        <a:t>Sets the background image for an element</a:t>
                      </a:r>
                      <a:endParaRPr lang="en-IN" dirty="0"/>
                    </a:p>
                  </a:txBody>
                  <a:tcPr/>
                </a:tc>
              </a:tr>
              <a:tr h="5143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latin typeface="+mn-lt"/>
                          <a:ea typeface="+mn-ea"/>
                          <a:cs typeface="+mn-cs"/>
                        </a:rPr>
                        <a:t>background-repeat</a:t>
                      </a:r>
                      <a:endParaRPr lang="en-IN" dirty="0"/>
                    </a:p>
                  </a:txBody>
                  <a:tcPr/>
                </a:tc>
                <a:tc>
                  <a:txBody>
                    <a:bodyPr/>
                    <a:lstStyle/>
                    <a:p>
                      <a:r>
                        <a:rPr lang="en-IN" sz="1800" b="0" i="0" kern="1200" dirty="0" smtClean="0">
                          <a:solidFill>
                            <a:schemeClr val="dk1"/>
                          </a:solidFill>
                          <a:latin typeface="+mn-lt"/>
                          <a:ea typeface="+mn-ea"/>
                          <a:cs typeface="+mn-cs"/>
                        </a:rPr>
                        <a:t>Sets how a background image will be repeated</a:t>
                      </a:r>
                      <a:endParaRPr lang="en-IN" dirty="0"/>
                    </a:p>
                  </a:txBody>
                  <a:tcPr/>
                </a:tc>
              </a:tr>
              <a:tr h="5143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latin typeface="+mn-lt"/>
                          <a:ea typeface="+mn-ea"/>
                          <a:cs typeface="+mn-cs"/>
                        </a:rPr>
                        <a:t>background-attachment</a:t>
                      </a:r>
                      <a:endParaRPr lang="en-IN" dirty="0"/>
                    </a:p>
                  </a:txBody>
                  <a:tcPr/>
                </a:tc>
                <a:tc>
                  <a:txBody>
                    <a:bodyPr/>
                    <a:lstStyle/>
                    <a:p>
                      <a:r>
                        <a:rPr lang="en-IN" sz="1800" b="0" i="0" kern="1200" dirty="0" smtClean="0">
                          <a:solidFill>
                            <a:schemeClr val="dk1"/>
                          </a:solidFill>
                          <a:latin typeface="+mn-lt"/>
                          <a:ea typeface="+mn-ea"/>
                          <a:cs typeface="+mn-cs"/>
                        </a:rPr>
                        <a:t>Sets whether a background image as fixed/scrolling</a:t>
                      </a:r>
                      <a:endParaRPr lang="en-IN" dirty="0"/>
                    </a:p>
                  </a:txBody>
                  <a:tcPr/>
                </a:tc>
              </a:tr>
              <a:tr h="5143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latin typeface="+mn-lt"/>
                          <a:ea typeface="+mn-ea"/>
                          <a:cs typeface="+mn-cs"/>
                        </a:rPr>
                        <a:t>background-position</a:t>
                      </a:r>
                    </a:p>
                  </a:txBody>
                  <a:tcPr/>
                </a:tc>
                <a:tc>
                  <a:txBody>
                    <a:bodyPr/>
                    <a:lstStyle/>
                    <a:p>
                      <a:r>
                        <a:rPr lang="en-IN" sz="1800" b="0" i="0" kern="1200" dirty="0" smtClean="0">
                          <a:solidFill>
                            <a:schemeClr val="dk1"/>
                          </a:solidFill>
                          <a:latin typeface="+mn-lt"/>
                          <a:ea typeface="+mn-ea"/>
                          <a:cs typeface="+mn-cs"/>
                        </a:rPr>
                        <a:t>Sets the starting position of a background image</a:t>
                      </a:r>
                      <a:endParaRPr lang="en-IN"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Box Model</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lnSpcReduction="10000"/>
          </a:bodyPr>
          <a:lstStyle/>
          <a:p>
            <a:r>
              <a:rPr lang="en-IN" sz="1800" dirty="0" smtClean="0"/>
              <a:t>All HTML elements can be considered as boxes. </a:t>
            </a:r>
          </a:p>
          <a:p>
            <a:r>
              <a:rPr lang="en-IN" sz="1800" dirty="0" smtClean="0"/>
              <a:t>The box consists of margins, borders, padding, and the actual content.</a:t>
            </a:r>
          </a:p>
          <a:p>
            <a:r>
              <a:rPr lang="en-US" sz="1800" dirty="0" smtClean="0"/>
              <a:t>Example:</a:t>
            </a:r>
            <a:endParaRPr lang="en-IN" sz="1800" dirty="0" smtClean="0"/>
          </a:p>
          <a:p>
            <a:pPr>
              <a:buNone/>
            </a:pPr>
            <a:r>
              <a:rPr lang="en-IN" sz="1800" dirty="0" smtClean="0"/>
              <a:t>      div {</a:t>
            </a:r>
            <a:br>
              <a:rPr lang="en-IN" sz="1800" dirty="0" smtClean="0"/>
            </a:br>
            <a:r>
              <a:rPr lang="en-IN" sz="1800" dirty="0" smtClean="0"/>
              <a:t>    width: 320px;</a:t>
            </a:r>
            <a:br>
              <a:rPr lang="en-IN" sz="1800" dirty="0" smtClean="0"/>
            </a:br>
            <a:r>
              <a:rPr lang="en-IN" sz="1800" dirty="0" smtClean="0"/>
              <a:t>    padding: 10px;</a:t>
            </a:r>
            <a:br>
              <a:rPr lang="en-IN" sz="1800" dirty="0" smtClean="0"/>
            </a:br>
            <a:r>
              <a:rPr lang="en-IN" sz="1800" dirty="0" smtClean="0"/>
              <a:t>    border: 5px solid gray;</a:t>
            </a:r>
            <a:br>
              <a:rPr lang="en-IN" sz="1800" dirty="0" smtClean="0"/>
            </a:br>
            <a:r>
              <a:rPr lang="en-IN" sz="1800" dirty="0" smtClean="0"/>
              <a:t>    margin: 0; </a:t>
            </a:r>
            <a:br>
              <a:rPr lang="en-IN" sz="1800" dirty="0" smtClean="0"/>
            </a:br>
            <a:r>
              <a:rPr lang="en-IN" sz="1800" dirty="0" smtClean="0"/>
              <a:t>}</a:t>
            </a:r>
            <a:endParaRPr lang="en-US" sz="1800" dirty="0" smtClean="0"/>
          </a:p>
          <a:p>
            <a:pPr>
              <a:buNone/>
            </a:pPr>
            <a:r>
              <a:rPr lang="en-IN" sz="1800" dirty="0" smtClean="0"/>
              <a:t>     </a:t>
            </a:r>
          </a:p>
          <a:p>
            <a:pPr>
              <a:buNone/>
            </a:pPr>
            <a:r>
              <a:rPr lang="en-IN" sz="1800" dirty="0" smtClean="0"/>
              <a:t>	The total width of an element =</a:t>
            </a:r>
          </a:p>
          <a:p>
            <a:pPr>
              <a:buNone/>
            </a:pPr>
            <a:r>
              <a:rPr lang="en-US" sz="1800" dirty="0" smtClean="0"/>
              <a:t>	</a:t>
            </a:r>
            <a:r>
              <a:rPr lang="en-IN" sz="1800" dirty="0" smtClean="0"/>
              <a:t> 20px (width)</a:t>
            </a:r>
            <a:br>
              <a:rPr lang="en-IN" sz="1800" dirty="0" smtClean="0"/>
            </a:br>
            <a:r>
              <a:rPr lang="en-IN" sz="1800" dirty="0" smtClean="0"/>
              <a:t>+ 20px (left + right padding)</a:t>
            </a:r>
            <a:br>
              <a:rPr lang="en-IN" sz="1800" dirty="0" smtClean="0"/>
            </a:br>
            <a:r>
              <a:rPr lang="en-IN" sz="1800" dirty="0" smtClean="0"/>
              <a:t>+ 10px (left + right border)</a:t>
            </a:r>
            <a:br>
              <a:rPr lang="en-IN" sz="1800" dirty="0" smtClean="0"/>
            </a:br>
            <a:r>
              <a:rPr lang="en-IN" sz="1800" dirty="0" smtClean="0"/>
              <a:t>+ 0px (left + right margin)</a:t>
            </a:r>
            <a:br>
              <a:rPr lang="en-IN" sz="1800" dirty="0" smtClean="0"/>
            </a:br>
            <a:r>
              <a:rPr lang="en-IN" sz="1800" dirty="0" smtClean="0"/>
              <a:t>= 350px</a:t>
            </a:r>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p:txBody>
      </p:sp>
      <p:pic>
        <p:nvPicPr>
          <p:cNvPr id="4" name="Picture 3" descr="box model.gif"/>
          <p:cNvPicPr>
            <a:picLocks noChangeAspect="1"/>
          </p:cNvPicPr>
          <p:nvPr/>
        </p:nvPicPr>
        <p:blipFill>
          <a:blip r:embed="rId2"/>
          <a:stretch>
            <a:fillRect/>
          </a:stretch>
        </p:blipFill>
        <p:spPr>
          <a:xfrm>
            <a:off x="4000496" y="2071678"/>
            <a:ext cx="4857784" cy="271464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CSS Border</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fontScale="85000" lnSpcReduction="10000"/>
          </a:bodyPr>
          <a:lstStyle/>
          <a:p>
            <a:r>
              <a:rPr lang="en-IN" sz="2000" dirty="0" smtClean="0"/>
              <a:t>The CSS border properties allow you to specify the style, width, and </a:t>
            </a:r>
            <a:r>
              <a:rPr lang="en-IN" sz="2000" dirty="0" err="1" smtClean="0"/>
              <a:t>color</a:t>
            </a:r>
            <a:r>
              <a:rPr lang="en-IN" sz="2000" dirty="0" smtClean="0"/>
              <a:t> of an element's border.</a:t>
            </a:r>
            <a:endParaRPr lang="en-US" sz="2000" dirty="0" smtClean="0"/>
          </a:p>
          <a:p>
            <a:r>
              <a:rPr lang="en-IN" sz="2000" dirty="0" smtClean="0"/>
              <a:t>The border-style property specifies what kind of border to display.</a:t>
            </a:r>
          </a:p>
          <a:p>
            <a:r>
              <a:rPr lang="en-IN" sz="2000" dirty="0" smtClean="0"/>
              <a:t>The following values are allowed:</a:t>
            </a:r>
          </a:p>
          <a:p>
            <a:pPr>
              <a:buNone/>
            </a:pPr>
            <a:endParaRPr lang="en-IN" sz="2000" dirty="0" smtClean="0"/>
          </a:p>
          <a:p>
            <a:pPr marL="457200" indent="-457200">
              <a:buFont typeface="+mj-lt"/>
              <a:buAutoNum type="arabicPeriod"/>
            </a:pPr>
            <a:r>
              <a:rPr lang="en-IN" sz="2000" dirty="0" smtClean="0"/>
              <a:t>dotted - Defines a dotted border</a:t>
            </a:r>
          </a:p>
          <a:p>
            <a:pPr marL="457200" indent="-457200">
              <a:buFont typeface="+mj-lt"/>
              <a:buAutoNum type="arabicPeriod"/>
            </a:pPr>
            <a:r>
              <a:rPr lang="en-IN" sz="2000" dirty="0" smtClean="0"/>
              <a:t>dashed - Defines a dashed border</a:t>
            </a:r>
          </a:p>
          <a:p>
            <a:pPr marL="457200" indent="-457200">
              <a:buFont typeface="+mj-lt"/>
              <a:buAutoNum type="arabicPeriod"/>
            </a:pPr>
            <a:r>
              <a:rPr lang="en-IN" sz="2000" dirty="0" smtClean="0"/>
              <a:t>solid - Defines a solid border</a:t>
            </a:r>
          </a:p>
          <a:p>
            <a:pPr marL="457200" indent="-457200">
              <a:buFont typeface="+mj-lt"/>
              <a:buAutoNum type="arabicPeriod"/>
            </a:pPr>
            <a:r>
              <a:rPr lang="en-IN" sz="2000" dirty="0" smtClean="0"/>
              <a:t>double - Defines a double border</a:t>
            </a:r>
          </a:p>
          <a:p>
            <a:pPr marL="457200" indent="-457200">
              <a:buFont typeface="+mj-lt"/>
              <a:buAutoNum type="arabicPeriod"/>
            </a:pPr>
            <a:r>
              <a:rPr lang="en-IN" sz="2000" dirty="0" smtClean="0"/>
              <a:t>groove - Defines a 3D grooved border. The effect depends on the border-</a:t>
            </a:r>
            <a:r>
              <a:rPr lang="en-IN" sz="2000" dirty="0" err="1" smtClean="0"/>
              <a:t>color</a:t>
            </a:r>
            <a:r>
              <a:rPr lang="en-IN" sz="2000" dirty="0" smtClean="0"/>
              <a:t> value</a:t>
            </a:r>
          </a:p>
          <a:p>
            <a:pPr marL="457200" indent="-457200">
              <a:buFont typeface="+mj-lt"/>
              <a:buAutoNum type="arabicPeriod"/>
            </a:pPr>
            <a:r>
              <a:rPr lang="en-IN" sz="2000" dirty="0" smtClean="0"/>
              <a:t>ridge - Defines a 3D ridged border. The effect depends on the border-</a:t>
            </a:r>
            <a:r>
              <a:rPr lang="en-IN" sz="2000" dirty="0" err="1" smtClean="0"/>
              <a:t>color</a:t>
            </a:r>
            <a:r>
              <a:rPr lang="en-IN" sz="2000" dirty="0" smtClean="0"/>
              <a:t> value</a:t>
            </a:r>
          </a:p>
          <a:p>
            <a:pPr marL="457200" indent="-457200">
              <a:buFont typeface="+mj-lt"/>
              <a:buAutoNum type="arabicPeriod"/>
            </a:pPr>
            <a:r>
              <a:rPr lang="en-IN" sz="2000" dirty="0" smtClean="0"/>
              <a:t>inset - Defines a 3D inset border. The effect depends on the border-</a:t>
            </a:r>
            <a:r>
              <a:rPr lang="en-IN" sz="2000" dirty="0" err="1" smtClean="0"/>
              <a:t>color</a:t>
            </a:r>
            <a:r>
              <a:rPr lang="en-IN" sz="2000" dirty="0" smtClean="0"/>
              <a:t> value</a:t>
            </a:r>
          </a:p>
          <a:p>
            <a:pPr marL="457200" indent="-457200">
              <a:buFont typeface="+mj-lt"/>
              <a:buAutoNum type="arabicPeriod"/>
            </a:pPr>
            <a:r>
              <a:rPr lang="en-IN" sz="2000" dirty="0" smtClean="0"/>
              <a:t>outset - Defines a 3D outset border. The effect depends on the border-</a:t>
            </a:r>
            <a:r>
              <a:rPr lang="en-IN" sz="2000" dirty="0" err="1" smtClean="0"/>
              <a:t>color</a:t>
            </a:r>
            <a:r>
              <a:rPr lang="en-IN" sz="2000" dirty="0" smtClean="0"/>
              <a:t> value</a:t>
            </a:r>
          </a:p>
          <a:p>
            <a:pPr marL="457200" indent="-457200">
              <a:buFont typeface="+mj-lt"/>
              <a:buAutoNum type="arabicPeriod"/>
            </a:pPr>
            <a:r>
              <a:rPr lang="en-IN" sz="2000" dirty="0" smtClean="0"/>
              <a:t>none - Defines no border</a:t>
            </a:r>
          </a:p>
          <a:p>
            <a:pPr marL="457200" indent="-457200">
              <a:buFont typeface="+mj-lt"/>
              <a:buAutoNum type="arabicPeriod"/>
            </a:pPr>
            <a:r>
              <a:rPr lang="en-IN" sz="2000" dirty="0" smtClean="0"/>
              <a:t>hidden - Defines a hidden border</a:t>
            </a:r>
          </a:p>
          <a:p>
            <a:endParaRPr lang="en-IN" sz="20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CSS Margins</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fontScale="92500" lnSpcReduction="20000"/>
          </a:bodyPr>
          <a:lstStyle/>
          <a:p>
            <a:r>
              <a:rPr lang="en-IN" sz="1800" dirty="0" smtClean="0"/>
              <a:t>The CSS margin properties are used to generate space outside the border of the elements. </a:t>
            </a:r>
          </a:p>
          <a:p>
            <a:endParaRPr lang="en-IN" sz="1800" dirty="0" smtClean="0"/>
          </a:p>
          <a:p>
            <a:r>
              <a:rPr lang="en-IN" sz="2000" dirty="0" smtClean="0"/>
              <a:t>CSS has properties for specifying the margin for each side of an element:</a:t>
            </a:r>
          </a:p>
          <a:p>
            <a:pPr marL="457200" indent="-457200">
              <a:buFont typeface="+mj-lt"/>
              <a:buAutoNum type="arabicPeriod"/>
            </a:pPr>
            <a:r>
              <a:rPr lang="en-IN" sz="2000" dirty="0" smtClean="0"/>
              <a:t>margin-top</a:t>
            </a:r>
          </a:p>
          <a:p>
            <a:pPr marL="457200" indent="-457200">
              <a:buFont typeface="+mj-lt"/>
              <a:buAutoNum type="arabicPeriod"/>
            </a:pPr>
            <a:r>
              <a:rPr lang="en-IN" sz="2000" dirty="0" smtClean="0"/>
              <a:t>margin-right</a:t>
            </a:r>
          </a:p>
          <a:p>
            <a:pPr marL="457200" indent="-457200">
              <a:buFont typeface="+mj-lt"/>
              <a:buAutoNum type="arabicPeriod"/>
            </a:pPr>
            <a:r>
              <a:rPr lang="en-IN" sz="2000" dirty="0" smtClean="0"/>
              <a:t>margin-bottom</a:t>
            </a:r>
          </a:p>
          <a:p>
            <a:pPr marL="457200" indent="-457200">
              <a:buFont typeface="+mj-lt"/>
              <a:buAutoNum type="arabicPeriod"/>
            </a:pPr>
            <a:r>
              <a:rPr lang="en-IN" sz="2000" dirty="0" smtClean="0"/>
              <a:t>margin-left</a:t>
            </a:r>
          </a:p>
          <a:p>
            <a:pPr marL="457200" indent="-457200">
              <a:buNone/>
            </a:pPr>
            <a:endParaRPr lang="en-IN" sz="2000" dirty="0" smtClean="0"/>
          </a:p>
          <a:p>
            <a:r>
              <a:rPr lang="en-IN" sz="2000" dirty="0" smtClean="0"/>
              <a:t>All the margin properties can have the following values:</a:t>
            </a:r>
          </a:p>
          <a:p>
            <a:pPr marL="457200" indent="-457200">
              <a:buFont typeface="+mj-lt"/>
              <a:buAutoNum type="arabicPeriod"/>
            </a:pPr>
            <a:r>
              <a:rPr lang="en-IN" sz="2000" dirty="0" smtClean="0"/>
              <a:t>auto - the browser calculates the margin</a:t>
            </a:r>
          </a:p>
          <a:p>
            <a:pPr marL="457200" indent="-457200">
              <a:buFont typeface="+mj-lt"/>
              <a:buAutoNum type="arabicPeriod"/>
            </a:pPr>
            <a:r>
              <a:rPr lang="en-IN" sz="2000" i="1" dirty="0" smtClean="0"/>
              <a:t>length</a:t>
            </a:r>
            <a:r>
              <a:rPr lang="en-IN" sz="2000" dirty="0" smtClean="0"/>
              <a:t> - specifies a margin in </a:t>
            </a:r>
            <a:r>
              <a:rPr lang="en-IN" sz="2000" dirty="0" err="1" smtClean="0"/>
              <a:t>px</a:t>
            </a:r>
            <a:r>
              <a:rPr lang="en-IN" sz="2000" dirty="0" smtClean="0"/>
              <a:t>, pt, cm, etc.</a:t>
            </a:r>
          </a:p>
          <a:p>
            <a:pPr marL="457200" indent="-457200">
              <a:buFont typeface="+mj-lt"/>
              <a:buAutoNum type="arabicPeriod"/>
            </a:pPr>
            <a:r>
              <a:rPr lang="en-IN" sz="2000" i="1" dirty="0" smtClean="0"/>
              <a:t>%</a:t>
            </a:r>
            <a:r>
              <a:rPr lang="en-IN" sz="2000" dirty="0" smtClean="0"/>
              <a:t> - specifies a margin in % of the width of the containing element</a:t>
            </a:r>
          </a:p>
          <a:p>
            <a:pPr marL="457200" indent="-457200">
              <a:buFont typeface="+mj-lt"/>
              <a:buAutoNum type="arabicPeriod"/>
            </a:pPr>
            <a:r>
              <a:rPr lang="en-IN" sz="2000" dirty="0" smtClean="0"/>
              <a:t>inherit - specifies that the margin should be inherited from the parent element</a:t>
            </a:r>
          </a:p>
          <a:p>
            <a:endParaRPr lang="en-IN" sz="20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is CSS?</a:t>
            </a:r>
            <a:br>
              <a:rPr lang="en-IN" dirty="0" smtClean="0"/>
            </a:br>
            <a:endParaRPr lang="en-IN" dirty="0"/>
          </a:p>
        </p:txBody>
      </p:sp>
      <p:sp>
        <p:nvSpPr>
          <p:cNvPr id="3" name="Content Placeholder 2"/>
          <p:cNvSpPr>
            <a:spLocks noGrp="1"/>
          </p:cNvSpPr>
          <p:nvPr>
            <p:ph idx="1"/>
          </p:nvPr>
        </p:nvSpPr>
        <p:spPr/>
        <p:txBody>
          <a:bodyPr/>
          <a:lstStyle/>
          <a:p>
            <a:r>
              <a:rPr lang="en-IN" sz="2400" b="1" dirty="0" smtClean="0"/>
              <a:t>CSS</a:t>
            </a:r>
            <a:r>
              <a:rPr lang="en-IN" sz="2400" dirty="0" smtClean="0"/>
              <a:t> stands for </a:t>
            </a:r>
            <a:r>
              <a:rPr lang="en-IN" sz="2400" b="1" dirty="0" smtClean="0"/>
              <a:t>C</a:t>
            </a:r>
            <a:r>
              <a:rPr lang="en-IN" sz="2400" dirty="0" smtClean="0"/>
              <a:t>ascading </a:t>
            </a:r>
            <a:r>
              <a:rPr lang="en-IN" sz="2400" b="1" dirty="0" smtClean="0"/>
              <a:t>S</a:t>
            </a:r>
            <a:r>
              <a:rPr lang="en-IN" sz="2400" dirty="0" smtClean="0"/>
              <a:t>tyle </a:t>
            </a:r>
            <a:r>
              <a:rPr lang="en-IN" sz="2400" b="1" dirty="0" smtClean="0"/>
              <a:t>S</a:t>
            </a:r>
            <a:r>
              <a:rPr lang="en-IN" sz="2400" dirty="0" smtClean="0"/>
              <a:t>heets</a:t>
            </a:r>
          </a:p>
          <a:p>
            <a:r>
              <a:rPr lang="en-IN" sz="2400" dirty="0" smtClean="0"/>
              <a:t>CSS describes </a:t>
            </a:r>
            <a:r>
              <a:rPr lang="en-IN" sz="2400" b="1" dirty="0" smtClean="0"/>
              <a:t>how HTML elements are to be displayed on screen, paper, or in other media</a:t>
            </a:r>
            <a:endParaRPr lang="en-IN" sz="2400" dirty="0" smtClean="0"/>
          </a:p>
          <a:p>
            <a:r>
              <a:rPr lang="en-IN" sz="2400" dirty="0" smtClean="0"/>
              <a:t>CSS </a:t>
            </a:r>
            <a:r>
              <a:rPr lang="en-IN" sz="2400" b="1" dirty="0" smtClean="0"/>
              <a:t>saves a lot of work</a:t>
            </a:r>
            <a:r>
              <a:rPr lang="en-IN" sz="2400" dirty="0" smtClean="0"/>
              <a:t>. It can control the layout of multiple web pages all at once</a:t>
            </a:r>
          </a:p>
          <a:p>
            <a:r>
              <a:rPr lang="en-IN" sz="2400" dirty="0" smtClean="0"/>
              <a:t>External </a:t>
            </a:r>
            <a:r>
              <a:rPr lang="en-IN" sz="2400" dirty="0" err="1" smtClean="0"/>
              <a:t>stylesheets</a:t>
            </a:r>
            <a:r>
              <a:rPr lang="en-IN" sz="2400" dirty="0" smtClean="0"/>
              <a:t> are stored in </a:t>
            </a:r>
            <a:r>
              <a:rPr lang="en-IN" sz="2400" b="1" dirty="0" smtClean="0"/>
              <a:t>CSS files</a:t>
            </a:r>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Margin Shorthand</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714908"/>
          </a:xfrm>
        </p:spPr>
        <p:txBody>
          <a:bodyPr>
            <a:normAutofit fontScale="55000" lnSpcReduction="20000"/>
          </a:bodyPr>
          <a:lstStyle/>
          <a:p>
            <a:r>
              <a:rPr lang="en-IN" dirty="0" smtClean="0"/>
              <a:t>If the margin property has four values:</a:t>
            </a:r>
          </a:p>
          <a:p>
            <a:pPr>
              <a:buNone/>
            </a:pPr>
            <a:r>
              <a:rPr lang="en-IN" b="1" dirty="0" smtClean="0"/>
              <a:t>	margin: 25px 50px 75px 100px;</a:t>
            </a:r>
            <a:endParaRPr lang="en-IN" dirty="0" smtClean="0"/>
          </a:p>
          <a:p>
            <a:pPr lvl="1"/>
            <a:r>
              <a:rPr lang="en-IN" dirty="0" smtClean="0"/>
              <a:t>top margin is 25px</a:t>
            </a:r>
          </a:p>
          <a:p>
            <a:pPr lvl="1"/>
            <a:r>
              <a:rPr lang="en-IN" dirty="0" smtClean="0"/>
              <a:t>right margin is 50px</a:t>
            </a:r>
          </a:p>
          <a:p>
            <a:pPr lvl="1"/>
            <a:r>
              <a:rPr lang="en-IN" dirty="0" smtClean="0"/>
              <a:t>bottom margin is 75px</a:t>
            </a:r>
          </a:p>
          <a:p>
            <a:pPr lvl="1"/>
            <a:r>
              <a:rPr lang="en-IN" dirty="0" smtClean="0"/>
              <a:t>left margin is 100px</a:t>
            </a:r>
          </a:p>
          <a:p>
            <a:r>
              <a:rPr lang="en-IN" dirty="0" smtClean="0"/>
              <a:t>If the margin property has three values:</a:t>
            </a:r>
          </a:p>
          <a:p>
            <a:pPr>
              <a:buNone/>
            </a:pPr>
            <a:r>
              <a:rPr lang="en-IN" b="1" dirty="0" smtClean="0"/>
              <a:t>	margin: 25px 50px 75px;</a:t>
            </a:r>
            <a:endParaRPr lang="en-IN" dirty="0" smtClean="0"/>
          </a:p>
          <a:p>
            <a:pPr lvl="1"/>
            <a:r>
              <a:rPr lang="en-IN" dirty="0" smtClean="0"/>
              <a:t>top margin is 25px</a:t>
            </a:r>
          </a:p>
          <a:p>
            <a:pPr lvl="1"/>
            <a:r>
              <a:rPr lang="en-IN" dirty="0" smtClean="0"/>
              <a:t>right and left margins are 50px</a:t>
            </a:r>
          </a:p>
          <a:p>
            <a:pPr lvl="1"/>
            <a:r>
              <a:rPr lang="en-IN" dirty="0" smtClean="0"/>
              <a:t>bottom margin is 75px</a:t>
            </a:r>
          </a:p>
          <a:p>
            <a:r>
              <a:rPr lang="en-IN" dirty="0" smtClean="0"/>
              <a:t>If the margin property has two values:</a:t>
            </a:r>
          </a:p>
          <a:p>
            <a:pPr>
              <a:buNone/>
            </a:pPr>
            <a:r>
              <a:rPr lang="en-IN" b="1" dirty="0" smtClean="0"/>
              <a:t>	margin: 25px 50px;</a:t>
            </a:r>
            <a:endParaRPr lang="en-IN" dirty="0" smtClean="0"/>
          </a:p>
          <a:p>
            <a:pPr lvl="1"/>
            <a:r>
              <a:rPr lang="en-IN" dirty="0" smtClean="0"/>
              <a:t>top and bottom margins are 25px</a:t>
            </a:r>
          </a:p>
          <a:p>
            <a:pPr lvl="1"/>
            <a:r>
              <a:rPr lang="en-IN" dirty="0" smtClean="0"/>
              <a:t>right and left margins are 50px</a:t>
            </a:r>
          </a:p>
          <a:p>
            <a:r>
              <a:rPr lang="en-IN" dirty="0" smtClean="0"/>
              <a:t>If the margin property has one value:</a:t>
            </a:r>
          </a:p>
          <a:p>
            <a:pPr>
              <a:buNone/>
            </a:pPr>
            <a:r>
              <a:rPr lang="en-IN" b="1" dirty="0" smtClean="0"/>
              <a:t>	margin: 25px;</a:t>
            </a:r>
            <a:endParaRPr lang="en-IN" dirty="0" smtClean="0"/>
          </a:p>
          <a:p>
            <a:pPr lvl="1"/>
            <a:r>
              <a:rPr lang="en-IN" dirty="0" smtClean="0"/>
              <a:t>all four margins are 25px</a:t>
            </a:r>
          </a:p>
          <a:p>
            <a:endParaRPr lang="en-IN" sz="20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CSS Padding</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a:bodyPr>
          <a:lstStyle/>
          <a:p>
            <a:r>
              <a:rPr lang="en-IN" sz="1800" dirty="0" smtClean="0"/>
              <a:t>The padding properties set the size of the white space between the element content and the element border.</a:t>
            </a:r>
          </a:p>
          <a:p>
            <a:pPr>
              <a:buNone/>
            </a:pPr>
            <a:endParaRPr lang="en-IN" sz="1800" dirty="0" smtClean="0"/>
          </a:p>
          <a:p>
            <a:r>
              <a:rPr lang="en-US" sz="2000" dirty="0" smtClean="0"/>
              <a:t>Just as for the margins, there are 4 padding properties:</a:t>
            </a:r>
            <a:endParaRPr lang="en-IN" sz="2000" dirty="0" smtClean="0"/>
          </a:p>
          <a:p>
            <a:pPr marL="457200" indent="-457200">
              <a:buFont typeface="+mj-lt"/>
              <a:buAutoNum type="arabicPeriod"/>
            </a:pPr>
            <a:r>
              <a:rPr lang="en-IN" sz="2000" dirty="0" smtClean="0"/>
              <a:t>padding-top</a:t>
            </a:r>
          </a:p>
          <a:p>
            <a:pPr marL="457200" indent="-457200">
              <a:buFont typeface="+mj-lt"/>
              <a:buAutoNum type="arabicPeriod"/>
            </a:pPr>
            <a:r>
              <a:rPr lang="en-IN" sz="2000" dirty="0" smtClean="0"/>
              <a:t>padding-right</a:t>
            </a:r>
          </a:p>
          <a:p>
            <a:pPr marL="457200" indent="-457200">
              <a:buFont typeface="+mj-lt"/>
              <a:buAutoNum type="arabicPeriod"/>
            </a:pPr>
            <a:r>
              <a:rPr lang="en-IN" sz="2000" dirty="0" smtClean="0"/>
              <a:t>padding-bottom</a:t>
            </a:r>
          </a:p>
          <a:p>
            <a:pPr marL="457200" indent="-457200">
              <a:buFont typeface="+mj-lt"/>
              <a:buAutoNum type="arabicPeriod"/>
            </a:pPr>
            <a:r>
              <a:rPr lang="en-IN" sz="2000" dirty="0" smtClean="0"/>
              <a:t>padding-left</a:t>
            </a:r>
          </a:p>
          <a:p>
            <a:pPr marL="457200" indent="-457200">
              <a:buFont typeface="+mj-lt"/>
              <a:buAutoNum type="arabicPeriod"/>
            </a:pPr>
            <a:endParaRPr lang="en-US" sz="2000" dirty="0" smtClean="0"/>
          </a:p>
          <a:p>
            <a:pPr marL="457200" indent="-457200"/>
            <a:r>
              <a:rPr lang="en-US" sz="2000" dirty="0" smtClean="0"/>
              <a:t>Just like margins, there are shorthand notations for padding as well.</a:t>
            </a:r>
            <a:endParaRPr lang="en-IN" sz="2000" dirty="0" smtClean="0"/>
          </a:p>
          <a:p>
            <a:pPr>
              <a:buNone/>
            </a:pPr>
            <a:endParaRPr lang="en-IN" sz="20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Margin </a:t>
            </a:r>
            <a:r>
              <a:rPr lang="en-IN" dirty="0" err="1" smtClean="0"/>
              <a:t>vs</a:t>
            </a:r>
            <a:r>
              <a:rPr lang="en-IN" dirty="0" smtClean="0"/>
              <a:t> Padding</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a:bodyPr>
          <a:lstStyle/>
          <a:p>
            <a:r>
              <a:rPr lang="en-IN" sz="1800" dirty="0" smtClean="0"/>
              <a:t>margins auto-collapse, and padding doesn't.</a:t>
            </a:r>
          </a:p>
          <a:p>
            <a:r>
              <a:rPr lang="en-US" sz="1800" dirty="0" smtClean="0"/>
              <a:t>Margin can have negative values, padding can’t</a:t>
            </a:r>
          </a:p>
          <a:p>
            <a:pPr>
              <a:buNone/>
            </a:pPr>
            <a:r>
              <a:rPr lang="en-IN" sz="2000" dirty="0" smtClean="0"/>
              <a:t>    Example, margin-top:-8px;</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r>
              <a:rPr lang="en-US" sz="2000" dirty="0" smtClean="0"/>
              <a:t>				    -    ---&gt;   </a:t>
            </a:r>
            <a:endParaRPr lang="en-IN" sz="2000" dirty="0" smtClean="0"/>
          </a:p>
        </p:txBody>
      </p:sp>
      <p:pic>
        <p:nvPicPr>
          <p:cNvPr id="4" name="Picture 3" descr="margin 1.png"/>
          <p:cNvPicPr>
            <a:picLocks noChangeAspect="1"/>
          </p:cNvPicPr>
          <p:nvPr/>
        </p:nvPicPr>
        <p:blipFill>
          <a:blip r:embed="rId2"/>
          <a:stretch>
            <a:fillRect/>
          </a:stretch>
        </p:blipFill>
        <p:spPr>
          <a:xfrm>
            <a:off x="956804" y="2571744"/>
            <a:ext cx="2686502" cy="2428892"/>
          </a:xfrm>
          <a:prstGeom prst="rect">
            <a:avLst/>
          </a:prstGeom>
        </p:spPr>
      </p:pic>
      <p:pic>
        <p:nvPicPr>
          <p:cNvPr id="5" name="Picture 4" descr="margin 2.png"/>
          <p:cNvPicPr>
            <a:picLocks noChangeAspect="1"/>
          </p:cNvPicPr>
          <p:nvPr/>
        </p:nvPicPr>
        <p:blipFill>
          <a:blip r:embed="rId3"/>
          <a:stretch>
            <a:fillRect/>
          </a:stretch>
        </p:blipFill>
        <p:spPr>
          <a:xfrm>
            <a:off x="4572000" y="2553406"/>
            <a:ext cx="2643206" cy="238974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CSS Height and Width</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a:bodyPr>
          <a:lstStyle/>
          <a:p>
            <a:r>
              <a:rPr lang="en-IN" sz="1800" dirty="0" smtClean="0"/>
              <a:t>The height and width properties are used to set the height and width of an element.</a:t>
            </a:r>
          </a:p>
          <a:p>
            <a:r>
              <a:rPr lang="en-IN" sz="2000" dirty="0" smtClean="0"/>
              <a:t>The height and width can be set to auto (this is default. Means that the browser calculates the height and width), or be specified in </a:t>
            </a:r>
            <a:r>
              <a:rPr lang="en-IN" sz="2000" i="1" dirty="0" smtClean="0"/>
              <a:t>length values</a:t>
            </a:r>
            <a:r>
              <a:rPr lang="en-IN" sz="2000" dirty="0" smtClean="0"/>
              <a:t>, like </a:t>
            </a:r>
            <a:r>
              <a:rPr lang="en-IN" sz="2000" dirty="0" err="1" smtClean="0"/>
              <a:t>px</a:t>
            </a:r>
            <a:r>
              <a:rPr lang="en-IN" sz="2000" dirty="0" smtClean="0"/>
              <a:t>, cm, etc., or in percent (%) of the containing block.</a:t>
            </a:r>
          </a:p>
          <a:p>
            <a:r>
              <a:rPr lang="en-IN" sz="2000" dirty="0" smtClean="0"/>
              <a:t>Properties: height, width, max-height, min-height, max-width, min-width.</a:t>
            </a:r>
          </a:p>
          <a:p>
            <a:r>
              <a:rPr lang="en-US" sz="2000" dirty="0" smtClean="0"/>
              <a:t>Example:</a:t>
            </a:r>
            <a:endParaRPr lang="en-IN" sz="2000" dirty="0" smtClean="0"/>
          </a:p>
          <a:p>
            <a:pPr>
              <a:buNone/>
            </a:pPr>
            <a:r>
              <a:rPr lang="en-IN" sz="2000" dirty="0" smtClean="0"/>
              <a:t>  div {</a:t>
            </a:r>
            <a:br>
              <a:rPr lang="en-IN" sz="2000" dirty="0" smtClean="0"/>
            </a:br>
            <a:r>
              <a:rPr lang="en-IN" sz="2000" dirty="0" smtClean="0"/>
              <a:t>    width: 500px;</a:t>
            </a:r>
            <a:br>
              <a:rPr lang="en-IN" sz="2000" dirty="0" smtClean="0"/>
            </a:br>
            <a:r>
              <a:rPr lang="en-IN" sz="2000" dirty="0" smtClean="0"/>
              <a:t>    height: 80%;</a:t>
            </a:r>
          </a:p>
          <a:p>
            <a:pPr>
              <a:buNone/>
            </a:pPr>
            <a:r>
              <a:rPr lang="en-IN" sz="2000" dirty="0" smtClean="0"/>
              <a:t>	    max-height: 100px; </a:t>
            </a:r>
            <a:br>
              <a:rPr lang="en-IN" sz="2000" dirty="0" smtClean="0"/>
            </a:br>
            <a:r>
              <a:rPr lang="en-IN" sz="2000" dirty="0" smtClean="0"/>
              <a:t>}</a:t>
            </a:r>
          </a:p>
          <a:p>
            <a:pPr>
              <a:buNone/>
            </a:pPr>
            <a:endParaRPr lang="en-IN" sz="20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CSS Text</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fontScale="92500" lnSpcReduction="10000"/>
          </a:bodyPr>
          <a:lstStyle/>
          <a:p>
            <a:r>
              <a:rPr lang="en-IN" sz="1800" dirty="0" smtClean="0"/>
              <a:t>The </a:t>
            </a:r>
            <a:r>
              <a:rPr lang="en-IN" sz="1800" dirty="0" err="1" smtClean="0"/>
              <a:t>color</a:t>
            </a:r>
            <a:r>
              <a:rPr lang="en-IN" sz="1800" dirty="0" smtClean="0"/>
              <a:t> property is used to set the </a:t>
            </a:r>
            <a:r>
              <a:rPr lang="en-IN" sz="1800" dirty="0" err="1" smtClean="0"/>
              <a:t>color</a:t>
            </a:r>
            <a:r>
              <a:rPr lang="en-IN" sz="1800" dirty="0" smtClean="0"/>
              <a:t> of the text.</a:t>
            </a:r>
          </a:p>
          <a:p>
            <a:pPr>
              <a:buNone/>
            </a:pPr>
            <a:r>
              <a:rPr lang="en-US" sz="1800" dirty="0" smtClean="0"/>
              <a:t>	</a:t>
            </a:r>
            <a:r>
              <a:rPr lang="en-IN" sz="1800" dirty="0" smtClean="0"/>
              <a:t>h1 {</a:t>
            </a:r>
            <a:br>
              <a:rPr lang="en-IN" sz="1800" dirty="0" smtClean="0"/>
            </a:br>
            <a:r>
              <a:rPr lang="en-IN" sz="1800" dirty="0" smtClean="0"/>
              <a:t>    </a:t>
            </a:r>
            <a:r>
              <a:rPr lang="en-IN" sz="1800" dirty="0" err="1" smtClean="0"/>
              <a:t>color</a:t>
            </a:r>
            <a:r>
              <a:rPr lang="en-IN" sz="1800" dirty="0" smtClean="0"/>
              <a:t>: green;</a:t>
            </a:r>
            <a:br>
              <a:rPr lang="en-IN" sz="1800" dirty="0" smtClean="0"/>
            </a:br>
            <a:r>
              <a:rPr lang="en-IN" sz="1800" dirty="0" smtClean="0"/>
              <a:t>}</a:t>
            </a:r>
          </a:p>
          <a:p>
            <a:r>
              <a:rPr lang="en-IN" sz="1800" dirty="0" smtClean="0"/>
              <a:t>The text-align property is used to set the horizontal alignment of a text.</a:t>
            </a:r>
          </a:p>
          <a:p>
            <a:r>
              <a:rPr lang="en-IN" sz="1800" dirty="0" smtClean="0"/>
              <a:t>A text can be left or right aligned, </a:t>
            </a:r>
            <a:r>
              <a:rPr lang="en-IN" sz="1800" dirty="0" err="1" smtClean="0"/>
              <a:t>centered</a:t>
            </a:r>
            <a:r>
              <a:rPr lang="en-IN" sz="1800" dirty="0" smtClean="0"/>
              <a:t>, or justified (words equally spaced).</a:t>
            </a:r>
          </a:p>
          <a:p>
            <a:pPr>
              <a:buNone/>
            </a:pPr>
            <a:r>
              <a:rPr lang="en-IN" sz="1800" dirty="0" smtClean="0"/>
              <a:t>	h1 {</a:t>
            </a:r>
            <a:br>
              <a:rPr lang="en-IN" sz="1800" dirty="0" smtClean="0"/>
            </a:br>
            <a:r>
              <a:rPr lang="en-IN" sz="1800" dirty="0" smtClean="0"/>
              <a:t>    text-align: </a:t>
            </a:r>
            <a:r>
              <a:rPr lang="en-IN" sz="1800" dirty="0" err="1" smtClean="0"/>
              <a:t>center</a:t>
            </a:r>
            <a:r>
              <a:rPr lang="en-IN" sz="1800" dirty="0" smtClean="0"/>
              <a:t>;</a:t>
            </a:r>
            <a:br>
              <a:rPr lang="en-IN" sz="1800" dirty="0" smtClean="0"/>
            </a:br>
            <a:r>
              <a:rPr lang="en-IN" sz="1800" dirty="0" smtClean="0"/>
              <a:t>}</a:t>
            </a:r>
          </a:p>
          <a:p>
            <a:r>
              <a:rPr lang="en-IN" sz="2000" dirty="0" smtClean="0"/>
              <a:t>The text-decoration property is used to set or remove decorations from text. Values can be none, </a:t>
            </a:r>
            <a:r>
              <a:rPr lang="en-IN" sz="2000" dirty="0" err="1" smtClean="0"/>
              <a:t>overline</a:t>
            </a:r>
            <a:r>
              <a:rPr lang="en-IN" sz="2000" dirty="0" smtClean="0"/>
              <a:t>, line-through, underline.</a:t>
            </a:r>
          </a:p>
          <a:p>
            <a:r>
              <a:rPr lang="en-IN" sz="2000" dirty="0" smtClean="0"/>
              <a:t>The value ’none’ is often used to remove underlines from links:</a:t>
            </a:r>
          </a:p>
          <a:p>
            <a:pPr>
              <a:buNone/>
            </a:pPr>
            <a:r>
              <a:rPr lang="en-IN" sz="2000" dirty="0" smtClean="0"/>
              <a:t>	a {</a:t>
            </a:r>
            <a:br>
              <a:rPr lang="en-IN" sz="2000" dirty="0" smtClean="0"/>
            </a:br>
            <a:r>
              <a:rPr lang="en-IN" sz="2000" dirty="0" smtClean="0"/>
              <a:t>    text-decoration: none;</a:t>
            </a:r>
            <a:br>
              <a:rPr lang="en-IN" sz="2000" dirty="0" smtClean="0"/>
            </a:br>
            <a:r>
              <a:rPr lang="en-IN" sz="2000" dirty="0" smtClean="0"/>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CSS Text</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fontScale="92500" lnSpcReduction="10000"/>
          </a:bodyPr>
          <a:lstStyle/>
          <a:p>
            <a:r>
              <a:rPr lang="en-IN" sz="1800" dirty="0" smtClean="0"/>
              <a:t>The text-transform property is used to specify uppercase and lowercase letters in a text.</a:t>
            </a:r>
          </a:p>
          <a:p>
            <a:r>
              <a:rPr lang="en-IN" sz="1800" dirty="0" smtClean="0"/>
              <a:t>It can be used to turn everything into uppercase or lowercase letters, or capitalize the first letter of each word.</a:t>
            </a:r>
          </a:p>
          <a:p>
            <a:pPr>
              <a:buNone/>
            </a:pPr>
            <a:r>
              <a:rPr lang="en-IN" sz="1600" dirty="0" smtClean="0"/>
              <a:t>	</a:t>
            </a:r>
            <a:r>
              <a:rPr lang="en-IN" sz="1600" dirty="0" err="1" smtClean="0"/>
              <a:t>p.lowercase</a:t>
            </a:r>
            <a:r>
              <a:rPr lang="en-IN" sz="1600" dirty="0" smtClean="0"/>
              <a:t> {</a:t>
            </a:r>
            <a:br>
              <a:rPr lang="en-IN" sz="1600" dirty="0" smtClean="0"/>
            </a:br>
            <a:r>
              <a:rPr lang="en-IN" sz="1600" dirty="0" smtClean="0"/>
              <a:t>    text-transform: lowercase;</a:t>
            </a:r>
            <a:br>
              <a:rPr lang="en-IN" sz="1600" dirty="0" smtClean="0"/>
            </a:br>
            <a:r>
              <a:rPr lang="en-IN" sz="1600" dirty="0" smtClean="0"/>
              <a:t>}</a:t>
            </a:r>
            <a:endParaRPr lang="en-IN" sz="1800" dirty="0" smtClean="0"/>
          </a:p>
          <a:p>
            <a:r>
              <a:rPr lang="en-IN" sz="1800" dirty="0" smtClean="0"/>
              <a:t>The text-align property is used to set the horizontal alignment of a text.</a:t>
            </a:r>
          </a:p>
          <a:p>
            <a:r>
              <a:rPr lang="en-IN" sz="1800" dirty="0" smtClean="0"/>
              <a:t>The letter-spacing property is used to specify the space between the characters in a text.</a:t>
            </a:r>
          </a:p>
          <a:p>
            <a:pPr>
              <a:buNone/>
            </a:pPr>
            <a:r>
              <a:rPr lang="en-US" sz="1800" dirty="0" smtClean="0"/>
              <a:t>	</a:t>
            </a:r>
            <a:r>
              <a:rPr lang="en-IN" sz="1800" dirty="0" smtClean="0"/>
              <a:t>h1 {</a:t>
            </a:r>
            <a:br>
              <a:rPr lang="en-IN" sz="1800" dirty="0" smtClean="0"/>
            </a:br>
            <a:r>
              <a:rPr lang="en-IN" sz="1800" dirty="0" smtClean="0"/>
              <a:t>    letter-spacing: 3px;</a:t>
            </a:r>
            <a:br>
              <a:rPr lang="en-IN" sz="1800" dirty="0" smtClean="0"/>
            </a:br>
            <a:r>
              <a:rPr lang="en-IN" sz="1800" dirty="0" smtClean="0"/>
              <a:t>}</a:t>
            </a:r>
          </a:p>
          <a:p>
            <a:r>
              <a:rPr lang="en-IN" sz="2000" dirty="0" smtClean="0"/>
              <a:t>The line-height property is used to specify the space between lines:</a:t>
            </a:r>
          </a:p>
          <a:p>
            <a:pPr>
              <a:buNone/>
            </a:pPr>
            <a:r>
              <a:rPr lang="en-IN" sz="2000" dirty="0" smtClean="0"/>
              <a:t>	</a:t>
            </a:r>
            <a:r>
              <a:rPr lang="en-IN" sz="2000" dirty="0" err="1" smtClean="0"/>
              <a:t>p.small</a:t>
            </a:r>
            <a:r>
              <a:rPr lang="en-IN" sz="2000" dirty="0" smtClean="0"/>
              <a:t> {</a:t>
            </a:r>
            <a:br>
              <a:rPr lang="en-IN" sz="2000" dirty="0" smtClean="0"/>
            </a:br>
            <a:r>
              <a:rPr lang="en-IN" sz="2000" dirty="0" smtClean="0"/>
              <a:t>    line-height: 0.8;</a:t>
            </a:r>
            <a:br>
              <a:rPr lang="en-IN" sz="2000" dirty="0" smtClean="0"/>
            </a:br>
            <a:r>
              <a:rPr lang="en-IN" sz="2000" dirty="0" smtClean="0"/>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CSS Fonts</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a:bodyPr>
          <a:lstStyle/>
          <a:p>
            <a:r>
              <a:rPr lang="en-IN" sz="1800" dirty="0" smtClean="0"/>
              <a:t>The font family of a text is set with the font-family property.</a:t>
            </a:r>
          </a:p>
          <a:p>
            <a:r>
              <a:rPr lang="en-IN" sz="1800" dirty="0" smtClean="0"/>
              <a:t>The font-style property is mostly used to specify italic text.</a:t>
            </a:r>
          </a:p>
          <a:p>
            <a:r>
              <a:rPr lang="en-IN" sz="1800" dirty="0" smtClean="0"/>
              <a:t>The font-size property sets the size of the text.</a:t>
            </a:r>
          </a:p>
          <a:p>
            <a:r>
              <a:rPr lang="en-IN" sz="1800" dirty="0" smtClean="0"/>
              <a:t>The font-weight property specifies the weight of a font.</a:t>
            </a:r>
            <a:endParaRPr lang="en-US" sz="1800" dirty="0" smtClean="0"/>
          </a:p>
          <a:p>
            <a:endParaRPr lang="en-US" sz="1800" dirty="0" smtClean="0"/>
          </a:p>
          <a:p>
            <a:pPr>
              <a:buNone/>
            </a:pPr>
            <a:r>
              <a:rPr lang="en-IN" sz="1800" dirty="0" smtClean="0"/>
              <a:t>     p {</a:t>
            </a:r>
            <a:br>
              <a:rPr lang="en-IN" sz="1800" dirty="0" smtClean="0"/>
            </a:br>
            <a:r>
              <a:rPr lang="en-IN" sz="1800" dirty="0" smtClean="0"/>
              <a:t>    font-family: "Times New Roman", Times, serif;</a:t>
            </a:r>
          </a:p>
          <a:p>
            <a:pPr>
              <a:buNone/>
            </a:pPr>
            <a:r>
              <a:rPr lang="en-IN" sz="1800" dirty="0" smtClean="0"/>
              <a:t>	    font-style: italic;</a:t>
            </a:r>
          </a:p>
          <a:p>
            <a:pPr>
              <a:buNone/>
            </a:pPr>
            <a:r>
              <a:rPr lang="en-IN" sz="1800" dirty="0" smtClean="0"/>
              <a:t>	    font-size: 14px;</a:t>
            </a:r>
          </a:p>
          <a:p>
            <a:pPr>
              <a:buNone/>
            </a:pPr>
            <a:r>
              <a:rPr lang="en-IN" sz="1800" dirty="0" smtClean="0"/>
              <a:t>	    font-weight: bold;</a:t>
            </a:r>
            <a:br>
              <a:rPr lang="en-IN" sz="1800" dirty="0" smtClean="0"/>
            </a:br>
            <a:r>
              <a:rPr lang="en-IN" sz="1800" dirty="0" smtClean="0"/>
              <a:t> }</a:t>
            </a:r>
          </a:p>
          <a:p>
            <a:endParaRPr lang="en-IN" sz="20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Pseudo-classes</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fontScale="92500" lnSpcReduction="20000"/>
          </a:bodyPr>
          <a:lstStyle/>
          <a:p>
            <a:r>
              <a:rPr lang="en-IN" sz="1800" dirty="0" smtClean="0"/>
              <a:t>A pseudo-class is used to define a special state of an element.</a:t>
            </a:r>
          </a:p>
          <a:p>
            <a:r>
              <a:rPr lang="en-IN" sz="1800" dirty="0" smtClean="0"/>
              <a:t>For example, it can be used to:</a:t>
            </a:r>
          </a:p>
          <a:p>
            <a:endParaRPr lang="en-IN" sz="1800" dirty="0" smtClean="0"/>
          </a:p>
          <a:p>
            <a:pPr>
              <a:buNone/>
            </a:pPr>
            <a:r>
              <a:rPr lang="en-IN" sz="1800" dirty="0" smtClean="0"/>
              <a:t>	Style an element when a user </a:t>
            </a:r>
            <a:r>
              <a:rPr lang="en-IN" sz="1800" dirty="0" err="1" smtClean="0"/>
              <a:t>mouses</a:t>
            </a:r>
            <a:r>
              <a:rPr lang="en-IN" sz="1800" dirty="0" smtClean="0"/>
              <a:t> over it</a:t>
            </a:r>
          </a:p>
          <a:p>
            <a:pPr>
              <a:buNone/>
            </a:pPr>
            <a:r>
              <a:rPr lang="en-IN" sz="1800" dirty="0" smtClean="0"/>
              <a:t>	Style visited and unvisited links differently</a:t>
            </a:r>
          </a:p>
          <a:p>
            <a:pPr>
              <a:buNone/>
            </a:pPr>
            <a:r>
              <a:rPr lang="en-IN" sz="1800" dirty="0" smtClean="0"/>
              <a:t>	Style an element when it gets focus</a:t>
            </a:r>
          </a:p>
          <a:p>
            <a:pPr>
              <a:buFont typeface="+mj-lt"/>
              <a:buAutoNum type="arabicPeriod"/>
            </a:pPr>
            <a:endParaRPr lang="en-US" sz="1800" dirty="0" smtClean="0"/>
          </a:p>
          <a:p>
            <a:pPr>
              <a:buNone/>
            </a:pPr>
            <a:r>
              <a:rPr lang="en-IN" sz="1800" dirty="0" smtClean="0"/>
              <a:t>	a:visited {</a:t>
            </a:r>
            <a:br>
              <a:rPr lang="en-IN" sz="1800" dirty="0" smtClean="0"/>
            </a:br>
            <a:r>
              <a:rPr lang="en-IN" sz="1800" dirty="0" smtClean="0"/>
              <a:t>    </a:t>
            </a:r>
            <a:r>
              <a:rPr lang="en-IN" sz="1800" dirty="0" err="1" smtClean="0"/>
              <a:t>color</a:t>
            </a:r>
            <a:r>
              <a:rPr lang="en-IN" sz="1800" dirty="0" smtClean="0"/>
              <a:t>: #00FF00;	         Visited Anchor element</a:t>
            </a:r>
            <a:br>
              <a:rPr lang="en-IN" sz="1800" dirty="0" smtClean="0"/>
            </a:br>
            <a:r>
              <a:rPr lang="en-IN" sz="1800" dirty="0" smtClean="0"/>
              <a:t>}</a:t>
            </a:r>
          </a:p>
          <a:p>
            <a:endParaRPr lang="en-US" sz="1800" dirty="0" smtClean="0"/>
          </a:p>
          <a:p>
            <a:pPr>
              <a:buNone/>
            </a:pPr>
            <a:r>
              <a:rPr lang="en-IN" sz="1800" dirty="0" smtClean="0"/>
              <a:t>	</a:t>
            </a:r>
            <a:r>
              <a:rPr lang="en-IN" sz="1800" dirty="0" err="1" smtClean="0"/>
              <a:t>div:hover</a:t>
            </a:r>
            <a:r>
              <a:rPr lang="en-IN" sz="1800" dirty="0" smtClean="0"/>
              <a:t> {</a:t>
            </a:r>
            <a:br>
              <a:rPr lang="en-IN" sz="1800" dirty="0" smtClean="0"/>
            </a:br>
            <a:r>
              <a:rPr lang="en-IN" sz="1800" dirty="0" smtClean="0"/>
              <a:t>    background-</a:t>
            </a:r>
            <a:r>
              <a:rPr lang="en-IN" sz="1800" dirty="0" err="1" smtClean="0"/>
              <a:t>color</a:t>
            </a:r>
            <a:r>
              <a:rPr lang="en-IN" sz="1800" dirty="0" smtClean="0"/>
              <a:t>: blue;	         Hover on div elements			</a:t>
            </a:r>
            <a:br>
              <a:rPr lang="en-IN" sz="1800" dirty="0" smtClean="0"/>
            </a:br>
            <a:r>
              <a:rPr lang="en-IN" sz="1800" dirty="0" smtClean="0"/>
              <a:t>}</a:t>
            </a:r>
          </a:p>
          <a:p>
            <a:pPr>
              <a:buNone/>
            </a:pPr>
            <a:endParaRPr lang="en-US" sz="1800" dirty="0" smtClean="0"/>
          </a:p>
          <a:p>
            <a:pPr>
              <a:buNone/>
            </a:pPr>
            <a:r>
              <a:rPr lang="en-US" sz="1800" dirty="0" smtClean="0"/>
              <a:t>	</a:t>
            </a:r>
            <a:r>
              <a:rPr lang="en-IN" sz="1800" dirty="0" smtClean="0"/>
              <a:t>p:first-child {</a:t>
            </a:r>
            <a:br>
              <a:rPr lang="en-IN" sz="1800" dirty="0" smtClean="0"/>
            </a:br>
            <a:r>
              <a:rPr lang="en-IN" sz="1800" dirty="0" smtClean="0"/>
              <a:t>    </a:t>
            </a:r>
            <a:r>
              <a:rPr lang="en-IN" sz="1800" dirty="0" err="1" smtClean="0"/>
              <a:t>color</a:t>
            </a:r>
            <a:r>
              <a:rPr lang="en-IN" sz="1800" dirty="0" smtClean="0"/>
              <a:t>: blue;		        First &lt;p&gt; element that is child of any element</a:t>
            </a:r>
            <a:br>
              <a:rPr lang="en-IN" sz="1800" dirty="0" smtClean="0"/>
            </a:br>
            <a:r>
              <a:rPr lang="en-IN" sz="1800" dirty="0" smtClean="0"/>
              <a:t>}</a:t>
            </a:r>
            <a:endParaRPr lang="en-US" sz="18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CSS Links</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a:bodyPr>
          <a:lstStyle/>
          <a:p>
            <a:r>
              <a:rPr lang="en-IN" sz="1800" dirty="0" smtClean="0"/>
              <a:t>Links can be styled with any CSS property (e.g. </a:t>
            </a:r>
            <a:r>
              <a:rPr lang="en-IN" sz="1800" dirty="0" err="1" smtClean="0"/>
              <a:t>color</a:t>
            </a:r>
            <a:r>
              <a:rPr lang="en-IN" sz="1800" dirty="0" smtClean="0"/>
              <a:t>, font-family, background, etc.).</a:t>
            </a:r>
          </a:p>
          <a:p>
            <a:r>
              <a:rPr lang="en-IN" sz="1800" dirty="0" smtClean="0"/>
              <a:t>The four links states:</a:t>
            </a:r>
          </a:p>
          <a:p>
            <a:endParaRPr lang="en-US" sz="1800" dirty="0" smtClean="0"/>
          </a:p>
          <a:p>
            <a:endParaRPr lang="en-US" sz="1800" dirty="0" smtClean="0"/>
          </a:p>
          <a:p>
            <a:endParaRPr lang="en-IN" sz="2000" dirty="0" smtClean="0"/>
          </a:p>
        </p:txBody>
      </p:sp>
      <p:graphicFrame>
        <p:nvGraphicFramePr>
          <p:cNvPr id="5" name="Table 4"/>
          <p:cNvGraphicFramePr>
            <a:graphicFrameLocks noGrp="1"/>
          </p:cNvGraphicFramePr>
          <p:nvPr/>
        </p:nvGraphicFramePr>
        <p:xfrm>
          <a:off x="357156" y="2000241"/>
          <a:ext cx="8572564" cy="3857652"/>
        </p:xfrm>
        <a:graphic>
          <a:graphicData uri="http://schemas.openxmlformats.org/drawingml/2006/table">
            <a:tbl>
              <a:tblPr firstRow="1" bandRow="1">
                <a:tableStyleId>{F5AB1C69-6EDB-4FF4-983F-18BD219EF322}</a:tableStyleId>
              </a:tblPr>
              <a:tblGrid>
                <a:gridCol w="2143141"/>
                <a:gridCol w="2143141"/>
                <a:gridCol w="2143141"/>
                <a:gridCol w="2143141"/>
              </a:tblGrid>
              <a:tr h="538427">
                <a:tc>
                  <a:txBody>
                    <a:bodyPr/>
                    <a:lstStyle/>
                    <a:p>
                      <a:r>
                        <a:rPr lang="en-IN" sz="1800" b="0" i="0" kern="1200" dirty="0" smtClean="0">
                          <a:solidFill>
                            <a:schemeClr val="lt1"/>
                          </a:solidFill>
                          <a:latin typeface="+mn-lt"/>
                          <a:ea typeface="+mn-ea"/>
                          <a:cs typeface="+mn-cs"/>
                        </a:rPr>
                        <a:t>unvisited link</a:t>
                      </a:r>
                      <a:endParaRPr lang="en-IN" dirty="0"/>
                    </a:p>
                  </a:txBody>
                  <a:tcPr/>
                </a:tc>
                <a:tc>
                  <a:txBody>
                    <a:bodyPr/>
                    <a:lstStyle/>
                    <a:p>
                      <a:r>
                        <a:rPr lang="en-IN" sz="1800" b="0" i="0" kern="1200" dirty="0" smtClean="0">
                          <a:solidFill>
                            <a:schemeClr val="lt1"/>
                          </a:solidFill>
                          <a:latin typeface="+mn-lt"/>
                          <a:ea typeface="+mn-ea"/>
                          <a:cs typeface="+mn-cs"/>
                        </a:rPr>
                        <a:t>visited link</a:t>
                      </a:r>
                      <a:endParaRPr lang="en-IN" dirty="0"/>
                    </a:p>
                  </a:txBody>
                  <a:tcPr/>
                </a:tc>
                <a:tc>
                  <a:txBody>
                    <a:bodyPr/>
                    <a:lstStyle/>
                    <a:p>
                      <a:r>
                        <a:rPr lang="en-IN" sz="1800" b="0" i="0" kern="1200" dirty="0" smtClean="0">
                          <a:solidFill>
                            <a:schemeClr val="lt1"/>
                          </a:solidFill>
                          <a:latin typeface="+mn-lt"/>
                          <a:ea typeface="+mn-ea"/>
                          <a:cs typeface="+mn-cs"/>
                        </a:rPr>
                        <a:t>mouse over link</a:t>
                      </a:r>
                      <a:endParaRPr lang="en-IN" dirty="0"/>
                    </a:p>
                  </a:txBody>
                  <a:tcPr/>
                </a:tc>
                <a:tc>
                  <a:txBody>
                    <a:bodyPr/>
                    <a:lstStyle/>
                    <a:p>
                      <a:r>
                        <a:rPr lang="en-IN" sz="1800" b="0" i="0" kern="1200" dirty="0" smtClean="0">
                          <a:solidFill>
                            <a:schemeClr val="lt1"/>
                          </a:solidFill>
                          <a:latin typeface="+mn-lt"/>
                          <a:ea typeface="+mn-ea"/>
                          <a:cs typeface="+mn-cs"/>
                        </a:rPr>
                        <a:t>selected link </a:t>
                      </a:r>
                      <a:endParaRPr lang="en-IN" dirty="0"/>
                    </a:p>
                  </a:txBody>
                  <a:tcPr/>
                </a:tc>
              </a:tr>
              <a:tr h="3319225">
                <a:tc>
                  <a:txBody>
                    <a:bodyPr/>
                    <a:lstStyle/>
                    <a:p>
                      <a:r>
                        <a:rPr lang="en-IN" sz="1800" b="0" i="0" kern="1200" dirty="0" smtClean="0">
                          <a:solidFill>
                            <a:schemeClr val="dk1"/>
                          </a:solidFill>
                          <a:latin typeface="+mn-lt"/>
                          <a:ea typeface="+mn-ea"/>
                          <a:cs typeface="+mn-cs"/>
                        </a:rPr>
                        <a:t>a:link {</a:t>
                      </a:r>
                    </a:p>
                    <a:p>
                      <a:r>
                        <a:rPr lang="en-IN" dirty="0" smtClean="0"/>
                        <a:t/>
                      </a:r>
                      <a:br>
                        <a:rPr lang="en-IN" dirty="0" smtClean="0"/>
                      </a:br>
                      <a:r>
                        <a:rPr lang="en-IN" sz="1800" b="0" i="0" kern="1200" dirty="0" err="1" smtClean="0">
                          <a:solidFill>
                            <a:schemeClr val="dk1"/>
                          </a:solidFill>
                          <a:latin typeface="+mn-lt"/>
                          <a:ea typeface="+mn-ea"/>
                          <a:cs typeface="+mn-cs"/>
                        </a:rPr>
                        <a:t>color</a:t>
                      </a:r>
                      <a:r>
                        <a:rPr lang="en-IN" sz="1800" b="0" i="0" kern="1200" dirty="0" smtClean="0">
                          <a:solidFill>
                            <a:schemeClr val="dk1"/>
                          </a:solidFill>
                          <a:latin typeface="+mn-lt"/>
                          <a:ea typeface="+mn-ea"/>
                          <a:cs typeface="+mn-cs"/>
                        </a:rPr>
                        <a:t>: red;</a:t>
                      </a:r>
                    </a:p>
                    <a:p>
                      <a:endParaRPr lang="en-IN" sz="1800" b="0" i="0" kern="1200" dirty="0" smtClean="0">
                        <a:solidFill>
                          <a:schemeClr val="dk1"/>
                        </a:solidFill>
                        <a:latin typeface="+mn-lt"/>
                        <a:ea typeface="+mn-ea"/>
                        <a:cs typeface="+mn-cs"/>
                      </a:endParaRPr>
                    </a:p>
                    <a:p>
                      <a:r>
                        <a:rPr lang="en-IN" sz="1800" b="0" i="0" kern="1200" dirty="0" smtClean="0">
                          <a:solidFill>
                            <a:schemeClr val="dk1"/>
                          </a:solidFill>
                          <a:latin typeface="+mn-lt"/>
                          <a:ea typeface="+mn-ea"/>
                          <a:cs typeface="+mn-cs"/>
                        </a:rPr>
                        <a:t> text-decoration : none;</a:t>
                      </a:r>
                    </a:p>
                    <a:p>
                      <a:endParaRPr lang="en-US" sz="1800" b="0" i="0" kern="1200" dirty="0" smtClean="0">
                        <a:solidFill>
                          <a:schemeClr val="dk1"/>
                        </a:solidFill>
                        <a:latin typeface="+mn-lt"/>
                        <a:ea typeface="+mn-ea"/>
                        <a:cs typeface="+mn-cs"/>
                      </a:endParaRPr>
                    </a:p>
                    <a:p>
                      <a:r>
                        <a:rPr lang="en-IN" sz="1800" b="0" i="0" kern="1200" dirty="0" smtClean="0">
                          <a:solidFill>
                            <a:schemeClr val="dk1"/>
                          </a:solidFill>
                          <a:latin typeface="+mn-lt"/>
                          <a:ea typeface="+mn-ea"/>
                          <a:cs typeface="+mn-cs"/>
                        </a:rPr>
                        <a:t>background-</a:t>
                      </a:r>
                      <a:r>
                        <a:rPr lang="en-IN" sz="1800" b="0" i="0" kern="1200" dirty="0" err="1" smtClean="0">
                          <a:solidFill>
                            <a:schemeClr val="dk1"/>
                          </a:solidFill>
                          <a:latin typeface="+mn-lt"/>
                          <a:ea typeface="+mn-ea"/>
                          <a:cs typeface="+mn-cs"/>
                        </a:rPr>
                        <a:t>color</a:t>
                      </a:r>
                      <a:r>
                        <a:rPr lang="en-IN" sz="1800" b="0" i="0" kern="1200" dirty="0" smtClean="0">
                          <a:solidFill>
                            <a:schemeClr val="dk1"/>
                          </a:solidFill>
                          <a:latin typeface="+mn-lt"/>
                          <a:ea typeface="+mn-ea"/>
                          <a:cs typeface="+mn-cs"/>
                        </a:rPr>
                        <a:t> : yellow;</a:t>
                      </a:r>
                    </a:p>
                    <a:p>
                      <a:r>
                        <a:rPr lang="en-IN" dirty="0" smtClean="0"/>
                        <a:t/>
                      </a:r>
                      <a:br>
                        <a:rPr lang="en-IN" dirty="0" smtClean="0"/>
                      </a:br>
                      <a:r>
                        <a:rPr lang="en-IN" sz="1800" b="0" i="0" kern="1200" dirty="0" smtClean="0">
                          <a:solidFill>
                            <a:schemeClr val="dk1"/>
                          </a:solidFill>
                          <a:latin typeface="+mn-lt"/>
                          <a:ea typeface="+mn-ea"/>
                          <a:cs typeface="+mn-cs"/>
                        </a:rPr>
                        <a:t>}</a:t>
                      </a:r>
                      <a:endParaRPr lang="en-IN" dirty="0"/>
                    </a:p>
                  </a:txBody>
                  <a:tcPr/>
                </a:tc>
                <a:tc>
                  <a:txBody>
                    <a:bodyPr/>
                    <a:lstStyle/>
                    <a:p>
                      <a:r>
                        <a:rPr lang="en-IN" sz="1800" b="0" i="0" kern="1200" dirty="0" smtClean="0">
                          <a:solidFill>
                            <a:schemeClr val="dk1"/>
                          </a:solidFill>
                          <a:latin typeface="+mn-lt"/>
                          <a:ea typeface="+mn-ea"/>
                          <a:cs typeface="+mn-cs"/>
                        </a:rPr>
                        <a:t>a:visited {</a:t>
                      </a:r>
                    </a:p>
                    <a:p>
                      <a:r>
                        <a:rPr lang="en-IN" dirty="0" smtClean="0"/>
                        <a:t/>
                      </a:r>
                      <a:br>
                        <a:rPr lang="en-IN" dirty="0" smtClean="0"/>
                      </a:br>
                      <a:r>
                        <a:rPr lang="en-IN" sz="1800" b="0" i="0" kern="1200" dirty="0" smtClean="0">
                          <a:solidFill>
                            <a:schemeClr val="dk1"/>
                          </a:solidFill>
                          <a:latin typeface="+mn-lt"/>
                          <a:ea typeface="+mn-ea"/>
                          <a:cs typeface="+mn-cs"/>
                        </a:rPr>
                        <a:t> </a:t>
                      </a:r>
                      <a:r>
                        <a:rPr lang="en-IN" sz="1800" b="0" i="0" kern="1200" dirty="0" err="1" smtClean="0">
                          <a:solidFill>
                            <a:schemeClr val="dk1"/>
                          </a:solidFill>
                          <a:latin typeface="+mn-lt"/>
                          <a:ea typeface="+mn-ea"/>
                          <a:cs typeface="+mn-cs"/>
                        </a:rPr>
                        <a:t>color</a:t>
                      </a:r>
                      <a:r>
                        <a:rPr lang="en-IN" sz="1800" b="0" i="0" kern="1200" dirty="0" smtClean="0">
                          <a:solidFill>
                            <a:schemeClr val="dk1"/>
                          </a:solidFill>
                          <a:latin typeface="+mn-lt"/>
                          <a:ea typeface="+mn-ea"/>
                          <a:cs typeface="+mn-cs"/>
                        </a:rPr>
                        <a:t>: green;</a:t>
                      </a:r>
                    </a:p>
                    <a:p>
                      <a:endParaRPr lang="en-IN" sz="1800" b="0" i="0" kern="1200" dirty="0" smtClean="0">
                        <a:solidFill>
                          <a:schemeClr val="dk1"/>
                        </a:solidFill>
                        <a:latin typeface="+mn-lt"/>
                        <a:ea typeface="+mn-ea"/>
                        <a:cs typeface="+mn-cs"/>
                      </a:endParaRPr>
                    </a:p>
                    <a:p>
                      <a:r>
                        <a:rPr lang="en-IN" sz="1800" b="0" i="0" kern="1200" dirty="0" smtClean="0">
                          <a:solidFill>
                            <a:schemeClr val="dk1"/>
                          </a:solidFill>
                          <a:latin typeface="+mn-lt"/>
                          <a:ea typeface="+mn-ea"/>
                          <a:cs typeface="+mn-cs"/>
                        </a:rPr>
                        <a:t> text-decoration : none;</a:t>
                      </a:r>
                    </a:p>
                    <a:p>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latin typeface="+mn-lt"/>
                          <a:ea typeface="+mn-ea"/>
                          <a:cs typeface="+mn-cs"/>
                        </a:rPr>
                        <a:t>background-</a:t>
                      </a:r>
                      <a:r>
                        <a:rPr lang="en-IN" sz="1800" b="0" i="0" kern="1200" dirty="0" err="1" smtClean="0">
                          <a:solidFill>
                            <a:schemeClr val="dk1"/>
                          </a:solidFill>
                          <a:latin typeface="+mn-lt"/>
                          <a:ea typeface="+mn-ea"/>
                          <a:cs typeface="+mn-cs"/>
                        </a:rPr>
                        <a:t>color</a:t>
                      </a:r>
                      <a:r>
                        <a:rPr lang="en-IN" sz="1800" b="0" i="0" kern="1200" dirty="0" smtClean="0">
                          <a:solidFill>
                            <a:schemeClr val="dk1"/>
                          </a:solidFill>
                          <a:latin typeface="+mn-lt"/>
                          <a:ea typeface="+mn-ea"/>
                          <a:cs typeface="+mn-cs"/>
                        </a:rPr>
                        <a:t> : cyan;</a:t>
                      </a:r>
                    </a:p>
                    <a:p>
                      <a:r>
                        <a:rPr lang="en-IN" dirty="0" smtClean="0"/>
                        <a:t/>
                      </a:r>
                      <a:br>
                        <a:rPr lang="en-IN" dirty="0" smtClean="0"/>
                      </a:br>
                      <a:r>
                        <a:rPr lang="en-IN" sz="1800" b="0" i="0" kern="1200" dirty="0" smtClean="0">
                          <a:solidFill>
                            <a:schemeClr val="dk1"/>
                          </a:solidFill>
                          <a:latin typeface="+mn-lt"/>
                          <a:ea typeface="+mn-ea"/>
                          <a:cs typeface="+mn-cs"/>
                        </a:rPr>
                        <a:t>}</a:t>
                      </a:r>
                      <a:endParaRPr lang="en-IN" dirty="0"/>
                    </a:p>
                  </a:txBody>
                  <a:tcPr/>
                </a:tc>
                <a:tc>
                  <a:txBody>
                    <a:bodyPr/>
                    <a:lstStyle/>
                    <a:p>
                      <a:r>
                        <a:rPr lang="en-IN" sz="1800" b="0" i="0" kern="1200" dirty="0" smtClean="0">
                          <a:solidFill>
                            <a:schemeClr val="dk1"/>
                          </a:solidFill>
                          <a:latin typeface="+mn-lt"/>
                          <a:ea typeface="+mn-ea"/>
                          <a:cs typeface="+mn-cs"/>
                        </a:rPr>
                        <a:t>a:hover {</a:t>
                      </a:r>
                    </a:p>
                    <a:p>
                      <a:r>
                        <a:rPr lang="en-IN" dirty="0" smtClean="0"/>
                        <a:t/>
                      </a:r>
                      <a:br>
                        <a:rPr lang="en-IN" dirty="0" smtClean="0"/>
                      </a:br>
                      <a:r>
                        <a:rPr lang="en-IN" sz="1800" b="0" i="0" kern="1200" dirty="0" err="1" smtClean="0">
                          <a:solidFill>
                            <a:schemeClr val="dk1"/>
                          </a:solidFill>
                          <a:latin typeface="+mn-lt"/>
                          <a:ea typeface="+mn-ea"/>
                          <a:cs typeface="+mn-cs"/>
                        </a:rPr>
                        <a:t>color</a:t>
                      </a:r>
                      <a:r>
                        <a:rPr lang="en-IN" sz="1800" b="0" i="0" kern="1200" dirty="0" smtClean="0">
                          <a:solidFill>
                            <a:schemeClr val="dk1"/>
                          </a:solidFill>
                          <a:latin typeface="+mn-lt"/>
                          <a:ea typeface="+mn-ea"/>
                          <a:cs typeface="+mn-cs"/>
                        </a:rPr>
                        <a:t>: </a:t>
                      </a:r>
                      <a:r>
                        <a:rPr lang="en-IN" sz="1800" b="0" i="0" kern="1200" dirty="0" err="1" smtClean="0">
                          <a:solidFill>
                            <a:schemeClr val="dk1"/>
                          </a:solidFill>
                          <a:latin typeface="+mn-lt"/>
                          <a:ea typeface="+mn-ea"/>
                          <a:cs typeface="+mn-cs"/>
                        </a:rPr>
                        <a:t>hotpink</a:t>
                      </a:r>
                      <a:r>
                        <a:rPr lang="en-IN" sz="1800" b="0" i="0" kern="1200" dirty="0" smtClean="0">
                          <a:solidFill>
                            <a:schemeClr val="dk1"/>
                          </a:solidFill>
                          <a:latin typeface="+mn-lt"/>
                          <a:ea typeface="+mn-ea"/>
                          <a:cs typeface="+mn-cs"/>
                        </a:rPr>
                        <a:t>;</a:t>
                      </a:r>
                    </a:p>
                    <a:p>
                      <a:endParaRPr lang="en-IN" sz="1800" b="0" i="0" kern="1200" dirty="0" smtClean="0">
                        <a:solidFill>
                          <a:schemeClr val="dk1"/>
                        </a:solidFill>
                        <a:latin typeface="+mn-lt"/>
                        <a:ea typeface="+mn-ea"/>
                        <a:cs typeface="+mn-cs"/>
                      </a:endParaRPr>
                    </a:p>
                    <a:p>
                      <a:r>
                        <a:rPr lang="en-IN" sz="1800" b="0" i="0" kern="1200" dirty="0" smtClean="0">
                          <a:solidFill>
                            <a:schemeClr val="dk1"/>
                          </a:solidFill>
                          <a:latin typeface="+mn-lt"/>
                          <a:ea typeface="+mn-ea"/>
                          <a:cs typeface="+mn-cs"/>
                        </a:rPr>
                        <a:t>text-decoration : underline;</a:t>
                      </a:r>
                    </a:p>
                    <a:p>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latin typeface="+mn-lt"/>
                          <a:ea typeface="+mn-ea"/>
                          <a:cs typeface="+mn-cs"/>
                        </a:rPr>
                        <a:t>background-</a:t>
                      </a:r>
                      <a:r>
                        <a:rPr lang="en-IN" sz="1800" b="0" i="0" kern="1200" dirty="0" err="1" smtClean="0">
                          <a:solidFill>
                            <a:schemeClr val="dk1"/>
                          </a:solidFill>
                          <a:latin typeface="+mn-lt"/>
                          <a:ea typeface="+mn-ea"/>
                          <a:cs typeface="+mn-cs"/>
                        </a:rPr>
                        <a:t>color</a:t>
                      </a:r>
                      <a:r>
                        <a:rPr lang="en-IN" sz="1800" b="0" i="0" kern="1200" dirty="0" smtClean="0">
                          <a:solidFill>
                            <a:schemeClr val="dk1"/>
                          </a:solidFill>
                          <a:latin typeface="+mn-lt"/>
                          <a:ea typeface="+mn-ea"/>
                          <a:cs typeface="+mn-cs"/>
                        </a:rPr>
                        <a:t> : </a:t>
                      </a:r>
                      <a:r>
                        <a:rPr lang="en-IN" sz="1800" b="0" i="0" kern="1200" dirty="0" err="1" smtClean="0">
                          <a:solidFill>
                            <a:schemeClr val="dk1"/>
                          </a:solidFill>
                          <a:latin typeface="+mn-lt"/>
                          <a:ea typeface="+mn-ea"/>
                          <a:cs typeface="+mn-cs"/>
                        </a:rPr>
                        <a:t>lightgreen</a:t>
                      </a:r>
                      <a:r>
                        <a:rPr lang="en-IN" sz="1800" b="0" i="0" kern="1200" dirty="0" smtClean="0">
                          <a:solidFill>
                            <a:schemeClr val="dk1"/>
                          </a:solidFill>
                          <a:latin typeface="+mn-lt"/>
                          <a:ea typeface="+mn-ea"/>
                          <a:cs typeface="+mn-cs"/>
                        </a:rPr>
                        <a:t>;</a:t>
                      </a:r>
                    </a:p>
                    <a:p>
                      <a:r>
                        <a:rPr lang="en-IN" dirty="0" smtClean="0"/>
                        <a:t/>
                      </a:r>
                      <a:br>
                        <a:rPr lang="en-IN" dirty="0" smtClean="0"/>
                      </a:br>
                      <a:r>
                        <a:rPr lang="en-IN" sz="1800" b="0" i="0" kern="1200" dirty="0" smtClean="0">
                          <a:solidFill>
                            <a:schemeClr val="dk1"/>
                          </a:solidFill>
                          <a:latin typeface="+mn-lt"/>
                          <a:ea typeface="+mn-ea"/>
                          <a:cs typeface="+mn-cs"/>
                        </a:rPr>
                        <a:t>}</a:t>
                      </a:r>
                      <a:endParaRPr lang="en-IN" dirty="0"/>
                    </a:p>
                  </a:txBody>
                  <a:tcPr/>
                </a:tc>
                <a:tc>
                  <a:txBody>
                    <a:bodyPr/>
                    <a:lstStyle/>
                    <a:p>
                      <a:r>
                        <a:rPr lang="en-IN" sz="1800" b="0" i="0" kern="1200" dirty="0" smtClean="0">
                          <a:solidFill>
                            <a:schemeClr val="dk1"/>
                          </a:solidFill>
                          <a:latin typeface="+mn-lt"/>
                          <a:ea typeface="+mn-ea"/>
                          <a:cs typeface="+mn-cs"/>
                        </a:rPr>
                        <a:t>a:active {</a:t>
                      </a:r>
                    </a:p>
                    <a:p>
                      <a:r>
                        <a:rPr lang="en-IN" dirty="0" smtClean="0"/>
                        <a:t/>
                      </a:r>
                      <a:br>
                        <a:rPr lang="en-IN" dirty="0" smtClean="0"/>
                      </a:br>
                      <a:r>
                        <a:rPr lang="en-IN" sz="1800" b="0" i="0" kern="1200" dirty="0" err="1" smtClean="0">
                          <a:solidFill>
                            <a:schemeClr val="dk1"/>
                          </a:solidFill>
                          <a:latin typeface="+mn-lt"/>
                          <a:ea typeface="+mn-ea"/>
                          <a:cs typeface="+mn-cs"/>
                        </a:rPr>
                        <a:t>color</a:t>
                      </a:r>
                      <a:r>
                        <a:rPr lang="en-IN" sz="1800" b="0" i="0" kern="1200" dirty="0" smtClean="0">
                          <a:solidFill>
                            <a:schemeClr val="dk1"/>
                          </a:solidFill>
                          <a:latin typeface="+mn-lt"/>
                          <a:ea typeface="+mn-ea"/>
                          <a:cs typeface="+mn-cs"/>
                        </a:rPr>
                        <a:t>: blue;</a:t>
                      </a:r>
                    </a:p>
                    <a:p>
                      <a:endParaRPr lang="en-IN" sz="1800" b="0" i="0" kern="1200" dirty="0" smtClean="0">
                        <a:solidFill>
                          <a:schemeClr val="dk1"/>
                        </a:solidFill>
                        <a:latin typeface="+mn-lt"/>
                        <a:ea typeface="+mn-ea"/>
                        <a:cs typeface="+mn-cs"/>
                      </a:endParaRPr>
                    </a:p>
                    <a:p>
                      <a:r>
                        <a:rPr lang="en-IN" sz="1800" b="0" i="0" kern="1200" dirty="0" smtClean="0">
                          <a:solidFill>
                            <a:schemeClr val="dk1"/>
                          </a:solidFill>
                          <a:latin typeface="+mn-lt"/>
                          <a:ea typeface="+mn-ea"/>
                          <a:cs typeface="+mn-cs"/>
                        </a:rPr>
                        <a:t> text-decoration :  underline;</a:t>
                      </a:r>
                    </a:p>
                    <a:p>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latin typeface="+mn-lt"/>
                          <a:ea typeface="+mn-ea"/>
                          <a:cs typeface="+mn-cs"/>
                        </a:rPr>
                        <a:t>background-</a:t>
                      </a:r>
                      <a:r>
                        <a:rPr lang="en-IN" sz="1800" b="0" i="0" kern="1200" dirty="0" err="1" smtClean="0">
                          <a:solidFill>
                            <a:schemeClr val="dk1"/>
                          </a:solidFill>
                          <a:latin typeface="+mn-lt"/>
                          <a:ea typeface="+mn-ea"/>
                          <a:cs typeface="+mn-cs"/>
                        </a:rPr>
                        <a:t>color</a:t>
                      </a:r>
                      <a:r>
                        <a:rPr lang="en-IN" sz="1800" b="0" i="0" kern="1200" dirty="0" smtClean="0">
                          <a:solidFill>
                            <a:schemeClr val="dk1"/>
                          </a:solidFill>
                          <a:latin typeface="+mn-lt"/>
                          <a:ea typeface="+mn-ea"/>
                          <a:cs typeface="+mn-cs"/>
                        </a:rPr>
                        <a:t> : </a:t>
                      </a:r>
                      <a:r>
                        <a:rPr lang="en-IN" sz="1800" b="0" i="0" kern="1200" dirty="0" err="1" smtClean="0">
                          <a:solidFill>
                            <a:schemeClr val="dk1"/>
                          </a:solidFill>
                          <a:latin typeface="+mn-lt"/>
                          <a:ea typeface="+mn-ea"/>
                          <a:cs typeface="+mn-cs"/>
                        </a:rPr>
                        <a:t>hotpink</a:t>
                      </a:r>
                      <a:r>
                        <a:rPr lang="en-IN" sz="1800" b="0" i="0" kern="1200" dirty="0" smtClean="0">
                          <a:solidFill>
                            <a:schemeClr val="dk1"/>
                          </a:solidFill>
                          <a:latin typeface="+mn-lt"/>
                          <a:ea typeface="+mn-ea"/>
                          <a:cs typeface="+mn-cs"/>
                        </a:rPr>
                        <a:t>;</a:t>
                      </a:r>
                    </a:p>
                    <a:p>
                      <a:r>
                        <a:rPr lang="en-IN" dirty="0" smtClean="0"/>
                        <a:t/>
                      </a:r>
                      <a:br>
                        <a:rPr lang="en-IN" dirty="0" smtClean="0"/>
                      </a:br>
                      <a:r>
                        <a:rPr lang="en-IN" sz="1800" b="0" i="0" kern="1200" dirty="0" smtClean="0">
                          <a:solidFill>
                            <a:schemeClr val="dk1"/>
                          </a:solidFill>
                          <a:latin typeface="+mn-lt"/>
                          <a:ea typeface="+mn-ea"/>
                          <a:cs typeface="+mn-cs"/>
                        </a:rPr>
                        <a:t>}</a:t>
                      </a:r>
                      <a:endParaRPr lang="en-IN" dirty="0"/>
                    </a:p>
                  </a:txBody>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CSS Lists</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fontScale="92500" lnSpcReduction="10000"/>
          </a:bodyPr>
          <a:lstStyle/>
          <a:p>
            <a:r>
              <a:rPr lang="en-IN" sz="1800" dirty="0" smtClean="0"/>
              <a:t>In HTML, there are two main types of lists:</a:t>
            </a:r>
          </a:p>
          <a:p>
            <a:pPr>
              <a:buNone/>
            </a:pPr>
            <a:r>
              <a:rPr lang="en-IN" sz="1800" dirty="0" smtClean="0"/>
              <a:t>	unordered lists (&lt;</a:t>
            </a:r>
            <a:r>
              <a:rPr lang="en-IN" sz="1800" dirty="0" err="1" smtClean="0"/>
              <a:t>ul</a:t>
            </a:r>
            <a:r>
              <a:rPr lang="en-IN" sz="1800" dirty="0" smtClean="0"/>
              <a:t>&gt;) - the list items are marked with bullets</a:t>
            </a:r>
          </a:p>
          <a:p>
            <a:pPr>
              <a:buNone/>
            </a:pPr>
            <a:r>
              <a:rPr lang="en-IN" sz="1800" dirty="0" smtClean="0"/>
              <a:t>	ordered lists (&lt;</a:t>
            </a:r>
            <a:r>
              <a:rPr lang="en-IN" sz="1800" dirty="0" err="1" smtClean="0"/>
              <a:t>ol</a:t>
            </a:r>
            <a:r>
              <a:rPr lang="en-IN" sz="1800" dirty="0" smtClean="0"/>
              <a:t>&gt;) - the list items are marked with numbers or letters</a:t>
            </a:r>
          </a:p>
          <a:p>
            <a:pPr>
              <a:buNone/>
            </a:pPr>
            <a:endParaRPr lang="en-IN" sz="1800" dirty="0" smtClean="0"/>
          </a:p>
          <a:p>
            <a:r>
              <a:rPr lang="en-IN" sz="1800" dirty="0" smtClean="0"/>
              <a:t>The CSS list properties allow you to:</a:t>
            </a:r>
          </a:p>
          <a:p>
            <a:pPr>
              <a:buNone/>
            </a:pPr>
            <a:r>
              <a:rPr lang="en-IN" sz="1800" dirty="0" smtClean="0"/>
              <a:t>	Set different list item markers for ordered lists</a:t>
            </a:r>
          </a:p>
          <a:p>
            <a:pPr>
              <a:buNone/>
            </a:pPr>
            <a:r>
              <a:rPr lang="en-IN" sz="1800" dirty="0" smtClean="0"/>
              <a:t>	Set different list item markers for unordered lists</a:t>
            </a:r>
          </a:p>
          <a:p>
            <a:pPr>
              <a:buNone/>
            </a:pPr>
            <a:r>
              <a:rPr lang="en-IN" sz="1800" dirty="0" smtClean="0"/>
              <a:t>	Set an image as the list item marker</a:t>
            </a:r>
          </a:p>
          <a:p>
            <a:pPr>
              <a:buNone/>
            </a:pPr>
            <a:r>
              <a:rPr lang="en-IN" sz="1800" dirty="0" smtClean="0"/>
              <a:t>	Add background </a:t>
            </a:r>
            <a:r>
              <a:rPr lang="en-IN" sz="1800" dirty="0" err="1" smtClean="0"/>
              <a:t>colors</a:t>
            </a:r>
            <a:r>
              <a:rPr lang="en-IN" sz="1800" dirty="0" smtClean="0"/>
              <a:t> to lists and list items</a:t>
            </a:r>
          </a:p>
          <a:p>
            <a:pPr>
              <a:buNone/>
            </a:pPr>
            <a:endParaRPr lang="en-IN" sz="1800" dirty="0" smtClean="0"/>
          </a:p>
          <a:p>
            <a:r>
              <a:rPr lang="en-IN" sz="1800" dirty="0" smtClean="0"/>
              <a:t>The list-style-type property specifies the type of list item marker. </a:t>
            </a:r>
          </a:p>
          <a:p>
            <a:pPr>
              <a:buNone/>
            </a:pPr>
            <a:r>
              <a:rPr lang="en-US" sz="1800" dirty="0" smtClean="0"/>
              <a:t>	4 types: </a:t>
            </a:r>
            <a:r>
              <a:rPr lang="en-IN" sz="1800" dirty="0" smtClean="0"/>
              <a:t>circle, square, upper-roman, lower-alpha. E</a:t>
            </a:r>
            <a:r>
              <a:rPr lang="en-US" sz="1800" dirty="0" err="1" smtClean="0"/>
              <a:t>xample</a:t>
            </a:r>
            <a:r>
              <a:rPr lang="en-US" sz="1800" dirty="0" smtClean="0"/>
              <a:t>:</a:t>
            </a:r>
          </a:p>
          <a:p>
            <a:pPr>
              <a:buNone/>
            </a:pPr>
            <a:r>
              <a:rPr lang="en-IN" sz="1800" dirty="0" smtClean="0"/>
              <a:t>	</a:t>
            </a:r>
            <a:r>
              <a:rPr lang="en-IN" sz="1800" dirty="0" err="1" smtClean="0"/>
              <a:t>ul.a</a:t>
            </a:r>
            <a:r>
              <a:rPr lang="en-IN" sz="1800" dirty="0" smtClean="0"/>
              <a:t> {</a:t>
            </a:r>
            <a:br>
              <a:rPr lang="en-IN" sz="1800" dirty="0" smtClean="0"/>
            </a:br>
            <a:r>
              <a:rPr lang="en-IN" sz="1800" dirty="0" smtClean="0"/>
              <a:t>    list-style-type: circle;</a:t>
            </a:r>
            <a:br>
              <a:rPr lang="en-IN" sz="1800" dirty="0" smtClean="0"/>
            </a:br>
            <a:r>
              <a:rPr lang="en-IN" sz="1800" dirty="0" smtClean="0"/>
              <a:t>}</a:t>
            </a:r>
            <a:endParaRPr lang="en-IN"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Why use CSS?</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fontScale="92500" lnSpcReduction="10000"/>
          </a:bodyPr>
          <a:lstStyle/>
          <a:p>
            <a:r>
              <a:rPr lang="en-IN" sz="2400" dirty="0" smtClean="0"/>
              <a:t>HTML was NEVER intended to contain tags for formatting a web page!</a:t>
            </a:r>
          </a:p>
          <a:p>
            <a:r>
              <a:rPr lang="en-IN" sz="2400" dirty="0" smtClean="0"/>
              <a:t>HTML was created to </a:t>
            </a:r>
            <a:r>
              <a:rPr lang="en-IN" sz="2400" b="1" dirty="0" smtClean="0"/>
              <a:t>describe the content</a:t>
            </a:r>
            <a:r>
              <a:rPr lang="en-IN" sz="2400" dirty="0" smtClean="0"/>
              <a:t> of a web page, like:</a:t>
            </a:r>
          </a:p>
          <a:p>
            <a:pPr lvl="1">
              <a:buNone/>
            </a:pPr>
            <a:r>
              <a:rPr lang="en-IN" sz="2000" dirty="0" smtClean="0"/>
              <a:t>&lt;h1&gt;This is a heading&lt;/h1&gt;</a:t>
            </a:r>
          </a:p>
          <a:p>
            <a:pPr lvl="1">
              <a:buNone/>
            </a:pPr>
            <a:r>
              <a:rPr lang="en-IN" sz="2000" dirty="0" smtClean="0"/>
              <a:t>&lt;p&gt;This is a paragraph.&lt;/p&gt;</a:t>
            </a:r>
          </a:p>
          <a:p>
            <a:r>
              <a:rPr lang="en-IN" sz="2400" dirty="0" smtClean="0"/>
              <a:t>When tags like &lt;font&gt;, and </a:t>
            </a:r>
            <a:r>
              <a:rPr lang="en-IN" sz="2400" dirty="0" err="1" smtClean="0"/>
              <a:t>color</a:t>
            </a:r>
            <a:r>
              <a:rPr lang="en-IN" sz="2400" dirty="0" smtClean="0"/>
              <a:t> attributes were added to the HTML 3.2 specification, it started a nightmare for web developers.</a:t>
            </a:r>
          </a:p>
          <a:p>
            <a:r>
              <a:rPr lang="en-IN" sz="2400" dirty="0" smtClean="0"/>
              <a:t>To solve this problem, the World Wide Web Consortium (W3C) created CSS.</a:t>
            </a:r>
          </a:p>
          <a:p>
            <a:r>
              <a:rPr lang="en-IN" sz="2400" dirty="0" smtClean="0"/>
              <a:t>CSS removed the style formatting from the HTML page!</a:t>
            </a:r>
          </a:p>
          <a:p>
            <a:r>
              <a:rPr lang="en-IN" sz="2400" dirty="0" smtClean="0"/>
              <a:t>With an external </a:t>
            </a:r>
            <a:r>
              <a:rPr lang="en-IN" sz="2400" dirty="0" err="1" smtClean="0"/>
              <a:t>stylesheet</a:t>
            </a:r>
            <a:r>
              <a:rPr lang="en-IN" sz="2400" dirty="0" smtClean="0"/>
              <a:t> file, you can change the look of an entire website by changing just one file!</a:t>
            </a:r>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srcRect/>
          <a:stretch>
            <a:fillRect/>
          </a:stretch>
        </p:blipFill>
        <p:spPr bwMode="auto">
          <a:xfrm>
            <a:off x="5786446" y="1909760"/>
            <a:ext cx="2600325" cy="1162050"/>
          </a:xfrm>
          <a:prstGeom prst="rect">
            <a:avLst/>
          </a:prstGeom>
          <a:noFill/>
          <a:ln w="9525">
            <a:noFill/>
            <a:miter lim="800000"/>
            <a:headEnd/>
            <a:tailEnd/>
          </a:ln>
          <a:effectLst/>
        </p:spPr>
      </p:pic>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CSS Tables</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fontScale="92500" lnSpcReduction="10000"/>
          </a:bodyPr>
          <a:lstStyle/>
          <a:p>
            <a:r>
              <a:rPr lang="en-IN" sz="1800" dirty="0" smtClean="0"/>
              <a:t>The look of an HTML table can be greatly improved with CSS</a:t>
            </a:r>
          </a:p>
          <a:p>
            <a:r>
              <a:rPr lang="en-IN" sz="1800" dirty="0" smtClean="0"/>
              <a:t>To specify table borders in CSS, use the border property.</a:t>
            </a:r>
          </a:p>
          <a:p>
            <a:endParaRPr lang="en-IN" sz="1800" dirty="0" smtClean="0"/>
          </a:p>
          <a:p>
            <a:pPr>
              <a:buNone/>
            </a:pPr>
            <a:r>
              <a:rPr lang="en-IN" sz="1800" dirty="0" smtClean="0"/>
              <a:t>	table, </a:t>
            </a:r>
            <a:r>
              <a:rPr lang="en-IN" sz="1800" dirty="0" err="1" smtClean="0"/>
              <a:t>th</a:t>
            </a:r>
            <a:r>
              <a:rPr lang="en-IN" sz="1800" dirty="0" smtClean="0"/>
              <a:t>, td {</a:t>
            </a:r>
            <a:br>
              <a:rPr lang="en-IN" sz="1800" dirty="0" smtClean="0"/>
            </a:br>
            <a:r>
              <a:rPr lang="en-IN" sz="1800" dirty="0" smtClean="0"/>
              <a:t>   border: 1px solid black;</a:t>
            </a:r>
            <a:br>
              <a:rPr lang="en-IN" sz="1800" dirty="0" smtClean="0"/>
            </a:br>
            <a:r>
              <a:rPr lang="en-IN" sz="1800" dirty="0" smtClean="0"/>
              <a:t>}</a:t>
            </a:r>
          </a:p>
          <a:p>
            <a:pPr>
              <a:buNone/>
            </a:pPr>
            <a:endParaRPr lang="en-US" sz="1800" dirty="0" smtClean="0"/>
          </a:p>
          <a:p>
            <a:r>
              <a:rPr lang="en-IN" sz="1800" dirty="0" smtClean="0"/>
              <a:t>The border-collapse property sets whether the table borders should be collapsed into a single border</a:t>
            </a:r>
          </a:p>
          <a:p>
            <a:endParaRPr lang="en-US" sz="1800" dirty="0" smtClean="0"/>
          </a:p>
          <a:p>
            <a:pPr>
              <a:buNone/>
            </a:pPr>
            <a:r>
              <a:rPr lang="en-IN" sz="1800" dirty="0" smtClean="0"/>
              <a:t>	table {</a:t>
            </a:r>
            <a:br>
              <a:rPr lang="en-IN" sz="1800" dirty="0" smtClean="0"/>
            </a:br>
            <a:r>
              <a:rPr lang="en-IN" sz="1800" dirty="0" smtClean="0"/>
              <a:t>    border-collapse: collapse;		</a:t>
            </a:r>
            <a:br>
              <a:rPr lang="en-IN" sz="1800" dirty="0" smtClean="0"/>
            </a:br>
            <a:r>
              <a:rPr lang="en-IN" sz="1800" dirty="0" smtClean="0"/>
              <a:t>}</a:t>
            </a:r>
            <a:br>
              <a:rPr lang="en-IN" sz="1800" dirty="0" smtClean="0"/>
            </a:br>
            <a:r>
              <a:rPr lang="en-IN" sz="1800" dirty="0" smtClean="0"/>
              <a:t/>
            </a:r>
            <a:br>
              <a:rPr lang="en-IN" sz="1800" dirty="0" smtClean="0"/>
            </a:br>
            <a:r>
              <a:rPr lang="en-IN" sz="1800" dirty="0" smtClean="0"/>
              <a:t>table, </a:t>
            </a:r>
            <a:r>
              <a:rPr lang="en-IN" sz="1800" dirty="0" err="1" smtClean="0"/>
              <a:t>th</a:t>
            </a:r>
            <a:r>
              <a:rPr lang="en-IN" sz="1800" dirty="0" smtClean="0"/>
              <a:t>, td {</a:t>
            </a:r>
            <a:br>
              <a:rPr lang="en-IN" sz="1800" dirty="0" smtClean="0"/>
            </a:br>
            <a:r>
              <a:rPr lang="en-IN" sz="1800" dirty="0" smtClean="0"/>
              <a:t>    border: 1px solid black;</a:t>
            </a:r>
            <a:br>
              <a:rPr lang="en-IN" sz="1800" dirty="0" smtClean="0"/>
            </a:br>
            <a:r>
              <a:rPr lang="en-IN" sz="1800" dirty="0" smtClean="0"/>
              <a:t>}</a:t>
            </a:r>
          </a:p>
          <a:p>
            <a:pPr>
              <a:buNone/>
            </a:pPr>
            <a:endParaRPr lang="en-US" sz="1800" dirty="0" smtClean="0"/>
          </a:p>
          <a:p>
            <a:endParaRPr lang="en-US" sz="1800" dirty="0" smtClean="0"/>
          </a:p>
          <a:p>
            <a:endParaRPr lang="en-US" sz="1800" dirty="0" smtClean="0"/>
          </a:p>
          <a:p>
            <a:endParaRPr lang="en-IN" sz="1800" dirty="0" smtClean="0"/>
          </a:p>
          <a:p>
            <a:endParaRPr lang="en-IN" sz="1800" dirty="0"/>
          </a:p>
        </p:txBody>
      </p:sp>
      <p:pic>
        <p:nvPicPr>
          <p:cNvPr id="1033" name="Picture 9"/>
          <p:cNvPicPr>
            <a:picLocks noChangeAspect="1" noChangeArrowheads="1"/>
          </p:cNvPicPr>
          <p:nvPr/>
        </p:nvPicPr>
        <p:blipFill>
          <a:blip r:embed="rId4"/>
          <a:srcRect/>
          <a:stretch>
            <a:fillRect/>
          </a:stretch>
        </p:blipFill>
        <p:spPr bwMode="auto">
          <a:xfrm>
            <a:off x="5791223" y="4052899"/>
            <a:ext cx="2066925" cy="1019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CSS Tables (</a:t>
            </a:r>
            <a:r>
              <a:rPr lang="en-IN" dirty="0" err="1" smtClean="0"/>
              <a:t>contd</a:t>
            </a:r>
            <a:r>
              <a:rPr lang="en-IN" dirty="0" smtClean="0"/>
              <a:t>)</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a:bodyPr>
          <a:lstStyle/>
          <a:p>
            <a:r>
              <a:rPr lang="en-IN" sz="1800" dirty="0" smtClean="0"/>
              <a:t>The text-align property sets the horizontal alignment (like left, right, or </a:t>
            </a:r>
            <a:r>
              <a:rPr lang="en-IN" sz="1800" dirty="0" err="1" smtClean="0"/>
              <a:t>center</a:t>
            </a:r>
            <a:r>
              <a:rPr lang="en-IN" sz="1800" dirty="0" smtClean="0"/>
              <a:t>) of the content in &lt;</a:t>
            </a:r>
            <a:r>
              <a:rPr lang="en-IN" sz="1800" dirty="0" err="1" smtClean="0"/>
              <a:t>th</a:t>
            </a:r>
            <a:r>
              <a:rPr lang="en-IN" sz="1800" dirty="0" smtClean="0"/>
              <a:t>&gt; or &lt;td&gt;.</a:t>
            </a:r>
          </a:p>
          <a:p>
            <a:r>
              <a:rPr lang="en-IN" sz="1800" dirty="0" smtClean="0"/>
              <a:t>To control the space between the border and the content in a table, use the padding property on &lt;td&gt; and &lt;</a:t>
            </a:r>
            <a:r>
              <a:rPr lang="en-IN" sz="1800" dirty="0" err="1" smtClean="0"/>
              <a:t>th</a:t>
            </a:r>
            <a:r>
              <a:rPr lang="en-IN" sz="1800" dirty="0" smtClean="0"/>
              <a:t>&gt; elements.</a:t>
            </a:r>
          </a:p>
          <a:p>
            <a:r>
              <a:rPr lang="en-IN" sz="1800" dirty="0" smtClean="0"/>
              <a:t>Highlighting table rows on mouse over:</a:t>
            </a:r>
          </a:p>
          <a:p>
            <a:pPr>
              <a:buNone/>
            </a:pPr>
            <a:endParaRPr lang="en-IN" sz="1800" dirty="0" smtClean="0"/>
          </a:p>
          <a:p>
            <a:pPr>
              <a:buNone/>
            </a:pPr>
            <a:r>
              <a:rPr lang="en-IN" sz="1800" dirty="0" smtClean="0"/>
              <a:t>	</a:t>
            </a:r>
            <a:r>
              <a:rPr lang="en-IN" sz="1800" dirty="0" err="1" smtClean="0"/>
              <a:t>tr:hover</a:t>
            </a:r>
            <a:r>
              <a:rPr lang="en-IN" sz="1800" dirty="0" smtClean="0"/>
              <a:t> {background-</a:t>
            </a:r>
            <a:r>
              <a:rPr lang="en-IN" sz="1800" dirty="0" err="1" smtClean="0"/>
              <a:t>color</a:t>
            </a:r>
            <a:r>
              <a:rPr lang="en-IN" sz="1800" dirty="0" smtClean="0"/>
              <a:t>: #f5f5f5}      </a:t>
            </a:r>
          </a:p>
          <a:p>
            <a:pPr>
              <a:buNone/>
            </a:pPr>
            <a:endParaRPr lang="en-US" sz="1800" dirty="0" smtClean="0"/>
          </a:p>
          <a:p>
            <a:pPr>
              <a:buNone/>
            </a:pPr>
            <a:endParaRPr lang="en-US" sz="1800" dirty="0" smtClean="0"/>
          </a:p>
          <a:p>
            <a:r>
              <a:rPr lang="en-IN" sz="1800" dirty="0" smtClean="0"/>
              <a:t>For zebra-striped tables, use the nth-child() selector and add a background-</a:t>
            </a:r>
            <a:r>
              <a:rPr lang="en-IN" sz="1800" dirty="0" err="1" smtClean="0"/>
              <a:t>color</a:t>
            </a:r>
            <a:r>
              <a:rPr lang="en-IN" sz="1800" dirty="0" smtClean="0"/>
              <a:t> to all even (or odd) table rows:</a:t>
            </a:r>
          </a:p>
          <a:p>
            <a:pPr>
              <a:buNone/>
            </a:pPr>
            <a:endParaRPr lang="en-IN" sz="1800" dirty="0" smtClean="0"/>
          </a:p>
          <a:p>
            <a:pPr>
              <a:buNone/>
            </a:pPr>
            <a:r>
              <a:rPr lang="en-IN" sz="1800" dirty="0" smtClean="0"/>
              <a:t>	</a:t>
            </a:r>
            <a:r>
              <a:rPr lang="en-IN" sz="1800" dirty="0" err="1" smtClean="0"/>
              <a:t>tr:nth</a:t>
            </a:r>
            <a:r>
              <a:rPr lang="en-IN" sz="1800" dirty="0" smtClean="0"/>
              <a:t>-child(even) {background-</a:t>
            </a:r>
            <a:r>
              <a:rPr lang="en-IN" sz="1800" dirty="0" err="1" smtClean="0"/>
              <a:t>color</a:t>
            </a:r>
            <a:r>
              <a:rPr lang="en-IN" sz="1800" dirty="0" smtClean="0"/>
              <a:t>: #f2f2f2}</a:t>
            </a:r>
          </a:p>
          <a:p>
            <a:pPr>
              <a:buNone/>
            </a:pPr>
            <a:endParaRPr lang="en-US" sz="1800" dirty="0" smtClean="0"/>
          </a:p>
          <a:p>
            <a:endParaRPr lang="en-IN" sz="1800" dirty="0" smtClean="0"/>
          </a:p>
          <a:p>
            <a:pPr>
              <a:buNone/>
            </a:pPr>
            <a:endParaRPr lang="en-US" sz="1800" dirty="0" smtClean="0"/>
          </a:p>
          <a:p>
            <a:endParaRPr lang="en-US" sz="1800" dirty="0" smtClean="0"/>
          </a:p>
          <a:p>
            <a:endParaRPr lang="en-US" sz="1800" dirty="0" smtClean="0"/>
          </a:p>
          <a:p>
            <a:endParaRPr lang="en-IN" sz="1800" dirty="0" smtClean="0"/>
          </a:p>
          <a:p>
            <a:endParaRPr lang="en-IN" sz="1800" dirty="0"/>
          </a:p>
        </p:txBody>
      </p:sp>
      <p:pic>
        <p:nvPicPr>
          <p:cNvPr id="6" name="Picture 5" descr="hover.png"/>
          <p:cNvPicPr>
            <a:picLocks noChangeAspect="1"/>
          </p:cNvPicPr>
          <p:nvPr/>
        </p:nvPicPr>
        <p:blipFill>
          <a:blip r:embed="rId3"/>
          <a:stretch>
            <a:fillRect/>
          </a:stretch>
        </p:blipFill>
        <p:spPr>
          <a:xfrm>
            <a:off x="5357818" y="2428868"/>
            <a:ext cx="3429024" cy="1571636"/>
          </a:xfrm>
          <a:prstGeom prst="rect">
            <a:avLst/>
          </a:prstGeom>
        </p:spPr>
      </p:pic>
      <p:pic>
        <p:nvPicPr>
          <p:cNvPr id="7" name="Picture 6" descr="zebra.png"/>
          <p:cNvPicPr>
            <a:picLocks noChangeAspect="1"/>
          </p:cNvPicPr>
          <p:nvPr/>
        </p:nvPicPr>
        <p:blipFill>
          <a:blip r:embed="rId4"/>
          <a:stretch>
            <a:fillRect/>
          </a:stretch>
        </p:blipFill>
        <p:spPr>
          <a:xfrm>
            <a:off x="5429256" y="4429132"/>
            <a:ext cx="3214710" cy="142876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CSS Outlines</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fontScale="92500" lnSpcReduction="20000"/>
          </a:bodyPr>
          <a:lstStyle/>
          <a:p>
            <a:r>
              <a:rPr lang="en-IN" sz="1800" dirty="0" smtClean="0"/>
              <a:t>An outline is a line that is drawn around elements (outside the borders) to make the element "stand out" </a:t>
            </a:r>
          </a:p>
          <a:p>
            <a:r>
              <a:rPr lang="en-IN" sz="1800" dirty="0" smtClean="0"/>
              <a:t>The outline is NOT a part of an element's dimensions; the element's total width and height is not affected by the width of the outline. </a:t>
            </a:r>
          </a:p>
          <a:p>
            <a:r>
              <a:rPr lang="en-IN" sz="1800" dirty="0" smtClean="0"/>
              <a:t>The outline-style property can have one of the following values:</a:t>
            </a:r>
          </a:p>
          <a:p>
            <a:pPr>
              <a:buNone/>
            </a:pPr>
            <a:endParaRPr lang="en-IN" sz="1800" dirty="0" smtClean="0"/>
          </a:p>
          <a:p>
            <a:pPr>
              <a:buFont typeface="+mj-lt"/>
              <a:buAutoNum type="arabicPeriod"/>
            </a:pPr>
            <a:r>
              <a:rPr lang="en-IN" sz="1800" dirty="0" smtClean="0"/>
              <a:t>dotted - Defines a dotted outline</a:t>
            </a:r>
          </a:p>
          <a:p>
            <a:pPr>
              <a:buFont typeface="+mj-lt"/>
              <a:buAutoNum type="arabicPeriod"/>
            </a:pPr>
            <a:r>
              <a:rPr lang="en-IN" sz="1800" dirty="0" smtClean="0"/>
              <a:t>dashed - Defines a dashed outline</a:t>
            </a:r>
          </a:p>
          <a:p>
            <a:pPr>
              <a:buFont typeface="+mj-lt"/>
              <a:buAutoNum type="arabicPeriod"/>
            </a:pPr>
            <a:r>
              <a:rPr lang="en-IN" sz="1800" dirty="0" smtClean="0"/>
              <a:t>solid - Defines a solid outline</a:t>
            </a:r>
          </a:p>
          <a:p>
            <a:pPr>
              <a:buFont typeface="+mj-lt"/>
              <a:buAutoNum type="arabicPeriod"/>
            </a:pPr>
            <a:r>
              <a:rPr lang="en-IN" sz="1800" dirty="0" smtClean="0"/>
              <a:t>double - Defines a double outline</a:t>
            </a:r>
          </a:p>
          <a:p>
            <a:pPr>
              <a:buFont typeface="+mj-lt"/>
              <a:buAutoNum type="arabicPeriod"/>
            </a:pPr>
            <a:r>
              <a:rPr lang="en-IN" sz="1800" dirty="0" smtClean="0"/>
              <a:t>groove - Defines a 3D grooved outline. The effect depends on the outline-</a:t>
            </a:r>
            <a:r>
              <a:rPr lang="en-IN" sz="1800" dirty="0" err="1" smtClean="0"/>
              <a:t>color</a:t>
            </a:r>
            <a:r>
              <a:rPr lang="en-IN" sz="1800" dirty="0" smtClean="0"/>
              <a:t> value</a:t>
            </a:r>
          </a:p>
          <a:p>
            <a:pPr>
              <a:buFont typeface="+mj-lt"/>
              <a:buAutoNum type="arabicPeriod"/>
            </a:pPr>
            <a:r>
              <a:rPr lang="en-IN" sz="1800" dirty="0" smtClean="0"/>
              <a:t>ridge - Defines a 3D ridged outline. The effect depends on the outline-</a:t>
            </a:r>
            <a:r>
              <a:rPr lang="en-IN" sz="1800" dirty="0" err="1" smtClean="0"/>
              <a:t>color</a:t>
            </a:r>
            <a:r>
              <a:rPr lang="en-IN" sz="1800" dirty="0" smtClean="0"/>
              <a:t> value</a:t>
            </a:r>
          </a:p>
          <a:p>
            <a:pPr>
              <a:buFont typeface="+mj-lt"/>
              <a:buAutoNum type="arabicPeriod"/>
            </a:pPr>
            <a:r>
              <a:rPr lang="en-IN" sz="1800" dirty="0" smtClean="0"/>
              <a:t>inset - Defines a 3D inset outline. The effect depends on the outline-</a:t>
            </a:r>
            <a:r>
              <a:rPr lang="en-IN" sz="1800" dirty="0" err="1" smtClean="0"/>
              <a:t>color</a:t>
            </a:r>
            <a:r>
              <a:rPr lang="en-IN" sz="1800" dirty="0" smtClean="0"/>
              <a:t> value</a:t>
            </a:r>
          </a:p>
          <a:p>
            <a:pPr>
              <a:buFont typeface="+mj-lt"/>
              <a:buAutoNum type="arabicPeriod"/>
            </a:pPr>
            <a:r>
              <a:rPr lang="en-IN" sz="1800" dirty="0" smtClean="0"/>
              <a:t>outset - Defines a 3D outset outline. The effect depends on the outline-</a:t>
            </a:r>
            <a:r>
              <a:rPr lang="en-IN" sz="1800" dirty="0" err="1" smtClean="0"/>
              <a:t>color</a:t>
            </a:r>
            <a:r>
              <a:rPr lang="en-IN" sz="1800" dirty="0" smtClean="0"/>
              <a:t> value</a:t>
            </a:r>
          </a:p>
          <a:p>
            <a:pPr>
              <a:buFont typeface="+mj-lt"/>
              <a:buAutoNum type="arabicPeriod"/>
            </a:pPr>
            <a:r>
              <a:rPr lang="en-IN" sz="1800" dirty="0" smtClean="0"/>
              <a:t>none - Defines no outline</a:t>
            </a:r>
          </a:p>
          <a:p>
            <a:pPr>
              <a:buFont typeface="+mj-lt"/>
              <a:buAutoNum type="arabicPeriod"/>
            </a:pPr>
            <a:r>
              <a:rPr lang="en-IN" sz="1800" dirty="0" smtClean="0"/>
              <a:t>hidden - Defines a hidden outline</a:t>
            </a:r>
            <a:br>
              <a:rPr lang="en-IN" sz="1800" dirty="0" smtClean="0"/>
            </a:br>
            <a:endParaRPr lang="en-IN" sz="1800" dirty="0" smtClean="0"/>
          </a:p>
          <a:p>
            <a:endParaRPr lang="en-IN" sz="1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Block </a:t>
            </a:r>
            <a:r>
              <a:rPr lang="en-IN" dirty="0" err="1" smtClean="0"/>
              <a:t>vs</a:t>
            </a:r>
            <a:r>
              <a:rPr lang="en-IN" dirty="0" smtClean="0"/>
              <a:t> Inline</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fontScale="92500" lnSpcReduction="20000"/>
          </a:bodyPr>
          <a:lstStyle/>
          <a:p>
            <a:r>
              <a:rPr lang="en-IN" sz="1800" dirty="0" smtClean="0"/>
              <a:t>A block-level element always starts on a new line and takes up the full width available (stretches out to the left and right as far as it can). </a:t>
            </a:r>
          </a:p>
          <a:p>
            <a:pPr>
              <a:buNone/>
            </a:pPr>
            <a:r>
              <a:rPr lang="en-IN" sz="1800" dirty="0" smtClean="0"/>
              <a:t>	Examples of block-level elements:</a:t>
            </a:r>
          </a:p>
          <a:p>
            <a:pPr>
              <a:buNone/>
            </a:pPr>
            <a:r>
              <a:rPr lang="en-IN" sz="1800" dirty="0" smtClean="0"/>
              <a:t>	&lt;div&gt;</a:t>
            </a:r>
          </a:p>
          <a:p>
            <a:pPr>
              <a:buNone/>
            </a:pPr>
            <a:r>
              <a:rPr lang="en-IN" sz="1800" dirty="0" smtClean="0"/>
              <a:t>	&lt;h1&gt; - &lt;h6&gt;</a:t>
            </a:r>
          </a:p>
          <a:p>
            <a:pPr>
              <a:buNone/>
            </a:pPr>
            <a:r>
              <a:rPr lang="en-IN" sz="1800" dirty="0" smtClean="0"/>
              <a:t>	&lt;p&gt;</a:t>
            </a:r>
          </a:p>
          <a:p>
            <a:pPr>
              <a:buNone/>
            </a:pPr>
            <a:r>
              <a:rPr lang="en-IN" sz="1800" dirty="0" smtClean="0"/>
              <a:t>	&lt;header&gt;</a:t>
            </a:r>
          </a:p>
          <a:p>
            <a:pPr>
              <a:buNone/>
            </a:pPr>
            <a:r>
              <a:rPr lang="en-IN" sz="1800" dirty="0" smtClean="0"/>
              <a:t>	&lt;footer&gt;</a:t>
            </a:r>
          </a:p>
          <a:p>
            <a:pPr>
              <a:buNone/>
            </a:pPr>
            <a:r>
              <a:rPr lang="en-IN" sz="1800" dirty="0" smtClean="0"/>
              <a:t>	&lt;section&gt;</a:t>
            </a:r>
          </a:p>
          <a:p>
            <a:pPr>
              <a:buNone/>
            </a:pPr>
            <a:r>
              <a:rPr lang="en-US" sz="1800" dirty="0" smtClean="0"/>
              <a:t>	&lt;</a:t>
            </a:r>
            <a:r>
              <a:rPr lang="en-US" sz="1800" dirty="0" err="1" smtClean="0"/>
              <a:t>li</a:t>
            </a:r>
            <a:r>
              <a:rPr lang="en-US" sz="1800" dirty="0" smtClean="0"/>
              <a:t>&gt;</a:t>
            </a:r>
          </a:p>
          <a:p>
            <a:pPr>
              <a:buNone/>
            </a:pPr>
            <a:endParaRPr lang="en-IN" sz="1800" dirty="0" smtClean="0"/>
          </a:p>
          <a:p>
            <a:r>
              <a:rPr lang="en-IN" sz="1800" dirty="0" smtClean="0"/>
              <a:t>An inline element does not start on a new line and only takes up as much width as necessary </a:t>
            </a:r>
          </a:p>
          <a:p>
            <a:pPr>
              <a:buNone/>
            </a:pPr>
            <a:r>
              <a:rPr lang="en-IN" sz="1800" dirty="0" smtClean="0"/>
              <a:t>	Examples:</a:t>
            </a:r>
          </a:p>
          <a:p>
            <a:pPr>
              <a:buNone/>
            </a:pPr>
            <a:r>
              <a:rPr lang="en-IN" sz="1800" dirty="0" smtClean="0"/>
              <a:t>	&lt;span&gt;</a:t>
            </a:r>
          </a:p>
          <a:p>
            <a:pPr>
              <a:buNone/>
            </a:pPr>
            <a:r>
              <a:rPr lang="en-IN" sz="1800" dirty="0" smtClean="0"/>
              <a:t>	&lt;a&gt;</a:t>
            </a:r>
          </a:p>
          <a:p>
            <a:pPr>
              <a:buNone/>
            </a:pPr>
            <a:r>
              <a:rPr lang="en-IN" sz="1800" dirty="0" smtClean="0"/>
              <a:t>	&lt;</a:t>
            </a:r>
            <a:r>
              <a:rPr lang="en-IN" sz="1800" dirty="0" err="1" smtClean="0"/>
              <a:t>img</a:t>
            </a:r>
            <a:r>
              <a:rPr lang="en-IN" sz="1800" dirty="0" smtClean="0"/>
              <a:t>&gt;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CSS Layout - display property</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a:bodyPr>
          <a:lstStyle/>
          <a:p>
            <a:r>
              <a:rPr lang="en-IN" sz="1800" dirty="0" smtClean="0"/>
              <a:t>The display property specifies if/how an element is displayed.	</a:t>
            </a:r>
          </a:p>
          <a:p>
            <a:r>
              <a:rPr lang="en-US" sz="1800" i="1" dirty="0" smtClean="0"/>
              <a:t>display : none hides </a:t>
            </a:r>
            <a:r>
              <a:rPr lang="en-US" sz="1800" dirty="0" smtClean="0"/>
              <a:t>the element</a:t>
            </a:r>
          </a:p>
          <a:p>
            <a:r>
              <a:rPr lang="en-US" sz="1800" i="1" dirty="0" smtClean="0"/>
              <a:t>display : block/inline</a:t>
            </a:r>
            <a:r>
              <a:rPr lang="en-US" sz="1800" dirty="0" smtClean="0"/>
              <a:t> shows the element</a:t>
            </a:r>
          </a:p>
          <a:p>
            <a:r>
              <a:rPr lang="en-IN" sz="1800" dirty="0" smtClean="0"/>
              <a:t>Every element has a default display value, which can be overridden by the display property</a:t>
            </a:r>
          </a:p>
          <a:p>
            <a:pPr>
              <a:buNone/>
            </a:pPr>
            <a:endParaRPr lang="en-IN" sz="1800" dirty="0" smtClean="0"/>
          </a:p>
          <a:p>
            <a:pPr>
              <a:buNone/>
            </a:pPr>
            <a:r>
              <a:rPr lang="en-US" sz="1800" dirty="0" smtClean="0"/>
              <a:t>	Example, for creating inline menu items:</a:t>
            </a:r>
          </a:p>
          <a:p>
            <a:pPr>
              <a:buNone/>
            </a:pPr>
            <a:endParaRPr lang="en-IN" sz="1800" dirty="0" smtClean="0"/>
          </a:p>
          <a:p>
            <a:pPr>
              <a:buNone/>
            </a:pPr>
            <a:r>
              <a:rPr lang="en-US" sz="1800" dirty="0" smtClean="0"/>
              <a:t>	</a:t>
            </a:r>
            <a:r>
              <a:rPr lang="en-IN" sz="1800" dirty="0" err="1" smtClean="0"/>
              <a:t>li</a:t>
            </a:r>
            <a:r>
              <a:rPr lang="en-IN" sz="1800" dirty="0" smtClean="0"/>
              <a:t> {</a:t>
            </a:r>
            <a:br>
              <a:rPr lang="en-IN" sz="1800" dirty="0" smtClean="0"/>
            </a:br>
            <a:r>
              <a:rPr lang="en-IN" sz="1800" dirty="0" smtClean="0"/>
              <a:t>    display: inline;</a:t>
            </a:r>
            <a:br>
              <a:rPr lang="en-IN" sz="1800" dirty="0" smtClean="0"/>
            </a:br>
            <a:r>
              <a:rPr lang="en-IN" sz="1800" dirty="0" smtClean="0"/>
              <a:t>}</a:t>
            </a:r>
          </a:p>
          <a:p>
            <a:endParaRPr lang="en-IN" sz="18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err="1" smtClean="0"/>
              <a:t>display:none</a:t>
            </a:r>
            <a:r>
              <a:rPr lang="en-IN" dirty="0" smtClean="0"/>
              <a:t> or </a:t>
            </a:r>
            <a:r>
              <a:rPr lang="en-IN" dirty="0" err="1" smtClean="0"/>
              <a:t>visibility:hidden</a:t>
            </a:r>
            <a:r>
              <a:rPr lang="en-IN" dirty="0" smtClean="0"/>
              <a:t>?</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a:bodyPr>
          <a:lstStyle/>
          <a:p>
            <a:r>
              <a:rPr lang="en-US" sz="1800" dirty="0" smtClean="0"/>
              <a:t>Both are used to hide the element.</a:t>
            </a:r>
          </a:p>
          <a:p>
            <a:r>
              <a:rPr lang="en-US" sz="1800" dirty="0" smtClean="0"/>
              <a:t>With </a:t>
            </a:r>
            <a:r>
              <a:rPr lang="en-IN" sz="1800" i="1" dirty="0" err="1" smtClean="0"/>
              <a:t>visibility:hidden</a:t>
            </a:r>
            <a:r>
              <a:rPr lang="en-IN" sz="1800" i="1" dirty="0" smtClean="0"/>
              <a:t>;</a:t>
            </a:r>
            <a:r>
              <a:rPr lang="en-IN" sz="1800" dirty="0" smtClean="0"/>
              <a:t>  the element will be hidden, but still affect the layout.</a:t>
            </a:r>
          </a:p>
          <a:p>
            <a:r>
              <a:rPr lang="en-US" sz="1800" dirty="0" smtClean="0"/>
              <a:t>With </a:t>
            </a:r>
            <a:r>
              <a:rPr lang="en-IN" sz="1800" i="1" dirty="0" err="1" smtClean="0"/>
              <a:t>display:none</a:t>
            </a:r>
            <a:r>
              <a:rPr lang="en-IN" sz="1800" i="1" dirty="0" smtClean="0"/>
              <a:t>;</a:t>
            </a:r>
            <a:r>
              <a:rPr lang="en-IN" sz="1800" dirty="0" smtClean="0"/>
              <a:t>  the element will be hidden, without affecting the layout as if the element was never there on the page</a:t>
            </a:r>
          </a:p>
          <a:p>
            <a:endParaRPr lang="en-IN" sz="18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CSS Layout – position property</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a:bodyPr>
          <a:lstStyle/>
          <a:p>
            <a:r>
              <a:rPr lang="en-IN" sz="1800" dirty="0" smtClean="0"/>
              <a:t>The position property specifies the type of positioning method used for an element.</a:t>
            </a:r>
          </a:p>
          <a:p>
            <a:r>
              <a:rPr lang="en-IN" sz="1800" dirty="0" smtClean="0"/>
              <a:t>There are four different position values:</a:t>
            </a:r>
          </a:p>
          <a:p>
            <a:pPr>
              <a:buFont typeface="+mj-lt"/>
              <a:buAutoNum type="arabicPeriod"/>
            </a:pPr>
            <a:r>
              <a:rPr lang="en-IN" sz="1800" dirty="0" smtClean="0"/>
              <a:t>static</a:t>
            </a:r>
          </a:p>
          <a:p>
            <a:pPr>
              <a:buFont typeface="+mj-lt"/>
              <a:buAutoNum type="arabicPeriod"/>
            </a:pPr>
            <a:r>
              <a:rPr lang="en-IN" sz="1800" dirty="0" smtClean="0"/>
              <a:t>relative</a:t>
            </a:r>
          </a:p>
          <a:p>
            <a:pPr>
              <a:buFont typeface="+mj-lt"/>
              <a:buAutoNum type="arabicPeriod"/>
            </a:pPr>
            <a:r>
              <a:rPr lang="en-IN" sz="1800" dirty="0" smtClean="0"/>
              <a:t>fixed</a:t>
            </a:r>
          </a:p>
          <a:p>
            <a:pPr>
              <a:buFont typeface="+mj-lt"/>
              <a:buAutoNum type="arabicPeriod"/>
            </a:pPr>
            <a:r>
              <a:rPr lang="en-IN" sz="1800" dirty="0" smtClean="0"/>
              <a:t>absolute</a:t>
            </a:r>
          </a:p>
          <a:p>
            <a:endParaRPr lang="en-US" sz="1800" dirty="0" smtClean="0"/>
          </a:p>
          <a:p>
            <a:r>
              <a:rPr lang="en-IN" sz="1800" dirty="0" smtClean="0"/>
              <a:t>Elements are then positioned using the top, bottom, left, and right properties. However, these properties will not work unless the position property is set first.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CSS Layout – position property</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fontScale="92500" lnSpcReduction="10000"/>
          </a:bodyPr>
          <a:lstStyle/>
          <a:p>
            <a:r>
              <a:rPr lang="en-IN" sz="1800" dirty="0" smtClean="0">
                <a:solidFill>
                  <a:srgbClr val="FF0000"/>
                </a:solidFill>
              </a:rPr>
              <a:t>Static</a:t>
            </a:r>
            <a:r>
              <a:rPr lang="en-IN" sz="1800" dirty="0" smtClean="0"/>
              <a:t> positioned elements are not affected by the top, bottom, left, and right properties. This is the default positioning property.</a:t>
            </a:r>
          </a:p>
          <a:p>
            <a:pPr>
              <a:buNone/>
            </a:pPr>
            <a:endParaRPr lang="en-IN" sz="1800" dirty="0" smtClean="0"/>
          </a:p>
          <a:p>
            <a:r>
              <a:rPr lang="en-IN" sz="1800" dirty="0" smtClean="0"/>
              <a:t>An element with </a:t>
            </a:r>
            <a:r>
              <a:rPr lang="en-IN" sz="1800" i="1" dirty="0" smtClean="0">
                <a:solidFill>
                  <a:srgbClr val="FF0000"/>
                </a:solidFill>
              </a:rPr>
              <a:t>position: relative;</a:t>
            </a:r>
            <a:r>
              <a:rPr lang="en-IN" sz="1800" i="1" dirty="0" smtClean="0"/>
              <a:t> </a:t>
            </a:r>
            <a:r>
              <a:rPr lang="en-IN" sz="1800" dirty="0" smtClean="0"/>
              <a:t>is positioned relative to its normal position.</a:t>
            </a:r>
          </a:p>
          <a:p>
            <a:pPr>
              <a:buNone/>
            </a:pPr>
            <a:r>
              <a:rPr lang="en-US" sz="1800" dirty="0" smtClean="0"/>
              <a:t>	</a:t>
            </a:r>
            <a:r>
              <a:rPr lang="en-IN" sz="1800" dirty="0" smtClean="0"/>
              <a:t> Setting the top, right, bottom, and left properties of a relatively-positioned element will cause it to be adjusted away from its normal position. Other content will not be adjusted to fit into any gap left by the element.</a:t>
            </a:r>
          </a:p>
          <a:p>
            <a:pPr>
              <a:buNone/>
            </a:pPr>
            <a:endParaRPr lang="en-IN" sz="1800" dirty="0" smtClean="0"/>
          </a:p>
          <a:p>
            <a:r>
              <a:rPr lang="en-IN" sz="1800" dirty="0" smtClean="0"/>
              <a:t>An element with </a:t>
            </a:r>
            <a:r>
              <a:rPr lang="en-IN" sz="1800" i="1" dirty="0" smtClean="0">
                <a:solidFill>
                  <a:srgbClr val="FF0000"/>
                </a:solidFill>
              </a:rPr>
              <a:t>position: fixed; </a:t>
            </a:r>
            <a:r>
              <a:rPr lang="en-IN" sz="1800" dirty="0" smtClean="0"/>
              <a:t>is positioned relative to the viewport, which means it always stays in the same place even if the page is scrolled. The top, right, bottom, and left properties are used to position the element.</a:t>
            </a:r>
          </a:p>
          <a:p>
            <a:pPr>
              <a:buNone/>
            </a:pPr>
            <a:endParaRPr lang="en-IN" sz="1800" dirty="0" smtClean="0"/>
          </a:p>
          <a:p>
            <a:r>
              <a:rPr lang="en-IN" sz="1800" dirty="0" smtClean="0"/>
              <a:t>An element with </a:t>
            </a:r>
            <a:r>
              <a:rPr lang="en-IN" sz="1800" i="1" dirty="0" smtClean="0">
                <a:solidFill>
                  <a:srgbClr val="FF0000"/>
                </a:solidFill>
              </a:rPr>
              <a:t>position: absolute;</a:t>
            </a:r>
            <a:r>
              <a:rPr lang="en-IN" sz="1800" i="1" dirty="0" smtClean="0"/>
              <a:t> </a:t>
            </a:r>
            <a:r>
              <a:rPr lang="en-IN" sz="1800" dirty="0" smtClean="0"/>
              <a:t>is positioned relative to the nearest positioned ancestor (instead of positioned relative to the viewport, like fixed). </a:t>
            </a:r>
          </a:p>
          <a:p>
            <a:pPr>
              <a:buNone/>
            </a:pPr>
            <a:r>
              <a:rPr lang="en-IN" sz="1800" dirty="0" smtClean="0"/>
              <a:t>	However; if an absolute positioned element has no positioned ancestors, it uses the document body, and moves along with page scrolling.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Overlapping elements</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a:bodyPr>
          <a:lstStyle/>
          <a:p>
            <a:r>
              <a:rPr lang="en-IN" sz="1800" dirty="0" smtClean="0"/>
              <a:t>When elements are positioned, they can overlap other elements.</a:t>
            </a:r>
          </a:p>
          <a:p>
            <a:r>
              <a:rPr lang="en-IN" sz="1800" dirty="0" smtClean="0"/>
              <a:t>The z-index property specifies the stack order of an element (which element should be placed in front of, or behind, the others).</a:t>
            </a:r>
          </a:p>
          <a:p>
            <a:r>
              <a:rPr lang="en-IN" sz="1800" dirty="0" smtClean="0"/>
              <a:t>An element can have a positive or negative stack order. </a:t>
            </a:r>
          </a:p>
          <a:p>
            <a:pPr>
              <a:buNone/>
            </a:pPr>
            <a:endParaRPr lang="en-IN" sz="1800" dirty="0" smtClean="0"/>
          </a:p>
          <a:p>
            <a:pPr>
              <a:buNone/>
            </a:pPr>
            <a:r>
              <a:rPr lang="en-IN" sz="1800" dirty="0" smtClean="0"/>
              <a:t>	</a:t>
            </a:r>
            <a:r>
              <a:rPr lang="en-IN" sz="1800" dirty="0" err="1" smtClean="0"/>
              <a:t>img</a:t>
            </a:r>
            <a:r>
              <a:rPr lang="en-IN" sz="1800" dirty="0" smtClean="0"/>
              <a:t> {</a:t>
            </a:r>
            <a:br>
              <a:rPr lang="en-IN" sz="1800" dirty="0" smtClean="0"/>
            </a:br>
            <a:r>
              <a:rPr lang="en-IN" sz="1800" dirty="0" smtClean="0"/>
              <a:t>    position: absolute;</a:t>
            </a:r>
            <a:br>
              <a:rPr lang="en-IN" sz="1800" dirty="0" smtClean="0"/>
            </a:br>
            <a:r>
              <a:rPr lang="en-IN" sz="1800" dirty="0" smtClean="0"/>
              <a:t>    left: 0px;</a:t>
            </a:r>
            <a:br>
              <a:rPr lang="en-IN" sz="1800" dirty="0" smtClean="0"/>
            </a:br>
            <a:r>
              <a:rPr lang="en-IN" sz="1800" dirty="0" smtClean="0"/>
              <a:t>    top: 0px;</a:t>
            </a:r>
            <a:br>
              <a:rPr lang="en-IN" sz="1800" dirty="0" smtClean="0"/>
            </a:br>
            <a:r>
              <a:rPr lang="en-IN" sz="1800" dirty="0" smtClean="0"/>
              <a:t>    z-index: -1;</a:t>
            </a:r>
            <a:br>
              <a:rPr lang="en-IN" sz="1800" dirty="0" smtClean="0"/>
            </a:br>
            <a:r>
              <a:rPr lang="en-IN" sz="1800" dirty="0" smtClean="0"/>
              <a:t>}</a:t>
            </a:r>
            <a:endParaRPr lang="en-US" sz="1800" dirty="0" smtClean="0"/>
          </a:p>
        </p:txBody>
      </p:sp>
      <p:pic>
        <p:nvPicPr>
          <p:cNvPr id="2050" name="Picture 2"/>
          <p:cNvPicPr>
            <a:picLocks noChangeAspect="1" noChangeArrowheads="1"/>
          </p:cNvPicPr>
          <p:nvPr/>
        </p:nvPicPr>
        <p:blipFill>
          <a:blip r:embed="rId2"/>
          <a:srcRect/>
          <a:stretch>
            <a:fillRect/>
          </a:stretch>
        </p:blipFill>
        <p:spPr bwMode="auto">
          <a:xfrm>
            <a:off x="785786" y="4429132"/>
            <a:ext cx="7143800" cy="14193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CSS Layout - float and clear</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a:bodyPr>
          <a:lstStyle/>
          <a:p>
            <a:r>
              <a:rPr lang="en-IN" sz="1800" dirty="0" smtClean="0"/>
              <a:t>The float property can be used to wrap text around images.</a:t>
            </a:r>
          </a:p>
          <a:p>
            <a:endParaRPr lang="en-US" sz="1800" dirty="0" smtClean="0"/>
          </a:p>
          <a:p>
            <a:pPr>
              <a:buNone/>
            </a:pPr>
            <a:r>
              <a:rPr lang="en-IN" sz="1800" dirty="0" smtClean="0"/>
              <a:t>	</a:t>
            </a:r>
            <a:r>
              <a:rPr lang="en-IN" sz="1800" dirty="0" err="1" smtClean="0"/>
              <a:t>img</a:t>
            </a:r>
            <a:r>
              <a:rPr lang="en-IN" sz="1800" dirty="0" smtClean="0"/>
              <a:t> {</a:t>
            </a:r>
            <a:br>
              <a:rPr lang="en-IN" sz="1800" dirty="0" smtClean="0"/>
            </a:br>
            <a:r>
              <a:rPr lang="en-IN" sz="1800" dirty="0" smtClean="0"/>
              <a:t>    float: right;</a:t>
            </a:r>
            <a:br>
              <a:rPr lang="en-IN" sz="1800" dirty="0" smtClean="0"/>
            </a:br>
            <a:r>
              <a:rPr lang="en-IN" sz="1800" dirty="0" smtClean="0"/>
              <a:t>    margin: 0 0 10px </a:t>
            </a:r>
            <a:r>
              <a:rPr lang="en-IN" sz="1800" dirty="0" err="1" smtClean="0"/>
              <a:t>10px</a:t>
            </a:r>
            <a:r>
              <a:rPr lang="en-IN" sz="1800" dirty="0" smtClean="0"/>
              <a:t>;</a:t>
            </a:r>
            <a:br>
              <a:rPr lang="en-IN" sz="1800" dirty="0" smtClean="0"/>
            </a:br>
            <a:r>
              <a:rPr lang="en-IN" sz="1800" dirty="0" smtClean="0"/>
              <a:t>}</a:t>
            </a:r>
          </a:p>
          <a:p>
            <a:pPr>
              <a:buNone/>
            </a:pPr>
            <a:endParaRPr lang="en-IN" sz="1800" dirty="0" smtClean="0"/>
          </a:p>
          <a:p>
            <a:r>
              <a:rPr lang="en-IN" sz="1800" dirty="0" smtClean="0"/>
              <a:t>The clear property is used to control the </a:t>
            </a:r>
            <a:r>
              <a:rPr lang="en-IN" sz="1800" dirty="0" err="1" smtClean="0"/>
              <a:t>behavior</a:t>
            </a:r>
            <a:r>
              <a:rPr lang="en-IN" sz="1800" dirty="0" smtClean="0"/>
              <a:t> of floating elements.</a:t>
            </a:r>
          </a:p>
          <a:p>
            <a:r>
              <a:rPr lang="en-IN" sz="1800" dirty="0" smtClean="0"/>
              <a:t>Elements after a floating element will flow around it. To avoid this, use the clear property.</a:t>
            </a:r>
          </a:p>
          <a:p>
            <a:endParaRPr lang="en-US" sz="1800" dirty="0" smtClean="0"/>
          </a:p>
          <a:p>
            <a:pPr>
              <a:buNone/>
            </a:pPr>
            <a:r>
              <a:rPr lang="en-IN" sz="1800" dirty="0" smtClean="0"/>
              <a:t>	div {</a:t>
            </a:r>
            <a:br>
              <a:rPr lang="en-IN" sz="1800" dirty="0" smtClean="0"/>
            </a:br>
            <a:r>
              <a:rPr lang="en-IN" sz="1800" dirty="0" smtClean="0"/>
              <a:t>    clear: left;</a:t>
            </a:r>
            <a:br>
              <a:rPr lang="en-IN" sz="1800" dirty="0" smtClean="0"/>
            </a:br>
            <a:r>
              <a:rPr lang="en-IN" sz="1800" dirty="0" smtClean="0"/>
              <a:t>}</a:t>
            </a:r>
          </a:p>
          <a:p>
            <a:endParaRPr lang="en-US" sz="1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CSS Syntax</a:t>
            </a:r>
            <a:br>
              <a:rPr lang="en-IN" dirty="0" smtClean="0"/>
            </a:br>
            <a:endParaRPr lang="en-IN" dirty="0"/>
          </a:p>
        </p:txBody>
      </p:sp>
      <p:sp>
        <p:nvSpPr>
          <p:cNvPr id="5" name="Content Placeholder 4"/>
          <p:cNvSpPr>
            <a:spLocks noGrp="1"/>
          </p:cNvSpPr>
          <p:nvPr>
            <p:ph idx="1"/>
          </p:nvPr>
        </p:nvSpPr>
        <p:spPr>
          <a:xfrm>
            <a:off x="500034" y="2332037"/>
            <a:ext cx="8229600" cy="4525963"/>
          </a:xfrm>
        </p:spPr>
        <p:txBody>
          <a:bodyPr>
            <a:normAutofit/>
          </a:bodyPr>
          <a:lstStyle/>
          <a:p>
            <a:endParaRPr lang="en-IN" sz="2400" dirty="0" smtClean="0"/>
          </a:p>
          <a:p>
            <a:r>
              <a:rPr lang="en-IN" sz="2400" dirty="0" smtClean="0"/>
              <a:t>The selector points to the HTML element you want to style.</a:t>
            </a:r>
          </a:p>
          <a:p>
            <a:r>
              <a:rPr lang="en-IN" sz="2400" dirty="0" smtClean="0"/>
              <a:t>The declaration block contains one or more declarations separated by semicolons.</a:t>
            </a:r>
          </a:p>
          <a:p>
            <a:r>
              <a:rPr lang="en-IN" sz="2400" dirty="0" smtClean="0"/>
              <a:t>Each declaration includes a CSS property name and a value, separated by a colon.</a:t>
            </a:r>
          </a:p>
          <a:p>
            <a:r>
              <a:rPr lang="en-IN" sz="2400" dirty="0" smtClean="0"/>
              <a:t>A CSS declaration always ends with a semicolon, and declaration blocks are surrounded by curly braces.</a:t>
            </a:r>
          </a:p>
          <a:p>
            <a:endParaRPr lang="en-IN" dirty="0"/>
          </a:p>
        </p:txBody>
      </p:sp>
      <p:pic>
        <p:nvPicPr>
          <p:cNvPr id="6" name="Picture 5" descr="c.gif"/>
          <p:cNvPicPr>
            <a:picLocks noChangeAspect="1"/>
          </p:cNvPicPr>
          <p:nvPr/>
        </p:nvPicPr>
        <p:blipFill>
          <a:blip r:embed="rId2"/>
          <a:stretch>
            <a:fillRect/>
          </a:stretch>
        </p:blipFill>
        <p:spPr>
          <a:xfrm>
            <a:off x="1714480" y="1285860"/>
            <a:ext cx="5419725" cy="1133475"/>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CSS Layout – </a:t>
            </a:r>
            <a:r>
              <a:rPr lang="en-IN" dirty="0" err="1" smtClean="0"/>
              <a:t>clearfix</a:t>
            </a:r>
            <a:r>
              <a:rPr lang="en-IN" dirty="0" smtClean="0"/>
              <a:t> hack</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a:bodyPr>
          <a:lstStyle/>
          <a:p>
            <a:r>
              <a:rPr lang="en-IN" sz="1800" dirty="0" smtClean="0"/>
              <a:t>If an element is taller than the element containing it, and it is floated, it will overflow outside of its container.</a:t>
            </a:r>
          </a:p>
          <a:p>
            <a:endParaRPr lang="en-US" sz="1800" dirty="0" smtClean="0"/>
          </a:p>
          <a:p>
            <a:r>
              <a:rPr lang="en-IN" sz="1800" dirty="0" smtClean="0"/>
              <a:t>Then we can add overflow: auto; to the containing element to fix this problem:</a:t>
            </a:r>
          </a:p>
          <a:p>
            <a:endParaRPr lang="en-US" sz="1800" dirty="0" smtClean="0"/>
          </a:p>
          <a:p>
            <a:pPr>
              <a:buNone/>
            </a:pPr>
            <a:r>
              <a:rPr lang="en-US" sz="1800" dirty="0" smtClean="0"/>
              <a:t>	</a:t>
            </a:r>
            <a:r>
              <a:rPr lang="en-IN" sz="1800" dirty="0" smtClean="0"/>
              <a:t> .</a:t>
            </a:r>
            <a:r>
              <a:rPr lang="en-IN" sz="1800" dirty="0" err="1" smtClean="0"/>
              <a:t>clearfix</a:t>
            </a:r>
            <a:r>
              <a:rPr lang="en-IN" sz="1800" dirty="0" smtClean="0"/>
              <a:t> {</a:t>
            </a:r>
            <a:br>
              <a:rPr lang="en-IN" sz="1800" dirty="0" smtClean="0"/>
            </a:br>
            <a:r>
              <a:rPr lang="en-IN" sz="1800" dirty="0" smtClean="0"/>
              <a:t>    overflow: auto;</a:t>
            </a:r>
            <a:br>
              <a:rPr lang="en-IN" sz="1800" dirty="0" smtClean="0"/>
            </a:br>
            <a:r>
              <a:rPr lang="en-IN" sz="1800" dirty="0" smtClean="0"/>
              <a:t>}</a:t>
            </a:r>
            <a:endParaRPr lang="en-US" sz="1800"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CSS Layout – inline-block</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a:bodyPr>
          <a:lstStyle/>
          <a:p>
            <a:r>
              <a:rPr lang="en-US" sz="1800" dirty="0" smtClean="0"/>
              <a:t>The float-clear effect can be achieved via a new single property:</a:t>
            </a:r>
          </a:p>
          <a:p>
            <a:pPr>
              <a:buNone/>
            </a:pPr>
            <a:r>
              <a:rPr lang="en-US" sz="1800" dirty="0" smtClean="0"/>
              <a:t>	display : inline-block</a:t>
            </a:r>
          </a:p>
          <a:p>
            <a:pPr>
              <a:buNone/>
            </a:pPr>
            <a:endParaRPr lang="en-US" sz="1800" dirty="0" smtClean="0"/>
          </a:p>
          <a:p>
            <a:pPr>
              <a:buNone/>
            </a:pPr>
            <a:r>
              <a:rPr lang="en-IN" sz="1800" dirty="0" smtClean="0"/>
              <a:t>  .floating-box {</a:t>
            </a:r>
            <a:br>
              <a:rPr lang="en-IN" sz="1800" dirty="0" smtClean="0"/>
            </a:br>
            <a:r>
              <a:rPr lang="en-IN" sz="1800" dirty="0" smtClean="0"/>
              <a:t>   </a:t>
            </a:r>
            <a:r>
              <a:rPr lang="en-IN" sz="1800" i="1" dirty="0" smtClean="0"/>
              <a:t> display: inline-block;</a:t>
            </a:r>
            <a:r>
              <a:rPr lang="en-IN" sz="1800" dirty="0" smtClean="0"/>
              <a:t/>
            </a:r>
            <a:br>
              <a:rPr lang="en-IN" sz="1800" dirty="0" smtClean="0"/>
            </a:br>
            <a:r>
              <a:rPr lang="en-IN" sz="1800" dirty="0" smtClean="0"/>
              <a:t>    width: 150px;</a:t>
            </a:r>
            <a:br>
              <a:rPr lang="en-IN" sz="1800" dirty="0" smtClean="0"/>
            </a:br>
            <a:r>
              <a:rPr lang="en-IN" sz="1800" dirty="0" smtClean="0"/>
              <a:t>    height: 75px;</a:t>
            </a:r>
            <a:br>
              <a:rPr lang="en-IN" sz="1800" dirty="0" smtClean="0"/>
            </a:br>
            <a:r>
              <a:rPr lang="en-IN" sz="1800" dirty="0" smtClean="0"/>
              <a:t>    margin: 10px;</a:t>
            </a:r>
            <a:br>
              <a:rPr lang="en-IN" sz="1800" dirty="0" smtClean="0"/>
            </a:br>
            <a:r>
              <a:rPr lang="en-IN" sz="1800" dirty="0" smtClean="0"/>
              <a:t>    border: 3px solid #73AD21; </a:t>
            </a:r>
            <a:br>
              <a:rPr lang="en-IN" sz="1800" dirty="0" smtClean="0"/>
            </a:br>
            <a:r>
              <a:rPr lang="en-IN" sz="1800" dirty="0" smtClean="0"/>
              <a:t>}</a:t>
            </a:r>
          </a:p>
          <a:p>
            <a:pPr>
              <a:buNone/>
            </a:pPr>
            <a:endParaRPr lang="en-US" sz="1800" dirty="0" smtClean="0"/>
          </a:p>
          <a:p>
            <a:pPr>
              <a:buNone/>
            </a:pPr>
            <a:r>
              <a:rPr lang="en-US" sz="1800" dirty="0" smtClean="0"/>
              <a:t>Now, no need of giving clear property in the elements to follow.</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CSS </a:t>
            </a:r>
            <a:r>
              <a:rPr lang="en-IN" dirty="0" err="1" smtClean="0"/>
              <a:t>Combinators</a:t>
            </a: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a:bodyPr>
          <a:lstStyle/>
          <a:p>
            <a:r>
              <a:rPr lang="en-IN" sz="1800" dirty="0" smtClean="0"/>
              <a:t>A </a:t>
            </a:r>
            <a:r>
              <a:rPr lang="en-IN" sz="1800" dirty="0" err="1" smtClean="0"/>
              <a:t>combinator</a:t>
            </a:r>
            <a:r>
              <a:rPr lang="en-IN" sz="1800" dirty="0" smtClean="0"/>
              <a:t> is something that explains the relationship between the selectors.</a:t>
            </a:r>
          </a:p>
          <a:p>
            <a:pPr>
              <a:buNone/>
            </a:pPr>
            <a:endParaRPr lang="en-IN" sz="1800" dirty="0" smtClean="0"/>
          </a:p>
          <a:p>
            <a:r>
              <a:rPr lang="en-IN" sz="1800" dirty="0" smtClean="0"/>
              <a:t>There are four different </a:t>
            </a:r>
            <a:r>
              <a:rPr lang="en-IN" sz="1800" dirty="0" err="1" smtClean="0"/>
              <a:t>combinators</a:t>
            </a:r>
            <a:r>
              <a:rPr lang="en-IN" sz="1800" dirty="0" smtClean="0"/>
              <a:t> in CSS3:</a:t>
            </a:r>
          </a:p>
          <a:p>
            <a:pPr>
              <a:buNone/>
            </a:pPr>
            <a:endParaRPr lang="en-IN" sz="1800" dirty="0" smtClean="0"/>
          </a:p>
          <a:p>
            <a:pPr>
              <a:buFont typeface="+mj-lt"/>
              <a:buAutoNum type="arabicPeriod"/>
            </a:pPr>
            <a:r>
              <a:rPr lang="en-IN" sz="1800" dirty="0" smtClean="0"/>
              <a:t>descendant selector (space)</a:t>
            </a:r>
          </a:p>
          <a:p>
            <a:pPr>
              <a:buFont typeface="+mj-lt"/>
              <a:buAutoNum type="arabicPeriod"/>
            </a:pPr>
            <a:r>
              <a:rPr lang="en-IN" sz="1800" dirty="0" smtClean="0"/>
              <a:t>child selector (&gt;)</a:t>
            </a:r>
          </a:p>
          <a:p>
            <a:pPr>
              <a:buFont typeface="+mj-lt"/>
              <a:buAutoNum type="arabicPeriod"/>
            </a:pPr>
            <a:r>
              <a:rPr lang="en-IN" sz="1800" dirty="0" smtClean="0"/>
              <a:t>adjacent sibling selector (+)</a:t>
            </a:r>
          </a:p>
          <a:p>
            <a:pPr>
              <a:buFont typeface="+mj-lt"/>
              <a:buAutoNum type="arabicPeriod"/>
            </a:pPr>
            <a:r>
              <a:rPr lang="en-IN" sz="1800" dirty="0" smtClean="0"/>
              <a:t>general sibling selector (~)</a:t>
            </a:r>
          </a:p>
          <a:p>
            <a:endParaRPr lang="en-US" sz="1800" dirty="0" smtClean="0"/>
          </a:p>
          <a:p>
            <a:pPr>
              <a:buNone/>
            </a:pPr>
            <a:endParaRPr lang="en-US" sz="18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err="1" smtClean="0"/>
              <a:t>Excercise</a:t>
            </a:r>
            <a:r>
              <a:rPr lang="en-IN" dirty="0" smtClean="0"/>
              <a:t> : Vertical Navigation bar</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a:bodyPr>
          <a:lstStyle/>
          <a:p>
            <a:r>
              <a:rPr lang="en-IN" sz="1800" dirty="0" smtClean="0"/>
              <a:t>Navigation Bar = List of Links</a:t>
            </a:r>
          </a:p>
          <a:p>
            <a:pPr>
              <a:buNone/>
            </a:pPr>
            <a:r>
              <a:rPr lang="it-IT" sz="1800" dirty="0" smtClean="0"/>
              <a:t>	&lt;ul&gt;</a:t>
            </a:r>
            <a:br>
              <a:rPr lang="it-IT" sz="1800" dirty="0" smtClean="0"/>
            </a:br>
            <a:r>
              <a:rPr lang="it-IT" sz="1800" dirty="0" smtClean="0"/>
              <a:t>  &lt;li&gt;&lt;a href="default.asp"&gt;Home&lt;/a&gt;&lt;/li&gt;</a:t>
            </a:r>
            <a:br>
              <a:rPr lang="it-IT" sz="1800" dirty="0" smtClean="0"/>
            </a:br>
            <a:r>
              <a:rPr lang="it-IT" sz="1800" dirty="0" smtClean="0"/>
              <a:t>  &lt;li&gt;&lt;a href="news.asp"&gt;News&lt;/a&gt;&lt;/li&gt;</a:t>
            </a:r>
            <a:br>
              <a:rPr lang="it-IT" sz="1800" dirty="0" smtClean="0"/>
            </a:br>
            <a:r>
              <a:rPr lang="it-IT" sz="1800" dirty="0" smtClean="0"/>
              <a:t>  &lt;li&gt;&lt;a href="contact.asp"&gt;Contact&lt;/a&gt;&lt;/li&gt;</a:t>
            </a:r>
            <a:br>
              <a:rPr lang="it-IT" sz="1800" dirty="0" smtClean="0"/>
            </a:br>
            <a:r>
              <a:rPr lang="it-IT" sz="1800" dirty="0" smtClean="0"/>
              <a:t>  &lt;li&gt;&lt;a href="about.asp"&gt;About&lt;/a&gt;&lt;/li&gt;</a:t>
            </a:r>
            <a:br>
              <a:rPr lang="it-IT" sz="1800" dirty="0" smtClean="0"/>
            </a:br>
            <a:r>
              <a:rPr lang="it-IT" sz="1800" dirty="0" smtClean="0"/>
              <a:t>&lt;/ul&gt;</a:t>
            </a:r>
            <a:endParaRPr lang="en-US" sz="1800" dirty="0" smtClean="0"/>
          </a:p>
          <a:p>
            <a:pPr>
              <a:buNone/>
            </a:pPr>
            <a:endParaRPr lang="en-IN" sz="1800" dirty="0" smtClean="0"/>
          </a:p>
          <a:p>
            <a:r>
              <a:rPr lang="en-IN" sz="1800" dirty="0" smtClean="0"/>
              <a:t>Remove the bullets and the margins and padding from the list</a:t>
            </a:r>
          </a:p>
          <a:p>
            <a:r>
              <a:rPr lang="en-IN" sz="1800" dirty="0" smtClean="0"/>
              <a:t>Style the &lt;a&gt; elements inside the list to make a fixed width area clickable</a:t>
            </a:r>
          </a:p>
          <a:p>
            <a:r>
              <a:rPr lang="en-US" sz="1800" dirty="0" smtClean="0"/>
              <a:t>Centre align links and add borders</a:t>
            </a:r>
          </a:p>
          <a:p>
            <a:r>
              <a:rPr lang="en-US" sz="1800" dirty="0" smtClean="0"/>
              <a:t>Convert the vertical menu to </a:t>
            </a:r>
            <a:r>
              <a:rPr lang="en-IN" sz="1800" dirty="0" smtClean="0"/>
              <a:t>Full-height Fixed Vertical </a:t>
            </a:r>
            <a:r>
              <a:rPr lang="en-IN" sz="1800" dirty="0" err="1" smtClean="0"/>
              <a:t>Navbar</a:t>
            </a:r>
            <a:endParaRPr lang="en-IN" sz="1800" dirty="0" smtClean="0"/>
          </a:p>
          <a:p>
            <a:pPr>
              <a:buNone/>
            </a:pPr>
            <a:endParaRPr lang="en-US" sz="1800" dirty="0" smtClean="0"/>
          </a:p>
          <a:p>
            <a:endParaRPr lang="en-IN" sz="1800" dirty="0" smtClean="0"/>
          </a:p>
          <a:p>
            <a:pPr>
              <a:buNone/>
            </a:pPr>
            <a:endParaRPr lang="en-IN" sz="18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err="1" smtClean="0"/>
              <a:t>Excercise</a:t>
            </a:r>
            <a:r>
              <a:rPr lang="en-IN" dirty="0" smtClean="0"/>
              <a:t> : Horizontal Navigation bar</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a:bodyPr>
          <a:lstStyle/>
          <a:p>
            <a:r>
              <a:rPr lang="en-IN" sz="1800" dirty="0" smtClean="0"/>
              <a:t>Navigation Bar = List of Links</a:t>
            </a:r>
          </a:p>
          <a:p>
            <a:r>
              <a:rPr lang="en-US" sz="1800" dirty="0" smtClean="0"/>
              <a:t>List can be made horizontal in 2 ways: </a:t>
            </a:r>
            <a:r>
              <a:rPr lang="en-US" sz="1800" dirty="0" err="1" smtClean="0"/>
              <a:t>display:inline</a:t>
            </a:r>
            <a:r>
              <a:rPr lang="en-US" sz="1800" dirty="0" smtClean="0"/>
              <a:t>, </a:t>
            </a:r>
            <a:r>
              <a:rPr lang="en-US" sz="1800" dirty="0" err="1" smtClean="0"/>
              <a:t>float:left</a:t>
            </a:r>
            <a:endParaRPr lang="en-US" sz="1800" dirty="0" smtClean="0"/>
          </a:p>
          <a:p>
            <a:r>
              <a:rPr lang="en-US" sz="1800" dirty="0" smtClean="0"/>
              <a:t>Add background color to </a:t>
            </a:r>
            <a:r>
              <a:rPr lang="en-US" sz="1800" dirty="0" err="1" smtClean="0"/>
              <a:t>ul</a:t>
            </a:r>
            <a:endParaRPr lang="en-US" sz="1800" dirty="0" smtClean="0"/>
          </a:p>
          <a:p>
            <a:r>
              <a:rPr lang="en-IN" sz="1800" dirty="0" smtClean="0"/>
              <a:t>Add the border-right property to &lt;</a:t>
            </a:r>
            <a:r>
              <a:rPr lang="en-IN" sz="1800" dirty="0" err="1" smtClean="0"/>
              <a:t>li</a:t>
            </a:r>
            <a:r>
              <a:rPr lang="en-IN" sz="1800" dirty="0" smtClean="0"/>
              <a:t>&gt; to create link dividers</a:t>
            </a:r>
          </a:p>
          <a:p>
            <a:r>
              <a:rPr lang="en-IN" sz="1800" dirty="0" smtClean="0"/>
              <a:t>Make the navigation bar stay at the top or the bottom of the page, even when the user scrolls the page</a:t>
            </a:r>
          </a:p>
          <a:p>
            <a:pPr>
              <a:buNone/>
            </a:pPr>
            <a:endParaRPr lang="en-IN" sz="18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CSS tooltip</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a:bodyPr>
          <a:lstStyle/>
          <a:p>
            <a:r>
              <a:rPr lang="en-IN" sz="1800" dirty="0" smtClean="0"/>
              <a:t>A tooltip is often used to specify extra information about something when the user moves the mouse pointer over an element.</a:t>
            </a:r>
          </a:p>
          <a:p>
            <a:r>
              <a:rPr lang="en-IN" sz="1800" dirty="0" smtClean="0"/>
              <a:t>Use a container element (like &lt;div&gt;) and add the "tooltip" class to it. When the user mouse over this &lt;div&gt;, it will show the tooltip text.</a:t>
            </a:r>
          </a:p>
          <a:p>
            <a:r>
              <a:rPr lang="en-IN" sz="1800" dirty="0" smtClean="0"/>
              <a:t>The tooltip text is placed inside an inline element (like &lt;span&gt;) with class="</a:t>
            </a:r>
            <a:r>
              <a:rPr lang="en-IN" sz="1800" dirty="0" err="1" smtClean="0"/>
              <a:t>tooltiptext</a:t>
            </a:r>
            <a:r>
              <a:rPr lang="en-IN" sz="1800" dirty="0" smtClean="0"/>
              <a:t>“</a:t>
            </a:r>
          </a:p>
          <a:p>
            <a:r>
              <a:rPr lang="en-IN" sz="1800" dirty="0" smtClean="0"/>
              <a:t>The tooltip class uses</a:t>
            </a:r>
            <a:r>
              <a:rPr lang="en-IN" sz="1800" dirty="0" smtClean="0">
                <a:solidFill>
                  <a:srgbClr val="FF0000"/>
                </a:solidFill>
              </a:rPr>
              <a:t> position </a:t>
            </a:r>
            <a:r>
              <a:rPr lang="en-IN" sz="1800" dirty="0" smtClean="0"/>
              <a:t>element to position relative to tooltip text </a:t>
            </a:r>
          </a:p>
          <a:p>
            <a:r>
              <a:rPr lang="en-IN" sz="1800" dirty="0" smtClean="0"/>
              <a:t>The </a:t>
            </a:r>
            <a:r>
              <a:rPr lang="en-IN" sz="1800" dirty="0" err="1" smtClean="0"/>
              <a:t>tooltiptext</a:t>
            </a:r>
            <a:r>
              <a:rPr lang="en-IN" sz="1800" dirty="0" smtClean="0"/>
              <a:t> class holds the actual tooltip text. It is hidden by default, and will be visible on hover</a:t>
            </a:r>
          </a:p>
          <a:p>
            <a:r>
              <a:rPr lang="en-IN" sz="1800" dirty="0" smtClean="0"/>
              <a:t>CSS3 border-radius property is used to add rounded corners to the tooltip text</a:t>
            </a:r>
            <a:endParaRPr lang="en-IN" sz="18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CSS Attribute Selectors</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a:bodyPr>
          <a:lstStyle/>
          <a:p>
            <a:r>
              <a:rPr lang="en-IN" sz="1800" dirty="0" smtClean="0"/>
              <a:t>Style HTML elements that have specific attributes or attribute values. </a:t>
            </a:r>
            <a:r>
              <a:rPr lang="en-IN" sz="1800" dirty="0" err="1" smtClean="0"/>
              <a:t>Eg</a:t>
            </a:r>
            <a:r>
              <a:rPr lang="en-IN" sz="1800" dirty="0" smtClean="0"/>
              <a:t>:</a:t>
            </a:r>
          </a:p>
          <a:p>
            <a:endParaRPr lang="en-IN" sz="1800" dirty="0" smtClean="0"/>
          </a:p>
          <a:p>
            <a:pPr>
              <a:buNone/>
            </a:pPr>
            <a:r>
              <a:rPr lang="en-US" sz="1800" dirty="0" smtClean="0"/>
              <a:t> </a:t>
            </a:r>
            <a:r>
              <a:rPr lang="en-IN" sz="1800" dirty="0" smtClean="0">
                <a:solidFill>
                  <a:srgbClr val="FF0000"/>
                </a:solidFill>
              </a:rPr>
              <a:t>a[target] </a:t>
            </a:r>
            <a:r>
              <a:rPr lang="en-IN" sz="1800" dirty="0" smtClean="0"/>
              <a:t>{				</a:t>
            </a:r>
            <a:r>
              <a:rPr lang="en-IN" sz="1800" dirty="0" smtClean="0">
                <a:solidFill>
                  <a:srgbClr val="FF0000"/>
                </a:solidFill>
              </a:rPr>
              <a:t> a[target="_blank"] </a:t>
            </a:r>
            <a:r>
              <a:rPr lang="en-IN" sz="1800" dirty="0" smtClean="0"/>
              <a:t>{  </a:t>
            </a:r>
            <a:br>
              <a:rPr lang="en-IN" sz="1800" dirty="0" smtClean="0"/>
            </a:br>
            <a:r>
              <a:rPr lang="en-IN" sz="1800" dirty="0" smtClean="0"/>
              <a:t>    background-</a:t>
            </a:r>
            <a:r>
              <a:rPr lang="en-IN" sz="1800" dirty="0" err="1" smtClean="0"/>
              <a:t>color</a:t>
            </a:r>
            <a:r>
              <a:rPr lang="en-IN" sz="1800" dirty="0" smtClean="0"/>
              <a:t>: yellow;		  background-</a:t>
            </a:r>
            <a:r>
              <a:rPr lang="en-IN" sz="1800" dirty="0" err="1" smtClean="0"/>
              <a:t>color</a:t>
            </a:r>
            <a:r>
              <a:rPr lang="en-IN" sz="1800" dirty="0" smtClean="0"/>
              <a:t>: yellow;</a:t>
            </a:r>
          </a:p>
          <a:p>
            <a:pPr>
              <a:buNone/>
            </a:pPr>
            <a:r>
              <a:rPr lang="en-IN" sz="1800" dirty="0" smtClean="0"/>
              <a:t>}						}</a:t>
            </a:r>
          </a:p>
          <a:p>
            <a:pPr>
              <a:buNone/>
            </a:pPr>
            <a:endParaRPr lang="en-US" sz="1800" dirty="0" smtClean="0"/>
          </a:p>
          <a:p>
            <a:r>
              <a:rPr lang="en-IN" sz="1800" dirty="0" smtClean="0"/>
              <a:t>[</a:t>
            </a:r>
            <a:r>
              <a:rPr lang="en-IN" sz="1800" dirty="0" smtClean="0">
                <a:solidFill>
                  <a:srgbClr val="FF0000"/>
                </a:solidFill>
              </a:rPr>
              <a:t>attribute~="value"</a:t>
            </a:r>
            <a:r>
              <a:rPr lang="en-IN" sz="1800" dirty="0" smtClean="0"/>
              <a:t>] selector is used to select elements with an attribute value containing a specified word.</a:t>
            </a:r>
          </a:p>
          <a:p>
            <a:r>
              <a:rPr lang="en-IN" sz="1800" dirty="0" smtClean="0"/>
              <a:t>[</a:t>
            </a:r>
            <a:r>
              <a:rPr lang="en-IN" sz="1800" dirty="0" smtClean="0">
                <a:solidFill>
                  <a:srgbClr val="FF0000"/>
                </a:solidFill>
              </a:rPr>
              <a:t>attribute|="value"</a:t>
            </a:r>
            <a:r>
              <a:rPr lang="en-IN" sz="1800" dirty="0" smtClean="0"/>
              <a:t>] selector is used to select elements with the specified attribute starting with the specified value.</a:t>
            </a:r>
          </a:p>
          <a:p>
            <a:r>
              <a:rPr lang="en-IN" sz="1800" dirty="0" smtClean="0"/>
              <a:t>[</a:t>
            </a:r>
            <a:r>
              <a:rPr lang="en-IN" sz="1800" dirty="0" smtClean="0">
                <a:solidFill>
                  <a:srgbClr val="FF0000"/>
                </a:solidFill>
              </a:rPr>
              <a:t>attribute^="value"</a:t>
            </a:r>
            <a:r>
              <a:rPr lang="en-IN" sz="1800" dirty="0" smtClean="0"/>
              <a:t>] selector is used to select elements whose attribute value begins with a specified value.</a:t>
            </a:r>
          </a:p>
          <a:p>
            <a:r>
              <a:rPr lang="en-IN" sz="1800" dirty="0" smtClean="0"/>
              <a:t>[</a:t>
            </a:r>
            <a:r>
              <a:rPr lang="en-IN" sz="1800" dirty="0" smtClean="0">
                <a:solidFill>
                  <a:srgbClr val="FF0000"/>
                </a:solidFill>
              </a:rPr>
              <a:t>attribute$="value"</a:t>
            </a:r>
            <a:r>
              <a:rPr lang="en-IN" sz="1800" dirty="0" smtClean="0"/>
              <a:t>] selector is used to select elements whose attribute value ends with a specified value.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1000108"/>
            <a:ext cx="7772400" cy="1470025"/>
          </a:xfrm>
        </p:spPr>
        <p:txBody>
          <a:bodyPr/>
          <a:lstStyle/>
          <a:p>
            <a:r>
              <a:rPr lang="en-US" dirty="0" smtClean="0"/>
              <a:t>CSS 3</a:t>
            </a:r>
            <a:endParaRPr lang="en-I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CSS3 Introduction</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lnSpcReduction="10000"/>
          </a:bodyPr>
          <a:lstStyle/>
          <a:p>
            <a:r>
              <a:rPr lang="en-IN" sz="1800" dirty="0" smtClean="0"/>
              <a:t>CSS3 is the latest standard for CSS</a:t>
            </a:r>
          </a:p>
          <a:p>
            <a:r>
              <a:rPr lang="en-IN" sz="1800" dirty="0" smtClean="0"/>
              <a:t>CSS3 is completely backwards-compatible with earlier versions of CSS</a:t>
            </a:r>
          </a:p>
          <a:p>
            <a:r>
              <a:rPr lang="en-IN" sz="1800" dirty="0" smtClean="0"/>
              <a:t>Most of the new CSS3 properties are implemented in modern browsers.</a:t>
            </a:r>
            <a:endParaRPr lang="en-US" sz="1800" dirty="0" smtClean="0"/>
          </a:p>
          <a:p>
            <a:r>
              <a:rPr lang="en-IN" sz="1800" dirty="0" smtClean="0"/>
              <a:t>CSS3 has been split into "modules". It contains the "old CSS specification" (which has been split into smaller pieces). In addition, new modules are added.</a:t>
            </a:r>
          </a:p>
          <a:p>
            <a:r>
              <a:rPr lang="en-IN" sz="1800" dirty="0" smtClean="0"/>
              <a:t>Some of the most important CSS3 modules are:</a:t>
            </a:r>
          </a:p>
          <a:p>
            <a:pPr>
              <a:buNone/>
            </a:pPr>
            <a:r>
              <a:rPr lang="en-IN" sz="1800" dirty="0" smtClean="0"/>
              <a:t>	Selectors</a:t>
            </a:r>
          </a:p>
          <a:p>
            <a:pPr>
              <a:buNone/>
            </a:pPr>
            <a:r>
              <a:rPr lang="en-IN" sz="1800" dirty="0" smtClean="0"/>
              <a:t>	Box Model</a:t>
            </a:r>
          </a:p>
          <a:p>
            <a:pPr>
              <a:buNone/>
            </a:pPr>
            <a:r>
              <a:rPr lang="en-IN" sz="1800" dirty="0" smtClean="0"/>
              <a:t>	Backgrounds and Borders</a:t>
            </a:r>
          </a:p>
          <a:p>
            <a:pPr>
              <a:buNone/>
            </a:pPr>
            <a:r>
              <a:rPr lang="en-IN" sz="1800" dirty="0" smtClean="0"/>
              <a:t>	Image Values and Replaced Content</a:t>
            </a:r>
          </a:p>
          <a:p>
            <a:pPr>
              <a:buNone/>
            </a:pPr>
            <a:r>
              <a:rPr lang="en-IN" sz="1800" dirty="0" smtClean="0"/>
              <a:t>	Text Effects</a:t>
            </a:r>
          </a:p>
          <a:p>
            <a:pPr>
              <a:buNone/>
            </a:pPr>
            <a:r>
              <a:rPr lang="en-IN" sz="1800" dirty="0" smtClean="0"/>
              <a:t>	2D/3D Transformations</a:t>
            </a:r>
          </a:p>
          <a:p>
            <a:pPr>
              <a:buNone/>
            </a:pPr>
            <a:r>
              <a:rPr lang="en-IN" sz="1800" dirty="0" smtClean="0"/>
              <a:t>	Animations</a:t>
            </a:r>
          </a:p>
          <a:p>
            <a:pPr>
              <a:buNone/>
            </a:pPr>
            <a:r>
              <a:rPr lang="en-IN" sz="1800" dirty="0" smtClean="0"/>
              <a:t>	Multiple Column Layout</a:t>
            </a:r>
          </a:p>
          <a:p>
            <a:pPr>
              <a:buNone/>
            </a:pPr>
            <a:r>
              <a:rPr lang="en-IN" sz="1800" dirty="0" smtClean="0"/>
              <a:t>	User Interface</a:t>
            </a:r>
          </a:p>
          <a:p>
            <a:endParaRPr lang="en-IN" sz="18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CSS3 Rounded Corners</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a:bodyPr>
          <a:lstStyle/>
          <a:p>
            <a:r>
              <a:rPr lang="en-IN" sz="1800" dirty="0" smtClean="0"/>
              <a:t>The </a:t>
            </a:r>
            <a:r>
              <a:rPr lang="en-IN" sz="1800" dirty="0" smtClean="0">
                <a:solidFill>
                  <a:srgbClr val="FF0000"/>
                </a:solidFill>
              </a:rPr>
              <a:t>border-radius</a:t>
            </a:r>
            <a:r>
              <a:rPr lang="en-IN" sz="1800" dirty="0" smtClean="0"/>
              <a:t> property is used to give rounded corners to any element</a:t>
            </a:r>
          </a:p>
          <a:p>
            <a:r>
              <a:rPr lang="en-US" sz="1800" dirty="0" smtClean="0"/>
              <a:t>You can specify different radius for different corners. </a:t>
            </a:r>
            <a:r>
              <a:rPr lang="en-IN" sz="1800" dirty="0" smtClean="0"/>
              <a:t>Here are the rules:</a:t>
            </a:r>
          </a:p>
          <a:p>
            <a:pPr>
              <a:buFont typeface="+mj-lt"/>
              <a:buAutoNum type="arabicPeriod"/>
            </a:pPr>
            <a:r>
              <a:rPr lang="en-IN" sz="1800" b="1" dirty="0" smtClean="0"/>
              <a:t>Four values:</a:t>
            </a:r>
            <a:r>
              <a:rPr lang="en-IN" sz="1800" dirty="0" smtClean="0"/>
              <a:t> first value applies to top-left, second value applies to top-right, third value applies to bottom-right, and fourth value applies to bottom-left corner</a:t>
            </a:r>
          </a:p>
          <a:p>
            <a:pPr>
              <a:buFont typeface="+mj-lt"/>
              <a:buAutoNum type="arabicPeriod"/>
            </a:pPr>
            <a:r>
              <a:rPr lang="en-IN" sz="1800" b="1" dirty="0" smtClean="0"/>
              <a:t>Three values:</a:t>
            </a:r>
            <a:r>
              <a:rPr lang="en-IN" sz="1800" dirty="0" smtClean="0"/>
              <a:t> first value applies to top-left, second value applies to top-right and bottom-left, and third value applies to bottom-right</a:t>
            </a:r>
          </a:p>
          <a:p>
            <a:pPr>
              <a:buFont typeface="+mj-lt"/>
              <a:buAutoNum type="arabicPeriod"/>
            </a:pPr>
            <a:r>
              <a:rPr lang="en-IN" sz="1800" b="1" dirty="0" smtClean="0"/>
              <a:t>Two values:</a:t>
            </a:r>
            <a:r>
              <a:rPr lang="en-IN" sz="1800" dirty="0" smtClean="0"/>
              <a:t> first value applies to top-left and bottom-right corner, and the second value applies to top-right and bottom-left corner</a:t>
            </a:r>
          </a:p>
          <a:p>
            <a:pPr>
              <a:buFont typeface="+mj-lt"/>
              <a:buAutoNum type="arabicPeriod"/>
            </a:pPr>
            <a:r>
              <a:rPr lang="en-IN" sz="1800" b="1" dirty="0" smtClean="0"/>
              <a:t>One value:</a:t>
            </a:r>
            <a:r>
              <a:rPr lang="en-IN" sz="1800" dirty="0" smtClean="0"/>
              <a:t> all four corners are rounded equally</a:t>
            </a:r>
          </a:p>
          <a:p>
            <a:endParaRPr lang="en-IN" sz="1800" dirty="0" smtClean="0"/>
          </a:p>
          <a:p>
            <a:endParaRPr lang="en-IN" sz="1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CSS Selectors</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a:bodyPr>
          <a:lstStyle/>
          <a:p>
            <a:r>
              <a:rPr lang="en-IN" sz="2400" dirty="0" smtClean="0"/>
              <a:t>CSS selectors are used to "find" (or select) HTML elements based on their element name, id, class, attribute, and more.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CSS3 </a:t>
            </a:r>
            <a:r>
              <a:rPr lang="en-IN" dirty="0" err="1" smtClean="0"/>
              <a:t>Colors</a:t>
            </a: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a:bodyPr>
          <a:lstStyle/>
          <a:p>
            <a:r>
              <a:rPr lang="en-IN" sz="1800" b="1" dirty="0" smtClean="0"/>
              <a:t>RGBA </a:t>
            </a:r>
            <a:r>
              <a:rPr lang="en-IN" sz="1800" b="1" dirty="0" err="1" smtClean="0"/>
              <a:t>colors</a:t>
            </a:r>
            <a:endParaRPr lang="en-IN" sz="1800" b="1" dirty="0" smtClean="0"/>
          </a:p>
          <a:p>
            <a:pPr>
              <a:buNone/>
            </a:pPr>
            <a:r>
              <a:rPr lang="en-IN" sz="1800" dirty="0" smtClean="0"/>
              <a:t>	An RGBA </a:t>
            </a:r>
            <a:r>
              <a:rPr lang="en-IN" sz="1800" dirty="0" err="1" smtClean="0"/>
              <a:t>color</a:t>
            </a:r>
            <a:r>
              <a:rPr lang="en-IN" sz="1800" dirty="0" smtClean="0"/>
              <a:t> value is specified with: </a:t>
            </a:r>
            <a:r>
              <a:rPr lang="en-IN" sz="1800" dirty="0" err="1" smtClean="0"/>
              <a:t>rgba</a:t>
            </a:r>
            <a:r>
              <a:rPr lang="en-IN" sz="1800" dirty="0" smtClean="0"/>
              <a:t>(red, green, blue, alpha). The alpha parameter is a number between 0.0 (fully transparent) and 1.0 (fully opaque).</a:t>
            </a:r>
            <a:endParaRPr lang="en-US" sz="1800" dirty="0" smtClean="0"/>
          </a:p>
          <a:p>
            <a:endParaRPr lang="en-IN" sz="1800" dirty="0" smtClean="0"/>
          </a:p>
          <a:p>
            <a:endParaRPr lang="en-IN" sz="1800" dirty="0" smtClean="0"/>
          </a:p>
          <a:p>
            <a:endParaRPr lang="en-IN" sz="1800" dirty="0" smtClean="0"/>
          </a:p>
          <a:p>
            <a:endParaRPr lang="en-IN" sz="1800" dirty="0" smtClean="0"/>
          </a:p>
          <a:p>
            <a:r>
              <a:rPr lang="en-IN" sz="1800" b="1" dirty="0" smtClean="0"/>
              <a:t>HSL </a:t>
            </a:r>
            <a:r>
              <a:rPr lang="en-IN" sz="1800" b="1" dirty="0" err="1" smtClean="0"/>
              <a:t>colors</a:t>
            </a:r>
            <a:endParaRPr lang="en-IN" sz="1800" b="1" dirty="0" smtClean="0"/>
          </a:p>
          <a:p>
            <a:pPr>
              <a:buNone/>
            </a:pPr>
            <a:r>
              <a:rPr lang="en-US" sz="1800" dirty="0" smtClean="0"/>
              <a:t>	</a:t>
            </a:r>
            <a:r>
              <a:rPr lang="en-IN" sz="1800" dirty="0" smtClean="0"/>
              <a:t>An HSL </a:t>
            </a:r>
            <a:r>
              <a:rPr lang="en-IN" sz="1800" dirty="0" err="1" smtClean="0"/>
              <a:t>color</a:t>
            </a:r>
            <a:r>
              <a:rPr lang="en-IN" sz="1800" dirty="0" smtClean="0"/>
              <a:t> value is specified with: </a:t>
            </a:r>
            <a:r>
              <a:rPr lang="en-IN" sz="1800" dirty="0" err="1" smtClean="0"/>
              <a:t>hsl</a:t>
            </a:r>
            <a:r>
              <a:rPr lang="en-IN" sz="1800" dirty="0" smtClean="0"/>
              <a:t>(hue, saturation, lightness).</a:t>
            </a:r>
          </a:p>
        </p:txBody>
      </p:sp>
      <p:pic>
        <p:nvPicPr>
          <p:cNvPr id="3074" name="Picture 2"/>
          <p:cNvPicPr>
            <a:picLocks noChangeAspect="1" noChangeArrowheads="1"/>
          </p:cNvPicPr>
          <p:nvPr/>
        </p:nvPicPr>
        <p:blipFill>
          <a:blip r:embed="rId2"/>
          <a:srcRect/>
          <a:stretch>
            <a:fillRect/>
          </a:stretch>
        </p:blipFill>
        <p:spPr bwMode="auto">
          <a:xfrm>
            <a:off x="1857356" y="2285992"/>
            <a:ext cx="5048250" cy="9810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643043" y="4357694"/>
            <a:ext cx="5357850" cy="971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CSS3 </a:t>
            </a:r>
            <a:r>
              <a:rPr lang="en-IN" dirty="0" err="1" smtClean="0"/>
              <a:t>Colors</a:t>
            </a: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a:bodyPr>
          <a:lstStyle/>
          <a:p>
            <a:r>
              <a:rPr lang="en-IN" sz="1800" b="1" dirty="0" smtClean="0"/>
              <a:t>HSLA </a:t>
            </a:r>
            <a:r>
              <a:rPr lang="en-IN" sz="1800" b="1" dirty="0" err="1" smtClean="0"/>
              <a:t>colors</a:t>
            </a:r>
            <a:endParaRPr lang="en-IN" sz="1800" b="1" dirty="0" smtClean="0"/>
          </a:p>
          <a:p>
            <a:pPr>
              <a:buNone/>
            </a:pPr>
            <a:r>
              <a:rPr lang="en-IN" sz="1800" dirty="0" smtClean="0"/>
              <a:t>	 HSLA </a:t>
            </a:r>
            <a:r>
              <a:rPr lang="en-IN" sz="1800" dirty="0" err="1" smtClean="0"/>
              <a:t>color</a:t>
            </a:r>
            <a:r>
              <a:rPr lang="en-IN" sz="1800" dirty="0" smtClean="0"/>
              <a:t> values are an extension of HSL </a:t>
            </a:r>
            <a:r>
              <a:rPr lang="en-IN" sz="1800" dirty="0" err="1" smtClean="0"/>
              <a:t>color</a:t>
            </a:r>
            <a:r>
              <a:rPr lang="en-IN" sz="1800" dirty="0" smtClean="0"/>
              <a:t> values with an alpha channel - which specifies the opacity for a </a:t>
            </a:r>
            <a:r>
              <a:rPr lang="en-IN" sz="1800" dirty="0" err="1" smtClean="0"/>
              <a:t>color</a:t>
            </a:r>
            <a:r>
              <a:rPr lang="en-IN" sz="1800" dirty="0" smtClean="0"/>
              <a:t>.).</a:t>
            </a:r>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r>
              <a:rPr lang="en-IN" sz="1800" b="1" dirty="0" smtClean="0"/>
              <a:t>Opacity</a:t>
            </a:r>
          </a:p>
          <a:p>
            <a:pPr>
              <a:buNone/>
            </a:pPr>
            <a:r>
              <a:rPr lang="en-IN" sz="1800" dirty="0" smtClean="0"/>
              <a:t>The CSS3 opacity property sets the opacity for a specified (</a:t>
            </a:r>
            <a:r>
              <a:rPr lang="en-IN" sz="1800" dirty="0" err="1" smtClean="0"/>
              <a:t>css</a:t>
            </a:r>
            <a:r>
              <a:rPr lang="en-IN" sz="1800" dirty="0" smtClean="0"/>
              <a:t>) RGB value.</a:t>
            </a:r>
          </a:p>
        </p:txBody>
      </p:sp>
      <p:pic>
        <p:nvPicPr>
          <p:cNvPr id="4098" name="Picture 2"/>
          <p:cNvPicPr>
            <a:picLocks noChangeAspect="1" noChangeArrowheads="1"/>
          </p:cNvPicPr>
          <p:nvPr/>
        </p:nvPicPr>
        <p:blipFill>
          <a:blip r:embed="rId2"/>
          <a:srcRect/>
          <a:stretch>
            <a:fillRect/>
          </a:stretch>
        </p:blipFill>
        <p:spPr bwMode="auto">
          <a:xfrm>
            <a:off x="1857356" y="2262186"/>
            <a:ext cx="5210175" cy="9525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843105" y="4500570"/>
            <a:ext cx="5229225" cy="1019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CSS3 Gradients</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a:bodyPr>
          <a:lstStyle/>
          <a:p>
            <a:endParaRPr lang="en-IN" sz="1800" dirty="0" smtClean="0"/>
          </a:p>
          <a:p>
            <a:r>
              <a:rPr lang="en-IN" sz="1800" dirty="0" smtClean="0"/>
              <a:t>CSS3 gradients let you display smooth transitions between two or more specified </a:t>
            </a:r>
            <a:r>
              <a:rPr lang="en-IN" sz="1800" dirty="0" err="1" smtClean="0"/>
              <a:t>colors</a:t>
            </a:r>
            <a:r>
              <a:rPr lang="en-IN" sz="1800" dirty="0" smtClean="0"/>
              <a:t>.</a:t>
            </a:r>
          </a:p>
          <a:p>
            <a:r>
              <a:rPr lang="en-IN" sz="1800" dirty="0" smtClean="0"/>
              <a:t>Earlier, you had to use images for these effects. However, by using CSS3 gradients you can reduce download time and bandwidth usage. In addition, elements with gradients look better when zoomed, because the gradient is generated by the browser.</a:t>
            </a:r>
          </a:p>
          <a:p>
            <a:r>
              <a:rPr lang="en-IN" sz="1800" dirty="0" smtClean="0"/>
              <a:t>CSS3 defines two types of gradients:</a:t>
            </a:r>
          </a:p>
          <a:p>
            <a:pPr>
              <a:buFont typeface="+mj-lt"/>
              <a:buAutoNum type="arabicPeriod"/>
            </a:pPr>
            <a:r>
              <a:rPr lang="en-IN" sz="1800" b="1" dirty="0" smtClean="0"/>
              <a:t>Linear Gradients (goes down/up/left/right/diagonally)</a:t>
            </a:r>
            <a:endParaRPr lang="en-IN" sz="1800" dirty="0" smtClean="0"/>
          </a:p>
          <a:p>
            <a:pPr>
              <a:buFont typeface="+mj-lt"/>
              <a:buAutoNum type="arabicPeriod"/>
            </a:pPr>
            <a:r>
              <a:rPr lang="en-IN" sz="1800" b="1" dirty="0" smtClean="0"/>
              <a:t>Radial Gradients (defined by their </a:t>
            </a:r>
            <a:r>
              <a:rPr lang="en-IN" sz="1800" b="1" dirty="0" err="1" smtClean="0"/>
              <a:t>center</a:t>
            </a:r>
            <a:r>
              <a:rPr lang="en-IN" sz="1800" b="1" dirty="0" smtClean="0"/>
              <a:t>)</a:t>
            </a:r>
            <a:endParaRPr lang="en-IN" sz="1800" dirty="0" smtClean="0"/>
          </a:p>
          <a:p>
            <a:endParaRPr lang="en-IN" sz="1800"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Linear Gradients</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a:bodyPr>
          <a:lstStyle/>
          <a:p>
            <a:pPr>
              <a:buNone/>
            </a:pPr>
            <a:r>
              <a:rPr lang="en-US" sz="1800" dirty="0" smtClean="0"/>
              <a:t>Syntax:</a:t>
            </a:r>
          </a:p>
          <a:p>
            <a:pPr>
              <a:buNone/>
            </a:pPr>
            <a:r>
              <a:rPr lang="en-IN" sz="1800" dirty="0" smtClean="0">
                <a:solidFill>
                  <a:srgbClr val="FF0000"/>
                </a:solidFill>
              </a:rPr>
              <a:t>	background: linear-gradient(</a:t>
            </a:r>
            <a:r>
              <a:rPr lang="en-IN" sz="1800" i="1" dirty="0" smtClean="0">
                <a:solidFill>
                  <a:srgbClr val="FF0000"/>
                </a:solidFill>
              </a:rPr>
              <a:t>direction</a:t>
            </a:r>
            <a:r>
              <a:rPr lang="en-IN" sz="1800" dirty="0" smtClean="0">
                <a:solidFill>
                  <a:srgbClr val="FF0000"/>
                </a:solidFill>
              </a:rPr>
              <a:t>, </a:t>
            </a:r>
            <a:r>
              <a:rPr lang="en-IN" sz="1800" i="1" dirty="0" smtClean="0">
                <a:solidFill>
                  <a:srgbClr val="FF0000"/>
                </a:solidFill>
              </a:rPr>
              <a:t>color-stop1</a:t>
            </a:r>
            <a:r>
              <a:rPr lang="en-IN" sz="1800" dirty="0" smtClean="0">
                <a:solidFill>
                  <a:srgbClr val="FF0000"/>
                </a:solidFill>
              </a:rPr>
              <a:t>, </a:t>
            </a:r>
            <a:r>
              <a:rPr lang="en-IN" sz="1800" i="1" dirty="0" smtClean="0">
                <a:solidFill>
                  <a:srgbClr val="FF0000"/>
                </a:solidFill>
              </a:rPr>
              <a:t>color-stop2, ...</a:t>
            </a:r>
            <a:r>
              <a:rPr lang="en-IN" sz="1800" dirty="0" smtClean="0">
                <a:solidFill>
                  <a:srgbClr val="FF0000"/>
                </a:solidFill>
              </a:rPr>
              <a:t>);</a:t>
            </a:r>
            <a:endParaRPr lang="en-US" sz="1800" dirty="0" smtClean="0"/>
          </a:p>
          <a:p>
            <a:pPr>
              <a:buNone/>
            </a:pPr>
            <a:r>
              <a:rPr lang="en-US" sz="1800" dirty="0" smtClean="0"/>
              <a:t>	(Default direction is top to bottom)</a:t>
            </a:r>
          </a:p>
          <a:p>
            <a:r>
              <a:rPr lang="en-IN" sz="1800" dirty="0" smtClean="0"/>
              <a:t>To create a linear gradient you must define at least two </a:t>
            </a:r>
            <a:r>
              <a:rPr lang="en-IN" sz="1800" dirty="0" err="1" smtClean="0"/>
              <a:t>color</a:t>
            </a:r>
            <a:r>
              <a:rPr lang="en-IN" sz="1800" dirty="0" smtClean="0"/>
              <a:t> stops. </a:t>
            </a:r>
          </a:p>
          <a:p>
            <a:r>
              <a:rPr lang="en-IN" sz="1800" dirty="0" err="1" smtClean="0"/>
              <a:t>Color</a:t>
            </a:r>
            <a:r>
              <a:rPr lang="en-IN" sz="1800" dirty="0" smtClean="0"/>
              <a:t> stops are the </a:t>
            </a:r>
            <a:r>
              <a:rPr lang="en-IN" sz="1800" dirty="0" err="1" smtClean="0"/>
              <a:t>colors</a:t>
            </a:r>
            <a:r>
              <a:rPr lang="en-IN" sz="1800" dirty="0" smtClean="0"/>
              <a:t> you want to render smooth transitions among. </a:t>
            </a:r>
          </a:p>
          <a:p>
            <a:r>
              <a:rPr lang="en-IN" sz="1800" dirty="0" smtClean="0"/>
              <a:t>You can also set a starting point and a direction (or an angle) along with the gradient effect.</a:t>
            </a:r>
          </a:p>
          <a:p>
            <a:r>
              <a:rPr lang="en-IN" sz="1800" dirty="0" smtClean="0"/>
              <a:t>Use the </a:t>
            </a:r>
            <a:r>
              <a:rPr lang="en-IN" sz="1800" dirty="0" err="1" smtClean="0"/>
              <a:t>rgba</a:t>
            </a:r>
            <a:r>
              <a:rPr lang="en-IN" sz="1800" dirty="0" smtClean="0"/>
              <a:t>() function to add transparency</a:t>
            </a:r>
          </a:p>
          <a:p>
            <a:r>
              <a:rPr lang="en-IN" sz="1800" dirty="0" smtClean="0"/>
              <a:t>repeating-linear-gradient() function is used to repeat linear gradients</a:t>
            </a:r>
          </a:p>
        </p:txBody>
      </p:sp>
      <p:pic>
        <p:nvPicPr>
          <p:cNvPr id="6146" name="Picture 2"/>
          <p:cNvPicPr>
            <a:picLocks noChangeAspect="1" noChangeArrowheads="1"/>
          </p:cNvPicPr>
          <p:nvPr/>
        </p:nvPicPr>
        <p:blipFill>
          <a:blip r:embed="rId2"/>
          <a:srcRect/>
          <a:stretch>
            <a:fillRect/>
          </a:stretch>
        </p:blipFill>
        <p:spPr bwMode="auto">
          <a:xfrm>
            <a:off x="1357290" y="4429132"/>
            <a:ext cx="6044808" cy="14287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Radial Gradients</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a:bodyPr>
          <a:lstStyle/>
          <a:p>
            <a:pPr>
              <a:buNone/>
            </a:pPr>
            <a:r>
              <a:rPr lang="en-US" sz="1800" dirty="0" smtClean="0"/>
              <a:t>Syntax:</a:t>
            </a:r>
          </a:p>
          <a:p>
            <a:pPr>
              <a:buNone/>
            </a:pPr>
            <a:r>
              <a:rPr lang="en-IN" sz="1800" dirty="0" smtClean="0">
                <a:solidFill>
                  <a:srgbClr val="FF0000"/>
                </a:solidFill>
              </a:rPr>
              <a:t>	 background: radial-gradient(</a:t>
            </a:r>
            <a:r>
              <a:rPr lang="en-IN" sz="1800" i="1" dirty="0" smtClean="0">
                <a:solidFill>
                  <a:srgbClr val="FF0000"/>
                </a:solidFill>
              </a:rPr>
              <a:t>shape size </a:t>
            </a:r>
            <a:r>
              <a:rPr lang="en-IN" sz="1800" dirty="0" smtClean="0">
                <a:solidFill>
                  <a:srgbClr val="FF0000"/>
                </a:solidFill>
              </a:rPr>
              <a:t>at</a:t>
            </a:r>
            <a:r>
              <a:rPr lang="en-IN" sz="1800" i="1" dirty="0" smtClean="0">
                <a:solidFill>
                  <a:srgbClr val="FF0000"/>
                </a:solidFill>
              </a:rPr>
              <a:t> position, start-</a:t>
            </a:r>
            <a:r>
              <a:rPr lang="en-IN" sz="1800" i="1" dirty="0" err="1" smtClean="0">
                <a:solidFill>
                  <a:srgbClr val="FF0000"/>
                </a:solidFill>
              </a:rPr>
              <a:t>color</a:t>
            </a:r>
            <a:r>
              <a:rPr lang="en-IN" sz="1800" i="1" dirty="0" smtClean="0">
                <a:solidFill>
                  <a:srgbClr val="FF0000"/>
                </a:solidFill>
              </a:rPr>
              <a:t>, ..., last-</a:t>
            </a:r>
            <a:r>
              <a:rPr lang="en-IN" sz="1800" i="1" dirty="0" err="1" smtClean="0">
                <a:solidFill>
                  <a:srgbClr val="FF0000"/>
                </a:solidFill>
              </a:rPr>
              <a:t>color</a:t>
            </a:r>
            <a:r>
              <a:rPr lang="en-IN" sz="1800" dirty="0" smtClean="0">
                <a:solidFill>
                  <a:srgbClr val="FF0000"/>
                </a:solidFill>
              </a:rPr>
              <a:t>);</a:t>
            </a:r>
            <a:endParaRPr lang="en-IN" sz="1800" dirty="0" smtClean="0"/>
          </a:p>
          <a:p>
            <a:pPr>
              <a:buNone/>
            </a:pPr>
            <a:r>
              <a:rPr lang="en-IN" sz="1800" dirty="0" smtClean="0"/>
              <a:t>	(By default, shape is ellipse, size is farthest-corner, and position is centre.)</a:t>
            </a:r>
          </a:p>
          <a:p>
            <a:r>
              <a:rPr lang="en-IN" sz="1800" dirty="0" smtClean="0"/>
              <a:t>To create a radial gradient you must define at least two </a:t>
            </a:r>
            <a:r>
              <a:rPr lang="en-IN" sz="1800" dirty="0" err="1" smtClean="0"/>
              <a:t>color</a:t>
            </a:r>
            <a:r>
              <a:rPr lang="en-IN" sz="1800" dirty="0" smtClean="0"/>
              <a:t> stops. </a:t>
            </a:r>
          </a:p>
          <a:p>
            <a:r>
              <a:rPr lang="en-IN" sz="1800" dirty="0" smtClean="0"/>
              <a:t>The size parameter defines the size of the gradient. It can take four values:</a:t>
            </a:r>
          </a:p>
          <a:p>
            <a:pPr>
              <a:buNone/>
            </a:pPr>
            <a:r>
              <a:rPr lang="en-IN" sz="1800" b="1" dirty="0" smtClean="0"/>
              <a:t>	</a:t>
            </a:r>
            <a:r>
              <a:rPr lang="en-IN" sz="1800" dirty="0" smtClean="0"/>
              <a:t>closest-side, farthest-side, closest-corner, farthest-corner</a:t>
            </a:r>
          </a:p>
          <a:p>
            <a:r>
              <a:rPr lang="en-IN" sz="1800" dirty="0" smtClean="0"/>
              <a:t>The repeating-radial-gradient() function is used to repeat radial gradients</a:t>
            </a:r>
          </a:p>
        </p:txBody>
      </p:sp>
      <p:pic>
        <p:nvPicPr>
          <p:cNvPr id="5122" name="Picture 2"/>
          <p:cNvPicPr>
            <a:picLocks noChangeAspect="1" noChangeArrowheads="1"/>
          </p:cNvPicPr>
          <p:nvPr/>
        </p:nvPicPr>
        <p:blipFill>
          <a:blip r:embed="rId2"/>
          <a:srcRect/>
          <a:stretch>
            <a:fillRect/>
          </a:stretch>
        </p:blipFill>
        <p:spPr bwMode="auto">
          <a:xfrm>
            <a:off x="1619269" y="3714752"/>
            <a:ext cx="5667375" cy="1743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CSS3 Shadow effects</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a:bodyPr>
          <a:lstStyle/>
          <a:p>
            <a:r>
              <a:rPr lang="en-IN" sz="1800" dirty="0" smtClean="0"/>
              <a:t>The </a:t>
            </a:r>
            <a:r>
              <a:rPr lang="en-IN" sz="1800" dirty="0" smtClean="0">
                <a:solidFill>
                  <a:srgbClr val="FF0000"/>
                </a:solidFill>
              </a:rPr>
              <a:t>text-shadow </a:t>
            </a:r>
            <a:r>
              <a:rPr lang="en-IN" sz="1800" dirty="0" smtClean="0"/>
              <a:t>property applies shadow to text.</a:t>
            </a:r>
          </a:p>
          <a:p>
            <a:pPr>
              <a:buNone/>
            </a:pPr>
            <a:r>
              <a:rPr lang="en-US" sz="1800" dirty="0" smtClean="0"/>
              <a:t>	</a:t>
            </a:r>
            <a:r>
              <a:rPr lang="en-IN" sz="1800" dirty="0" smtClean="0"/>
              <a:t> h1 {</a:t>
            </a:r>
            <a:br>
              <a:rPr lang="en-IN" sz="1800" dirty="0" smtClean="0"/>
            </a:br>
            <a:r>
              <a:rPr lang="en-IN" sz="1800" dirty="0" smtClean="0"/>
              <a:t>    text-shadow: 2px </a:t>
            </a:r>
            <a:r>
              <a:rPr lang="en-IN" sz="1800" dirty="0" err="1" smtClean="0"/>
              <a:t>2px</a:t>
            </a:r>
            <a:r>
              <a:rPr lang="en-IN" sz="1800" dirty="0" smtClean="0"/>
              <a:t> red;		</a:t>
            </a:r>
            <a:br>
              <a:rPr lang="en-IN" sz="1800" dirty="0" smtClean="0"/>
            </a:br>
            <a:r>
              <a:rPr lang="en-IN" sz="1800" dirty="0" smtClean="0"/>
              <a:t>}</a:t>
            </a:r>
          </a:p>
          <a:p>
            <a:endParaRPr lang="en-IN" sz="1800" dirty="0" smtClean="0"/>
          </a:p>
          <a:p>
            <a:r>
              <a:rPr lang="en-IN" sz="1800" dirty="0" smtClean="0"/>
              <a:t>The CSS3 </a:t>
            </a:r>
            <a:r>
              <a:rPr lang="en-IN" sz="1800" dirty="0" smtClean="0">
                <a:solidFill>
                  <a:srgbClr val="FF0000"/>
                </a:solidFill>
              </a:rPr>
              <a:t>box-shadow </a:t>
            </a:r>
            <a:r>
              <a:rPr lang="en-IN" sz="1800" dirty="0" smtClean="0"/>
              <a:t>property applies shadow to elements.</a:t>
            </a:r>
          </a:p>
          <a:p>
            <a:pPr>
              <a:buNone/>
            </a:pPr>
            <a:r>
              <a:rPr lang="en-US" sz="1800" dirty="0" smtClean="0"/>
              <a:t>	</a:t>
            </a:r>
            <a:r>
              <a:rPr lang="en-IN" sz="1800" dirty="0" smtClean="0"/>
              <a:t> div {</a:t>
            </a:r>
            <a:br>
              <a:rPr lang="en-IN" sz="1800" dirty="0" smtClean="0"/>
            </a:br>
            <a:r>
              <a:rPr lang="en-IN" sz="1800" dirty="0" smtClean="0"/>
              <a:t>    box-shadow: 10px </a:t>
            </a:r>
            <a:r>
              <a:rPr lang="en-IN" sz="1800" dirty="0" err="1" smtClean="0"/>
              <a:t>10px</a:t>
            </a:r>
            <a:r>
              <a:rPr lang="en-IN" sz="1800" dirty="0" smtClean="0"/>
              <a:t> grey;</a:t>
            </a:r>
            <a:br>
              <a:rPr lang="en-IN" sz="1800" dirty="0" smtClean="0"/>
            </a:br>
            <a:r>
              <a:rPr lang="en-IN" sz="1800" dirty="0" smtClean="0"/>
              <a:t>}</a:t>
            </a:r>
          </a:p>
          <a:p>
            <a:pPr>
              <a:buNone/>
            </a:pPr>
            <a:endParaRPr lang="en-IN" sz="1800" dirty="0" smtClean="0"/>
          </a:p>
        </p:txBody>
      </p:sp>
      <p:pic>
        <p:nvPicPr>
          <p:cNvPr id="74755" name="Picture 3"/>
          <p:cNvPicPr>
            <a:picLocks noChangeAspect="1" noChangeArrowheads="1"/>
          </p:cNvPicPr>
          <p:nvPr/>
        </p:nvPicPr>
        <p:blipFill>
          <a:blip r:embed="rId2"/>
          <a:srcRect/>
          <a:stretch>
            <a:fillRect/>
          </a:stretch>
        </p:blipFill>
        <p:spPr bwMode="auto">
          <a:xfrm>
            <a:off x="4357686" y="1785926"/>
            <a:ext cx="2771775" cy="438150"/>
          </a:xfrm>
          <a:prstGeom prst="rect">
            <a:avLst/>
          </a:prstGeom>
          <a:noFill/>
          <a:ln w="9525">
            <a:noFill/>
            <a:miter lim="800000"/>
            <a:headEnd/>
            <a:tailEnd/>
          </a:ln>
          <a:effectLst/>
        </p:spPr>
      </p:pic>
      <p:pic>
        <p:nvPicPr>
          <p:cNvPr id="74756" name="Picture 4"/>
          <p:cNvPicPr>
            <a:picLocks noChangeAspect="1" noChangeArrowheads="1"/>
          </p:cNvPicPr>
          <p:nvPr/>
        </p:nvPicPr>
        <p:blipFill>
          <a:blip r:embed="rId3"/>
          <a:srcRect/>
          <a:stretch>
            <a:fillRect/>
          </a:stretch>
        </p:blipFill>
        <p:spPr bwMode="auto">
          <a:xfrm>
            <a:off x="4133871" y="3233746"/>
            <a:ext cx="3438525" cy="1409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t>
            </a:r>
            <a:br>
              <a:rPr lang="en-IN" dirty="0" smtClean="0"/>
            </a:br>
            <a:r>
              <a:rPr lang="en-IN" dirty="0" smtClean="0"/>
              <a:t>CSS3 Text : text-overflow</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lnSpcReduction="10000"/>
          </a:bodyPr>
          <a:lstStyle/>
          <a:p>
            <a:r>
              <a:rPr lang="en-IN" sz="1800" dirty="0" smtClean="0"/>
              <a:t>The CSS3 </a:t>
            </a:r>
            <a:r>
              <a:rPr lang="en-IN" sz="1800" dirty="0" smtClean="0">
                <a:solidFill>
                  <a:srgbClr val="FF0000"/>
                </a:solidFill>
              </a:rPr>
              <a:t>text-overflow </a:t>
            </a:r>
            <a:r>
              <a:rPr lang="en-IN" sz="1800" dirty="0" smtClean="0"/>
              <a:t>property specifies how overflowed content that is not displayed should be signalled to the user.</a:t>
            </a:r>
          </a:p>
          <a:p>
            <a:pPr>
              <a:buNone/>
            </a:pPr>
            <a:r>
              <a:rPr lang="en-US" sz="1800" dirty="0" smtClean="0"/>
              <a:t>	</a:t>
            </a:r>
            <a:r>
              <a:rPr lang="en-IN" sz="1800" dirty="0" smtClean="0"/>
              <a:t> p.test1 {</a:t>
            </a:r>
            <a:br>
              <a:rPr lang="en-IN" sz="1800" dirty="0" smtClean="0"/>
            </a:br>
            <a:r>
              <a:rPr lang="en-IN" sz="1800" dirty="0" smtClean="0"/>
              <a:t>    white-space: </a:t>
            </a:r>
            <a:r>
              <a:rPr lang="en-IN" sz="1800" dirty="0" err="1" smtClean="0"/>
              <a:t>nowrap</a:t>
            </a:r>
            <a:r>
              <a:rPr lang="en-IN" sz="1800" dirty="0" smtClean="0"/>
              <a:t>; 			Clipped</a:t>
            </a:r>
            <a:br>
              <a:rPr lang="en-IN" sz="1800" dirty="0" smtClean="0"/>
            </a:br>
            <a:r>
              <a:rPr lang="en-IN" sz="1800" dirty="0" smtClean="0"/>
              <a:t>    width: 200px; </a:t>
            </a:r>
            <a:br>
              <a:rPr lang="en-IN" sz="1800" dirty="0" smtClean="0"/>
            </a:br>
            <a:r>
              <a:rPr lang="en-IN" sz="1800" dirty="0" smtClean="0"/>
              <a:t>    border: 1px solid #000000;</a:t>
            </a:r>
            <a:br>
              <a:rPr lang="en-IN" sz="1800" dirty="0" smtClean="0"/>
            </a:br>
            <a:r>
              <a:rPr lang="en-IN" sz="1800" dirty="0" smtClean="0"/>
              <a:t>    overflow: hidden;</a:t>
            </a:r>
            <a:br>
              <a:rPr lang="en-IN" sz="1800" dirty="0" smtClean="0"/>
            </a:br>
            <a:r>
              <a:rPr lang="en-IN" sz="1800" dirty="0" smtClean="0"/>
              <a:t>    </a:t>
            </a:r>
            <a:r>
              <a:rPr lang="en-IN" sz="1800" dirty="0" smtClean="0">
                <a:solidFill>
                  <a:srgbClr val="FF0000"/>
                </a:solidFill>
              </a:rPr>
              <a:t>text-overflow: clip;</a:t>
            </a:r>
            <a:r>
              <a:rPr lang="en-IN" sz="1800" dirty="0" smtClean="0"/>
              <a:t> </a:t>
            </a:r>
            <a:br>
              <a:rPr lang="en-IN" sz="1800" dirty="0" smtClean="0"/>
            </a:br>
            <a:r>
              <a:rPr lang="en-IN" sz="1800" dirty="0" smtClean="0"/>
              <a:t>}</a:t>
            </a:r>
          </a:p>
          <a:p>
            <a:pPr>
              <a:buNone/>
            </a:pPr>
            <a:endParaRPr lang="en-US" sz="1800" dirty="0" smtClean="0"/>
          </a:p>
          <a:p>
            <a:pPr>
              <a:buNone/>
            </a:pPr>
            <a:r>
              <a:rPr lang="en-IN" sz="1800" dirty="0" smtClean="0"/>
              <a:t>	p.test2 {</a:t>
            </a:r>
            <a:br>
              <a:rPr lang="en-IN" sz="1800" dirty="0" smtClean="0"/>
            </a:br>
            <a:r>
              <a:rPr lang="en-IN" sz="1800" dirty="0" smtClean="0"/>
              <a:t>    white-space: </a:t>
            </a:r>
            <a:r>
              <a:rPr lang="en-IN" sz="1800" dirty="0" err="1" smtClean="0"/>
              <a:t>nowrap</a:t>
            </a:r>
            <a:r>
              <a:rPr lang="en-IN" sz="1800" dirty="0" smtClean="0"/>
              <a:t>; 			Ellipsis</a:t>
            </a:r>
            <a:br>
              <a:rPr lang="en-IN" sz="1800" dirty="0" smtClean="0"/>
            </a:br>
            <a:r>
              <a:rPr lang="en-IN" sz="1800" dirty="0" smtClean="0"/>
              <a:t>    width: 200px; </a:t>
            </a:r>
            <a:br>
              <a:rPr lang="en-IN" sz="1800" dirty="0" smtClean="0"/>
            </a:br>
            <a:r>
              <a:rPr lang="en-IN" sz="1800" dirty="0" smtClean="0"/>
              <a:t>    border: 1px solid #000000;</a:t>
            </a:r>
            <a:br>
              <a:rPr lang="en-IN" sz="1800" dirty="0" smtClean="0"/>
            </a:br>
            <a:r>
              <a:rPr lang="en-IN" sz="1800" dirty="0" smtClean="0"/>
              <a:t>    overflow: hidden;</a:t>
            </a:r>
            <a:br>
              <a:rPr lang="en-IN" sz="1800" dirty="0" smtClean="0"/>
            </a:br>
            <a:r>
              <a:rPr lang="en-IN" sz="1800" dirty="0" smtClean="0"/>
              <a:t>    </a:t>
            </a:r>
            <a:r>
              <a:rPr lang="en-IN" sz="1800" dirty="0" smtClean="0">
                <a:solidFill>
                  <a:srgbClr val="FF0000"/>
                </a:solidFill>
              </a:rPr>
              <a:t>text-overflow: ellipsis; </a:t>
            </a:r>
            <a:r>
              <a:rPr lang="en-IN" sz="1800" dirty="0" smtClean="0"/>
              <a:t/>
            </a:r>
            <a:br>
              <a:rPr lang="en-IN" sz="1800" dirty="0" smtClean="0"/>
            </a:br>
            <a:r>
              <a:rPr lang="en-IN" sz="1800" dirty="0" smtClean="0"/>
              <a:t>}</a:t>
            </a:r>
          </a:p>
        </p:txBody>
      </p:sp>
      <p:pic>
        <p:nvPicPr>
          <p:cNvPr id="75778" name="Picture 2"/>
          <p:cNvPicPr>
            <a:picLocks noChangeAspect="1" noChangeArrowheads="1"/>
          </p:cNvPicPr>
          <p:nvPr/>
        </p:nvPicPr>
        <p:blipFill>
          <a:blip r:embed="rId2"/>
          <a:srcRect/>
          <a:stretch>
            <a:fillRect/>
          </a:stretch>
        </p:blipFill>
        <p:spPr bwMode="auto">
          <a:xfrm>
            <a:off x="4367227" y="2400296"/>
            <a:ext cx="2276475" cy="457200"/>
          </a:xfrm>
          <a:prstGeom prst="rect">
            <a:avLst/>
          </a:prstGeom>
          <a:noFill/>
          <a:ln w="9525">
            <a:noFill/>
            <a:miter lim="800000"/>
            <a:headEnd/>
            <a:tailEnd/>
          </a:ln>
          <a:effectLst/>
        </p:spPr>
      </p:pic>
      <p:pic>
        <p:nvPicPr>
          <p:cNvPr id="75779" name="Picture 3"/>
          <p:cNvPicPr>
            <a:picLocks noChangeAspect="1" noChangeArrowheads="1"/>
          </p:cNvPicPr>
          <p:nvPr/>
        </p:nvPicPr>
        <p:blipFill>
          <a:blip r:embed="rId3"/>
          <a:srcRect/>
          <a:stretch>
            <a:fillRect/>
          </a:stretch>
        </p:blipFill>
        <p:spPr bwMode="auto">
          <a:xfrm>
            <a:off x="4386277" y="4600586"/>
            <a:ext cx="2257425" cy="400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t>
            </a:r>
            <a:br>
              <a:rPr lang="en-IN" dirty="0" smtClean="0"/>
            </a:br>
            <a:r>
              <a:rPr lang="en-IN" dirty="0" smtClean="0"/>
              <a:t>CSS3 Text : word-wrap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a:bodyPr>
          <a:lstStyle/>
          <a:p>
            <a:r>
              <a:rPr lang="en-IN" sz="1800" dirty="0" smtClean="0"/>
              <a:t> The CSS3 </a:t>
            </a:r>
            <a:r>
              <a:rPr lang="en-IN" sz="1800" dirty="0" smtClean="0">
                <a:solidFill>
                  <a:srgbClr val="FF0000"/>
                </a:solidFill>
              </a:rPr>
              <a:t>word-wrap </a:t>
            </a:r>
            <a:r>
              <a:rPr lang="en-IN" sz="1800" dirty="0" smtClean="0"/>
              <a:t>property allows long words to be able to be broken and wrap onto the next line. </a:t>
            </a:r>
          </a:p>
          <a:p>
            <a:endParaRPr lang="en-US" sz="1800" dirty="0" smtClean="0"/>
          </a:p>
          <a:p>
            <a:pPr>
              <a:buNone/>
            </a:pPr>
            <a:r>
              <a:rPr lang="en-IN" sz="1800" dirty="0" smtClean="0"/>
              <a:t>	 If a word is too long to fit within 			</a:t>
            </a:r>
          </a:p>
          <a:p>
            <a:pPr>
              <a:buNone/>
            </a:pPr>
            <a:r>
              <a:rPr lang="en-IN" sz="1800" dirty="0" smtClean="0"/>
              <a:t>	an area,  it expands outside:</a:t>
            </a:r>
          </a:p>
        </p:txBody>
      </p:sp>
      <p:pic>
        <p:nvPicPr>
          <p:cNvPr id="76802" name="Picture 2"/>
          <p:cNvPicPr>
            <a:picLocks noChangeAspect="1" noChangeArrowheads="1"/>
          </p:cNvPicPr>
          <p:nvPr/>
        </p:nvPicPr>
        <p:blipFill>
          <a:blip r:embed="rId2"/>
          <a:srcRect/>
          <a:stretch>
            <a:fillRect/>
          </a:stretch>
        </p:blipFill>
        <p:spPr bwMode="auto">
          <a:xfrm>
            <a:off x="1000100" y="3071810"/>
            <a:ext cx="3619500" cy="1838325"/>
          </a:xfrm>
          <a:prstGeom prst="rect">
            <a:avLst/>
          </a:prstGeom>
          <a:noFill/>
          <a:ln w="9525">
            <a:noFill/>
            <a:miter lim="800000"/>
            <a:headEnd/>
            <a:tailEnd/>
          </a:ln>
          <a:effectLst/>
        </p:spPr>
      </p:pic>
      <p:pic>
        <p:nvPicPr>
          <p:cNvPr id="76803" name="Picture 3"/>
          <p:cNvPicPr>
            <a:picLocks noChangeAspect="1" noChangeArrowheads="1"/>
          </p:cNvPicPr>
          <p:nvPr/>
        </p:nvPicPr>
        <p:blipFill>
          <a:blip r:embed="rId3"/>
          <a:srcRect/>
          <a:stretch>
            <a:fillRect/>
          </a:stretch>
        </p:blipFill>
        <p:spPr bwMode="auto">
          <a:xfrm>
            <a:off x="5500694" y="3071810"/>
            <a:ext cx="1790700" cy="1914525"/>
          </a:xfrm>
          <a:prstGeom prst="rect">
            <a:avLst/>
          </a:prstGeom>
          <a:noFill/>
          <a:ln w="9525">
            <a:noFill/>
            <a:miter lim="800000"/>
            <a:headEnd/>
            <a:tailEnd/>
          </a:ln>
          <a:effectLst/>
        </p:spPr>
      </p:pic>
      <p:pic>
        <p:nvPicPr>
          <p:cNvPr id="76804" name="Picture 4"/>
          <p:cNvPicPr>
            <a:picLocks noChangeAspect="1" noChangeArrowheads="1"/>
          </p:cNvPicPr>
          <p:nvPr/>
        </p:nvPicPr>
        <p:blipFill>
          <a:blip r:embed="rId4"/>
          <a:srcRect/>
          <a:stretch>
            <a:fillRect/>
          </a:stretch>
        </p:blipFill>
        <p:spPr bwMode="auto">
          <a:xfrm>
            <a:off x="5143504" y="2071678"/>
            <a:ext cx="2667000" cy="819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t>
            </a:r>
            <a:br>
              <a:rPr lang="en-IN" dirty="0" smtClean="0"/>
            </a:br>
            <a:r>
              <a:rPr lang="en-IN" dirty="0" smtClean="0"/>
              <a:t>CSS3 Text : word-break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a:bodyPr>
          <a:lstStyle/>
          <a:p>
            <a:r>
              <a:rPr lang="en-IN" sz="1800" dirty="0" smtClean="0"/>
              <a:t> The CSS3 </a:t>
            </a:r>
            <a:r>
              <a:rPr lang="en-IN" sz="1800" dirty="0" smtClean="0">
                <a:solidFill>
                  <a:srgbClr val="FF0000"/>
                </a:solidFill>
              </a:rPr>
              <a:t>word-break </a:t>
            </a:r>
            <a:r>
              <a:rPr lang="en-IN" sz="1800" dirty="0" smtClean="0"/>
              <a:t>property allows long words to be able to be broken and wrap onto the next line. </a:t>
            </a:r>
          </a:p>
          <a:p>
            <a:endParaRPr lang="en-US" sz="1800" dirty="0" smtClean="0"/>
          </a:p>
        </p:txBody>
      </p:sp>
      <p:pic>
        <p:nvPicPr>
          <p:cNvPr id="76805" name="Picture 5"/>
          <p:cNvPicPr>
            <a:picLocks noChangeAspect="1" noChangeArrowheads="1"/>
          </p:cNvPicPr>
          <p:nvPr/>
        </p:nvPicPr>
        <p:blipFill>
          <a:blip r:embed="rId2"/>
          <a:srcRect/>
          <a:stretch>
            <a:fillRect/>
          </a:stretch>
        </p:blipFill>
        <p:spPr bwMode="auto">
          <a:xfrm>
            <a:off x="1000100" y="2343148"/>
            <a:ext cx="2562225" cy="800100"/>
          </a:xfrm>
          <a:prstGeom prst="rect">
            <a:avLst/>
          </a:prstGeom>
          <a:noFill/>
          <a:ln w="9525">
            <a:noFill/>
            <a:miter lim="800000"/>
            <a:headEnd/>
            <a:tailEnd/>
          </a:ln>
          <a:effectLst/>
        </p:spPr>
      </p:pic>
      <p:pic>
        <p:nvPicPr>
          <p:cNvPr id="76806" name="Picture 6"/>
          <p:cNvPicPr>
            <a:picLocks noChangeAspect="1" noChangeArrowheads="1"/>
          </p:cNvPicPr>
          <p:nvPr/>
        </p:nvPicPr>
        <p:blipFill>
          <a:blip r:embed="rId3"/>
          <a:srcRect/>
          <a:stretch>
            <a:fillRect/>
          </a:stretch>
        </p:blipFill>
        <p:spPr bwMode="auto">
          <a:xfrm>
            <a:off x="4719657" y="2328860"/>
            <a:ext cx="2638425" cy="742950"/>
          </a:xfrm>
          <a:prstGeom prst="rect">
            <a:avLst/>
          </a:prstGeom>
          <a:noFill/>
          <a:ln w="9525">
            <a:noFill/>
            <a:miter lim="800000"/>
            <a:headEnd/>
            <a:tailEnd/>
          </a:ln>
          <a:effectLst/>
        </p:spPr>
      </p:pic>
      <p:pic>
        <p:nvPicPr>
          <p:cNvPr id="76807" name="Picture 7"/>
          <p:cNvPicPr>
            <a:picLocks noChangeAspect="1" noChangeArrowheads="1"/>
          </p:cNvPicPr>
          <p:nvPr/>
        </p:nvPicPr>
        <p:blipFill>
          <a:blip r:embed="rId4"/>
          <a:srcRect/>
          <a:stretch>
            <a:fillRect/>
          </a:stretch>
        </p:blipFill>
        <p:spPr bwMode="auto">
          <a:xfrm>
            <a:off x="1390639" y="3429000"/>
            <a:ext cx="1609725" cy="1304925"/>
          </a:xfrm>
          <a:prstGeom prst="rect">
            <a:avLst/>
          </a:prstGeom>
          <a:noFill/>
          <a:ln w="9525">
            <a:noFill/>
            <a:miter lim="800000"/>
            <a:headEnd/>
            <a:tailEnd/>
          </a:ln>
          <a:effectLst/>
        </p:spPr>
      </p:pic>
      <p:pic>
        <p:nvPicPr>
          <p:cNvPr id="76808" name="Picture 8"/>
          <p:cNvPicPr>
            <a:picLocks noChangeAspect="1" noChangeArrowheads="1"/>
          </p:cNvPicPr>
          <p:nvPr/>
        </p:nvPicPr>
        <p:blipFill>
          <a:blip r:embed="rId5"/>
          <a:srcRect/>
          <a:stretch>
            <a:fillRect/>
          </a:stretch>
        </p:blipFill>
        <p:spPr bwMode="auto">
          <a:xfrm>
            <a:off x="5143504" y="3429000"/>
            <a:ext cx="1619250" cy="1276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t>
            </a:r>
            <a:br>
              <a:rPr lang="en-IN" dirty="0" smtClean="0"/>
            </a:br>
            <a:r>
              <a:rPr lang="en-IN" dirty="0" smtClean="0"/>
              <a:t>CSS3 Web Fonts</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lnSpcReduction="10000"/>
          </a:bodyPr>
          <a:lstStyle/>
          <a:p>
            <a:pPr>
              <a:buNone/>
            </a:pPr>
            <a:endParaRPr lang="en-IN" sz="1800" dirty="0" smtClean="0"/>
          </a:p>
          <a:p>
            <a:endParaRPr lang="en-IN" sz="1800" dirty="0" smtClean="0"/>
          </a:p>
          <a:p>
            <a:r>
              <a:rPr lang="en-IN" sz="1800" dirty="0" smtClean="0"/>
              <a:t>Web fonts allow Web designers to use fonts that are not installed on the user's computer.</a:t>
            </a:r>
          </a:p>
          <a:p>
            <a:r>
              <a:rPr lang="en-IN" sz="1800" dirty="0" smtClean="0"/>
              <a:t>When you have found/bought the font you wish to use, just include the font file on your web server, and it will be automatically downloaded to the user when needed.</a:t>
            </a:r>
          </a:p>
          <a:p>
            <a:endParaRPr lang="en-IN" sz="1800" dirty="0" smtClean="0"/>
          </a:p>
          <a:p>
            <a:pPr>
              <a:buNone/>
            </a:pPr>
            <a:r>
              <a:rPr lang="en-IN" sz="1800" dirty="0" smtClean="0"/>
              <a:t>	@</a:t>
            </a:r>
            <a:r>
              <a:rPr lang="en-IN" sz="1800" dirty="0" smtClean="0">
                <a:solidFill>
                  <a:srgbClr val="FF0000"/>
                </a:solidFill>
              </a:rPr>
              <a:t>font-face </a:t>
            </a:r>
            <a:r>
              <a:rPr lang="en-IN" sz="1800" dirty="0" smtClean="0"/>
              <a:t>{</a:t>
            </a:r>
            <a:br>
              <a:rPr lang="en-IN" sz="1800" dirty="0" smtClean="0"/>
            </a:br>
            <a:r>
              <a:rPr lang="en-IN" sz="1800" dirty="0" smtClean="0"/>
              <a:t>    font-family: </a:t>
            </a:r>
            <a:r>
              <a:rPr lang="en-IN" sz="1800" dirty="0" err="1" smtClean="0"/>
              <a:t>myFirstFont</a:t>
            </a:r>
            <a:r>
              <a:rPr lang="en-IN" sz="1800" dirty="0" smtClean="0"/>
              <a:t>;</a:t>
            </a:r>
            <a:br>
              <a:rPr lang="en-IN" sz="1800" dirty="0" smtClean="0"/>
            </a:br>
            <a:r>
              <a:rPr lang="en-IN" sz="1800" dirty="0" smtClean="0"/>
              <a:t>    </a:t>
            </a:r>
            <a:r>
              <a:rPr lang="en-IN" sz="1800" dirty="0" err="1" smtClean="0"/>
              <a:t>src</a:t>
            </a:r>
            <a:r>
              <a:rPr lang="en-IN" sz="1800" dirty="0" smtClean="0"/>
              <a:t>: </a:t>
            </a:r>
            <a:r>
              <a:rPr lang="en-IN" sz="1800" dirty="0" err="1" smtClean="0"/>
              <a:t>url</a:t>
            </a:r>
            <a:r>
              <a:rPr lang="en-IN" sz="1800" dirty="0" smtClean="0"/>
              <a:t>(</a:t>
            </a:r>
            <a:r>
              <a:rPr lang="en-IN" sz="1800" dirty="0" err="1" smtClean="0"/>
              <a:t>sansation_light.woff</a:t>
            </a:r>
            <a:r>
              <a:rPr lang="en-IN" sz="1800" dirty="0" smtClean="0"/>
              <a:t>);</a:t>
            </a:r>
            <a:br>
              <a:rPr lang="en-IN" sz="1800" dirty="0" smtClean="0"/>
            </a:br>
            <a:r>
              <a:rPr lang="en-IN" sz="1800" dirty="0" smtClean="0"/>
              <a:t>}</a:t>
            </a:r>
            <a:br>
              <a:rPr lang="en-IN" sz="1800" dirty="0" smtClean="0"/>
            </a:br>
            <a:r>
              <a:rPr lang="en-IN" sz="1800" dirty="0" smtClean="0"/>
              <a:t/>
            </a:r>
            <a:br>
              <a:rPr lang="en-IN" sz="1800" dirty="0" smtClean="0"/>
            </a:br>
            <a:r>
              <a:rPr lang="en-IN" sz="1800" dirty="0" smtClean="0"/>
              <a:t>div {</a:t>
            </a:r>
            <a:br>
              <a:rPr lang="en-IN" sz="1800" dirty="0" smtClean="0"/>
            </a:br>
            <a:r>
              <a:rPr lang="en-IN" sz="1800" dirty="0" smtClean="0"/>
              <a:t>    font-family: </a:t>
            </a:r>
            <a:r>
              <a:rPr lang="en-IN" sz="1800" dirty="0" err="1" smtClean="0"/>
              <a:t>myFirstFont</a:t>
            </a:r>
            <a:r>
              <a:rPr lang="en-IN" sz="1800" dirty="0" smtClean="0"/>
              <a:t>;</a:t>
            </a:r>
            <a:br>
              <a:rPr lang="en-IN" sz="1800" dirty="0" smtClean="0"/>
            </a:br>
            <a:r>
              <a:rPr lang="en-IN" sz="1800" dirty="0" smtClean="0"/>
              <a:t>}</a:t>
            </a:r>
          </a:p>
          <a:p>
            <a:endParaRPr lang="en-US" sz="1800" dirty="0" smtClean="0"/>
          </a:p>
        </p:txBody>
      </p:sp>
      <p:pic>
        <p:nvPicPr>
          <p:cNvPr id="78850" name="Picture 2"/>
          <p:cNvPicPr>
            <a:picLocks noChangeAspect="1" noChangeArrowheads="1"/>
          </p:cNvPicPr>
          <p:nvPr/>
        </p:nvPicPr>
        <p:blipFill>
          <a:blip r:embed="rId2"/>
          <a:srcRect/>
          <a:stretch>
            <a:fillRect/>
          </a:stretch>
        </p:blipFill>
        <p:spPr bwMode="auto">
          <a:xfrm>
            <a:off x="357158" y="928670"/>
            <a:ext cx="8376574" cy="8049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The element Selector</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a:bodyPr>
          <a:lstStyle/>
          <a:p>
            <a:r>
              <a:rPr lang="en-IN" sz="2400" dirty="0" smtClean="0"/>
              <a:t>Select all HTML elements by element type.</a:t>
            </a:r>
          </a:p>
          <a:p>
            <a:r>
              <a:rPr lang="en-US" sz="2400" dirty="0" err="1" smtClean="0"/>
              <a:t>Eg</a:t>
            </a:r>
            <a:r>
              <a:rPr lang="en-US" sz="2400" dirty="0" smtClean="0"/>
              <a:t>. Selecting all paragraph elements:</a:t>
            </a:r>
          </a:p>
          <a:p>
            <a:endParaRPr lang="en-US" sz="2400" dirty="0" smtClean="0"/>
          </a:p>
          <a:p>
            <a:pPr>
              <a:buNone/>
            </a:pPr>
            <a:r>
              <a:rPr lang="en-IN" sz="2400" dirty="0" smtClean="0"/>
              <a:t>  p {</a:t>
            </a:r>
            <a:br>
              <a:rPr lang="en-IN" sz="2400" dirty="0" smtClean="0"/>
            </a:br>
            <a:r>
              <a:rPr lang="en-IN" sz="2400" dirty="0" smtClean="0"/>
              <a:t>    text-align: </a:t>
            </a:r>
            <a:r>
              <a:rPr lang="en-IN" sz="2400" dirty="0" err="1" smtClean="0"/>
              <a:t>center</a:t>
            </a:r>
            <a:r>
              <a:rPr lang="en-IN" sz="2400" dirty="0" smtClean="0"/>
              <a:t>;</a:t>
            </a:r>
            <a:br>
              <a:rPr lang="en-IN" sz="2400" dirty="0" smtClean="0"/>
            </a:br>
            <a:r>
              <a:rPr lang="en-IN" sz="2400" dirty="0" smtClean="0"/>
              <a:t>    </a:t>
            </a:r>
            <a:r>
              <a:rPr lang="en-IN" sz="2400" dirty="0" err="1" smtClean="0"/>
              <a:t>color</a:t>
            </a:r>
            <a:r>
              <a:rPr lang="en-IN" sz="2400" dirty="0" smtClean="0"/>
              <a:t>: red;</a:t>
            </a:r>
            <a:br>
              <a:rPr lang="en-IN" sz="2400" dirty="0" smtClean="0"/>
            </a:br>
            <a:r>
              <a:rPr lang="en-IN" sz="2400" dirty="0" smtClean="0"/>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Different font formats</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928670"/>
            <a:ext cx="8229600" cy="5072098"/>
          </a:xfrm>
        </p:spPr>
        <p:txBody>
          <a:bodyPr>
            <a:normAutofit fontScale="85000" lnSpcReduction="10000"/>
          </a:bodyPr>
          <a:lstStyle/>
          <a:p>
            <a:r>
              <a:rPr lang="en-IN" sz="1800" b="1" dirty="0" smtClean="0"/>
              <a:t>TrueType Fonts (TTF)</a:t>
            </a:r>
            <a:endParaRPr lang="en-IN" sz="1800" dirty="0" smtClean="0"/>
          </a:p>
          <a:p>
            <a:pPr>
              <a:buNone/>
            </a:pPr>
            <a:r>
              <a:rPr lang="en-IN" sz="1800" dirty="0" smtClean="0"/>
              <a:t>	TrueType is a font standard developed in the late 1980s, by Apple and Microsoft. TrueType is the most common font format for both the Mac OS and Microsoft Windows operating systems.</a:t>
            </a:r>
          </a:p>
          <a:p>
            <a:r>
              <a:rPr lang="en-IN" sz="1800" b="1" dirty="0" err="1" smtClean="0"/>
              <a:t>OpenType</a:t>
            </a:r>
            <a:r>
              <a:rPr lang="en-IN" sz="1800" b="1" dirty="0" smtClean="0"/>
              <a:t> Fonts (OTF)</a:t>
            </a:r>
            <a:endParaRPr lang="en-IN" sz="1800" dirty="0" smtClean="0"/>
          </a:p>
          <a:p>
            <a:pPr>
              <a:buNone/>
            </a:pPr>
            <a:r>
              <a:rPr lang="en-IN" sz="1800" dirty="0" smtClean="0"/>
              <a:t>	</a:t>
            </a:r>
            <a:r>
              <a:rPr lang="en-IN" sz="1800" dirty="0" err="1" smtClean="0"/>
              <a:t>OpenType</a:t>
            </a:r>
            <a:r>
              <a:rPr lang="en-IN" sz="1800" dirty="0" smtClean="0"/>
              <a:t> is a format for scalable computer fonts. It was built on TrueType, and is a registered trademark of Microsoft. </a:t>
            </a:r>
            <a:r>
              <a:rPr lang="en-IN" sz="1800" dirty="0" err="1" smtClean="0"/>
              <a:t>OpenType</a:t>
            </a:r>
            <a:r>
              <a:rPr lang="en-IN" sz="1800" dirty="0" smtClean="0"/>
              <a:t> fonts are used commonly today on the major computer platforms.</a:t>
            </a:r>
          </a:p>
          <a:p>
            <a:r>
              <a:rPr lang="en-IN" sz="1800" b="1" dirty="0" smtClean="0"/>
              <a:t>The Web Open Font Format (WOFF)</a:t>
            </a:r>
            <a:endParaRPr lang="en-IN" sz="1800" dirty="0" smtClean="0"/>
          </a:p>
          <a:p>
            <a:pPr>
              <a:buNone/>
            </a:pPr>
            <a:r>
              <a:rPr lang="en-IN" sz="1800" dirty="0" smtClean="0"/>
              <a:t>	WOFF is a font format for use in web pages. It was developed in 2009, and is now a W3C Recommendation. WOFF is essentially </a:t>
            </a:r>
            <a:r>
              <a:rPr lang="en-IN" sz="1800" dirty="0" err="1" smtClean="0"/>
              <a:t>OpenType</a:t>
            </a:r>
            <a:r>
              <a:rPr lang="en-IN" sz="1800" dirty="0" smtClean="0"/>
              <a:t> or TrueType with compression and additional metadata. The goal is to support font distribution from a server to a client over a network with bandwidth constraints.</a:t>
            </a:r>
          </a:p>
          <a:p>
            <a:r>
              <a:rPr lang="en-IN" sz="1800" b="1" dirty="0" smtClean="0"/>
              <a:t>The Web Open Font Format (WOFF 2.0)</a:t>
            </a:r>
            <a:endParaRPr lang="en-IN" sz="1800" dirty="0" smtClean="0"/>
          </a:p>
          <a:p>
            <a:pPr>
              <a:buNone/>
            </a:pPr>
            <a:r>
              <a:rPr lang="en-IN" sz="1800" dirty="0" smtClean="0"/>
              <a:t>	TrueType/</a:t>
            </a:r>
            <a:r>
              <a:rPr lang="en-IN" sz="1800" dirty="0" err="1" smtClean="0"/>
              <a:t>OpenType</a:t>
            </a:r>
            <a:r>
              <a:rPr lang="en-IN" sz="1800" dirty="0" smtClean="0"/>
              <a:t> font that provides better compression than WOFF 1.0.</a:t>
            </a:r>
          </a:p>
          <a:p>
            <a:r>
              <a:rPr lang="en-IN" sz="1800" b="1" dirty="0" smtClean="0"/>
              <a:t>SVG Fonts/Shapes</a:t>
            </a:r>
            <a:endParaRPr lang="en-IN" sz="1800" dirty="0" smtClean="0"/>
          </a:p>
          <a:p>
            <a:pPr>
              <a:buNone/>
            </a:pPr>
            <a:r>
              <a:rPr lang="en-IN" sz="1800" dirty="0" smtClean="0"/>
              <a:t>	SVG fonts allow SVG to be used as glyphs when displaying text. The SVG 1.1 specification define a font module that allows the creation of fonts within an SVG document. You can also apply CSS to SVG documents, and the @font-face rule can be applied to text in SVG documents.</a:t>
            </a:r>
          </a:p>
          <a:p>
            <a:r>
              <a:rPr lang="en-IN" sz="1800" b="1" dirty="0" smtClean="0"/>
              <a:t>Embedded </a:t>
            </a:r>
            <a:r>
              <a:rPr lang="en-IN" sz="1800" b="1" dirty="0" err="1" smtClean="0"/>
              <a:t>OpenType</a:t>
            </a:r>
            <a:r>
              <a:rPr lang="en-IN" sz="1800" b="1" dirty="0" smtClean="0"/>
              <a:t> Fonts (EOT)</a:t>
            </a:r>
            <a:endParaRPr lang="en-IN" sz="1800" dirty="0" smtClean="0"/>
          </a:p>
          <a:p>
            <a:pPr>
              <a:buNone/>
            </a:pPr>
            <a:r>
              <a:rPr lang="en-IN" sz="1800" dirty="0" smtClean="0"/>
              <a:t>	EOT fonts are a compact form of </a:t>
            </a:r>
            <a:r>
              <a:rPr lang="en-IN" sz="1800" dirty="0" err="1" smtClean="0"/>
              <a:t>OpenType</a:t>
            </a:r>
            <a:r>
              <a:rPr lang="en-IN" sz="1800" dirty="0" smtClean="0"/>
              <a:t> fonts designed by Microsoft for use as embedded fonts on web pages.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Browser Support for Font Formats</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pic>
        <p:nvPicPr>
          <p:cNvPr id="79874" name="Picture 2"/>
          <p:cNvPicPr>
            <a:picLocks noChangeAspect="1" noChangeArrowheads="1"/>
          </p:cNvPicPr>
          <p:nvPr/>
        </p:nvPicPr>
        <p:blipFill>
          <a:blip r:embed="rId2"/>
          <a:srcRect/>
          <a:stretch>
            <a:fillRect/>
          </a:stretch>
        </p:blipFill>
        <p:spPr bwMode="auto">
          <a:xfrm>
            <a:off x="338168" y="1571612"/>
            <a:ext cx="8591550" cy="35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2D Transformations</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pic>
        <p:nvPicPr>
          <p:cNvPr id="80898" name="Picture 2"/>
          <p:cNvPicPr>
            <a:picLocks noChangeAspect="1" noChangeArrowheads="1"/>
          </p:cNvPicPr>
          <p:nvPr/>
        </p:nvPicPr>
        <p:blipFill>
          <a:blip r:embed="rId2"/>
          <a:srcRect/>
          <a:stretch>
            <a:fillRect/>
          </a:stretch>
        </p:blipFill>
        <p:spPr bwMode="auto">
          <a:xfrm>
            <a:off x="342900" y="942975"/>
            <a:ext cx="8458200" cy="4972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3D Transformations</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pic>
        <p:nvPicPr>
          <p:cNvPr id="81923" name="Picture 3"/>
          <p:cNvPicPr>
            <a:picLocks noChangeAspect="1" noChangeArrowheads="1"/>
          </p:cNvPicPr>
          <p:nvPr/>
        </p:nvPicPr>
        <p:blipFill>
          <a:blip r:embed="rId2"/>
          <a:srcRect/>
          <a:stretch>
            <a:fillRect/>
          </a:stretch>
        </p:blipFill>
        <p:spPr bwMode="auto">
          <a:xfrm>
            <a:off x="623888" y="4929198"/>
            <a:ext cx="7896225" cy="390525"/>
          </a:xfrm>
          <a:prstGeom prst="rect">
            <a:avLst/>
          </a:prstGeom>
          <a:noFill/>
          <a:ln w="9525">
            <a:noFill/>
            <a:miter lim="800000"/>
            <a:headEnd/>
            <a:tailEnd/>
          </a:ln>
          <a:effectLst/>
        </p:spPr>
      </p:pic>
      <p:pic>
        <p:nvPicPr>
          <p:cNvPr id="81924" name="Picture 4"/>
          <p:cNvPicPr>
            <a:picLocks noChangeAspect="1" noChangeArrowheads="1"/>
          </p:cNvPicPr>
          <p:nvPr/>
        </p:nvPicPr>
        <p:blipFill>
          <a:blip r:embed="rId3"/>
          <a:srcRect/>
          <a:stretch>
            <a:fillRect/>
          </a:stretch>
        </p:blipFill>
        <p:spPr bwMode="auto">
          <a:xfrm>
            <a:off x="628650" y="1285860"/>
            <a:ext cx="7886700"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CSS3 Media Queries</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lnSpcReduction="10000"/>
          </a:bodyPr>
          <a:lstStyle/>
          <a:p>
            <a:r>
              <a:rPr lang="en-IN" sz="1800" dirty="0" smtClean="0"/>
              <a:t>The @media rule, introduced in CSS2, made it possible to define different style rules for different media types.</a:t>
            </a:r>
          </a:p>
          <a:p>
            <a:r>
              <a:rPr lang="en-IN" sz="1800" dirty="0" smtClean="0"/>
              <a:t>Media queries in CSS3 extend the CSS2 media types idea: Instead of looking for a type of device, they look at the capability of the device.</a:t>
            </a:r>
          </a:p>
          <a:p>
            <a:r>
              <a:rPr lang="en-US" sz="1800" dirty="0" smtClean="0"/>
              <a:t>Syntax:</a:t>
            </a:r>
          </a:p>
          <a:p>
            <a:pPr>
              <a:buNone/>
            </a:pPr>
            <a:r>
              <a:rPr lang="en-IN" sz="1800" dirty="0" smtClean="0"/>
              <a:t>	@media </a:t>
            </a:r>
            <a:r>
              <a:rPr lang="en-IN" sz="1800" dirty="0" err="1" smtClean="0"/>
              <a:t>not|only</a:t>
            </a:r>
            <a:r>
              <a:rPr lang="en-IN" sz="1800" dirty="0" smtClean="0"/>
              <a:t> </a:t>
            </a:r>
            <a:r>
              <a:rPr lang="en-IN" sz="1800" i="1" dirty="0" err="1" smtClean="0"/>
              <a:t>mediatype</a:t>
            </a:r>
            <a:r>
              <a:rPr lang="en-IN" sz="1800" i="1" dirty="0" smtClean="0"/>
              <a:t> </a:t>
            </a:r>
            <a:r>
              <a:rPr lang="en-IN" sz="1800" dirty="0" smtClean="0"/>
              <a:t>and</a:t>
            </a:r>
            <a:r>
              <a:rPr lang="en-IN" sz="1800" i="1" dirty="0" smtClean="0"/>
              <a:t> </a:t>
            </a:r>
            <a:r>
              <a:rPr lang="en-IN" sz="1800" dirty="0" smtClean="0"/>
              <a:t>(</a:t>
            </a:r>
            <a:r>
              <a:rPr lang="en-IN" sz="1800" i="1" dirty="0" smtClean="0"/>
              <a:t>expressions</a:t>
            </a:r>
            <a:r>
              <a:rPr lang="en-IN" sz="1800" dirty="0" smtClean="0"/>
              <a:t>) {</a:t>
            </a:r>
            <a:r>
              <a:rPr lang="en-IN" sz="1800" i="1" dirty="0" smtClean="0"/>
              <a:t/>
            </a:r>
            <a:br>
              <a:rPr lang="en-IN" sz="1800" i="1" dirty="0" smtClean="0"/>
            </a:br>
            <a:r>
              <a:rPr lang="en-IN" sz="1800" i="1" dirty="0" smtClean="0"/>
              <a:t>    CSS-Code;</a:t>
            </a:r>
            <a:br>
              <a:rPr lang="en-IN" sz="1800" i="1" dirty="0" smtClean="0"/>
            </a:br>
            <a:r>
              <a:rPr lang="en-IN" sz="1800" dirty="0" smtClean="0"/>
              <a:t>}</a:t>
            </a:r>
          </a:p>
          <a:p>
            <a:r>
              <a:rPr lang="en-IN" sz="1800" dirty="0" smtClean="0"/>
              <a:t>Unless you use the not or only operators, the media type is optional and the all type will be implied.</a:t>
            </a:r>
          </a:p>
          <a:p>
            <a:r>
              <a:rPr lang="en-IN" sz="1800" dirty="0" smtClean="0"/>
              <a:t>You can also have different </a:t>
            </a:r>
            <a:r>
              <a:rPr lang="en-IN" sz="1800" dirty="0" err="1" smtClean="0"/>
              <a:t>stylesheets</a:t>
            </a:r>
            <a:r>
              <a:rPr lang="en-IN" sz="1800" dirty="0" smtClean="0"/>
              <a:t> for different media:</a:t>
            </a:r>
          </a:p>
          <a:p>
            <a:pPr>
              <a:buNone/>
            </a:pPr>
            <a:r>
              <a:rPr lang="en-US" sz="1800" dirty="0" smtClean="0"/>
              <a:t>	</a:t>
            </a:r>
            <a:r>
              <a:rPr lang="en-IN" sz="1800" dirty="0" smtClean="0"/>
              <a:t>&lt;link </a:t>
            </a:r>
            <a:r>
              <a:rPr lang="en-IN" sz="1800" dirty="0" err="1" smtClean="0"/>
              <a:t>rel</a:t>
            </a:r>
            <a:r>
              <a:rPr lang="en-IN" sz="1800" dirty="0" smtClean="0"/>
              <a:t>="</a:t>
            </a:r>
            <a:r>
              <a:rPr lang="en-IN" sz="1800" dirty="0" err="1" smtClean="0"/>
              <a:t>stylesheet</a:t>
            </a:r>
            <a:r>
              <a:rPr lang="en-IN" sz="1800" dirty="0" smtClean="0"/>
              <a:t>" media="</a:t>
            </a:r>
            <a:r>
              <a:rPr lang="en-IN" sz="1800" i="1" dirty="0" err="1" smtClean="0"/>
              <a:t>mediatype</a:t>
            </a:r>
            <a:r>
              <a:rPr lang="en-IN" sz="1800" dirty="0" smtClean="0"/>
              <a:t> </a:t>
            </a:r>
            <a:r>
              <a:rPr lang="en-IN" sz="1800" dirty="0" err="1" smtClean="0"/>
              <a:t>and|not|only</a:t>
            </a:r>
            <a:r>
              <a:rPr lang="en-IN" sz="1800" dirty="0" smtClean="0"/>
              <a:t> (</a:t>
            </a:r>
            <a:r>
              <a:rPr lang="en-IN" sz="1800" i="1" dirty="0" smtClean="0"/>
              <a:t>expressions</a:t>
            </a:r>
            <a:r>
              <a:rPr lang="en-IN" sz="1800" dirty="0" smtClean="0"/>
              <a:t>)" </a:t>
            </a:r>
            <a:r>
              <a:rPr lang="en-IN" sz="1800" dirty="0" err="1" smtClean="0"/>
              <a:t>href</a:t>
            </a:r>
            <a:r>
              <a:rPr lang="en-IN" sz="1800" dirty="0" smtClean="0"/>
              <a:t>="</a:t>
            </a:r>
            <a:r>
              <a:rPr lang="en-IN" sz="1800" i="1" dirty="0" smtClean="0"/>
              <a:t>print.css</a:t>
            </a:r>
            <a:r>
              <a:rPr lang="en-IN" sz="1800" dirty="0" smtClean="0"/>
              <a:t>"&gt;</a:t>
            </a:r>
          </a:p>
          <a:p>
            <a:r>
              <a:rPr lang="en-US" sz="1800" dirty="0" smtClean="0"/>
              <a:t>CSS3 Media types:</a:t>
            </a:r>
          </a:p>
          <a:p>
            <a:pPr>
              <a:buNone/>
            </a:pPr>
            <a:r>
              <a:rPr lang="en-US" sz="1800" dirty="0" smtClean="0"/>
              <a:t>	</a:t>
            </a:r>
            <a:r>
              <a:rPr lang="en-US" sz="1800" b="1" dirty="0" smtClean="0"/>
              <a:t>all , print, screen, speech</a:t>
            </a:r>
            <a:endParaRPr lang="en-IN" sz="1800" b="1" dirty="0" smtClean="0"/>
          </a:p>
          <a:p>
            <a:pPr>
              <a:buNone/>
            </a:pPr>
            <a:endParaRPr lang="en-IN" sz="1800"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CSS3 Transitions</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786346"/>
          </a:xfrm>
        </p:spPr>
        <p:txBody>
          <a:bodyPr>
            <a:normAutofit lnSpcReduction="10000"/>
          </a:bodyPr>
          <a:lstStyle/>
          <a:p>
            <a:r>
              <a:rPr lang="en-IN" sz="1800" dirty="0" smtClean="0"/>
              <a:t>CSS3 transitions allows you to change property values smoothly (from one value to another), over a given duration.</a:t>
            </a:r>
          </a:p>
          <a:p>
            <a:r>
              <a:rPr lang="en-IN" sz="1800" dirty="0" smtClean="0"/>
              <a:t>To create a transition effect, you must specify two things:</a:t>
            </a:r>
          </a:p>
          <a:p>
            <a:pPr lvl="1"/>
            <a:r>
              <a:rPr lang="en-IN" sz="1800" dirty="0" smtClean="0"/>
              <a:t>the CSS property you want to add an effect to</a:t>
            </a:r>
          </a:p>
          <a:p>
            <a:pPr lvl="1"/>
            <a:r>
              <a:rPr lang="en-IN" sz="1800" dirty="0" smtClean="0"/>
              <a:t>the duration of the effect</a:t>
            </a:r>
          </a:p>
          <a:p>
            <a:r>
              <a:rPr lang="en-IN" sz="1800" b="1" dirty="0" smtClean="0"/>
              <a:t>Note:</a:t>
            </a:r>
            <a:r>
              <a:rPr lang="en-IN" sz="1800" dirty="0" smtClean="0"/>
              <a:t> If the duration part is not specified, the transition will have no effect, because the default value is 0.</a:t>
            </a:r>
          </a:p>
          <a:p>
            <a:r>
              <a:rPr lang="en-IN" sz="1800" dirty="0" smtClean="0"/>
              <a:t>The transition-timing-function property can have the following values:</a:t>
            </a:r>
          </a:p>
          <a:p>
            <a:pPr>
              <a:buNone/>
            </a:pPr>
            <a:r>
              <a:rPr lang="en-IN" sz="1800" b="1" dirty="0" smtClean="0"/>
              <a:t>ease</a:t>
            </a:r>
            <a:r>
              <a:rPr lang="en-IN" sz="1800" dirty="0" smtClean="0"/>
              <a:t> - specifies a transition effect with a slow start, then fast, then end slowly (this is default)</a:t>
            </a:r>
          </a:p>
          <a:p>
            <a:pPr>
              <a:buNone/>
            </a:pPr>
            <a:r>
              <a:rPr lang="en-IN" sz="1800" b="1" dirty="0" smtClean="0"/>
              <a:t>linear</a:t>
            </a:r>
            <a:r>
              <a:rPr lang="en-IN" sz="1800" dirty="0" smtClean="0"/>
              <a:t> - specifies a transition effect with the same speed from start to end</a:t>
            </a:r>
          </a:p>
          <a:p>
            <a:pPr>
              <a:buNone/>
            </a:pPr>
            <a:r>
              <a:rPr lang="en-IN" sz="1800" b="1" dirty="0" smtClean="0"/>
              <a:t>ease-in </a:t>
            </a:r>
            <a:r>
              <a:rPr lang="en-IN" sz="1800" dirty="0" smtClean="0"/>
              <a:t>- specifies a transition effect with a slow start</a:t>
            </a:r>
          </a:p>
          <a:p>
            <a:pPr>
              <a:buNone/>
            </a:pPr>
            <a:r>
              <a:rPr lang="en-IN" sz="1800" b="1" dirty="0" smtClean="0"/>
              <a:t>ease-out</a:t>
            </a:r>
            <a:r>
              <a:rPr lang="en-IN" sz="1800" dirty="0" smtClean="0"/>
              <a:t> - specifies a transition effect with a slow end</a:t>
            </a:r>
          </a:p>
          <a:p>
            <a:pPr>
              <a:buNone/>
            </a:pPr>
            <a:r>
              <a:rPr lang="en-IN" sz="1800" b="1" dirty="0" smtClean="0"/>
              <a:t>ease-in-out</a:t>
            </a:r>
            <a:r>
              <a:rPr lang="en-IN" sz="1800" dirty="0" smtClean="0"/>
              <a:t> - specifies a transition effect with a slow start and end</a:t>
            </a:r>
          </a:p>
          <a:p>
            <a:pPr>
              <a:buNone/>
            </a:pPr>
            <a:r>
              <a:rPr lang="en-IN" sz="1800" b="1" dirty="0" smtClean="0"/>
              <a:t>cubic-</a:t>
            </a:r>
            <a:r>
              <a:rPr lang="en-IN" sz="1800" b="1" dirty="0" err="1" smtClean="0"/>
              <a:t>bezier</a:t>
            </a:r>
            <a:r>
              <a:rPr lang="en-IN" sz="1800" b="1" dirty="0" smtClean="0"/>
              <a:t>(</a:t>
            </a:r>
            <a:r>
              <a:rPr lang="en-IN" sz="1800" b="1" dirty="0" err="1" smtClean="0"/>
              <a:t>n,n,n,n</a:t>
            </a:r>
            <a:r>
              <a:rPr lang="en-IN" sz="1800" b="1" dirty="0" smtClean="0"/>
              <a:t>) </a:t>
            </a:r>
            <a:r>
              <a:rPr lang="en-IN" sz="1800" dirty="0" smtClean="0"/>
              <a:t>- lets you define your own values in a cubic-</a:t>
            </a:r>
            <a:r>
              <a:rPr lang="en-IN" sz="1800" dirty="0" err="1" smtClean="0"/>
              <a:t>bezier</a:t>
            </a:r>
            <a:r>
              <a:rPr lang="en-IN" sz="1800" dirty="0" smtClean="0"/>
              <a:t> function</a:t>
            </a:r>
          </a:p>
          <a:p>
            <a:endParaRPr lang="en-IN" sz="1800"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CSS3 Animations</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786346"/>
          </a:xfrm>
        </p:spPr>
        <p:txBody>
          <a:bodyPr>
            <a:normAutofit/>
          </a:bodyPr>
          <a:lstStyle/>
          <a:p>
            <a:r>
              <a:rPr lang="en-IN" sz="1800" dirty="0" smtClean="0"/>
              <a:t>An animation lets an element gradually change from one style to another.</a:t>
            </a:r>
          </a:p>
          <a:p>
            <a:r>
              <a:rPr lang="en-IN" sz="1800" dirty="0" smtClean="0"/>
              <a:t>When you specify CSS styles inside the </a:t>
            </a:r>
            <a:r>
              <a:rPr lang="en-IN" sz="1800" dirty="0" smtClean="0">
                <a:solidFill>
                  <a:srgbClr val="FF0000"/>
                </a:solidFill>
              </a:rPr>
              <a:t>@</a:t>
            </a:r>
            <a:r>
              <a:rPr lang="en-IN" sz="1800" dirty="0" err="1" smtClean="0">
                <a:solidFill>
                  <a:srgbClr val="FF0000"/>
                </a:solidFill>
              </a:rPr>
              <a:t>keyframes</a:t>
            </a:r>
            <a:r>
              <a:rPr lang="en-IN" sz="1800" dirty="0" smtClean="0">
                <a:solidFill>
                  <a:srgbClr val="FF0000"/>
                </a:solidFill>
              </a:rPr>
              <a:t> </a:t>
            </a:r>
            <a:r>
              <a:rPr lang="en-IN" sz="1800" dirty="0" smtClean="0"/>
              <a:t>rule, the animation will gradually change from the current style to the new style at certain times.</a:t>
            </a:r>
          </a:p>
          <a:p>
            <a:r>
              <a:rPr lang="en-US" sz="1800" dirty="0" smtClean="0"/>
              <a:t>Animation properties:</a:t>
            </a:r>
          </a:p>
          <a:p>
            <a:pPr>
              <a:buNone/>
            </a:pPr>
            <a:endParaRPr lang="en-US" sz="1800" dirty="0" smtClean="0"/>
          </a:p>
          <a:p>
            <a:pPr>
              <a:buNone/>
            </a:pPr>
            <a:r>
              <a:rPr lang="en-IN" sz="1600" dirty="0" smtClean="0">
                <a:hlinkClick r:id="rId2"/>
              </a:rPr>
              <a:t>animation-delay</a:t>
            </a:r>
            <a:r>
              <a:rPr lang="en-IN" sz="1600" dirty="0" smtClean="0"/>
              <a:t>: Specifies a delay for the start of an animation</a:t>
            </a:r>
          </a:p>
          <a:p>
            <a:pPr>
              <a:buNone/>
            </a:pPr>
            <a:r>
              <a:rPr lang="en-IN" sz="1600" dirty="0" smtClean="0">
                <a:hlinkClick r:id="rId3"/>
              </a:rPr>
              <a:t>animation-direction</a:t>
            </a:r>
            <a:r>
              <a:rPr lang="en-IN" sz="1600" dirty="0" smtClean="0"/>
              <a:t>: whether an animation should play in reverse direction or alternate cycles</a:t>
            </a:r>
          </a:p>
          <a:p>
            <a:pPr>
              <a:buNone/>
            </a:pPr>
            <a:r>
              <a:rPr lang="en-IN" sz="1600" dirty="0" smtClean="0">
                <a:hlinkClick r:id="rId4"/>
              </a:rPr>
              <a:t>animation-duration</a:t>
            </a:r>
            <a:r>
              <a:rPr lang="en-IN" sz="1600" dirty="0" smtClean="0"/>
              <a:t>: Time for 1 animation cycle</a:t>
            </a:r>
          </a:p>
          <a:p>
            <a:pPr>
              <a:buNone/>
            </a:pPr>
            <a:r>
              <a:rPr lang="en-IN" sz="1600" dirty="0" smtClean="0">
                <a:hlinkClick r:id="rId5"/>
              </a:rPr>
              <a:t>animation-fill-</a:t>
            </a:r>
            <a:r>
              <a:rPr lang="en-IN" sz="1600" dirty="0" err="1" smtClean="0">
                <a:hlinkClick r:id="rId5"/>
              </a:rPr>
              <a:t>mode</a:t>
            </a:r>
            <a:r>
              <a:rPr lang="en-IN" sz="1600" dirty="0" err="1" smtClean="0"/>
              <a:t>:Specifies</a:t>
            </a:r>
            <a:r>
              <a:rPr lang="en-IN" sz="1600" dirty="0" smtClean="0"/>
              <a:t> a style for the element when the animation is not playing</a:t>
            </a:r>
          </a:p>
          <a:p>
            <a:pPr>
              <a:buNone/>
            </a:pPr>
            <a:r>
              <a:rPr lang="en-IN" sz="1600" dirty="0" smtClean="0">
                <a:hlinkClick r:id="rId6"/>
              </a:rPr>
              <a:t>animation-iteration-count</a:t>
            </a:r>
            <a:r>
              <a:rPr lang="en-IN" sz="1600" dirty="0" smtClean="0"/>
              <a:t>: number of times an animation should be played</a:t>
            </a:r>
          </a:p>
          <a:p>
            <a:pPr>
              <a:buNone/>
            </a:pPr>
            <a:r>
              <a:rPr lang="en-IN" sz="1600" dirty="0" smtClean="0">
                <a:hlinkClick r:id="rId7"/>
              </a:rPr>
              <a:t>animation-name</a:t>
            </a:r>
            <a:r>
              <a:rPr lang="en-IN" sz="1600" dirty="0" smtClean="0"/>
              <a:t>: Specifies the name of the @</a:t>
            </a:r>
            <a:r>
              <a:rPr lang="en-IN" sz="1600" dirty="0" err="1" smtClean="0"/>
              <a:t>keyframes</a:t>
            </a:r>
            <a:r>
              <a:rPr lang="en-IN" sz="1600" dirty="0" smtClean="0"/>
              <a:t> animation</a:t>
            </a:r>
          </a:p>
          <a:p>
            <a:pPr>
              <a:buNone/>
            </a:pPr>
            <a:r>
              <a:rPr lang="en-IN" sz="1600" dirty="0" smtClean="0">
                <a:hlinkClick r:id="rId8"/>
              </a:rPr>
              <a:t>animation-play-state</a:t>
            </a:r>
            <a:r>
              <a:rPr lang="en-IN" sz="1600" dirty="0" smtClean="0"/>
              <a:t>: Specifies whether the animation is running or paused</a:t>
            </a:r>
          </a:p>
          <a:p>
            <a:pPr>
              <a:buNone/>
            </a:pPr>
            <a:r>
              <a:rPr lang="en-IN" sz="1600" dirty="0" smtClean="0">
                <a:hlinkClick r:id="rId9"/>
              </a:rPr>
              <a:t>animation-timing-function</a:t>
            </a:r>
            <a:r>
              <a:rPr lang="en-IN" sz="1600" dirty="0" smtClean="0"/>
              <a:t>: Specifies the speed curve of the animation</a:t>
            </a:r>
            <a:endParaRPr lang="en-US" sz="1600"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CSS3 Images</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786346"/>
          </a:xfrm>
        </p:spPr>
        <p:txBody>
          <a:bodyPr>
            <a:normAutofit/>
          </a:bodyPr>
          <a:lstStyle/>
          <a:p>
            <a:r>
              <a:rPr lang="en-IN" sz="1800" dirty="0" smtClean="0"/>
              <a:t>Rounded Images using </a:t>
            </a:r>
            <a:r>
              <a:rPr lang="en-IN" sz="1800" dirty="0" smtClean="0">
                <a:solidFill>
                  <a:srgbClr val="FF0000"/>
                </a:solidFill>
              </a:rPr>
              <a:t>border-radius </a:t>
            </a:r>
            <a:r>
              <a:rPr lang="en-IN" sz="1800" dirty="0" smtClean="0"/>
              <a:t>property</a:t>
            </a:r>
          </a:p>
          <a:p>
            <a:pPr>
              <a:buNone/>
            </a:pPr>
            <a:endParaRPr lang="en-IN" sz="1800" dirty="0"/>
          </a:p>
        </p:txBody>
      </p:sp>
      <p:pic>
        <p:nvPicPr>
          <p:cNvPr id="1026" name="Picture 2"/>
          <p:cNvPicPr>
            <a:picLocks noChangeAspect="1" noChangeArrowheads="1"/>
          </p:cNvPicPr>
          <p:nvPr/>
        </p:nvPicPr>
        <p:blipFill>
          <a:blip r:embed="rId2"/>
          <a:srcRect/>
          <a:stretch>
            <a:fillRect/>
          </a:stretch>
        </p:blipFill>
        <p:spPr bwMode="auto">
          <a:xfrm>
            <a:off x="785786" y="1785926"/>
            <a:ext cx="7191397" cy="2609573"/>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47701" y="4643446"/>
            <a:ext cx="7839075" cy="1123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CSS3 Images</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786346"/>
          </a:xfrm>
        </p:spPr>
        <p:txBody>
          <a:bodyPr>
            <a:normAutofit/>
          </a:bodyPr>
          <a:lstStyle/>
          <a:p>
            <a:r>
              <a:rPr lang="en-IN" sz="1800" dirty="0" smtClean="0"/>
              <a:t>Use the </a:t>
            </a:r>
            <a:r>
              <a:rPr lang="en-IN" sz="1800" dirty="0" smtClean="0">
                <a:solidFill>
                  <a:srgbClr val="FF0000"/>
                </a:solidFill>
              </a:rPr>
              <a:t>border</a:t>
            </a:r>
            <a:r>
              <a:rPr lang="en-IN" sz="1800" dirty="0" smtClean="0"/>
              <a:t> property to create thumbnail images.</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Adding text to an image:</a:t>
            </a:r>
            <a:endParaRPr lang="en-IN" sz="1800" dirty="0"/>
          </a:p>
        </p:txBody>
      </p:sp>
      <p:pic>
        <p:nvPicPr>
          <p:cNvPr id="2050" name="Picture 2"/>
          <p:cNvPicPr>
            <a:picLocks noChangeAspect="1" noChangeArrowheads="1"/>
          </p:cNvPicPr>
          <p:nvPr/>
        </p:nvPicPr>
        <p:blipFill>
          <a:blip r:embed="rId2"/>
          <a:srcRect/>
          <a:stretch>
            <a:fillRect/>
          </a:stretch>
        </p:blipFill>
        <p:spPr bwMode="auto">
          <a:xfrm>
            <a:off x="5214942" y="1643050"/>
            <a:ext cx="2695581" cy="2095011"/>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142976" y="1857376"/>
            <a:ext cx="3400425" cy="17145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1142976" y="4286256"/>
            <a:ext cx="6572296" cy="155148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Styling buttons</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786346"/>
          </a:xfrm>
        </p:spPr>
        <p:txBody>
          <a:bodyPr>
            <a:normAutofit/>
          </a:bodyPr>
          <a:lstStyle/>
          <a:p>
            <a:r>
              <a:rPr lang="en-IN" sz="1800" dirty="0" smtClean="0"/>
              <a:t>Using CSS, buttons can be styled with </a:t>
            </a:r>
            <a:r>
              <a:rPr lang="en-IN" sz="1800" dirty="0" err="1" smtClean="0"/>
              <a:t>colors</a:t>
            </a:r>
            <a:r>
              <a:rPr lang="en-IN" sz="1800" dirty="0" smtClean="0"/>
              <a:t>, different sizes, rounded corners, </a:t>
            </a:r>
            <a:r>
              <a:rPr lang="en-IN" sz="1800" dirty="0" err="1" smtClean="0"/>
              <a:t>colored</a:t>
            </a:r>
            <a:r>
              <a:rPr lang="en-IN" sz="1800" dirty="0" smtClean="0"/>
              <a:t> borders, hovering effect, shadow effect, animated buttons etc.</a:t>
            </a:r>
          </a:p>
          <a:p>
            <a:endParaRPr lang="en-US" sz="1800" dirty="0" smtClean="0"/>
          </a:p>
          <a:p>
            <a:pPr>
              <a:buNone/>
            </a:pPr>
            <a:r>
              <a:rPr lang="en-US" sz="1800" dirty="0" smtClean="0"/>
              <a:t>	Colored buttons with sizes:</a:t>
            </a:r>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r>
              <a:rPr lang="en-US" sz="1800" dirty="0" smtClean="0"/>
              <a:t>	Shadow effect:</a:t>
            </a:r>
          </a:p>
          <a:p>
            <a:pPr>
              <a:buNone/>
            </a:pPr>
            <a:endParaRPr lang="en-US" sz="1800" dirty="0" smtClean="0"/>
          </a:p>
          <a:p>
            <a:pPr>
              <a:buNone/>
            </a:pPr>
            <a:r>
              <a:rPr lang="en-US" sz="1800" dirty="0" smtClean="0"/>
              <a:t>	Rounded Buttons:</a:t>
            </a:r>
          </a:p>
          <a:p>
            <a:pPr>
              <a:buNone/>
            </a:pPr>
            <a:endParaRPr lang="en-IN" sz="1800" dirty="0"/>
          </a:p>
        </p:txBody>
      </p:sp>
      <p:pic>
        <p:nvPicPr>
          <p:cNvPr id="3076" name="Picture 4"/>
          <p:cNvPicPr>
            <a:picLocks noChangeAspect="1" noChangeArrowheads="1"/>
          </p:cNvPicPr>
          <p:nvPr/>
        </p:nvPicPr>
        <p:blipFill>
          <a:blip r:embed="rId2"/>
          <a:srcRect/>
          <a:stretch>
            <a:fillRect/>
          </a:stretch>
        </p:blipFill>
        <p:spPr bwMode="auto">
          <a:xfrm>
            <a:off x="1071538" y="2443162"/>
            <a:ext cx="6929486" cy="914400"/>
          </a:xfrm>
          <a:prstGeom prst="rect">
            <a:avLst/>
          </a:prstGeom>
          <a:noFill/>
          <a:ln w="9525">
            <a:noFill/>
            <a:miter lim="800000"/>
            <a:headEnd/>
            <a:tailEnd/>
          </a:ln>
          <a:effectLst/>
        </p:spPr>
      </p:pic>
      <p:pic>
        <p:nvPicPr>
          <p:cNvPr id="3077" name="Picture 5"/>
          <p:cNvPicPr>
            <a:picLocks noChangeAspect="1" noChangeArrowheads="1"/>
          </p:cNvPicPr>
          <p:nvPr/>
        </p:nvPicPr>
        <p:blipFill>
          <a:blip r:embed="rId3"/>
          <a:srcRect/>
          <a:stretch>
            <a:fillRect/>
          </a:stretch>
        </p:blipFill>
        <p:spPr bwMode="auto">
          <a:xfrm>
            <a:off x="2643174" y="3571876"/>
            <a:ext cx="3260395" cy="747712"/>
          </a:xfrm>
          <a:prstGeom prst="rect">
            <a:avLst/>
          </a:prstGeom>
          <a:noFill/>
          <a:ln w="9525">
            <a:noFill/>
            <a:miter lim="800000"/>
            <a:headEnd/>
            <a:tailEnd/>
          </a:ln>
          <a:effectLst/>
        </p:spPr>
      </p:pic>
      <p:pic>
        <p:nvPicPr>
          <p:cNvPr id="3078" name="Picture 6"/>
          <p:cNvPicPr>
            <a:picLocks noChangeAspect="1" noChangeArrowheads="1"/>
          </p:cNvPicPr>
          <p:nvPr/>
        </p:nvPicPr>
        <p:blipFill>
          <a:blip r:embed="rId4"/>
          <a:srcRect/>
          <a:stretch>
            <a:fillRect/>
          </a:stretch>
        </p:blipFill>
        <p:spPr bwMode="auto">
          <a:xfrm>
            <a:off x="928662" y="4857760"/>
            <a:ext cx="7215238" cy="819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The id Selector</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a:bodyPr>
          <a:lstStyle/>
          <a:p>
            <a:r>
              <a:rPr lang="en-IN" sz="2400" dirty="0" smtClean="0"/>
              <a:t>The id selector uses the id attribute of an HTML element to select a specific element.</a:t>
            </a:r>
          </a:p>
          <a:p>
            <a:r>
              <a:rPr lang="en-US" sz="2400" dirty="0" err="1" smtClean="0"/>
              <a:t>Eg</a:t>
            </a:r>
            <a:r>
              <a:rPr lang="en-US" sz="2400" dirty="0" smtClean="0"/>
              <a:t>. Applying style to </a:t>
            </a:r>
            <a:r>
              <a:rPr lang="en-IN" sz="2400" dirty="0" smtClean="0"/>
              <a:t>HTML element with id="para1"</a:t>
            </a:r>
            <a:r>
              <a:rPr lang="en-US" sz="2400" dirty="0" smtClean="0"/>
              <a:t>:</a:t>
            </a:r>
          </a:p>
          <a:p>
            <a:endParaRPr lang="en-US" sz="2400" dirty="0" smtClean="0"/>
          </a:p>
          <a:p>
            <a:pPr>
              <a:buNone/>
            </a:pPr>
            <a:r>
              <a:rPr lang="en-IN" sz="2400" dirty="0" smtClean="0"/>
              <a:t>  </a:t>
            </a:r>
            <a:r>
              <a:rPr lang="es-ES" sz="2400" dirty="0" smtClean="0"/>
              <a:t>#para1 {</a:t>
            </a:r>
            <a:br>
              <a:rPr lang="es-ES" sz="2400" dirty="0" smtClean="0"/>
            </a:br>
            <a:r>
              <a:rPr lang="es-ES" sz="2400" dirty="0" smtClean="0"/>
              <a:t>    </a:t>
            </a:r>
            <a:r>
              <a:rPr lang="es-ES" sz="2400" dirty="0" err="1" smtClean="0"/>
              <a:t>text-align</a:t>
            </a:r>
            <a:r>
              <a:rPr lang="es-ES" sz="2400" dirty="0" smtClean="0"/>
              <a:t>: center;</a:t>
            </a:r>
            <a:br>
              <a:rPr lang="es-ES" sz="2400" dirty="0" smtClean="0"/>
            </a:br>
            <a:r>
              <a:rPr lang="es-ES" sz="2400" dirty="0" smtClean="0"/>
              <a:t>    color: red;</a:t>
            </a:r>
            <a:br>
              <a:rPr lang="es-ES" sz="2400" dirty="0" smtClean="0"/>
            </a:br>
            <a:r>
              <a:rPr lang="es-ES" sz="2400" dirty="0" smtClean="0"/>
              <a:t>}</a:t>
            </a:r>
            <a:endParaRPr lang="en-IN" sz="2400"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CSS3 Multiple columns</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786346"/>
          </a:xfrm>
        </p:spPr>
        <p:txBody>
          <a:bodyPr>
            <a:normAutofit/>
          </a:bodyPr>
          <a:lstStyle/>
          <a:p>
            <a:r>
              <a:rPr lang="en-IN" sz="1800" dirty="0" smtClean="0"/>
              <a:t>The CSS3 multi-column layout allows easy definition of multiple columns of text </a:t>
            </a:r>
          </a:p>
          <a:p>
            <a:r>
              <a:rPr lang="en-US" sz="1800" dirty="0" smtClean="0"/>
              <a:t>Multi column properties:</a:t>
            </a:r>
          </a:p>
          <a:p>
            <a:pPr>
              <a:buNone/>
            </a:pPr>
            <a:endParaRPr lang="en-US" sz="1800" dirty="0" smtClean="0"/>
          </a:p>
        </p:txBody>
      </p:sp>
      <p:pic>
        <p:nvPicPr>
          <p:cNvPr id="4098" name="Picture 2"/>
          <p:cNvPicPr>
            <a:picLocks noChangeAspect="1" noChangeArrowheads="1"/>
          </p:cNvPicPr>
          <p:nvPr/>
        </p:nvPicPr>
        <p:blipFill>
          <a:blip r:embed="rId2"/>
          <a:srcRect/>
          <a:stretch>
            <a:fillRect/>
          </a:stretch>
        </p:blipFill>
        <p:spPr bwMode="auto">
          <a:xfrm>
            <a:off x="714348" y="1928802"/>
            <a:ext cx="7591422" cy="40120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1000108"/>
            <a:ext cx="7772400" cy="1470025"/>
          </a:xfrm>
        </p:spPr>
        <p:txBody>
          <a:bodyPr/>
          <a:lstStyle/>
          <a:p>
            <a:r>
              <a:rPr lang="en-US" dirty="0" smtClean="0"/>
              <a:t>Responsive CSS</a:t>
            </a:r>
            <a:endParaRPr lang="en-IN"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Responsive web design</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a:bodyPr>
          <a:lstStyle/>
          <a:p>
            <a:r>
              <a:rPr lang="en-IN" sz="1800" dirty="0" smtClean="0"/>
              <a:t>Responsive web design makes your web page look good on all devices.</a:t>
            </a:r>
          </a:p>
          <a:p>
            <a:r>
              <a:rPr lang="en-US" sz="1800" dirty="0" smtClean="0"/>
              <a:t>Instead of having multiple websites for desktop, mobile etc., have a single website and adapt to the device using HTML + CSS features.</a:t>
            </a:r>
          </a:p>
          <a:p>
            <a:endParaRPr lang="en-IN" sz="1800" dirty="0" smtClean="0"/>
          </a:p>
        </p:txBody>
      </p:sp>
      <p:pic>
        <p:nvPicPr>
          <p:cNvPr id="1026" name="Picture 2"/>
          <p:cNvPicPr>
            <a:picLocks noChangeAspect="1" noChangeArrowheads="1"/>
          </p:cNvPicPr>
          <p:nvPr/>
        </p:nvPicPr>
        <p:blipFill>
          <a:blip r:embed="rId2"/>
          <a:srcRect/>
          <a:stretch>
            <a:fillRect/>
          </a:stretch>
        </p:blipFill>
        <p:spPr bwMode="auto">
          <a:xfrm>
            <a:off x="571472" y="2543186"/>
            <a:ext cx="3514725" cy="24574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6696097" y="3338523"/>
            <a:ext cx="1019175" cy="1590675"/>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4510099" y="2786058"/>
            <a:ext cx="1704975" cy="2238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Responsive grid</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a:bodyPr>
          <a:lstStyle/>
          <a:p>
            <a:r>
              <a:rPr lang="en-US" sz="1800" dirty="0" smtClean="0"/>
              <a:t>A web page based on grid view means that the page is divided into columns.</a:t>
            </a:r>
          </a:p>
          <a:p>
            <a:r>
              <a:rPr lang="en-IN" sz="1800" dirty="0" smtClean="0"/>
              <a:t>It makes it easier to place elements on the page.</a:t>
            </a:r>
          </a:p>
          <a:p>
            <a:r>
              <a:rPr lang="en-IN" sz="1800" dirty="0" smtClean="0"/>
              <a:t>A responsive grid-view often has 12 columns, and has a total width of 100%, and will shrink and expand as you resize the browser window.</a:t>
            </a:r>
          </a:p>
        </p:txBody>
      </p:sp>
      <p:pic>
        <p:nvPicPr>
          <p:cNvPr id="2050" name="Picture 2"/>
          <p:cNvPicPr>
            <a:picLocks noChangeAspect="1" noChangeArrowheads="1"/>
          </p:cNvPicPr>
          <p:nvPr/>
        </p:nvPicPr>
        <p:blipFill>
          <a:blip r:embed="rId2"/>
          <a:srcRect/>
          <a:stretch>
            <a:fillRect/>
          </a:stretch>
        </p:blipFill>
        <p:spPr bwMode="auto">
          <a:xfrm>
            <a:off x="714348" y="2643183"/>
            <a:ext cx="7500990" cy="307183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Responsive Media Query</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a:bodyPr>
          <a:lstStyle/>
          <a:p>
            <a:r>
              <a:rPr lang="en-US" sz="1800" dirty="0" smtClean="0"/>
              <a:t>Using media queries, w</a:t>
            </a:r>
            <a:r>
              <a:rPr lang="en-IN" sz="1800" dirty="0" smtClean="0"/>
              <a:t>e can add a breakpoint where certain parts of the design will behave differently on each side of the breakpoint.</a:t>
            </a:r>
          </a:p>
          <a:p>
            <a:r>
              <a:rPr lang="en-US" sz="1800" dirty="0" smtClean="0"/>
              <a:t>Breakpoints should be created taking care of Mobile First approach.</a:t>
            </a:r>
            <a:endParaRPr lang="en-IN" sz="1800" dirty="0" smtClean="0"/>
          </a:p>
          <a:p>
            <a:r>
              <a:rPr lang="en-IN" sz="1800" b="1" dirty="0" smtClean="0"/>
              <a:t>Mobile First Approach </a:t>
            </a:r>
            <a:r>
              <a:rPr lang="en-IN" sz="1800" dirty="0" smtClean="0"/>
              <a:t>means designing for mobile before designing for desktop or any other device (This will make the page display faster on smaller devices).</a:t>
            </a:r>
          </a:p>
          <a:p>
            <a:r>
              <a:rPr lang="en-US" sz="1800" dirty="0" smtClean="0"/>
              <a:t>Breakpoint for Desktop = 768px, for tablet = 600px.</a:t>
            </a:r>
            <a:endParaRPr lang="en-IN" sz="1800" dirty="0" smtClean="0"/>
          </a:p>
          <a:p>
            <a:r>
              <a:rPr lang="en-US" sz="1800" dirty="0" err="1" smtClean="0"/>
              <a:t>Eg</a:t>
            </a:r>
            <a:r>
              <a:rPr lang="en-US" sz="1800" dirty="0" smtClean="0"/>
              <a:t>:</a:t>
            </a:r>
          </a:p>
          <a:p>
            <a:pPr>
              <a:buNone/>
            </a:pPr>
            <a:r>
              <a:rPr lang="en-US" sz="1800" dirty="0" smtClean="0"/>
              <a:t>	</a:t>
            </a:r>
            <a:r>
              <a:rPr lang="en-IN" sz="1800" dirty="0" smtClean="0">
                <a:solidFill>
                  <a:srgbClr val="FF0000"/>
                </a:solidFill>
              </a:rPr>
              <a:t>/* For mobile phones: */</a:t>
            </a:r>
            <a:r>
              <a:rPr lang="en-IN" sz="1800" dirty="0" smtClean="0"/>
              <a:t/>
            </a:r>
            <a:br>
              <a:rPr lang="en-IN" sz="1800" dirty="0" smtClean="0"/>
            </a:br>
            <a:r>
              <a:rPr lang="en-IN" sz="1800" dirty="0" smtClean="0"/>
              <a:t>[class*="</a:t>
            </a:r>
            <a:r>
              <a:rPr lang="en-IN" sz="1800" dirty="0" err="1" smtClean="0"/>
              <a:t>col</a:t>
            </a:r>
            <a:r>
              <a:rPr lang="en-IN" sz="1800" dirty="0" smtClean="0"/>
              <a:t>-"] {</a:t>
            </a:r>
            <a:br>
              <a:rPr lang="en-IN" sz="1800" dirty="0" smtClean="0"/>
            </a:br>
            <a:r>
              <a:rPr lang="en-IN" sz="1800" dirty="0" smtClean="0"/>
              <a:t>    width: 100%;</a:t>
            </a:r>
            <a:br>
              <a:rPr lang="en-IN" sz="1800" dirty="0" smtClean="0"/>
            </a:br>
            <a:r>
              <a:rPr lang="en-IN" sz="1800" dirty="0" smtClean="0"/>
              <a:t>}</a:t>
            </a:r>
            <a:br>
              <a:rPr lang="en-IN" sz="1800" dirty="0" smtClean="0"/>
            </a:br>
            <a:r>
              <a:rPr lang="en-IN" sz="1800" dirty="0" smtClean="0">
                <a:solidFill>
                  <a:srgbClr val="FF0000"/>
                </a:solidFill>
              </a:rPr>
              <a:t>@media only screen and (min-width: 768px) {</a:t>
            </a:r>
            <a:br>
              <a:rPr lang="en-IN" sz="1800" dirty="0" smtClean="0">
                <a:solidFill>
                  <a:srgbClr val="FF0000"/>
                </a:solidFill>
              </a:rPr>
            </a:br>
            <a:r>
              <a:rPr lang="en-IN" sz="1800" dirty="0" smtClean="0">
                <a:solidFill>
                  <a:srgbClr val="FF0000"/>
                </a:solidFill>
              </a:rPr>
              <a:t>    /* For desktop: */</a:t>
            </a:r>
            <a:r>
              <a:rPr lang="en-IN" sz="1800" dirty="0" smtClean="0"/>
              <a:t/>
            </a:r>
            <a:br>
              <a:rPr lang="en-IN" sz="1800" dirty="0" smtClean="0"/>
            </a:br>
            <a:r>
              <a:rPr lang="en-IN" sz="1800" dirty="0" smtClean="0"/>
              <a:t>    .col-1 {width: 8.33%;}</a:t>
            </a:r>
            <a:br>
              <a:rPr lang="en-IN" sz="1800" dirty="0" smtClean="0"/>
            </a:br>
            <a:r>
              <a:rPr lang="en-IN" sz="1800" dirty="0" smtClean="0"/>
              <a:t>    .col-2 {width: 16.66%;}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Responsive Images</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a:bodyPr>
          <a:lstStyle/>
          <a:p>
            <a:r>
              <a:rPr lang="en-IN" sz="1800" dirty="0" smtClean="0"/>
              <a:t>If the </a:t>
            </a:r>
            <a:r>
              <a:rPr lang="en-IN" sz="1800" dirty="0" smtClean="0">
                <a:solidFill>
                  <a:srgbClr val="FF0000"/>
                </a:solidFill>
              </a:rPr>
              <a:t>width</a:t>
            </a:r>
            <a:r>
              <a:rPr lang="en-IN" sz="1800" dirty="0" smtClean="0"/>
              <a:t> property is set to 100%, the image will be responsive and scale up and down, but it may </a:t>
            </a:r>
            <a:r>
              <a:rPr lang="en-IN" sz="1800" dirty="0" err="1" smtClean="0"/>
              <a:t>scalre</a:t>
            </a:r>
            <a:r>
              <a:rPr lang="en-IN" sz="1800" dirty="0" smtClean="0"/>
              <a:t> larger than its original size.</a:t>
            </a:r>
          </a:p>
          <a:p>
            <a:r>
              <a:rPr lang="en-US" sz="1800" dirty="0" smtClean="0"/>
              <a:t>With max-width property set to 100%, the picture will scale up and down but never larger than its original size.</a:t>
            </a:r>
          </a:p>
          <a:p>
            <a:r>
              <a:rPr lang="en-US" sz="1800" dirty="0" smtClean="0"/>
              <a:t>You can have different images for different devices, using the media query:</a:t>
            </a:r>
          </a:p>
          <a:p>
            <a:endParaRPr lang="en-US" sz="1800" dirty="0" smtClean="0"/>
          </a:p>
          <a:p>
            <a:endParaRPr lang="en-IN" sz="1800" dirty="0" smtClean="0"/>
          </a:p>
          <a:p>
            <a:endParaRPr lang="en-IN" sz="1800" dirty="0" smtClean="0"/>
          </a:p>
        </p:txBody>
      </p:sp>
      <p:pic>
        <p:nvPicPr>
          <p:cNvPr id="1026" name="Picture 2"/>
          <p:cNvPicPr>
            <a:picLocks noChangeAspect="1" noChangeArrowheads="1"/>
          </p:cNvPicPr>
          <p:nvPr/>
        </p:nvPicPr>
        <p:blipFill>
          <a:blip r:embed="rId2"/>
          <a:srcRect/>
          <a:stretch>
            <a:fillRect/>
          </a:stretch>
        </p:blipFill>
        <p:spPr bwMode="auto">
          <a:xfrm>
            <a:off x="1714480" y="2857496"/>
            <a:ext cx="5159784" cy="27860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Responsive Frameworks</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a:bodyPr>
          <a:lstStyle/>
          <a:p>
            <a:pPr>
              <a:buNone/>
            </a:pPr>
            <a:r>
              <a:rPr lang="en-US" sz="1800" dirty="0" smtClean="0"/>
              <a:t>Some popular frameworks for developing a responsive applications:</a:t>
            </a:r>
          </a:p>
          <a:p>
            <a:endParaRPr lang="en-US" sz="1800" dirty="0" smtClean="0"/>
          </a:p>
          <a:p>
            <a:r>
              <a:rPr lang="en-US" sz="1800" dirty="0" smtClean="0"/>
              <a:t>W3.css</a:t>
            </a:r>
          </a:p>
          <a:p>
            <a:r>
              <a:rPr lang="en-US" sz="1800" dirty="0" smtClean="0"/>
              <a:t>Skeleton</a:t>
            </a:r>
          </a:p>
          <a:p>
            <a:r>
              <a:rPr lang="en-US" sz="1800" dirty="0" smtClean="0"/>
              <a:t>Bootstrap</a:t>
            </a:r>
            <a:endParaRPr lang="en-IN" sz="1800" dirty="0" smtClean="0"/>
          </a:p>
          <a:p>
            <a:endParaRPr lang="en-IN" sz="1800" dirty="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References</a:t>
            </a: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a:bodyPr>
          <a:lstStyle/>
          <a:p>
            <a:endParaRPr lang="en-US" sz="1800" dirty="0" smtClean="0"/>
          </a:p>
          <a:p>
            <a:r>
              <a:rPr lang="en-US" sz="1800" dirty="0" smtClean="0">
                <a:hlinkClick r:id="rId2"/>
              </a:rPr>
              <a:t>http://www.w3schools.com/css</a:t>
            </a:r>
            <a:r>
              <a:rPr lang="en-US" sz="1800" dirty="0" smtClean="0">
                <a:hlinkClick r:id="rId2"/>
              </a:rPr>
              <a:t>/</a:t>
            </a:r>
            <a:endParaRPr lang="en-US" sz="1800" dirty="0" smtClean="0"/>
          </a:p>
          <a:p>
            <a:r>
              <a:rPr lang="en-IN" sz="1800" dirty="0" smtClean="0">
                <a:hlinkClick r:id="rId3"/>
              </a:rPr>
              <a:t>http://caniuse.com/#</a:t>
            </a:r>
            <a:r>
              <a:rPr lang="en-IN" sz="1800" dirty="0" smtClean="0">
                <a:hlinkClick r:id="rId3"/>
              </a:rPr>
              <a:t>cats=CSS</a:t>
            </a:r>
            <a:endParaRPr lang="en-IN" sz="1800" dirty="0" smtClean="0"/>
          </a:p>
          <a:p>
            <a:r>
              <a:rPr lang="en-IN" sz="1800" dirty="0" smtClean="0">
                <a:hlinkClick r:id="rId4"/>
              </a:rPr>
              <a:t>https://</a:t>
            </a:r>
            <a:r>
              <a:rPr lang="en-IN" sz="1800" dirty="0" smtClean="0">
                <a:hlinkClick r:id="rId4"/>
              </a:rPr>
              <a:t>en.wikipedia.org/wiki/Responsive_web_design</a:t>
            </a:r>
            <a:endParaRPr lang="en-IN" sz="1800" dirty="0" smtClean="0"/>
          </a:p>
          <a:p>
            <a:endParaRPr lang="en-IN" sz="1800" dirty="0"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46406"/>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a:r>
            <a:br>
              <a:rPr lang="en-IN" dirty="0" smtClean="0"/>
            </a:br>
            <a:r>
              <a:rPr lang="en-IN" dirty="0" smtClean="0"/>
              <a:t>Thank You</a:t>
            </a: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The class Selector</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fontScale="92500"/>
          </a:bodyPr>
          <a:lstStyle/>
          <a:p>
            <a:r>
              <a:rPr lang="en-IN" sz="2400" dirty="0" smtClean="0"/>
              <a:t>The class selector selects elements with a specific class attribute.</a:t>
            </a:r>
          </a:p>
          <a:p>
            <a:r>
              <a:rPr lang="en-US" sz="2400" dirty="0" err="1" smtClean="0"/>
              <a:t>Eg</a:t>
            </a:r>
            <a:r>
              <a:rPr lang="en-US" sz="2400" dirty="0" smtClean="0"/>
              <a:t>. Applying style to </a:t>
            </a:r>
            <a:r>
              <a:rPr lang="en-IN" sz="2400" dirty="0" smtClean="0"/>
              <a:t>HTML element with id="para1"</a:t>
            </a:r>
            <a:r>
              <a:rPr lang="en-US" sz="2400" dirty="0" smtClean="0"/>
              <a:t>:</a:t>
            </a:r>
          </a:p>
          <a:p>
            <a:pPr>
              <a:buNone/>
            </a:pPr>
            <a:r>
              <a:rPr lang="en-IN" sz="2400" dirty="0" smtClean="0"/>
              <a:t>  .</a:t>
            </a:r>
            <a:r>
              <a:rPr lang="en-IN" sz="2400" dirty="0" err="1" smtClean="0"/>
              <a:t>center</a:t>
            </a:r>
            <a:r>
              <a:rPr lang="en-IN" sz="2400" dirty="0" smtClean="0"/>
              <a:t> {</a:t>
            </a:r>
            <a:br>
              <a:rPr lang="en-IN" sz="2400" dirty="0" smtClean="0"/>
            </a:br>
            <a:r>
              <a:rPr lang="en-IN" sz="2400" dirty="0" smtClean="0"/>
              <a:t>    text-align: </a:t>
            </a:r>
            <a:r>
              <a:rPr lang="en-IN" sz="2400" dirty="0" err="1" smtClean="0"/>
              <a:t>center</a:t>
            </a:r>
            <a:r>
              <a:rPr lang="en-IN" sz="2400" dirty="0" smtClean="0"/>
              <a:t>;</a:t>
            </a:r>
            <a:br>
              <a:rPr lang="en-IN" sz="2400" dirty="0" smtClean="0"/>
            </a:br>
            <a:r>
              <a:rPr lang="en-IN" sz="2400" dirty="0" smtClean="0"/>
              <a:t>    </a:t>
            </a:r>
            <a:r>
              <a:rPr lang="en-IN" sz="2400" dirty="0" err="1" smtClean="0"/>
              <a:t>color</a:t>
            </a:r>
            <a:r>
              <a:rPr lang="en-IN" sz="2400" dirty="0" smtClean="0"/>
              <a:t>: red;</a:t>
            </a:r>
            <a:br>
              <a:rPr lang="en-IN" sz="2400" dirty="0" smtClean="0"/>
            </a:br>
            <a:r>
              <a:rPr lang="en-IN" sz="2400" dirty="0" smtClean="0"/>
              <a:t>}</a:t>
            </a:r>
          </a:p>
          <a:p>
            <a:r>
              <a:rPr lang="en-IN" sz="2400" dirty="0" smtClean="0"/>
              <a:t>You can also specify that only specific HTML elements should be affected by a class.</a:t>
            </a:r>
          </a:p>
          <a:p>
            <a:pPr>
              <a:buNone/>
            </a:pPr>
            <a:r>
              <a:rPr lang="en-IN" sz="2400" dirty="0" err="1" smtClean="0"/>
              <a:t>p.center</a:t>
            </a:r>
            <a:r>
              <a:rPr lang="en-IN" sz="2400" dirty="0" smtClean="0"/>
              <a:t> {</a:t>
            </a:r>
            <a:br>
              <a:rPr lang="en-IN" sz="2400" dirty="0" smtClean="0"/>
            </a:br>
            <a:r>
              <a:rPr lang="en-IN" sz="2400" dirty="0" smtClean="0"/>
              <a:t>    text-align: </a:t>
            </a:r>
            <a:r>
              <a:rPr lang="en-IN" sz="2400" dirty="0" err="1" smtClean="0"/>
              <a:t>center</a:t>
            </a:r>
            <a:r>
              <a:rPr lang="en-IN" sz="2400" dirty="0" smtClean="0"/>
              <a:t>;</a:t>
            </a:r>
            <a:br>
              <a:rPr lang="en-IN" sz="2400" dirty="0" smtClean="0"/>
            </a:br>
            <a:r>
              <a:rPr lang="en-IN" sz="2400" dirty="0" smtClean="0"/>
              <a:t>    </a:t>
            </a:r>
            <a:r>
              <a:rPr lang="en-IN" sz="2400" dirty="0" err="1" smtClean="0"/>
              <a:t>color</a:t>
            </a:r>
            <a:r>
              <a:rPr lang="en-IN" sz="2400" dirty="0" smtClean="0"/>
              <a:t>: red;</a:t>
            </a:r>
            <a:br>
              <a:rPr lang="en-IN" sz="2400" dirty="0" smtClean="0"/>
            </a:br>
            <a:r>
              <a:rPr lang="en-IN" sz="2400" dirty="0" smtClean="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Grouping Selectors</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00034" y="1214422"/>
            <a:ext cx="8229600" cy="4525963"/>
          </a:xfrm>
        </p:spPr>
        <p:txBody>
          <a:bodyPr>
            <a:normAutofit/>
          </a:bodyPr>
          <a:lstStyle/>
          <a:p>
            <a:r>
              <a:rPr lang="en-IN" sz="2400" dirty="0" smtClean="0"/>
              <a:t>Elements with the same style definitions, can be grouped together.</a:t>
            </a:r>
          </a:p>
          <a:p>
            <a:endParaRPr lang="en-US" sz="2400" dirty="0" smtClean="0"/>
          </a:p>
          <a:p>
            <a:pPr>
              <a:buNone/>
            </a:pPr>
            <a:r>
              <a:rPr lang="en-IN" sz="2400" dirty="0" smtClean="0"/>
              <a:t> h1, h2, p {</a:t>
            </a:r>
            <a:br>
              <a:rPr lang="en-IN" sz="2400" dirty="0" smtClean="0"/>
            </a:br>
            <a:r>
              <a:rPr lang="en-IN" sz="2400" dirty="0" smtClean="0"/>
              <a:t>    text-align: </a:t>
            </a:r>
            <a:r>
              <a:rPr lang="en-IN" sz="2400" dirty="0" err="1" smtClean="0"/>
              <a:t>center</a:t>
            </a:r>
            <a:r>
              <a:rPr lang="en-IN" sz="2400" dirty="0" smtClean="0"/>
              <a:t>;</a:t>
            </a:r>
            <a:br>
              <a:rPr lang="en-IN" sz="2400" dirty="0" smtClean="0"/>
            </a:br>
            <a:r>
              <a:rPr lang="en-IN" sz="2400" dirty="0" smtClean="0"/>
              <a:t>    </a:t>
            </a:r>
            <a:r>
              <a:rPr lang="en-IN" sz="2400" dirty="0" err="1" smtClean="0"/>
              <a:t>color</a:t>
            </a:r>
            <a:r>
              <a:rPr lang="en-IN" sz="2400" dirty="0" smtClean="0"/>
              <a:t>: red;</a:t>
            </a:r>
            <a:br>
              <a:rPr lang="en-IN" sz="2400" dirty="0" smtClean="0"/>
            </a:br>
            <a:r>
              <a:rPr lang="en-IN" sz="2400" dirty="0" smtClean="0"/>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4371</TotalTime>
  <Words>1572</Words>
  <Application>Microsoft Office PowerPoint</Application>
  <PresentationFormat>On-screen Show (4:3)</PresentationFormat>
  <Paragraphs>631</Paragraphs>
  <Slides>78</Slides>
  <Notes>2</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Office Theme</vt:lpstr>
      <vt:lpstr>CSS</vt:lpstr>
      <vt:lpstr>What is CSS? </vt:lpstr>
      <vt:lpstr>Why use CSS? </vt:lpstr>
      <vt:lpstr>CSS Syntax </vt:lpstr>
      <vt:lpstr>CSS Selectors </vt:lpstr>
      <vt:lpstr> The element Selector  </vt:lpstr>
      <vt:lpstr>  The id Selector   </vt:lpstr>
      <vt:lpstr>   The class Selector    </vt:lpstr>
      <vt:lpstr>   Grouping Selectors    </vt:lpstr>
      <vt:lpstr>   CSS comments    </vt:lpstr>
      <vt:lpstr>   Applying CSS    </vt:lpstr>
      <vt:lpstr>      External style sheet      </vt:lpstr>
      <vt:lpstr>       Internal Style Sheet      </vt:lpstr>
      <vt:lpstr>       Inline Style Sheet      </vt:lpstr>
      <vt:lpstr>       CSS Color      </vt:lpstr>
      <vt:lpstr>       CSS Background      </vt:lpstr>
      <vt:lpstr>         Box Model        </vt:lpstr>
      <vt:lpstr>       CSS Border      </vt:lpstr>
      <vt:lpstr>       CSS Margins      </vt:lpstr>
      <vt:lpstr>       Margin Shorthand      </vt:lpstr>
      <vt:lpstr>       CSS Padding      </vt:lpstr>
      <vt:lpstr>       Margin vs Padding      </vt:lpstr>
      <vt:lpstr>        CSS Height and Width       </vt:lpstr>
      <vt:lpstr>        CSS Text       </vt:lpstr>
      <vt:lpstr>        CSS Text       </vt:lpstr>
      <vt:lpstr>        CSS Fonts       </vt:lpstr>
      <vt:lpstr>             Pseudo-classes           </vt:lpstr>
      <vt:lpstr>         CSS Links        </vt:lpstr>
      <vt:lpstr>         CSS Lists        </vt:lpstr>
      <vt:lpstr>         CSS Tables        </vt:lpstr>
      <vt:lpstr>         CSS Tables (contd)        </vt:lpstr>
      <vt:lpstr>         CSS Outlines        </vt:lpstr>
      <vt:lpstr>         Block vs Inline        </vt:lpstr>
      <vt:lpstr>         CSS Layout - display property        </vt:lpstr>
      <vt:lpstr>           display:none or visibility:hidden?         </vt:lpstr>
      <vt:lpstr>         CSS Layout – position property        </vt:lpstr>
      <vt:lpstr>         CSS Layout – position property        </vt:lpstr>
      <vt:lpstr>         Overlapping elements        </vt:lpstr>
      <vt:lpstr>           CSS Layout - float and clear         </vt:lpstr>
      <vt:lpstr>           CSS Layout – clearfix hack        </vt:lpstr>
      <vt:lpstr>           CSS Layout – inline-block         </vt:lpstr>
      <vt:lpstr>             CSS Combinators           </vt:lpstr>
      <vt:lpstr>             Excercise : Vertical Navigation bar           </vt:lpstr>
      <vt:lpstr>             Excercise : Horizontal Navigation bar           </vt:lpstr>
      <vt:lpstr>             CSS tooltip           </vt:lpstr>
      <vt:lpstr>              CSS Attribute Selectors            </vt:lpstr>
      <vt:lpstr>CSS 3</vt:lpstr>
      <vt:lpstr>               CSS3 Introduction            </vt:lpstr>
      <vt:lpstr>                 CSS3 Rounded Corners             </vt:lpstr>
      <vt:lpstr>                 CSS3 Colors             </vt:lpstr>
      <vt:lpstr>                 CSS3 Colors             </vt:lpstr>
      <vt:lpstr>                 CSS3 Gradients             </vt:lpstr>
      <vt:lpstr>                 Linear Gradients             </vt:lpstr>
      <vt:lpstr>                 Radial Gradients             </vt:lpstr>
      <vt:lpstr>                  CSS3 Shadow effects             </vt:lpstr>
      <vt:lpstr>                   CSS3 Text : text-overflow              </vt:lpstr>
      <vt:lpstr>                   CSS3 Text : word-wrap               </vt:lpstr>
      <vt:lpstr>                   CSS3 Text : word-break               </vt:lpstr>
      <vt:lpstr>                   CSS3 Web Fonts              </vt:lpstr>
      <vt:lpstr>                 Different font formats             </vt:lpstr>
      <vt:lpstr>                  Browser Support for Font Formats              </vt:lpstr>
      <vt:lpstr>                  2D Transformations              </vt:lpstr>
      <vt:lpstr>                  3D Transformations              </vt:lpstr>
      <vt:lpstr>                  CSS3 Media Queries              </vt:lpstr>
      <vt:lpstr>                CSS3 Transitions            </vt:lpstr>
      <vt:lpstr>                CSS3 Animations            </vt:lpstr>
      <vt:lpstr>                CSS3 Images            </vt:lpstr>
      <vt:lpstr>                CSS3 Images            </vt:lpstr>
      <vt:lpstr>                Styling buttons            </vt:lpstr>
      <vt:lpstr>              CSS3 Multiple columns           </vt:lpstr>
      <vt:lpstr>Responsive CSS</vt:lpstr>
      <vt:lpstr>                  Responsive web design              </vt:lpstr>
      <vt:lpstr>                  Responsive grid              </vt:lpstr>
      <vt:lpstr>                  Responsive Media Query              </vt:lpstr>
      <vt:lpstr>                  Responsive Images              </vt:lpstr>
      <vt:lpstr>                  Responsive Frameworks              </vt:lpstr>
      <vt:lpstr>                  References              </vt:lpstr>
      <vt:lpstr>                  Thank You             </vt:lpstr>
    </vt:vector>
  </TitlesOfParts>
  <Company>Amdocs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dc:title>
  <dc:creator>RPS</dc:creator>
  <cp:lastModifiedBy>RPS</cp:lastModifiedBy>
  <cp:revision>158</cp:revision>
  <dcterms:created xsi:type="dcterms:W3CDTF">2016-04-16T15:20:48Z</dcterms:created>
  <dcterms:modified xsi:type="dcterms:W3CDTF">2016-05-08T07:14:53Z</dcterms:modified>
</cp:coreProperties>
</file>