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lstStyle>
            <a:lvl1pPr rtl="1">
              <a:defRPr/>
            </a:lvl1pPr>
          </a:lstStyle>
          <a:p>
            <a:pPr/>
            <a:r>
              <a:t>Title Text</a:t>
            </a:r>
          </a:p>
        </p:txBody>
      </p:sp>
      <p:sp>
        <p:nvSpPr>
          <p:cNvPr id="3" name="Body Level One…"/>
          <p:cNvSpPr txBox="1"/>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lstStyle>
            <a:lvl1pPr rtl="1">
              <a:defRPr/>
            </a:lvl1pPr>
            <a:lvl2pPr rtl="1">
              <a:defRPr/>
            </a:lvl2pPr>
            <a:lvl3pPr rtl="1">
              <a:defRPr/>
            </a:lvl3pPr>
            <a:lvl4pPr rtl="1">
              <a:defRPr/>
            </a:lvl4pPr>
            <a:lvl5pPr rtl="1">
              <a:defRPr/>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63948" y="6224225"/>
            <a:ext cx="273653" cy="264251"/>
          </a:xfrm>
          <a:prstGeom prst="rect">
            <a:avLst/>
          </a:prstGeom>
          <a:ln w="12700">
            <a:miter lim="400000"/>
          </a:ln>
        </p:spPr>
        <p:txBody>
          <a:bodyPr wrap="none" lIns="45718" tIns="45718" rIns="45718" bIns="45718"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0" name="Object 1"/>
          <p:cNvSpPr/>
          <p:nvPr/>
        </p:nvSpPr>
        <p:spPr>
          <a:xfrm>
            <a:off x="5399322" y="-2"/>
            <a:ext cx="6789633" cy="1980709"/>
          </a:xfrm>
          <a:prstGeom prst="rect">
            <a:avLst/>
          </a:prstGeom>
          <a:solidFill>
            <a:srgbClr val="2896BB"/>
          </a:solidFill>
          <a:ln w="12700">
            <a:miter lim="400000"/>
          </a:ln>
        </p:spPr>
        <p:txBody>
          <a:bodyPr lIns="45718" tIns="45718" rIns="45718" bIns="45718"/>
          <a:lstStyle/>
          <a:p>
            <a:pPr/>
          </a:p>
        </p:txBody>
      </p:sp>
      <p:sp>
        <p:nvSpPr>
          <p:cNvPr id="21" name="Object 2"/>
          <p:cNvSpPr txBox="1"/>
          <p:nvPr/>
        </p:nvSpPr>
        <p:spPr>
          <a:xfrm>
            <a:off x="5875454" y="350923"/>
            <a:ext cx="6421107" cy="5043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rtl="1">
              <a:lnSpc>
                <a:spcPts val="3900"/>
              </a:lnSpc>
              <a:defRPr sz="3700">
                <a:solidFill>
                  <a:srgbClr val="FFFFFF"/>
                </a:solidFill>
                <a:latin typeface="Playfair Display"/>
                <a:ea typeface="Playfair Display"/>
                <a:cs typeface="Playfair Display"/>
                <a:sym typeface="Playfair Display"/>
              </a:defRPr>
            </a:lvl1pPr>
          </a:lstStyle>
          <a:p>
            <a:pPr/>
            <a:r>
              <a:t>פרויקט במצאות רבודה </a:t>
            </a:r>
          </a:p>
        </p:txBody>
      </p:sp>
      <p:sp>
        <p:nvSpPr>
          <p:cNvPr id="22" name="Object 3"/>
          <p:cNvSpPr txBox="1"/>
          <p:nvPr/>
        </p:nvSpPr>
        <p:spPr>
          <a:xfrm>
            <a:off x="5875454" y="1369990"/>
            <a:ext cx="6421107" cy="2876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rtl="1">
              <a:lnSpc>
                <a:spcPts val="2400"/>
              </a:lnSpc>
              <a:spcBef>
                <a:spcPts val="3900"/>
              </a:spcBef>
              <a:defRPr spc="47" sz="1500">
                <a:solidFill>
                  <a:srgbClr val="FFFFFF">
                    <a:alpha val="80000"/>
                  </a:srgbClr>
                </a:solidFill>
                <a:latin typeface="Roboto"/>
                <a:ea typeface="Roboto"/>
                <a:cs typeface="Roboto"/>
                <a:sym typeface="Roboto"/>
              </a:defRPr>
            </a:lvl1pPr>
          </a:lstStyle>
          <a:p>
            <a:pPr/>
            <a:r>
              <a:t>דגניה ב</a:t>
            </a:r>
          </a:p>
        </p:txBody>
      </p:sp>
      <p:sp>
        <p:nvSpPr>
          <p:cNvPr id="23" name="Object 4"/>
          <p:cNvSpPr/>
          <p:nvPr/>
        </p:nvSpPr>
        <p:spPr>
          <a:xfrm>
            <a:off x="-2" y="-1"/>
            <a:ext cx="5399329" cy="6856287"/>
          </a:xfrm>
          <a:prstGeom prst="rect">
            <a:avLst/>
          </a:prstGeom>
          <a:solidFill>
            <a:srgbClr val="EDF1EB"/>
          </a:solidFill>
          <a:ln w="12700">
            <a:miter lim="400000"/>
          </a:ln>
        </p:spPr>
        <p:txBody>
          <a:bodyPr lIns="45718" tIns="45718" rIns="45718" bIns="45718"/>
          <a:lstStyle/>
          <a:p>
            <a:pPr/>
          </a:p>
        </p:txBody>
      </p:sp>
      <p:pic>
        <p:nvPicPr>
          <p:cNvPr id="24" name="Object 5" descr="Object 5"/>
          <p:cNvPicPr>
            <a:picLocks noChangeAspect="1"/>
          </p:cNvPicPr>
          <p:nvPr/>
        </p:nvPicPr>
        <p:blipFill>
          <a:blip r:embed="rId2">
            <a:extLst/>
          </a:blip>
          <a:stretch>
            <a:fillRect/>
          </a:stretch>
        </p:blipFill>
        <p:spPr>
          <a:xfrm>
            <a:off x="39895" y="1435892"/>
            <a:ext cx="5319535" cy="3984501"/>
          </a:xfrm>
          <a:prstGeom prst="rect">
            <a:avLst/>
          </a:prstGeom>
          <a:ln w="12700">
            <a:miter lim="400000"/>
          </a:ln>
        </p:spPr>
      </p:pic>
      <p:sp>
        <p:nvSpPr>
          <p:cNvPr id="25" name="Object 6"/>
          <p:cNvSpPr txBox="1"/>
          <p:nvPr/>
        </p:nvSpPr>
        <p:spPr>
          <a:xfrm>
            <a:off x="6161132" y="2493215"/>
            <a:ext cx="5792613" cy="127317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42899" indent="-242899">
              <a:lnSpc>
                <a:spcPts val="2100"/>
              </a:lnSpc>
              <a:buSzPct val="100000"/>
              <a:buChar char="•"/>
              <a:defRPr b="1" spc="158" sz="1500">
                <a:solidFill>
                  <a:srgbClr val="181818">
                    <a:alpha val="80000"/>
                  </a:srgbClr>
                </a:solidFill>
                <a:latin typeface="Roboto"/>
                <a:ea typeface="Roboto"/>
                <a:cs typeface="Roboto"/>
                <a:sym typeface="Roboto"/>
              </a:defRPr>
            </a:pPr>
            <a:r>
              <a:t>RAMI TAHA </a:t>
            </a:r>
          </a:p>
          <a:p>
            <a:pPr marL="242899" indent="-242899">
              <a:lnSpc>
                <a:spcPts val="2100"/>
              </a:lnSpc>
              <a:spcBef>
                <a:spcPts val="1900"/>
              </a:spcBef>
              <a:buSzPct val="100000"/>
              <a:buChar char="•"/>
              <a:defRPr b="1" spc="158" sz="1500">
                <a:solidFill>
                  <a:srgbClr val="181818">
                    <a:alpha val="80000"/>
                  </a:srgbClr>
                </a:solidFill>
                <a:latin typeface="Roboto"/>
                <a:ea typeface="Roboto"/>
                <a:cs typeface="Roboto"/>
                <a:sym typeface="Roboto"/>
              </a:defRPr>
            </a:pPr>
            <a:r>
              <a:t>KAREEM ZEEDAN</a:t>
            </a:r>
          </a:p>
          <a:p>
            <a:pPr marL="242899" indent="-242899">
              <a:lnSpc>
                <a:spcPts val="2100"/>
              </a:lnSpc>
              <a:spcBef>
                <a:spcPts val="1900"/>
              </a:spcBef>
              <a:buSzPct val="100000"/>
              <a:buChar char="•"/>
              <a:defRPr b="1" spc="158" sz="1500">
                <a:solidFill>
                  <a:srgbClr val="181818">
                    <a:alpha val="80000"/>
                  </a:srgbClr>
                </a:solidFill>
                <a:latin typeface="Roboto"/>
                <a:ea typeface="Roboto"/>
                <a:cs typeface="Roboto"/>
                <a:sym typeface="Roboto"/>
              </a:defRPr>
            </a:pPr>
            <a:r>
              <a:t>PRESENTED TO : DR.NAOMI</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7" name="Object 1"/>
          <p:cNvSpPr txBox="1"/>
          <p:nvPr/>
        </p:nvSpPr>
        <p:spPr>
          <a:xfrm>
            <a:off x="5875454" y="350923"/>
            <a:ext cx="6421107" cy="5043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rtl="1">
              <a:lnSpc>
                <a:spcPts val="3900"/>
              </a:lnSpc>
              <a:defRPr sz="3700">
                <a:solidFill>
                  <a:srgbClr val="181818">
                    <a:alpha val="80000"/>
                  </a:srgbClr>
                </a:solidFill>
                <a:latin typeface="Playfair Display"/>
                <a:ea typeface="Playfair Display"/>
                <a:cs typeface="Playfair Display"/>
                <a:sym typeface="Playfair Display"/>
              </a:defRPr>
            </a:lvl1pPr>
          </a:lstStyle>
          <a:p>
            <a:pPr/>
            <a:r>
              <a:t>מיקום ורקע היסטורי</a:t>
            </a:r>
          </a:p>
        </p:txBody>
      </p:sp>
      <p:sp>
        <p:nvSpPr>
          <p:cNvPr id="28" name="Object 2"/>
          <p:cNvSpPr/>
          <p:nvPr/>
        </p:nvSpPr>
        <p:spPr>
          <a:xfrm>
            <a:off x="-2" y="-1"/>
            <a:ext cx="5399329" cy="6856287"/>
          </a:xfrm>
          <a:prstGeom prst="rect">
            <a:avLst/>
          </a:prstGeom>
          <a:solidFill>
            <a:srgbClr val="EDF1EB"/>
          </a:solidFill>
          <a:ln w="12700">
            <a:miter lim="400000"/>
          </a:ln>
        </p:spPr>
        <p:txBody>
          <a:bodyPr lIns="45718" tIns="45718" rIns="45718" bIns="45718"/>
          <a:lstStyle/>
          <a:p>
            <a:pPr/>
          </a:p>
        </p:txBody>
      </p:sp>
      <p:pic>
        <p:nvPicPr>
          <p:cNvPr id="29" name="Object 3" descr="Object 3"/>
          <p:cNvPicPr>
            <a:picLocks noChangeAspect="1"/>
          </p:cNvPicPr>
          <p:nvPr/>
        </p:nvPicPr>
        <p:blipFill>
          <a:blip r:embed="rId2">
            <a:extLst/>
          </a:blip>
          <a:srcRect l="31617" t="0" r="31617" b="0"/>
          <a:stretch>
            <a:fillRect/>
          </a:stretch>
        </p:blipFill>
        <p:spPr>
          <a:xfrm>
            <a:off x="0" y="0"/>
            <a:ext cx="5399326" cy="6856287"/>
          </a:xfrm>
          <a:prstGeom prst="rect">
            <a:avLst/>
          </a:prstGeom>
          <a:ln w="12700">
            <a:miter lim="400000"/>
          </a:ln>
        </p:spPr>
      </p:pic>
      <p:sp>
        <p:nvSpPr>
          <p:cNvPr id="30" name="Object 4"/>
          <p:cNvSpPr txBox="1"/>
          <p:nvPr/>
        </p:nvSpPr>
        <p:spPr>
          <a:xfrm>
            <a:off x="5634532" y="1792484"/>
            <a:ext cx="5792613" cy="36172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rtl="1">
              <a:lnSpc>
                <a:spcPts val="2200"/>
              </a:lnSpc>
              <a:defRPr spc="43" sz="1400">
                <a:solidFill>
                  <a:srgbClr val="181818">
                    <a:alpha val="80000"/>
                  </a:srgbClr>
                </a:solidFill>
                <a:latin typeface="Roboto"/>
                <a:ea typeface="Roboto"/>
                <a:cs typeface="Roboto"/>
                <a:sym typeface="Roboto"/>
              </a:defRPr>
            </a:lvl1pPr>
          </a:lstStyle>
          <a:p>
            <a:pPr/>
            <a:r>
              <a:t>קיבוץ דגניה ב׳ שוכן בעמק הירדן, מדרום לכנרת, והוא אחד הקיבוצים הראשונים שהוקמו בישראל – בסמוך לדגניה א׳ – ונחשב לסמל של חלוציות, ציונות והתיישבות חקלאית. הקיבוץ מילא תפקיד חשוב בהתפתחות ההתיישבות העובדת בארץ ישראל, והיה מעורב בתהליכים חקלאיים ותעשייתיים פורצי דרך. במסגרת הפרויקט, התמקדנו במתקן חקלאי ישן הנמצא בשטח הקיבוץ – מרסס תעשייתי ששימש בעבר לריסוס שדות הקיבוץ בחומרי הדברה ודשן. מדובר בכלי  חקלאי גדול שהיה חלק בלתי נפרד מהעבודה היומיומית של החקלאים בדגניה ב׳ לאורך עשרות שנים. כיום המתקן עומד כאנדרטה דוממת לתקופה אחרת – הוא אינו בשימוש עוד, אך נותר על תילו ומהווה סמל להיסטוריה המקומית ולדרכי העבודה של הדורות הקודמים. הפרויקט שלנו שואף להחיות את המתקן הזה בעזרת טכנולוגיית מציאות רבודה, ולאפשר למבקרים ללמוד עליו בצורה חווייתית, אינטראקטיבית ונגישה.</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11627"/>
        </a:solidFill>
      </p:bgPr>
    </p:bg>
    <p:spTree>
      <p:nvGrpSpPr>
        <p:cNvPr id="1" name=""/>
        <p:cNvGrpSpPr/>
        <p:nvPr/>
      </p:nvGrpSpPr>
      <p:grpSpPr>
        <a:xfrm>
          <a:off x="0" y="0"/>
          <a:ext cx="0" cy="0"/>
          <a:chOff x="0" y="0"/>
          <a:chExt cx="0" cy="0"/>
        </a:xfrm>
      </p:grpSpPr>
      <p:pic>
        <p:nvPicPr>
          <p:cNvPr id="32" name="Object 1" descr="Object 1"/>
          <p:cNvPicPr>
            <a:picLocks noChangeAspect="1"/>
          </p:cNvPicPr>
          <p:nvPr/>
        </p:nvPicPr>
        <p:blipFill>
          <a:blip r:embed="rId2">
            <a:extLst/>
          </a:blip>
          <a:stretch>
            <a:fillRect/>
          </a:stretch>
        </p:blipFill>
        <p:spPr>
          <a:xfrm>
            <a:off x="0" y="0"/>
            <a:ext cx="85704" cy="1304599"/>
          </a:xfrm>
          <a:prstGeom prst="rect">
            <a:avLst/>
          </a:prstGeom>
          <a:ln w="12700">
            <a:miter lim="400000"/>
          </a:ln>
        </p:spPr>
      </p:pic>
      <p:sp>
        <p:nvSpPr>
          <p:cNvPr id="33" name="Object 2"/>
          <p:cNvSpPr txBox="1"/>
          <p:nvPr/>
        </p:nvSpPr>
        <p:spPr>
          <a:xfrm>
            <a:off x="476128" y="350923"/>
            <a:ext cx="12188957" cy="5043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3900"/>
              </a:lnSpc>
              <a:defRPr sz="3700">
                <a:solidFill>
                  <a:srgbClr val="FFFFFF"/>
                </a:solidFill>
                <a:latin typeface="Playfair Display"/>
                <a:ea typeface="Playfair Display"/>
                <a:cs typeface="Playfair Display"/>
                <a:sym typeface="Playfair Display"/>
              </a:defRPr>
            </a:lvl1pPr>
          </a:lstStyle>
          <a:p>
            <a:pPr/>
            <a:r>
              <a:t>דרישות וארכיטקטורת המערכת</a:t>
            </a:r>
          </a:p>
        </p:txBody>
      </p:sp>
      <p:sp>
        <p:nvSpPr>
          <p:cNvPr id="34" name="Object 3"/>
          <p:cNvSpPr txBox="1"/>
          <p:nvPr/>
        </p:nvSpPr>
        <p:spPr>
          <a:xfrm>
            <a:off x="962173" y="1371598"/>
            <a:ext cx="10689065" cy="3810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2" indent="457200" algn="r" defTabSz="457200">
              <a:spcBef>
                <a:spcPts val="1200"/>
              </a:spcBef>
              <a:defRPr sz="1400">
                <a:solidFill>
                  <a:srgbClr val="FFFFFF"/>
                </a:solidFill>
                <a:latin typeface="Times Roman"/>
                <a:ea typeface="Times Roman"/>
                <a:cs typeface="Times Roman"/>
                <a:sym typeface="Times Roman"/>
              </a:defRPr>
            </a:pPr>
          </a:p>
          <a:p>
            <a:pPr lvl="2" indent="457200" algn="r" defTabSz="457200" rtl="1">
              <a:spcBef>
                <a:spcPts val="1200"/>
              </a:spcBef>
              <a:defRPr b="1" sz="1400">
                <a:solidFill>
                  <a:srgbClr val="FFFFFF"/>
                </a:solidFill>
                <a:latin typeface="Times Roman"/>
                <a:ea typeface="Times Roman"/>
                <a:cs typeface="Times Roman"/>
                <a:sym typeface="Times Roman"/>
              </a:defRPr>
            </a:pPr>
            <a:r>
              <a:t>מבנה סצנה ברור ומופרד לפי תפקיד</a:t>
            </a:r>
            <a:r>
              <a:rPr b="0"/>
              <a:t> – כל אחת משלוש הסצנות (מרסס, משחוק, וידאו) נבנתה כיחידה עצמאית עם היררכיה מסודרת: Canvas ראשי, שכבת ממשק, שכבת תלת-ממד/תמונה, ומנהלי סצנה (Managers).</a:t>
            </a:r>
          </a:p>
          <a:p>
            <a:pPr lvl="2" indent="457200" algn="r" defTabSz="457200" rtl="1">
              <a:spcBef>
                <a:spcPts val="1200"/>
              </a:spcBef>
              <a:defRPr b="1" sz="1400">
                <a:solidFill>
                  <a:srgbClr val="FFFFFF"/>
                </a:solidFill>
                <a:latin typeface="Times Roman"/>
                <a:ea typeface="Times Roman"/>
                <a:cs typeface="Times Roman"/>
                <a:sym typeface="Times Roman"/>
              </a:defRPr>
            </a:pPr>
            <a:r>
              <a:t>שימוש ב-Prefabs לניהול רכיבים חוזרים</a:t>
            </a:r>
            <a:r>
              <a:rPr b="0"/>
              <a:t> – אלמנטים כמו כפתורי שפה, כפתור חזרה, ותיבות טקסט הוגדרו כ-Prefabs לצורך שימוש חוזר וקל בכל סצנה.</a:t>
            </a:r>
          </a:p>
          <a:p>
            <a:pPr lvl="2" indent="457200" algn="r" defTabSz="457200" rtl="1">
              <a:defRPr b="1" sz="1400">
                <a:solidFill>
                  <a:srgbClr val="FFFFFF"/>
                </a:solidFill>
                <a:latin typeface="Times Roman"/>
                <a:ea typeface="Times Roman"/>
                <a:cs typeface="Times Roman"/>
                <a:sym typeface="Times Roman"/>
              </a:defRPr>
            </a:pPr>
            <a:r>
              <a:t>חלוקה פונקציונלית לסקריפטים</a:t>
            </a:r>
            <a:r>
              <a:rPr b="0"/>
              <a:t> – כל רכיב עיקרי (זיהוי תמונה, קריינות, ניהול חידון, ניהול תרגום, הצגת וידאו) מנוהל ע"י סקריפט ייעודי שמופרד מבחינת אחריות (Single Responsibility).</a:t>
            </a:r>
          </a:p>
          <a:p>
            <a:pPr lvl="2" indent="457200" algn="r" defTabSz="457200">
              <a:defRPr sz="1400">
                <a:solidFill>
                  <a:srgbClr val="FFFFFF"/>
                </a:solidFill>
                <a:latin typeface="Times Roman"/>
                <a:ea typeface="Times Roman"/>
                <a:cs typeface="Times Roman"/>
                <a:sym typeface="Times Roman"/>
              </a:defRPr>
            </a:pPr>
          </a:p>
          <a:p>
            <a:pPr lvl="2" indent="457200" algn="r" defTabSz="457200" rtl="1">
              <a:defRPr b="1" sz="1400">
                <a:solidFill>
                  <a:srgbClr val="FFFFFF"/>
                </a:solidFill>
                <a:latin typeface="Times Roman"/>
                <a:ea typeface="Times Roman"/>
                <a:cs typeface="Times Roman"/>
                <a:sym typeface="Times Roman"/>
              </a:defRPr>
            </a:pPr>
            <a:r>
              <a:t>שמירה על חוויית משתמש יציבה בין סצנות</a:t>
            </a:r>
            <a:r>
              <a:rPr b="0"/>
              <a:t> – רכיבי UI כמו תפריט עליון, נקודות חיווי או קישורים חיצוניים נבנים במידת הצורך גם בסצנות שאינן ראשיות, כדי להימנע מניתוק תחושתי בין חלקי </a:t>
            </a:r>
          </a:p>
          <a:p>
            <a:pPr lvl="2" indent="457200" algn="r" defTabSz="457200" rtl="1">
              <a:defRPr sz="1400">
                <a:solidFill>
                  <a:srgbClr val="FFFFFF"/>
                </a:solidFill>
                <a:latin typeface="Times Roman"/>
                <a:ea typeface="Times Roman"/>
                <a:cs typeface="Times Roman"/>
                <a:sym typeface="Times Roman"/>
              </a:defRPr>
            </a:pPr>
            <a:r>
              <a:t>האפליקציה.</a:t>
            </a:r>
          </a:p>
          <a:p>
            <a:pPr lvl="2" indent="457200" algn="r" defTabSz="457200">
              <a:defRPr sz="1400">
                <a:solidFill>
                  <a:srgbClr val="FFFFFF"/>
                </a:solidFill>
                <a:latin typeface="Times Roman"/>
                <a:ea typeface="Times Roman"/>
                <a:cs typeface="Times Roman"/>
                <a:sym typeface="Times Roman"/>
              </a:defRPr>
            </a:pPr>
          </a:p>
          <a:p>
            <a:pPr lvl="5" indent="1143000" algn="r" defTabSz="457200" rtl="1">
              <a:spcBef>
                <a:spcPts val="1200"/>
              </a:spcBef>
              <a:defRPr b="1" sz="1400">
                <a:solidFill>
                  <a:srgbClr val="FFFFFF"/>
                </a:solidFill>
                <a:latin typeface="Times Roman"/>
                <a:ea typeface="Times Roman"/>
                <a:cs typeface="Times Roman"/>
                <a:sym typeface="Times Roman"/>
              </a:defRPr>
            </a:pPr>
            <a:r>
              <a:t>משחוק ובחינה עם ניקוד</a:t>
            </a:r>
            <a:r>
              <a:rPr b="0"/>
              <a:t> – מערכת ניקוד אוטומטית שמציגה למשתמש את התוצאה הסופית עם סיום החידון</a:t>
            </a:r>
          </a:p>
          <a:p>
            <a:pPr lvl="5" indent="1143000" algn="r" defTabSz="457200" rtl="1">
              <a:spcBef>
                <a:spcPts val="1200"/>
              </a:spcBef>
              <a:defRPr b="1" sz="1400">
                <a:solidFill>
                  <a:srgbClr val="FFFFFF"/>
                </a:solidFill>
                <a:latin typeface="Times Roman"/>
                <a:ea typeface="Times Roman"/>
                <a:cs typeface="Times Roman"/>
                <a:sym typeface="Times Roman"/>
              </a:defRPr>
            </a:pPr>
            <a:r>
              <a:t>קישור לאתר הקיבוץ</a:t>
            </a:r>
            <a:r>
              <a:rPr b="0"/>
              <a:t> – מאפשר למשתמש לגשת ישירות למידע נוסף לצורך העמקה בפריטים ובאתרים נוספים הקשורים לקיבוץ.</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111627"/>
        </a:solidFill>
      </p:bgPr>
    </p:bg>
    <p:spTree>
      <p:nvGrpSpPr>
        <p:cNvPr id="1" name=""/>
        <p:cNvGrpSpPr/>
        <p:nvPr/>
      </p:nvGrpSpPr>
      <p:grpSpPr>
        <a:xfrm>
          <a:off x="0" y="0"/>
          <a:ext cx="0" cy="0"/>
          <a:chOff x="0" y="0"/>
          <a:chExt cx="0" cy="0"/>
        </a:xfrm>
      </p:grpSpPr>
      <p:pic>
        <p:nvPicPr>
          <p:cNvPr id="36" name="Object 1" descr="Object 1"/>
          <p:cNvPicPr>
            <a:picLocks noChangeAspect="1"/>
          </p:cNvPicPr>
          <p:nvPr/>
        </p:nvPicPr>
        <p:blipFill>
          <a:blip r:embed="rId2">
            <a:extLst/>
          </a:blip>
          <a:stretch>
            <a:fillRect/>
          </a:stretch>
        </p:blipFill>
        <p:spPr>
          <a:xfrm>
            <a:off x="0" y="0"/>
            <a:ext cx="85704" cy="1304599"/>
          </a:xfrm>
          <a:prstGeom prst="rect">
            <a:avLst/>
          </a:prstGeom>
          <a:ln w="12700">
            <a:miter lim="400000"/>
          </a:ln>
        </p:spPr>
      </p:pic>
      <p:sp>
        <p:nvSpPr>
          <p:cNvPr id="37" name="Object 2"/>
          <p:cNvSpPr txBox="1"/>
          <p:nvPr/>
        </p:nvSpPr>
        <p:spPr>
          <a:xfrm>
            <a:off x="476128" y="350923"/>
            <a:ext cx="12188957" cy="5043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3900"/>
              </a:lnSpc>
              <a:defRPr sz="3700">
                <a:solidFill>
                  <a:srgbClr val="FFFFFF"/>
                </a:solidFill>
                <a:latin typeface="Playfair Display"/>
                <a:ea typeface="Playfair Display"/>
                <a:cs typeface="Playfair Display"/>
                <a:sym typeface="Playfair Display"/>
              </a:defRPr>
            </a:lvl1pPr>
          </a:lstStyle>
          <a:p>
            <a:pPr/>
            <a:r>
              <a:t>פיצ'רים מעניינים שמומשו</a:t>
            </a:r>
          </a:p>
        </p:txBody>
      </p:sp>
      <p:sp>
        <p:nvSpPr>
          <p:cNvPr id="38" name="Object 3"/>
          <p:cNvSpPr txBox="1"/>
          <p:nvPr/>
        </p:nvSpPr>
        <p:spPr>
          <a:xfrm>
            <a:off x="821444" y="1650587"/>
            <a:ext cx="5446943" cy="422681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42899" indent="-242899" rtl="1">
              <a:lnSpc>
                <a:spcPts val="2500"/>
              </a:lnSpc>
              <a:buSzPct val="100000"/>
              <a:buChar char="•"/>
              <a:defRPr b="1" spc="189">
                <a:solidFill>
                  <a:srgbClr val="FFFFFF"/>
                </a:solidFill>
                <a:latin typeface="Roboto"/>
                <a:ea typeface="Roboto"/>
                <a:cs typeface="Roboto"/>
                <a:sym typeface="Roboto"/>
              </a:defRPr>
            </a:pPr>
            <a:r>
              <a:t>זיהוי תלת-ממדי של המרסס בשטח</a:t>
            </a:r>
          </a:p>
          <a:p>
            <a:pPr lvl="1" indent="457200" rtl="1">
              <a:lnSpc>
                <a:spcPts val="2200"/>
              </a:lnSpc>
              <a:spcBef>
                <a:spcPts val="200"/>
              </a:spcBef>
              <a:defRPr spc="44" sz="1400">
                <a:solidFill>
                  <a:srgbClr val="FFFFFF">
                    <a:alpha val="80000"/>
                  </a:srgbClr>
                </a:solidFill>
                <a:latin typeface="Roboto"/>
                <a:ea typeface="Roboto"/>
                <a:cs typeface="Roboto"/>
                <a:sym typeface="Roboto"/>
              </a:defRPr>
            </a:pPr>
            <a:r>
              <a:t>שימוש במצלמת המכשיר לזיהוי מיקום וכיוון המרסס בסביבה התלת-ממדית</a:t>
            </a:r>
          </a:p>
          <a:p>
            <a:pPr marL="242899" indent="-242899" rtl="1">
              <a:lnSpc>
                <a:spcPts val="2500"/>
              </a:lnSpc>
              <a:spcBef>
                <a:spcPts val="2400"/>
              </a:spcBef>
              <a:buSzPct val="100000"/>
              <a:buChar char="•"/>
              <a:defRPr b="1" spc="189">
                <a:solidFill>
                  <a:srgbClr val="FFFFFF"/>
                </a:solidFill>
                <a:latin typeface="Roboto"/>
                <a:ea typeface="Roboto"/>
                <a:cs typeface="Roboto"/>
                <a:sym typeface="Roboto"/>
              </a:defRPr>
            </a:pPr>
            <a:r>
              <a:t>הופעת כפתורי בחירת שפה</a:t>
            </a:r>
          </a:p>
          <a:p>
            <a:pPr lvl="1" indent="457200" rtl="1">
              <a:lnSpc>
                <a:spcPts val="2200"/>
              </a:lnSpc>
              <a:spcBef>
                <a:spcPts val="200"/>
              </a:spcBef>
              <a:defRPr spc="44" sz="1400">
                <a:solidFill>
                  <a:srgbClr val="FFFFFF">
                    <a:alpha val="80000"/>
                  </a:srgbClr>
                </a:solidFill>
                <a:latin typeface="Roboto"/>
                <a:ea typeface="Roboto"/>
                <a:cs typeface="Roboto"/>
                <a:sym typeface="Roboto"/>
              </a:defRPr>
            </a:pPr>
            <a:r>
              <a:t>הצגת אפשרויות שפה רק לאחר זיהוי המודל בהצלחה</a:t>
            </a:r>
          </a:p>
          <a:p>
            <a:pPr marL="242899" indent="-242899" rtl="1">
              <a:lnSpc>
                <a:spcPts val="2500"/>
              </a:lnSpc>
              <a:spcBef>
                <a:spcPts val="2400"/>
              </a:spcBef>
              <a:buSzPct val="100000"/>
              <a:buChar char="•"/>
              <a:defRPr b="1" spc="189">
                <a:solidFill>
                  <a:srgbClr val="FFFFFF"/>
                </a:solidFill>
                <a:latin typeface="Roboto"/>
                <a:ea typeface="Roboto"/>
                <a:cs typeface="Roboto"/>
                <a:sym typeface="Roboto"/>
              </a:defRPr>
            </a:pPr>
            <a:r>
              <a:t>קריינות תואמת שפה</a:t>
            </a:r>
          </a:p>
          <a:p>
            <a:pPr lvl="1" indent="457200" rtl="1">
              <a:lnSpc>
                <a:spcPts val="2200"/>
              </a:lnSpc>
              <a:spcBef>
                <a:spcPts val="200"/>
              </a:spcBef>
              <a:defRPr spc="44" sz="1400">
                <a:solidFill>
                  <a:srgbClr val="FFFFFF">
                    <a:alpha val="80000"/>
                  </a:srgbClr>
                </a:solidFill>
                <a:latin typeface="Roboto"/>
                <a:ea typeface="Roboto"/>
                <a:cs typeface="Roboto"/>
                <a:sym typeface="Roboto"/>
              </a:defRPr>
            </a:pPr>
            <a:r>
              <a:t>השמעת הנחיות קוליות מיידית לפי השפה שנבחרה, עם עצירת ההנחיות הקודמות</a:t>
            </a:r>
          </a:p>
          <a:p>
            <a:pPr marL="242899" indent="-242899" rtl="1">
              <a:lnSpc>
                <a:spcPts val="2500"/>
              </a:lnSpc>
              <a:spcBef>
                <a:spcPts val="2400"/>
              </a:spcBef>
              <a:buSzPct val="100000"/>
              <a:buChar char="•"/>
              <a:defRPr b="1" spc="189">
                <a:solidFill>
                  <a:srgbClr val="FFFFFF"/>
                </a:solidFill>
                <a:latin typeface="Roboto"/>
                <a:ea typeface="Roboto"/>
                <a:cs typeface="Roboto"/>
                <a:sym typeface="Roboto"/>
              </a:defRPr>
            </a:pPr>
            <a:r>
              <a:t>תמיכה בטקסטים בעברית</a:t>
            </a:r>
          </a:p>
          <a:p>
            <a:pPr lvl="1" indent="457200" rtl="1">
              <a:lnSpc>
                <a:spcPts val="2200"/>
              </a:lnSpc>
              <a:spcBef>
                <a:spcPts val="200"/>
              </a:spcBef>
              <a:defRPr spc="44" sz="1400">
                <a:solidFill>
                  <a:srgbClr val="FFFFFF">
                    <a:alpha val="80000"/>
                  </a:srgbClr>
                </a:solidFill>
                <a:latin typeface="Roboto"/>
                <a:ea typeface="Roboto"/>
                <a:cs typeface="Roboto"/>
                <a:sym typeface="Roboto"/>
              </a:defRPr>
            </a:pPr>
            <a:r>
              <a:t>הצגת טקסטים ותיאורים תואמים לקריינות, כולל כיוון עברי (מימין לשמאל)</a:t>
            </a:r>
          </a:p>
        </p:txBody>
      </p:sp>
      <p:sp>
        <p:nvSpPr>
          <p:cNvPr id="39" name="Object 4"/>
          <p:cNvSpPr txBox="1"/>
          <p:nvPr/>
        </p:nvSpPr>
        <p:spPr>
          <a:xfrm>
            <a:off x="6284925" y="1624422"/>
            <a:ext cx="5446943" cy="394741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42899" indent="-242899" rtl="1">
              <a:lnSpc>
                <a:spcPts val="2500"/>
              </a:lnSpc>
              <a:buSzPct val="100000"/>
              <a:buChar char="•"/>
              <a:defRPr b="1" spc="189">
                <a:solidFill>
                  <a:srgbClr val="FFFFFF"/>
                </a:solidFill>
                <a:latin typeface="Roboto"/>
                <a:ea typeface="Roboto"/>
                <a:cs typeface="Roboto"/>
                <a:sym typeface="Roboto"/>
              </a:defRPr>
            </a:pPr>
            <a:r>
              <a:t>כפתור חזרה למסך הראשי</a:t>
            </a:r>
          </a:p>
          <a:p>
            <a:pPr lvl="1" indent="457200" rtl="1">
              <a:lnSpc>
                <a:spcPts val="2200"/>
              </a:lnSpc>
              <a:spcBef>
                <a:spcPts val="200"/>
              </a:spcBef>
              <a:defRPr spc="44" sz="1400">
                <a:solidFill>
                  <a:srgbClr val="FFFFFF">
                    <a:alpha val="80000"/>
                  </a:srgbClr>
                </a:solidFill>
                <a:latin typeface="Roboto"/>
                <a:ea typeface="Roboto"/>
                <a:cs typeface="Roboto"/>
                <a:sym typeface="Roboto"/>
              </a:defRPr>
            </a:pPr>
            <a:r>
              <a:t>כפתור קבוע בפינה העליונה שמאפשר חזרה מהיר למסך הראשי של היישום</a:t>
            </a:r>
          </a:p>
          <a:p>
            <a:pPr marL="242899" indent="-242899" rtl="1">
              <a:lnSpc>
                <a:spcPts val="2500"/>
              </a:lnSpc>
              <a:spcBef>
                <a:spcPts val="2400"/>
              </a:spcBef>
              <a:buSzPct val="100000"/>
              <a:buChar char="•"/>
              <a:defRPr b="1" spc="189">
                <a:solidFill>
                  <a:srgbClr val="FFFFFF"/>
                </a:solidFill>
                <a:latin typeface="Roboto"/>
                <a:ea typeface="Roboto"/>
                <a:cs typeface="Roboto"/>
                <a:sym typeface="Roboto"/>
              </a:defRPr>
            </a:pPr>
            <a:r>
              <a:t>מעבר לתוכן וידאו</a:t>
            </a:r>
          </a:p>
          <a:p>
            <a:pPr lvl="1" indent="457200" rtl="1">
              <a:lnSpc>
                <a:spcPts val="2200"/>
              </a:lnSpc>
              <a:spcBef>
                <a:spcPts val="200"/>
              </a:spcBef>
              <a:defRPr spc="44" sz="1400">
                <a:solidFill>
                  <a:srgbClr val="FFFFFF">
                    <a:alpha val="80000"/>
                  </a:srgbClr>
                </a:solidFill>
                <a:latin typeface="Roboto"/>
                <a:ea typeface="Roboto"/>
                <a:cs typeface="Roboto"/>
                <a:sym typeface="Roboto"/>
              </a:defRPr>
            </a:pPr>
            <a:r>
              <a:t>אפשרות לצפייה בסרטון הדרכה ייעודי דרך התפריט הראשי</a:t>
            </a:r>
          </a:p>
          <a:p>
            <a:pPr marL="242899" indent="-242899" rtl="1">
              <a:lnSpc>
                <a:spcPts val="2500"/>
              </a:lnSpc>
              <a:spcBef>
                <a:spcPts val="2400"/>
              </a:spcBef>
              <a:buSzPct val="100000"/>
              <a:buChar char="•"/>
              <a:defRPr b="1" spc="189">
                <a:solidFill>
                  <a:srgbClr val="FFFFFF"/>
                </a:solidFill>
                <a:latin typeface="Roboto"/>
                <a:ea typeface="Roboto"/>
                <a:cs typeface="Roboto"/>
                <a:sym typeface="Roboto"/>
              </a:defRPr>
            </a:pPr>
            <a:r>
              <a:t>הסתרת רכיבים לא תקינים</a:t>
            </a:r>
          </a:p>
          <a:p>
            <a:pPr lvl="1" indent="457200" rtl="1">
              <a:lnSpc>
                <a:spcPts val="2200"/>
              </a:lnSpc>
              <a:spcBef>
                <a:spcPts val="200"/>
              </a:spcBef>
              <a:defRPr spc="44" sz="1400">
                <a:solidFill>
                  <a:srgbClr val="FFFFFF">
                    <a:alpha val="80000"/>
                  </a:srgbClr>
                </a:solidFill>
                <a:latin typeface="Roboto"/>
                <a:ea typeface="Roboto"/>
                <a:cs typeface="Roboto"/>
                <a:sym typeface="Roboto"/>
              </a:defRPr>
            </a:pPr>
            <a:r>
              <a:t>הסתרת רשתות ומרכיבים גרפיים לא תקינים לשיפור האסתטיקה והנראות</a:t>
            </a:r>
          </a:p>
          <a:p>
            <a:pPr marL="242899" indent="-242899" rtl="1">
              <a:lnSpc>
                <a:spcPts val="2500"/>
              </a:lnSpc>
              <a:spcBef>
                <a:spcPts val="2400"/>
              </a:spcBef>
              <a:buSzPct val="100000"/>
              <a:buChar char="•"/>
              <a:defRPr b="1" spc="189">
                <a:solidFill>
                  <a:srgbClr val="FFFFFF"/>
                </a:solidFill>
                <a:latin typeface="Roboto"/>
                <a:ea typeface="Roboto"/>
                <a:cs typeface="Roboto"/>
                <a:sym typeface="Roboto"/>
              </a:defRPr>
            </a:pPr>
            <a:r>
              <a:t>ממשק משתמש פשוט ונגיש</a:t>
            </a:r>
          </a:p>
          <a:p>
            <a:pPr lvl="1" indent="457200" rtl="1">
              <a:lnSpc>
                <a:spcPts val="2200"/>
              </a:lnSpc>
              <a:spcBef>
                <a:spcPts val="200"/>
              </a:spcBef>
              <a:defRPr spc="44" sz="1400">
                <a:solidFill>
                  <a:srgbClr val="FFFFFF">
                    <a:alpha val="80000"/>
                  </a:srgbClr>
                </a:solidFill>
                <a:latin typeface="Roboto"/>
                <a:ea typeface="Roboto"/>
                <a:cs typeface="Roboto"/>
                <a:sym typeface="Roboto"/>
              </a:defRPr>
            </a:pPr>
            <a:r>
              <a:t>ממשק משתמש קל לשימוש, מותאם לכל גילאי המשתמשים</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41" name="Object 1" descr="Object 1"/>
          <p:cNvPicPr>
            <a:picLocks noChangeAspect="1"/>
          </p:cNvPicPr>
          <p:nvPr/>
        </p:nvPicPr>
        <p:blipFill>
          <a:blip r:embed="rId2">
            <a:extLst/>
          </a:blip>
          <a:stretch>
            <a:fillRect/>
          </a:stretch>
        </p:blipFill>
        <p:spPr>
          <a:xfrm>
            <a:off x="0" y="0"/>
            <a:ext cx="76184" cy="1304599"/>
          </a:xfrm>
          <a:prstGeom prst="rect">
            <a:avLst/>
          </a:prstGeom>
          <a:ln w="12700">
            <a:miter lim="400000"/>
          </a:ln>
        </p:spPr>
      </p:pic>
      <p:sp>
        <p:nvSpPr>
          <p:cNvPr id="42" name="Object 2"/>
          <p:cNvSpPr txBox="1"/>
          <p:nvPr/>
        </p:nvSpPr>
        <p:spPr>
          <a:xfrm>
            <a:off x="476128" y="350923"/>
            <a:ext cx="12188957" cy="5043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a:lnSpc>
                <a:spcPts val="3900"/>
              </a:lnSpc>
              <a:defRPr sz="3700">
                <a:solidFill>
                  <a:srgbClr val="181818">
                    <a:alpha val="80000"/>
                  </a:srgbClr>
                </a:solidFill>
                <a:latin typeface="Playfair Display"/>
                <a:ea typeface="Playfair Display"/>
                <a:cs typeface="Playfair Display"/>
                <a:sym typeface="Playfair Display"/>
              </a:defRPr>
            </a:lvl1pPr>
          </a:lstStyle>
          <a:p>
            <a:pPr/>
            <a:r>
              <a:t>SUS</a:t>
            </a:r>
          </a:p>
        </p:txBody>
      </p:sp>
      <p:sp>
        <p:nvSpPr>
          <p:cNvPr id="43" name="הערכת השמישות הכללית חיובית – המשתמש נתן ציונים חיוביים לרוב הפריטים, כמו &quot;לא היה צורך בתמיכה טכנית&quot; (ציון: 1) ו-&quot;המערכת קלה לשימוש&quot; (ציון: 3).…"/>
          <p:cNvSpPr txBox="1"/>
          <p:nvPr/>
        </p:nvSpPr>
        <p:spPr>
          <a:xfrm>
            <a:off x="875599" y="3655317"/>
            <a:ext cx="10885558" cy="20762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r" defTabSz="457200" rtl="1">
              <a:spcBef>
                <a:spcPts val="1200"/>
              </a:spcBef>
              <a:defRPr b="1" sz="1200">
                <a:latin typeface="Times Roman"/>
                <a:ea typeface="Times Roman"/>
                <a:cs typeface="Times Roman"/>
                <a:sym typeface="Times Roman"/>
              </a:defRPr>
            </a:pPr>
            <a:r>
              <a:t>הערכת השמישות הכללית חיובית</a:t>
            </a:r>
            <a:r>
              <a:rPr b="0"/>
              <a:t> – המשתמש נתן ציונים חיוביים לרוב הפריטים, כמו "לא היה צורך בתמיכה טכנית" (ציון: 1) ו-"המערכת קלה לשימוש" (ציון: 3).</a:t>
            </a:r>
          </a:p>
          <a:p>
            <a:pPr algn="r" defTabSz="457200" rtl="1">
              <a:spcBef>
                <a:spcPts val="1200"/>
              </a:spcBef>
              <a:defRPr b="1" sz="1200">
                <a:latin typeface="Times Roman"/>
                <a:ea typeface="Times Roman"/>
                <a:cs typeface="Times Roman"/>
                <a:sym typeface="Times Roman"/>
              </a:defRPr>
            </a:pPr>
            <a:r>
              <a:t>המערכת נתפסת כקלה ללמידה ולשימוש</a:t>
            </a:r>
            <a:r>
              <a:rPr b="0"/>
              <a:t> – ציונים גבוהים עבור "רוב האנשים יהיו מסוגלים ללמוד להשתמש במערכת בקלות" (ציון: 4) ו-"עלי ללמוד הרבה דברים לפני שאוכל להשתמש במערכת זו" (ציון: 1).</a:t>
            </a:r>
          </a:p>
          <a:p>
            <a:pPr algn="r" defTabSz="457200" rtl="1">
              <a:spcBef>
                <a:spcPts val="1200"/>
              </a:spcBef>
              <a:defRPr b="1" sz="1200">
                <a:latin typeface="Times Roman"/>
                <a:ea typeface="Times Roman"/>
                <a:cs typeface="Times Roman"/>
                <a:sym typeface="Times Roman"/>
              </a:defRPr>
            </a:pPr>
            <a:r>
              <a:t>רמת מורכבות נתפסת נמוכה</a:t>
            </a:r>
            <a:r>
              <a:rPr b="0"/>
              <a:t> – המשתמש לא הסכים עם הצהרות שליליות כמו "המערכת מסובכת ללא סיבה" (ציון: 1) ו-"המערכת מאוד מסורבלת לשימוש" (ציון: 1).</a:t>
            </a:r>
          </a:p>
          <a:p>
            <a:pPr algn="r" defTabSz="457200" rtl="1">
              <a:spcBef>
                <a:spcPts val="1200"/>
              </a:spcBef>
              <a:defRPr b="1" sz="1200">
                <a:latin typeface="Times Roman"/>
                <a:ea typeface="Times Roman"/>
                <a:cs typeface="Times Roman"/>
                <a:sym typeface="Times Roman"/>
              </a:defRPr>
            </a:pPr>
            <a:r>
              <a:t>תחושת הביטחון בעת שימוש במערכת דורשת חיזוק</a:t>
            </a:r>
            <a:r>
              <a:rPr b="0"/>
              <a:t> – הצהרה כמו "חשתי ביטחון רב כאשר השתמשתי במערכת" קיבלה ציון נמוך (2), מה שמרמז על חוסר ביטחון מצד המשתמש.</a:t>
            </a:r>
          </a:p>
          <a:p>
            <a:pPr algn="r" defTabSz="457200" rtl="1">
              <a:spcBef>
                <a:spcPts val="1200"/>
              </a:spcBef>
              <a:defRPr b="1" sz="1200">
                <a:latin typeface="Times Roman"/>
                <a:ea typeface="Times Roman"/>
                <a:cs typeface="Times Roman"/>
                <a:sym typeface="Times Roman"/>
              </a:defRPr>
            </a:pPr>
            <a:r>
              <a:t>חוסר במידע מונע חישוב ציון SUS מלא</a:t>
            </a:r>
            <a:r>
              <a:rPr b="0"/>
              <a:t> – שאלה אחת לא נענתה ("חשבתי כי היה יותר מידי חוסר עקביות במערכת"), ולכן לא ניתן לחשב את ציון ה-SUS הכולל</a:t>
            </a:r>
          </a:p>
        </p:txBody>
      </p:sp>
      <p:pic>
        <p:nvPicPr>
          <p:cNvPr id="44" name="Image" descr="Image"/>
          <p:cNvPicPr>
            <a:picLocks noChangeAspect="1"/>
          </p:cNvPicPr>
          <p:nvPr/>
        </p:nvPicPr>
        <p:blipFill>
          <a:blip r:embed="rId3">
            <a:extLst/>
          </a:blip>
          <a:stretch>
            <a:fillRect/>
          </a:stretch>
        </p:blipFill>
        <p:spPr>
          <a:xfrm>
            <a:off x="1235134" y="1354944"/>
            <a:ext cx="9721731" cy="21858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46" name="Object 1" descr="Object 1"/>
          <p:cNvPicPr>
            <a:picLocks noChangeAspect="1"/>
          </p:cNvPicPr>
          <p:nvPr/>
        </p:nvPicPr>
        <p:blipFill>
          <a:blip r:embed="rId2">
            <a:extLst/>
          </a:blip>
          <a:stretch>
            <a:fillRect/>
          </a:stretch>
        </p:blipFill>
        <p:spPr>
          <a:xfrm>
            <a:off x="0" y="0"/>
            <a:ext cx="76184" cy="1304599"/>
          </a:xfrm>
          <a:prstGeom prst="rect">
            <a:avLst/>
          </a:prstGeom>
          <a:ln w="12700">
            <a:miter lim="400000"/>
          </a:ln>
        </p:spPr>
      </p:pic>
      <p:sp>
        <p:nvSpPr>
          <p:cNvPr id="47" name="Object 2"/>
          <p:cNvSpPr txBox="1"/>
          <p:nvPr/>
        </p:nvSpPr>
        <p:spPr>
          <a:xfrm>
            <a:off x="476128" y="350923"/>
            <a:ext cx="12188957" cy="504308"/>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3900"/>
              </a:lnSpc>
              <a:defRPr sz="3700">
                <a:solidFill>
                  <a:srgbClr val="181818">
                    <a:alpha val="80000"/>
                  </a:srgbClr>
                </a:solidFill>
                <a:latin typeface="Playfair Display"/>
                <a:ea typeface="Playfair Display"/>
                <a:cs typeface="Playfair Display"/>
                <a:sym typeface="Playfair Display"/>
              </a:defRPr>
            </a:lvl1pPr>
          </a:lstStyle>
          <a:p>
            <a:pPr/>
            <a:r>
              <a:t>מסקנות והרחבות עתידיות</a:t>
            </a:r>
          </a:p>
        </p:txBody>
      </p:sp>
      <p:pic>
        <p:nvPicPr>
          <p:cNvPr id="48" name="Object 3" descr="Object 3"/>
          <p:cNvPicPr>
            <a:picLocks noChangeAspect="1"/>
          </p:cNvPicPr>
          <p:nvPr/>
        </p:nvPicPr>
        <p:blipFill>
          <a:blip r:embed="rId3">
            <a:extLst/>
          </a:blip>
          <a:stretch>
            <a:fillRect/>
          </a:stretch>
        </p:blipFill>
        <p:spPr>
          <a:xfrm>
            <a:off x="1799626" y="2315340"/>
            <a:ext cx="780858" cy="818948"/>
          </a:xfrm>
          <a:prstGeom prst="rect">
            <a:avLst/>
          </a:prstGeom>
          <a:ln w="12700">
            <a:miter lim="400000"/>
          </a:ln>
        </p:spPr>
      </p:pic>
      <p:sp>
        <p:nvSpPr>
          <p:cNvPr id="49" name="Object 4"/>
          <p:cNvSpPr txBox="1"/>
          <p:nvPr/>
        </p:nvSpPr>
        <p:spPr>
          <a:xfrm>
            <a:off x="419945" y="3538173"/>
            <a:ext cx="3540514" cy="2077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1700"/>
              </a:lnSpc>
              <a:defRPr b="1" spc="126" sz="1200">
                <a:solidFill>
                  <a:srgbClr val="181818">
                    <a:alpha val="80000"/>
                  </a:srgbClr>
                </a:solidFill>
                <a:latin typeface="Roboto"/>
                <a:ea typeface="Roboto"/>
                <a:cs typeface="Roboto"/>
                <a:sym typeface="Roboto"/>
              </a:defRPr>
            </a:lvl1pPr>
          </a:lstStyle>
          <a:p>
            <a:pPr/>
            <a:r>
              <a:t>הרחבת השימוש למתקנים חקלאיים נוספים</a:t>
            </a:r>
          </a:p>
        </p:txBody>
      </p:sp>
      <p:sp>
        <p:nvSpPr>
          <p:cNvPr id="50" name="Object 5"/>
          <p:cNvSpPr txBox="1"/>
          <p:nvPr/>
        </p:nvSpPr>
        <p:spPr>
          <a:xfrm>
            <a:off x="419945" y="4040492"/>
            <a:ext cx="3540514" cy="7106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1900"/>
              </a:lnSpc>
              <a:spcBef>
                <a:spcPts val="500"/>
              </a:spcBef>
              <a:defRPr spc="38" sz="1200">
                <a:solidFill>
                  <a:srgbClr val="181818">
                    <a:alpha val="80000"/>
                  </a:srgbClr>
                </a:solidFill>
                <a:latin typeface="Roboto"/>
                <a:ea typeface="Roboto"/>
                <a:cs typeface="Roboto"/>
                <a:sym typeface="Roboto"/>
              </a:defRPr>
            </a:lvl1pPr>
          </a:lstStyle>
          <a:p>
            <a:pPr/>
            <a:r>
              <a:t>המערכת ניתנת להתאמה והרחבה למתקנים חקלאיים אחרים בקיבוץ או באזורים אחרים בארץ, מגדילה את ההשפעה והערך המוסף</a:t>
            </a:r>
          </a:p>
        </p:txBody>
      </p:sp>
      <p:pic>
        <p:nvPicPr>
          <p:cNvPr id="51" name="Object 6" descr="Object 6"/>
          <p:cNvPicPr>
            <a:picLocks noChangeAspect="1"/>
          </p:cNvPicPr>
          <p:nvPr/>
        </p:nvPicPr>
        <p:blipFill>
          <a:blip r:embed="rId4">
            <a:extLst/>
          </a:blip>
          <a:stretch>
            <a:fillRect/>
          </a:stretch>
        </p:blipFill>
        <p:spPr>
          <a:xfrm>
            <a:off x="5737383" y="2371126"/>
            <a:ext cx="742767" cy="742765"/>
          </a:xfrm>
          <a:prstGeom prst="rect">
            <a:avLst/>
          </a:prstGeom>
          <a:ln w="12700">
            <a:miter lim="400000"/>
          </a:ln>
        </p:spPr>
      </p:pic>
      <p:sp>
        <p:nvSpPr>
          <p:cNvPr id="52" name="Object 7"/>
          <p:cNvSpPr txBox="1"/>
          <p:nvPr/>
        </p:nvSpPr>
        <p:spPr>
          <a:xfrm>
            <a:off x="4303271" y="3538173"/>
            <a:ext cx="3582409" cy="2077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1700"/>
              </a:lnSpc>
              <a:defRPr b="1" spc="126" sz="1200">
                <a:solidFill>
                  <a:srgbClr val="181818">
                    <a:alpha val="80000"/>
                  </a:srgbClr>
                </a:solidFill>
                <a:latin typeface="Roboto"/>
                <a:ea typeface="Roboto"/>
                <a:cs typeface="Roboto"/>
                <a:sym typeface="Roboto"/>
              </a:defRPr>
            </a:lvl1pPr>
          </a:lstStyle>
          <a:p>
            <a:pPr/>
            <a:r>
              <a:t>הוספת אפשרויות נגישות נוספות</a:t>
            </a:r>
          </a:p>
        </p:txBody>
      </p:sp>
      <p:sp>
        <p:nvSpPr>
          <p:cNvPr id="53" name="Object 8"/>
          <p:cNvSpPr txBox="1"/>
          <p:nvPr/>
        </p:nvSpPr>
        <p:spPr>
          <a:xfrm>
            <a:off x="4303271" y="3824447"/>
            <a:ext cx="3582409" cy="7106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1900"/>
              </a:lnSpc>
              <a:spcBef>
                <a:spcPts val="500"/>
              </a:spcBef>
              <a:defRPr spc="38" sz="1200">
                <a:solidFill>
                  <a:srgbClr val="181818">
                    <a:alpha val="80000"/>
                  </a:srgbClr>
                </a:solidFill>
                <a:latin typeface="Roboto"/>
                <a:ea typeface="Roboto"/>
                <a:cs typeface="Roboto"/>
                <a:sym typeface="Roboto"/>
              </a:defRPr>
            </a:lvl1pPr>
          </a:lstStyle>
          <a:p>
            <a:pPr/>
            <a:r>
              <a:t>הוספת כתוביות חיות, תמיכה בשפת סימנים, שילוב סיפור נרטיבי או משחקון אינטראקטיבי מגדילים את הנגישות והחוויה למשתמשים מגוונים</a:t>
            </a:r>
          </a:p>
        </p:txBody>
      </p:sp>
      <p:pic>
        <p:nvPicPr>
          <p:cNvPr id="54" name="Object 9" descr="Object 9"/>
          <p:cNvPicPr>
            <a:picLocks noChangeAspect="1"/>
          </p:cNvPicPr>
          <p:nvPr/>
        </p:nvPicPr>
        <p:blipFill>
          <a:blip r:embed="rId5">
            <a:extLst/>
          </a:blip>
          <a:stretch>
            <a:fillRect/>
          </a:stretch>
        </p:blipFill>
        <p:spPr>
          <a:xfrm>
            <a:off x="9663969" y="2304176"/>
            <a:ext cx="666586" cy="847516"/>
          </a:xfrm>
          <a:prstGeom prst="rect">
            <a:avLst/>
          </a:prstGeom>
          <a:ln w="12700">
            <a:miter lim="400000"/>
          </a:ln>
        </p:spPr>
      </p:pic>
      <p:sp>
        <p:nvSpPr>
          <p:cNvPr id="55" name="Object 10"/>
          <p:cNvSpPr txBox="1"/>
          <p:nvPr/>
        </p:nvSpPr>
        <p:spPr>
          <a:xfrm>
            <a:off x="8212783" y="3538173"/>
            <a:ext cx="3571936" cy="20777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1700"/>
              </a:lnSpc>
              <a:defRPr b="1" spc="126" sz="1200">
                <a:solidFill>
                  <a:srgbClr val="181818">
                    <a:alpha val="80000"/>
                  </a:srgbClr>
                </a:solidFill>
                <a:latin typeface="Roboto"/>
                <a:ea typeface="Roboto"/>
                <a:cs typeface="Roboto"/>
                <a:sym typeface="Roboto"/>
              </a:defRPr>
            </a:lvl1pPr>
          </a:lstStyle>
          <a:p>
            <a:pPr/>
            <a:r>
              <a:t>שילוב במסגרות חינוכיות ותיירותיות</a:t>
            </a:r>
          </a:p>
        </p:txBody>
      </p:sp>
      <p:sp>
        <p:nvSpPr>
          <p:cNvPr id="56" name="Object 11"/>
          <p:cNvSpPr txBox="1"/>
          <p:nvPr/>
        </p:nvSpPr>
        <p:spPr>
          <a:xfrm>
            <a:off x="8212783" y="3824447"/>
            <a:ext cx="3571936" cy="71069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ctr" rtl="1">
              <a:lnSpc>
                <a:spcPts val="1900"/>
              </a:lnSpc>
              <a:spcBef>
                <a:spcPts val="500"/>
              </a:spcBef>
              <a:defRPr spc="38" sz="1200">
                <a:solidFill>
                  <a:srgbClr val="181818">
                    <a:alpha val="80000"/>
                  </a:srgbClr>
                </a:solidFill>
                <a:latin typeface="Roboto"/>
                <a:ea typeface="Roboto"/>
                <a:cs typeface="Roboto"/>
                <a:sym typeface="Roboto"/>
              </a:defRPr>
            </a:lvl1pPr>
          </a:lstStyle>
          <a:p>
            <a:pPr/>
            <a:r>
              <a:t>המערכת יכולה להשתלב במערכי סיורים חינוכיים, מוזיאונים פתוחים או אפליקציות תיירות מבוססות מיקום, מעשירה את החוויה ומרחיבה את ההשפעה</a:t>
            </a:r>
          </a:p>
        </p:txBody>
      </p:sp>
      <p:sp>
        <p:nvSpPr>
          <p:cNvPr id="57" name="Object 12"/>
          <p:cNvSpPr/>
          <p:nvPr/>
        </p:nvSpPr>
        <p:spPr>
          <a:xfrm>
            <a:off x="-2" y="5675481"/>
            <a:ext cx="12188956" cy="1180808"/>
          </a:xfrm>
          <a:prstGeom prst="rect">
            <a:avLst/>
          </a:prstGeom>
          <a:solidFill>
            <a:srgbClr val="2896BB"/>
          </a:solidFill>
          <a:ln w="12700">
            <a:miter lim="400000"/>
          </a:ln>
        </p:spPr>
        <p:txBody>
          <a:bodyPr lIns="45718" tIns="45718" rIns="45718" bIns="45718"/>
          <a:lstStyle/>
          <a:p>
            <a:pPr/>
          </a:p>
        </p:txBody>
      </p:sp>
      <p:sp>
        <p:nvSpPr>
          <p:cNvPr id="58" name="Object 13"/>
          <p:cNvSpPr txBox="1"/>
          <p:nvPr/>
        </p:nvSpPr>
        <p:spPr>
          <a:xfrm>
            <a:off x="338051" y="6005657"/>
            <a:ext cx="11512850" cy="52387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lgn="ctr" rtl="1">
              <a:lnSpc>
                <a:spcPts val="2100"/>
              </a:lnSpc>
              <a:defRPr b="1" spc="158" sz="1500">
                <a:solidFill>
                  <a:srgbClr val="FFFFFF"/>
                </a:solidFill>
                <a:latin typeface="Roboto"/>
                <a:ea typeface="Roboto"/>
                <a:cs typeface="Roboto"/>
                <a:sym typeface="Roboto"/>
              </a:defRPr>
            </a:lvl1pPr>
          </a:lstStyle>
          <a:p>
            <a:pPr/>
            <a:r>
              <a:t>המערכת מציגה פתרון טכנולוגי חדשני המשלב מציאות רבודה במתקן חקלאי היסטורי, מספקת חוויה אינטראקטיבית ונגישה למגוון משתמשים, ובעלת פוטנציאל להרחבה ושילוב במסגרות נוספות.</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