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Avenir Next For Intui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AvenirNextForIntui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AvenirNextForIntuit-italic.fntdata"/><Relationship Id="rId14" Type="http://schemas.openxmlformats.org/officeDocument/2006/relationships/slide" Target="slides/slide9.xml"/><Relationship Id="rId36" Type="http://schemas.openxmlformats.org/officeDocument/2006/relationships/font" Target="fonts/AvenirNextForIntui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AvenirNextForIntui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e6cd9d375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g8e6cd9d375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dafe2b86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dafe2b86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dafe2b86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dafe2b86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ed50b54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ed50b54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dafe2b86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dafe2b86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dafe2b86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dafe2b86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e6cd9d37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e6cd9d37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e6cd9d37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e6cd9d37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ed50b543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ed50b543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e6cd9d37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e6cd9d37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e6cd9d37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e6cd9d37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e6cd9d37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e6cd9d37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e6cd9d37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e6cd9d37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e6cd9d37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e6cd9d37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e6cd9d37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e6cd9d37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ed50b543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ed50b543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ed50b543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ed50b543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8e6cd9d375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8e6cd9d375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dafe2b86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dafe2b86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dafe2b8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dafe2b8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if-else ladder example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dafe2b8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dafe2b8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dafe2b86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dafe2b86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dafe2b86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dafe2b86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dafe2b86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dafe2b86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3" showMasterSp="0">
  <p:cSld name="Section Title 3">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379909" y="1770406"/>
            <a:ext cx="8307900" cy="1454100"/>
          </a:xfrm>
          <a:prstGeom prst="rect">
            <a:avLst/>
          </a:prstGeom>
          <a:noFill/>
          <a:ln>
            <a:noFill/>
          </a:ln>
        </p:spPr>
        <p:txBody>
          <a:bodyPr anchorCtr="0" anchor="ctr" bIns="25700" lIns="51425" spcFirstLastPara="1" rIns="51425" wrap="square" tIns="25700">
            <a:noAutofit/>
          </a:bodyPr>
          <a:lstStyle>
            <a:lvl1pPr indent="-228600" lvl="0" marL="457200" marR="0" rtl="0" algn="l">
              <a:lnSpc>
                <a:spcPct val="95000"/>
              </a:lnSpc>
              <a:spcBef>
                <a:spcPts val="0"/>
              </a:spcBef>
              <a:spcAft>
                <a:spcPts val="0"/>
              </a:spcAft>
              <a:buClr>
                <a:schemeClr val="dk1"/>
              </a:buClr>
              <a:buSzPts val="2300"/>
              <a:buNone/>
              <a:defRPr i="0" sz="3000" u="none" cap="none" strike="noStrike">
                <a:solidFill>
                  <a:schemeClr val="dk1"/>
                </a:solidFill>
              </a:defRPr>
            </a:lvl1pPr>
            <a:lvl2pPr indent="-228600" lvl="1" marL="914400" marR="0" rtl="0" algn="l">
              <a:lnSpc>
                <a:spcPct val="95000"/>
              </a:lnSpc>
              <a:spcBef>
                <a:spcPts val="300"/>
              </a:spcBef>
              <a:spcAft>
                <a:spcPts val="0"/>
              </a:spcAft>
              <a:buClr>
                <a:schemeClr val="dk1"/>
              </a:buClr>
              <a:buSzPts val="1700"/>
              <a:buFont typeface="Avenir Next For Intuit"/>
              <a:buNone/>
              <a:defRPr b="0" i="0" sz="2400" u="none" cap="none" strike="noStrike">
                <a:solidFill>
                  <a:schemeClr val="dk1"/>
                </a:solidFill>
                <a:latin typeface="Avenir Next For Intuit"/>
                <a:ea typeface="Avenir Next For Intuit"/>
                <a:cs typeface="Avenir Next For Intuit"/>
                <a:sym typeface="Avenir Next For Intuit"/>
              </a:defRPr>
            </a:lvl2pPr>
            <a:lvl3pPr indent="-298450" lvl="2" marL="1371600" marR="0" rtl="0" algn="l">
              <a:lnSpc>
                <a:spcPct val="95000"/>
              </a:lnSpc>
              <a:spcBef>
                <a:spcPts val="300"/>
              </a:spcBef>
              <a:spcAft>
                <a:spcPts val="0"/>
              </a:spcAft>
              <a:buClr>
                <a:schemeClr val="dk1"/>
              </a:buClr>
              <a:buSzPts val="1100"/>
              <a:buFont typeface="Merriweather Sans"/>
              <a:buChar char="–"/>
              <a:defRPr b="1" i="0" sz="1500" u="none" cap="none" strike="noStrike">
                <a:solidFill>
                  <a:schemeClr val="dk1"/>
                </a:solidFill>
                <a:latin typeface="Avenir Next For Intuit"/>
                <a:ea typeface="Avenir Next For Intuit"/>
                <a:cs typeface="Avenir Next For Intuit"/>
                <a:sym typeface="Avenir Next For Intuit"/>
              </a:defRPr>
            </a:lvl3pPr>
            <a:lvl4pPr indent="-228600" lvl="3" marL="1828800" marR="0" rtl="0" algn="l">
              <a:lnSpc>
                <a:spcPct val="95000"/>
              </a:lnSpc>
              <a:spcBef>
                <a:spcPts val="300"/>
              </a:spcBef>
              <a:spcAft>
                <a:spcPts val="0"/>
              </a:spcAft>
              <a:buClr>
                <a:schemeClr val="dk1"/>
              </a:buClr>
              <a:buSzPts val="900"/>
              <a:buFont typeface="Arial"/>
              <a:buNone/>
              <a:defRPr b="0" i="0" sz="1300" u="none" cap="none" strike="noStrike">
                <a:solidFill>
                  <a:schemeClr val="dk1"/>
                </a:solidFill>
                <a:latin typeface="Avenir Next For Intuit"/>
                <a:ea typeface="Avenir Next For Intuit"/>
                <a:cs typeface="Avenir Next For Intuit"/>
                <a:sym typeface="Avenir Next For Intuit"/>
              </a:defRPr>
            </a:lvl4pPr>
            <a:lvl5pPr indent="-285750" lvl="4" marL="2286000" marR="0" rtl="0" algn="l">
              <a:lnSpc>
                <a:spcPct val="95000"/>
              </a:lnSpc>
              <a:spcBef>
                <a:spcPts val="300"/>
              </a:spcBef>
              <a:spcAft>
                <a:spcPts val="0"/>
              </a:spcAft>
              <a:buClr>
                <a:schemeClr val="dk1"/>
              </a:buClr>
              <a:buSzPts val="900"/>
              <a:buFont typeface="Arial"/>
              <a:buChar char="•"/>
              <a:defRPr b="0" i="0" sz="1300" u="none" cap="none" strike="noStrike">
                <a:solidFill>
                  <a:schemeClr val="dk1"/>
                </a:solidFill>
                <a:latin typeface="Avenir Next For Intuit"/>
                <a:ea typeface="Avenir Next For Intuit"/>
                <a:cs typeface="Avenir Next For Intuit"/>
                <a:sym typeface="Avenir Next For Intuit"/>
              </a:defRPr>
            </a:lvl5pPr>
            <a:lvl6pPr indent="-228600" lvl="5" marL="2743200" marR="0" rtl="0" algn="l">
              <a:lnSpc>
                <a:spcPct val="95000"/>
              </a:lnSpc>
              <a:spcBef>
                <a:spcPts val="300"/>
              </a:spcBef>
              <a:spcAft>
                <a:spcPts val="0"/>
              </a:spcAft>
              <a:buClr>
                <a:schemeClr val="dk1"/>
              </a:buClr>
              <a:buSzPts val="900"/>
              <a:buFont typeface="Arial"/>
              <a:buNone/>
              <a:defRPr b="0" i="0" sz="1200" u="none" cap="none" strike="noStrike">
                <a:solidFill>
                  <a:schemeClr val="dk1"/>
                </a:solidFill>
                <a:latin typeface="Avenir Next For Intuit"/>
                <a:ea typeface="Avenir Next For Intuit"/>
                <a:cs typeface="Avenir Next For Intuit"/>
                <a:sym typeface="Avenir Next For Intuit"/>
              </a:defRPr>
            </a:lvl6pPr>
            <a:lvl7pPr indent="-285750" lvl="6" marL="3200400" marR="0" rtl="0" algn="l">
              <a:lnSpc>
                <a:spcPct val="95000"/>
              </a:lnSpc>
              <a:spcBef>
                <a:spcPts val="300"/>
              </a:spcBef>
              <a:spcAft>
                <a:spcPts val="0"/>
              </a:spcAft>
              <a:buClr>
                <a:schemeClr val="dk1"/>
              </a:buClr>
              <a:buSzPts val="900"/>
              <a:buFont typeface="Arial"/>
              <a:buChar char="•"/>
              <a:defRPr b="0" i="0" sz="1200" u="none" cap="none" strike="noStrike">
                <a:solidFill>
                  <a:schemeClr val="dk1"/>
                </a:solidFill>
                <a:latin typeface="Avenir Next For Intuit"/>
                <a:ea typeface="Avenir Next For Intuit"/>
                <a:cs typeface="Avenir Next For Intuit"/>
                <a:sym typeface="Avenir Next For Intuit"/>
              </a:defRPr>
            </a:lvl7pPr>
            <a:lvl8pPr indent="-285750" lvl="7" marL="3657600" marR="0" rtl="0" algn="l">
              <a:lnSpc>
                <a:spcPct val="95000"/>
              </a:lnSpc>
              <a:spcBef>
                <a:spcPts val="300"/>
              </a:spcBef>
              <a:spcAft>
                <a:spcPts val="0"/>
              </a:spcAft>
              <a:buClr>
                <a:schemeClr val="dk1"/>
              </a:buClr>
              <a:buSzPts val="900"/>
              <a:buFont typeface="Arial"/>
              <a:buChar char="•"/>
              <a:defRPr b="0" i="0" sz="1200" u="none" cap="none" strike="noStrike">
                <a:solidFill>
                  <a:schemeClr val="dk1"/>
                </a:solidFill>
                <a:latin typeface="Avenir Next For Intuit"/>
                <a:ea typeface="Avenir Next For Intuit"/>
                <a:cs typeface="Avenir Next For Intuit"/>
                <a:sym typeface="Avenir Next For Intuit"/>
              </a:defRPr>
            </a:lvl8pPr>
            <a:lvl9pPr indent="-285750" lvl="8" marL="4114800" marR="0" rtl="0" algn="l">
              <a:lnSpc>
                <a:spcPct val="95000"/>
              </a:lnSpc>
              <a:spcBef>
                <a:spcPts val="300"/>
              </a:spcBef>
              <a:spcAft>
                <a:spcPts val="300"/>
              </a:spcAft>
              <a:buClr>
                <a:schemeClr val="dk1"/>
              </a:buClr>
              <a:buSzPts val="900"/>
              <a:buFont typeface="Arial"/>
              <a:buChar char="•"/>
              <a:defRPr b="0" i="0" sz="1200" u="none" cap="none" strike="noStrike">
                <a:solidFill>
                  <a:schemeClr val="dk1"/>
                </a:solidFill>
                <a:latin typeface="Avenir Next For Intuit"/>
                <a:ea typeface="Avenir Next For Intuit"/>
                <a:cs typeface="Avenir Next For Intuit"/>
                <a:sym typeface="Avenir Next For Intuit"/>
              </a:defRPr>
            </a:lvl9pPr>
          </a:lstStyle>
          <a:p/>
        </p:txBody>
      </p:sp>
      <p:sp>
        <p:nvSpPr>
          <p:cNvPr id="52" name="Google Shape;52;p13"/>
          <p:cNvSpPr txBox="1"/>
          <p:nvPr/>
        </p:nvSpPr>
        <p:spPr>
          <a:xfrm>
            <a:off x="-2244635" y="-716919"/>
            <a:ext cx="1482300" cy="554100"/>
          </a:xfrm>
          <a:prstGeom prst="rect">
            <a:avLst/>
          </a:prstGeom>
          <a:noFill/>
          <a:ln>
            <a:noFill/>
          </a:ln>
        </p:spPr>
        <p:txBody>
          <a:bodyPr anchorCtr="0" anchor="t" bIns="34250" lIns="68550" spcFirstLastPara="1" rIns="68550" wrap="square" tIns="34250">
            <a:noAutofit/>
          </a:bodyPr>
          <a:lstStyle/>
          <a:p>
            <a:pPr indent="0" lvl="0" marL="0" marR="0" rtl="0" algn="l">
              <a:spcBef>
                <a:spcPts val="0"/>
              </a:spcBef>
              <a:spcAft>
                <a:spcPts val="0"/>
              </a:spcAft>
              <a:buClr>
                <a:schemeClr val="dk1"/>
              </a:buClr>
              <a:buSzPts val="1100"/>
              <a:buFont typeface="Avenir Next For Intuit"/>
              <a:buNone/>
            </a:pPr>
            <a:r>
              <a:rPr b="1" i="0" lang="en" sz="1100" u="none" cap="none" strike="noStrike">
                <a:solidFill>
                  <a:schemeClr val="dk1"/>
                </a:solidFill>
                <a:latin typeface="Avenir Next For Intuit"/>
                <a:ea typeface="Avenir Next For Intuit"/>
                <a:cs typeface="Avenir Next For Intuit"/>
                <a:sym typeface="Avenir Next For Intuit"/>
              </a:rPr>
              <a:t>Bolt color palette</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venir Next For Intuit"/>
              <a:buNone/>
            </a:pPr>
            <a:r>
              <a:rPr b="0" i="0" lang="en" sz="1100" u="none" cap="none" strike="noStrike">
                <a:solidFill>
                  <a:schemeClr val="dk1"/>
                </a:solidFill>
                <a:latin typeface="Avenir Next For Intuit"/>
                <a:ea typeface="Avenir Next For Intuit"/>
                <a:cs typeface="Avenir Next For Intuit"/>
                <a:sym typeface="Avenir Next For Intuit"/>
              </a:rPr>
              <a:t>Use eyedropper to select colors</a:t>
            </a:r>
            <a:endParaRPr b="0" i="0" sz="1100" u="none" cap="none" strike="noStrike">
              <a:solidFill>
                <a:schemeClr val="dk1"/>
              </a:solidFill>
              <a:latin typeface="Avenir Next For Intuit"/>
              <a:ea typeface="Avenir Next For Intuit"/>
              <a:cs typeface="Avenir Next For Intuit"/>
              <a:sym typeface="Avenir Next For Intuit"/>
            </a:endParaRPr>
          </a:p>
        </p:txBody>
      </p:sp>
      <p:sp>
        <p:nvSpPr>
          <p:cNvPr id="53" name="Google Shape;53;p13"/>
          <p:cNvSpPr/>
          <p:nvPr/>
        </p:nvSpPr>
        <p:spPr>
          <a:xfrm>
            <a:off x="-2244636" y="145473"/>
            <a:ext cx="887400" cy="340200"/>
          </a:xfrm>
          <a:prstGeom prst="rect">
            <a:avLst/>
          </a:prstGeom>
          <a:solidFill>
            <a:srgbClr val="108000"/>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16-128-0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108000</a:t>
            </a:r>
            <a:endParaRPr b="0" i="0" sz="1100" u="none" cap="none" strike="noStrike">
              <a:solidFill>
                <a:schemeClr val="dk1"/>
              </a:solidFill>
              <a:latin typeface="Calibri"/>
              <a:ea typeface="Calibri"/>
              <a:cs typeface="Calibri"/>
              <a:sym typeface="Calibri"/>
            </a:endParaRPr>
          </a:p>
        </p:txBody>
      </p:sp>
      <p:sp>
        <p:nvSpPr>
          <p:cNvPr id="54" name="Google Shape;54;p13"/>
          <p:cNvSpPr/>
          <p:nvPr/>
        </p:nvSpPr>
        <p:spPr>
          <a:xfrm>
            <a:off x="-2244636" y="510252"/>
            <a:ext cx="887400" cy="340200"/>
          </a:xfrm>
          <a:prstGeom prst="rect">
            <a:avLst/>
          </a:prstGeom>
          <a:solidFill>
            <a:srgbClr val="2CA01C"/>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44-160-28</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2CA01C</a:t>
            </a:r>
            <a:endParaRPr b="0" i="0" sz="1100" u="none" cap="none" strike="noStrike">
              <a:solidFill>
                <a:schemeClr val="dk1"/>
              </a:solidFill>
              <a:latin typeface="Calibri"/>
              <a:ea typeface="Calibri"/>
              <a:cs typeface="Calibri"/>
              <a:sym typeface="Calibri"/>
            </a:endParaRPr>
          </a:p>
        </p:txBody>
      </p:sp>
      <p:sp>
        <p:nvSpPr>
          <p:cNvPr id="55" name="Google Shape;55;p13"/>
          <p:cNvSpPr/>
          <p:nvPr/>
        </p:nvSpPr>
        <p:spPr>
          <a:xfrm>
            <a:off x="-2244636" y="875031"/>
            <a:ext cx="887400" cy="340200"/>
          </a:xfrm>
          <a:prstGeom prst="rect">
            <a:avLst/>
          </a:prstGeom>
          <a:solidFill>
            <a:srgbClr val="53B700"/>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83-183-0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53B700</a:t>
            </a:r>
            <a:endParaRPr b="0" i="0" sz="1100" u="none" cap="none" strike="noStrike">
              <a:solidFill>
                <a:schemeClr val="dk1"/>
              </a:solidFill>
              <a:latin typeface="Calibri"/>
              <a:ea typeface="Calibri"/>
              <a:cs typeface="Calibri"/>
              <a:sym typeface="Calibri"/>
            </a:endParaRPr>
          </a:p>
        </p:txBody>
      </p:sp>
      <p:sp>
        <p:nvSpPr>
          <p:cNvPr id="56" name="Google Shape;56;p13"/>
          <p:cNvSpPr/>
          <p:nvPr/>
        </p:nvSpPr>
        <p:spPr>
          <a:xfrm>
            <a:off x="-2244636" y="1239810"/>
            <a:ext cx="887400" cy="340200"/>
          </a:xfrm>
          <a:prstGeom prst="rect">
            <a:avLst/>
          </a:prstGeom>
          <a:solidFill>
            <a:srgbClr val="7FD000"/>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127-208-0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7FD000</a:t>
            </a:r>
            <a:endParaRPr b="0" i="0" sz="1100" u="none" cap="none" strike="noStrike">
              <a:solidFill>
                <a:schemeClr val="dk1"/>
              </a:solidFill>
              <a:latin typeface="Calibri"/>
              <a:ea typeface="Calibri"/>
              <a:cs typeface="Calibri"/>
              <a:sym typeface="Calibri"/>
            </a:endParaRPr>
          </a:p>
        </p:txBody>
      </p:sp>
      <p:sp>
        <p:nvSpPr>
          <p:cNvPr id="57" name="Google Shape;57;p13"/>
          <p:cNvSpPr/>
          <p:nvPr/>
        </p:nvSpPr>
        <p:spPr>
          <a:xfrm>
            <a:off x="-2244636" y="1604588"/>
            <a:ext cx="887400" cy="340200"/>
          </a:xfrm>
          <a:prstGeom prst="rect">
            <a:avLst/>
          </a:prstGeom>
          <a:solidFill>
            <a:srgbClr val="A9E838"/>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169-232-56</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A9E838</a:t>
            </a:r>
            <a:endParaRPr b="0" i="0" sz="1100" u="none" cap="none" strike="noStrike">
              <a:solidFill>
                <a:schemeClr val="dk1"/>
              </a:solidFill>
              <a:latin typeface="Calibri"/>
              <a:ea typeface="Calibri"/>
              <a:cs typeface="Calibri"/>
              <a:sym typeface="Calibri"/>
            </a:endParaRPr>
          </a:p>
        </p:txBody>
      </p:sp>
      <p:sp>
        <p:nvSpPr>
          <p:cNvPr id="58" name="Google Shape;58;p13"/>
          <p:cNvSpPr/>
          <p:nvPr/>
        </p:nvSpPr>
        <p:spPr>
          <a:xfrm>
            <a:off x="-2244636" y="2088573"/>
            <a:ext cx="887400" cy="340200"/>
          </a:xfrm>
          <a:prstGeom prst="rect">
            <a:avLst/>
          </a:prstGeom>
          <a:solidFill>
            <a:srgbClr val="000000"/>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0-0-0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000000</a:t>
            </a:r>
            <a:endParaRPr b="0" i="0" sz="1100" u="none" cap="none" strike="noStrike">
              <a:solidFill>
                <a:schemeClr val="dk1"/>
              </a:solidFill>
              <a:latin typeface="Calibri"/>
              <a:ea typeface="Calibri"/>
              <a:cs typeface="Calibri"/>
              <a:sym typeface="Calibri"/>
            </a:endParaRPr>
          </a:p>
        </p:txBody>
      </p:sp>
      <p:sp>
        <p:nvSpPr>
          <p:cNvPr id="59" name="Google Shape;59;p13"/>
          <p:cNvSpPr/>
          <p:nvPr/>
        </p:nvSpPr>
        <p:spPr>
          <a:xfrm>
            <a:off x="-2244636" y="2482398"/>
            <a:ext cx="887400" cy="340200"/>
          </a:xfrm>
          <a:prstGeom prst="rect">
            <a:avLst/>
          </a:prstGeom>
          <a:solidFill>
            <a:srgbClr val="393A3D"/>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57-58-61</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393A3D</a:t>
            </a:r>
            <a:endParaRPr b="0" i="0" sz="1100" u="none" cap="none" strike="noStrike">
              <a:solidFill>
                <a:schemeClr val="dk1"/>
              </a:solidFill>
              <a:latin typeface="Calibri"/>
              <a:ea typeface="Calibri"/>
              <a:cs typeface="Calibri"/>
              <a:sym typeface="Calibri"/>
            </a:endParaRPr>
          </a:p>
        </p:txBody>
      </p:sp>
      <p:sp>
        <p:nvSpPr>
          <p:cNvPr id="60" name="Google Shape;60;p13"/>
          <p:cNvSpPr/>
          <p:nvPr/>
        </p:nvSpPr>
        <p:spPr>
          <a:xfrm>
            <a:off x="-2244636" y="2876223"/>
            <a:ext cx="887400" cy="340200"/>
          </a:xfrm>
          <a:prstGeom prst="rect">
            <a:avLst/>
          </a:prstGeom>
          <a:solidFill>
            <a:srgbClr val="6B6C72"/>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107-108-114</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6B6C72</a:t>
            </a:r>
            <a:endParaRPr b="0" i="0" sz="1100" u="none" cap="none" strike="noStrike">
              <a:solidFill>
                <a:schemeClr val="dk1"/>
              </a:solidFill>
              <a:latin typeface="Calibri"/>
              <a:ea typeface="Calibri"/>
              <a:cs typeface="Calibri"/>
              <a:sym typeface="Calibri"/>
            </a:endParaRPr>
          </a:p>
        </p:txBody>
      </p:sp>
      <p:sp>
        <p:nvSpPr>
          <p:cNvPr id="61" name="Google Shape;61;p13"/>
          <p:cNvSpPr/>
          <p:nvPr/>
        </p:nvSpPr>
        <p:spPr>
          <a:xfrm>
            <a:off x="-2244636" y="3270048"/>
            <a:ext cx="887400" cy="340200"/>
          </a:xfrm>
          <a:prstGeom prst="rect">
            <a:avLst/>
          </a:prstGeom>
          <a:solidFill>
            <a:srgbClr val="8D9096"/>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141-144-150</a:t>
            </a:r>
            <a:endParaRPr b="0" i="0" sz="900" u="none" cap="none" strike="noStrike">
              <a:solidFill>
                <a:schemeClr val="lt1"/>
              </a:solidFill>
              <a:latin typeface="Avenir Next For Intuit"/>
              <a:ea typeface="Avenir Next For Intuit"/>
              <a:cs typeface="Avenir Next For Intuit"/>
              <a:sym typeface="Avenir Next For Intuit"/>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8D9096</a:t>
            </a:r>
            <a:endParaRPr b="0" i="0" sz="1100" u="none" cap="none" strike="noStrike">
              <a:solidFill>
                <a:schemeClr val="dk1"/>
              </a:solidFill>
              <a:latin typeface="Calibri"/>
              <a:ea typeface="Calibri"/>
              <a:cs typeface="Calibri"/>
              <a:sym typeface="Calibri"/>
            </a:endParaRPr>
          </a:p>
        </p:txBody>
      </p:sp>
      <p:sp>
        <p:nvSpPr>
          <p:cNvPr id="62" name="Google Shape;62;p13"/>
          <p:cNvSpPr/>
          <p:nvPr/>
        </p:nvSpPr>
        <p:spPr>
          <a:xfrm>
            <a:off x="-2244636" y="3663873"/>
            <a:ext cx="887400" cy="340200"/>
          </a:xfrm>
          <a:prstGeom prst="rect">
            <a:avLst/>
          </a:prstGeom>
          <a:solidFill>
            <a:srgbClr val="BABEC5"/>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186-190-197</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BABEC5</a:t>
            </a:r>
            <a:endParaRPr b="0" i="0" sz="1100" u="none" cap="none" strike="noStrike">
              <a:solidFill>
                <a:schemeClr val="dk1"/>
              </a:solidFill>
              <a:latin typeface="Calibri"/>
              <a:ea typeface="Calibri"/>
              <a:cs typeface="Calibri"/>
              <a:sym typeface="Calibri"/>
            </a:endParaRPr>
          </a:p>
        </p:txBody>
      </p:sp>
      <p:sp>
        <p:nvSpPr>
          <p:cNvPr id="63" name="Google Shape;63;p13"/>
          <p:cNvSpPr/>
          <p:nvPr/>
        </p:nvSpPr>
        <p:spPr>
          <a:xfrm>
            <a:off x="-2244636" y="4057698"/>
            <a:ext cx="887400" cy="340200"/>
          </a:xfrm>
          <a:prstGeom prst="rect">
            <a:avLst/>
          </a:prstGeom>
          <a:solidFill>
            <a:srgbClr val="D4D7DC"/>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212-215-220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D4D7DC</a:t>
            </a:r>
            <a:endParaRPr b="0" i="0" sz="1100" u="none" cap="none" strike="noStrike">
              <a:solidFill>
                <a:schemeClr val="dk1"/>
              </a:solidFill>
              <a:latin typeface="Calibri"/>
              <a:ea typeface="Calibri"/>
              <a:cs typeface="Calibri"/>
              <a:sym typeface="Calibri"/>
            </a:endParaRPr>
          </a:p>
        </p:txBody>
      </p:sp>
      <p:sp>
        <p:nvSpPr>
          <p:cNvPr id="64" name="Google Shape;64;p13"/>
          <p:cNvSpPr/>
          <p:nvPr/>
        </p:nvSpPr>
        <p:spPr>
          <a:xfrm>
            <a:off x="-2244636" y="4451523"/>
            <a:ext cx="887400" cy="340200"/>
          </a:xfrm>
          <a:prstGeom prst="rect">
            <a:avLst/>
          </a:prstGeom>
          <a:solidFill>
            <a:srgbClr val="E3E5E8"/>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227-229-232</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E3E5E8</a:t>
            </a:r>
            <a:endParaRPr b="0" i="0" sz="1100" u="none" cap="none" strike="noStrike">
              <a:solidFill>
                <a:schemeClr val="dk1"/>
              </a:solidFill>
              <a:latin typeface="Calibri"/>
              <a:ea typeface="Calibri"/>
              <a:cs typeface="Calibri"/>
              <a:sym typeface="Calibri"/>
            </a:endParaRPr>
          </a:p>
        </p:txBody>
      </p:sp>
      <p:sp>
        <p:nvSpPr>
          <p:cNvPr id="65" name="Google Shape;65;p13"/>
          <p:cNvSpPr/>
          <p:nvPr/>
        </p:nvSpPr>
        <p:spPr>
          <a:xfrm>
            <a:off x="-2251611" y="4845348"/>
            <a:ext cx="887400" cy="340200"/>
          </a:xfrm>
          <a:prstGeom prst="rect">
            <a:avLst/>
          </a:prstGeom>
          <a:solidFill>
            <a:srgbClr val="ECEEF1"/>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236-238-241</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ECEEF1</a:t>
            </a:r>
            <a:endParaRPr b="0" i="0" sz="1100" u="none" cap="none" strike="noStrike">
              <a:solidFill>
                <a:schemeClr val="dk1"/>
              </a:solidFill>
              <a:latin typeface="Calibri"/>
              <a:ea typeface="Calibri"/>
              <a:cs typeface="Calibri"/>
              <a:sym typeface="Calibri"/>
            </a:endParaRPr>
          </a:p>
        </p:txBody>
      </p:sp>
      <p:sp>
        <p:nvSpPr>
          <p:cNvPr id="66" name="Google Shape;66;p13"/>
          <p:cNvSpPr/>
          <p:nvPr/>
        </p:nvSpPr>
        <p:spPr>
          <a:xfrm>
            <a:off x="-2244636" y="5239173"/>
            <a:ext cx="887400" cy="340200"/>
          </a:xfrm>
          <a:prstGeom prst="rect">
            <a:avLst/>
          </a:prstGeom>
          <a:solidFill>
            <a:srgbClr val="F6F7F9"/>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246-247-249</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F4F5F8</a:t>
            </a:r>
            <a:endParaRPr b="0" i="0" sz="1100" u="none" cap="none" strike="noStrike">
              <a:solidFill>
                <a:schemeClr val="dk1"/>
              </a:solidFill>
              <a:latin typeface="Calibri"/>
              <a:ea typeface="Calibri"/>
              <a:cs typeface="Calibri"/>
              <a:sym typeface="Calibri"/>
            </a:endParaRPr>
          </a:p>
        </p:txBody>
      </p:sp>
      <p:sp>
        <p:nvSpPr>
          <p:cNvPr id="67" name="Google Shape;67;p13"/>
          <p:cNvSpPr/>
          <p:nvPr/>
        </p:nvSpPr>
        <p:spPr>
          <a:xfrm>
            <a:off x="-2244636" y="5633000"/>
            <a:ext cx="887400" cy="340200"/>
          </a:xfrm>
          <a:prstGeom prst="rect">
            <a:avLst/>
          </a:prstGeom>
          <a:solidFill>
            <a:srgbClr val="FFFFFF"/>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255-255-255</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FFFFFF</a:t>
            </a:r>
            <a:endParaRPr b="0" i="0" sz="1100" u="none" cap="none" strike="noStrike">
              <a:solidFill>
                <a:schemeClr val="dk1"/>
              </a:solidFill>
              <a:latin typeface="Calibri"/>
              <a:ea typeface="Calibri"/>
              <a:cs typeface="Calibri"/>
              <a:sym typeface="Calibri"/>
            </a:endParaRPr>
          </a:p>
        </p:txBody>
      </p:sp>
      <p:sp>
        <p:nvSpPr>
          <p:cNvPr id="68" name="Google Shape;68;p13"/>
          <p:cNvSpPr/>
          <p:nvPr/>
        </p:nvSpPr>
        <p:spPr>
          <a:xfrm>
            <a:off x="-1301417" y="145473"/>
            <a:ext cx="887400" cy="340200"/>
          </a:xfrm>
          <a:prstGeom prst="rect">
            <a:avLst/>
          </a:prstGeom>
          <a:solidFill>
            <a:srgbClr val="00C1BF"/>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0-193-191</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00C1BF</a:t>
            </a:r>
            <a:endParaRPr b="0" i="0" sz="1100" u="none" cap="none" strike="noStrike">
              <a:solidFill>
                <a:schemeClr val="dk1"/>
              </a:solidFill>
              <a:latin typeface="Calibri"/>
              <a:ea typeface="Calibri"/>
              <a:cs typeface="Calibri"/>
              <a:sym typeface="Calibri"/>
            </a:endParaRPr>
          </a:p>
        </p:txBody>
      </p:sp>
      <p:sp>
        <p:nvSpPr>
          <p:cNvPr id="69" name="Google Shape;69;p13"/>
          <p:cNvSpPr/>
          <p:nvPr/>
        </p:nvSpPr>
        <p:spPr>
          <a:xfrm>
            <a:off x="-1301417" y="516948"/>
            <a:ext cx="887400" cy="340200"/>
          </a:xfrm>
          <a:prstGeom prst="rect">
            <a:avLst/>
          </a:prstGeom>
          <a:solidFill>
            <a:srgbClr val="00D7D7"/>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0-215-215</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00D7D7</a:t>
            </a:r>
            <a:endParaRPr b="0" i="0" sz="1100" u="none" cap="none" strike="noStrike">
              <a:solidFill>
                <a:schemeClr val="dk1"/>
              </a:solidFill>
              <a:latin typeface="Calibri"/>
              <a:ea typeface="Calibri"/>
              <a:cs typeface="Calibri"/>
              <a:sym typeface="Calibri"/>
            </a:endParaRPr>
          </a:p>
        </p:txBody>
      </p:sp>
      <p:sp>
        <p:nvSpPr>
          <p:cNvPr id="70" name="Google Shape;70;p13"/>
          <p:cNvSpPr/>
          <p:nvPr/>
        </p:nvSpPr>
        <p:spPr>
          <a:xfrm>
            <a:off x="-1301417" y="3149860"/>
            <a:ext cx="887400" cy="340200"/>
          </a:xfrm>
          <a:prstGeom prst="rect">
            <a:avLst/>
          </a:prstGeom>
          <a:solidFill>
            <a:srgbClr val="FF59CC"/>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255-89-204</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FF59CC</a:t>
            </a:r>
            <a:endParaRPr b="0" i="0" sz="1100" u="none" cap="none" strike="noStrike">
              <a:solidFill>
                <a:schemeClr val="dk1"/>
              </a:solidFill>
              <a:latin typeface="Calibri"/>
              <a:ea typeface="Calibri"/>
              <a:cs typeface="Calibri"/>
              <a:sym typeface="Calibri"/>
            </a:endParaRPr>
          </a:p>
        </p:txBody>
      </p:sp>
      <p:sp>
        <p:nvSpPr>
          <p:cNvPr id="71" name="Google Shape;71;p13"/>
          <p:cNvSpPr/>
          <p:nvPr/>
        </p:nvSpPr>
        <p:spPr>
          <a:xfrm>
            <a:off x="-1301417" y="3937510"/>
            <a:ext cx="887400" cy="340200"/>
          </a:xfrm>
          <a:prstGeom prst="rect">
            <a:avLst/>
          </a:prstGeom>
          <a:solidFill>
            <a:srgbClr val="0097E6"/>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0-151-230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0097E6</a:t>
            </a:r>
            <a:endParaRPr b="0" i="0" sz="1100" u="none" cap="none" strike="noStrike">
              <a:solidFill>
                <a:schemeClr val="dk1"/>
              </a:solidFill>
              <a:latin typeface="Calibri"/>
              <a:ea typeface="Calibri"/>
              <a:cs typeface="Calibri"/>
              <a:sym typeface="Calibri"/>
            </a:endParaRPr>
          </a:p>
        </p:txBody>
      </p:sp>
      <p:sp>
        <p:nvSpPr>
          <p:cNvPr id="72" name="Google Shape;72;p13"/>
          <p:cNvSpPr/>
          <p:nvPr/>
        </p:nvSpPr>
        <p:spPr>
          <a:xfrm>
            <a:off x="-1301417" y="4725160"/>
            <a:ext cx="887400" cy="340200"/>
          </a:xfrm>
          <a:prstGeom prst="rect">
            <a:avLst/>
          </a:prstGeom>
          <a:solidFill>
            <a:srgbClr val="FF6A00"/>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255-106-0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FF6A00</a:t>
            </a:r>
            <a:endParaRPr b="0" i="0" sz="1100" u="none" cap="none" strike="noStrike">
              <a:solidFill>
                <a:schemeClr val="dk1"/>
              </a:solidFill>
              <a:latin typeface="Calibri"/>
              <a:ea typeface="Calibri"/>
              <a:cs typeface="Calibri"/>
              <a:sym typeface="Calibri"/>
            </a:endParaRPr>
          </a:p>
        </p:txBody>
      </p:sp>
      <p:sp>
        <p:nvSpPr>
          <p:cNvPr id="73" name="Google Shape;73;p13"/>
          <p:cNvSpPr/>
          <p:nvPr/>
        </p:nvSpPr>
        <p:spPr>
          <a:xfrm>
            <a:off x="-1301417" y="2371033"/>
            <a:ext cx="887400" cy="340200"/>
          </a:xfrm>
          <a:prstGeom prst="rect">
            <a:avLst/>
          </a:prstGeom>
          <a:solidFill>
            <a:srgbClr val="53B700"/>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83-183-0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53B700</a:t>
            </a:r>
            <a:endParaRPr b="0" i="0" sz="1100" u="none" cap="none" strike="noStrike">
              <a:solidFill>
                <a:schemeClr val="dk1"/>
              </a:solidFill>
              <a:latin typeface="Calibri"/>
              <a:ea typeface="Calibri"/>
              <a:cs typeface="Calibri"/>
              <a:sym typeface="Calibri"/>
            </a:endParaRPr>
          </a:p>
        </p:txBody>
      </p:sp>
      <p:sp>
        <p:nvSpPr>
          <p:cNvPr id="74" name="Google Shape;74;p13"/>
          <p:cNvSpPr txBox="1"/>
          <p:nvPr/>
        </p:nvSpPr>
        <p:spPr>
          <a:xfrm>
            <a:off x="-1326036" y="2935392"/>
            <a:ext cx="904500" cy="230700"/>
          </a:xfrm>
          <a:prstGeom prst="rect">
            <a:avLst/>
          </a:prstGeom>
          <a:noFill/>
          <a:ln>
            <a:noFill/>
          </a:ln>
        </p:spPr>
        <p:txBody>
          <a:bodyPr anchorCtr="0" anchor="t" bIns="34250" lIns="68550" spcFirstLastPara="1" rIns="68550" wrap="square" tIns="34250">
            <a:noAutofit/>
          </a:bodyPr>
          <a:lstStyle/>
          <a:p>
            <a:pPr indent="0" lvl="0" marL="0" marR="0" rtl="0" algn="l">
              <a:spcBef>
                <a:spcPts val="0"/>
              </a:spcBef>
              <a:spcAft>
                <a:spcPts val="0"/>
              </a:spcAft>
              <a:buClr>
                <a:schemeClr val="dk1"/>
              </a:buClr>
              <a:buSzPts val="1100"/>
              <a:buFont typeface="Avenir Next For Intuit"/>
              <a:buNone/>
            </a:pPr>
            <a:r>
              <a:rPr b="0" i="0" lang="en" sz="1100" u="none" cap="none" strike="noStrike">
                <a:solidFill>
                  <a:schemeClr val="dk1"/>
                </a:solidFill>
                <a:latin typeface="Avenir Next For Intuit"/>
                <a:ea typeface="Avenir Next For Intuit"/>
                <a:cs typeface="Avenir Next For Intuit"/>
                <a:sym typeface="Avenir Next For Intuit"/>
              </a:rPr>
              <a:t>Payroll</a:t>
            </a:r>
            <a:endParaRPr b="0" i="0" sz="1100" u="none" cap="none" strike="noStrike">
              <a:solidFill>
                <a:schemeClr val="dk1"/>
              </a:solidFill>
              <a:latin typeface="Calibri"/>
              <a:ea typeface="Calibri"/>
              <a:cs typeface="Calibri"/>
              <a:sym typeface="Calibri"/>
            </a:endParaRPr>
          </a:p>
        </p:txBody>
      </p:sp>
      <p:sp>
        <p:nvSpPr>
          <p:cNvPr id="75" name="Google Shape;75;p13"/>
          <p:cNvSpPr txBox="1"/>
          <p:nvPr/>
        </p:nvSpPr>
        <p:spPr>
          <a:xfrm>
            <a:off x="-1326036" y="3716442"/>
            <a:ext cx="904500" cy="230700"/>
          </a:xfrm>
          <a:prstGeom prst="rect">
            <a:avLst/>
          </a:prstGeom>
          <a:noFill/>
          <a:ln>
            <a:noFill/>
          </a:ln>
        </p:spPr>
        <p:txBody>
          <a:bodyPr anchorCtr="0" anchor="t" bIns="34250" lIns="68550" spcFirstLastPara="1" rIns="68550" wrap="square" tIns="34250">
            <a:noAutofit/>
          </a:bodyPr>
          <a:lstStyle/>
          <a:p>
            <a:pPr indent="0" lvl="0" marL="0" marR="0" rtl="0" algn="l">
              <a:spcBef>
                <a:spcPts val="0"/>
              </a:spcBef>
              <a:spcAft>
                <a:spcPts val="0"/>
              </a:spcAft>
              <a:buClr>
                <a:schemeClr val="dk1"/>
              </a:buClr>
              <a:buSzPts val="1100"/>
              <a:buFont typeface="Avenir Next For Intuit"/>
              <a:buNone/>
            </a:pPr>
            <a:r>
              <a:rPr b="0" i="0" lang="en" sz="1100" u="none" cap="none" strike="noStrike">
                <a:solidFill>
                  <a:schemeClr val="dk1"/>
                </a:solidFill>
                <a:latin typeface="Avenir Next For Intuit"/>
                <a:ea typeface="Avenir Next For Intuit"/>
                <a:cs typeface="Avenir Next For Intuit"/>
                <a:sym typeface="Avenir Next For Intuit"/>
              </a:rPr>
              <a:t>####</a:t>
            </a:r>
            <a:endParaRPr b="0" i="0" sz="1100" u="none" cap="none" strike="noStrike">
              <a:solidFill>
                <a:schemeClr val="dk1"/>
              </a:solidFill>
              <a:latin typeface="Calibri"/>
              <a:ea typeface="Calibri"/>
              <a:cs typeface="Calibri"/>
              <a:sym typeface="Calibri"/>
            </a:endParaRPr>
          </a:p>
        </p:txBody>
      </p:sp>
      <p:sp>
        <p:nvSpPr>
          <p:cNvPr id="76" name="Google Shape;76;p13"/>
          <p:cNvSpPr txBox="1"/>
          <p:nvPr/>
        </p:nvSpPr>
        <p:spPr>
          <a:xfrm>
            <a:off x="-1326036" y="4507017"/>
            <a:ext cx="904500" cy="230700"/>
          </a:xfrm>
          <a:prstGeom prst="rect">
            <a:avLst/>
          </a:prstGeom>
          <a:noFill/>
          <a:ln>
            <a:noFill/>
          </a:ln>
        </p:spPr>
        <p:txBody>
          <a:bodyPr anchorCtr="0" anchor="t" bIns="34250" lIns="68550" spcFirstLastPara="1" rIns="68550" wrap="square" tIns="34250">
            <a:noAutofit/>
          </a:bodyPr>
          <a:lstStyle/>
          <a:p>
            <a:pPr indent="0" lvl="0" marL="0" marR="0" rtl="0" algn="l">
              <a:spcBef>
                <a:spcPts val="0"/>
              </a:spcBef>
              <a:spcAft>
                <a:spcPts val="0"/>
              </a:spcAft>
              <a:buClr>
                <a:schemeClr val="dk1"/>
              </a:buClr>
              <a:buSzPts val="1100"/>
              <a:buFont typeface="Avenir Next For Intuit"/>
              <a:buNone/>
            </a:pPr>
            <a:r>
              <a:rPr b="0" i="0" lang="en" sz="1100" u="none" cap="none" strike="noStrike">
                <a:solidFill>
                  <a:schemeClr val="dk1"/>
                </a:solidFill>
                <a:latin typeface="Avenir Next For Intuit"/>
                <a:ea typeface="Avenir Next For Intuit"/>
                <a:cs typeface="Avenir Next For Intuit"/>
                <a:sym typeface="Avenir Next For Intuit"/>
              </a:rPr>
              <a:t>####</a:t>
            </a:r>
            <a:endParaRPr b="0" i="0" sz="1100" u="none" cap="none" strike="noStrike">
              <a:solidFill>
                <a:schemeClr val="dk1"/>
              </a:solidFill>
              <a:latin typeface="Calibri"/>
              <a:ea typeface="Calibri"/>
              <a:cs typeface="Calibri"/>
              <a:sym typeface="Calibri"/>
            </a:endParaRPr>
          </a:p>
        </p:txBody>
      </p:sp>
      <p:sp>
        <p:nvSpPr>
          <p:cNvPr id="77" name="Google Shape;77;p13"/>
          <p:cNvSpPr txBox="1"/>
          <p:nvPr/>
        </p:nvSpPr>
        <p:spPr>
          <a:xfrm>
            <a:off x="-1326036" y="-80609"/>
            <a:ext cx="904500" cy="230700"/>
          </a:xfrm>
          <a:prstGeom prst="rect">
            <a:avLst/>
          </a:prstGeom>
          <a:noFill/>
          <a:ln>
            <a:noFill/>
          </a:ln>
        </p:spPr>
        <p:txBody>
          <a:bodyPr anchorCtr="0" anchor="t" bIns="34250" lIns="68550" spcFirstLastPara="1" rIns="68550" wrap="square" tIns="34250">
            <a:noAutofit/>
          </a:bodyPr>
          <a:lstStyle/>
          <a:p>
            <a:pPr indent="0" lvl="0" marL="0" marR="0" rtl="0" algn="l">
              <a:spcBef>
                <a:spcPts val="0"/>
              </a:spcBef>
              <a:spcAft>
                <a:spcPts val="0"/>
              </a:spcAft>
              <a:buClr>
                <a:schemeClr val="dk1"/>
              </a:buClr>
              <a:buSzPts val="1100"/>
              <a:buFont typeface="Avenir Next For Intuit"/>
              <a:buNone/>
            </a:pPr>
            <a:r>
              <a:rPr b="0" i="0" lang="en" sz="1100" u="none" cap="none" strike="noStrike">
                <a:solidFill>
                  <a:schemeClr val="dk1"/>
                </a:solidFill>
                <a:latin typeface="Avenir Next For Intuit"/>
                <a:ea typeface="Avenir Next For Intuit"/>
                <a:cs typeface="Avenir Next For Intuit"/>
                <a:sym typeface="Avenir Next For Intuit"/>
              </a:rPr>
              <a:t>Accent</a:t>
            </a:r>
            <a:endParaRPr b="0" i="0" sz="1100" u="none" cap="none" strike="noStrike">
              <a:solidFill>
                <a:schemeClr val="dk1"/>
              </a:solidFill>
              <a:latin typeface="Calibri"/>
              <a:ea typeface="Calibri"/>
              <a:cs typeface="Calibri"/>
              <a:sym typeface="Calibri"/>
            </a:endParaRPr>
          </a:p>
        </p:txBody>
      </p:sp>
      <p:sp>
        <p:nvSpPr>
          <p:cNvPr id="78" name="Google Shape;78;p13"/>
          <p:cNvSpPr txBox="1"/>
          <p:nvPr/>
        </p:nvSpPr>
        <p:spPr>
          <a:xfrm>
            <a:off x="-1364145" y="2163867"/>
            <a:ext cx="904500" cy="230700"/>
          </a:xfrm>
          <a:prstGeom prst="rect">
            <a:avLst/>
          </a:prstGeom>
          <a:noFill/>
          <a:ln>
            <a:noFill/>
          </a:ln>
        </p:spPr>
        <p:txBody>
          <a:bodyPr anchorCtr="0" anchor="t" bIns="34250" lIns="68550" spcFirstLastPara="1" rIns="68550" wrap="square" tIns="34250">
            <a:noAutofit/>
          </a:bodyPr>
          <a:lstStyle/>
          <a:p>
            <a:pPr indent="0" lvl="0" marL="0" marR="0" rtl="0" algn="l">
              <a:spcBef>
                <a:spcPts val="0"/>
              </a:spcBef>
              <a:spcAft>
                <a:spcPts val="0"/>
              </a:spcAft>
              <a:buClr>
                <a:schemeClr val="dk1"/>
              </a:buClr>
              <a:buSzPts val="1100"/>
              <a:buFont typeface="Avenir Next For Intuit"/>
              <a:buNone/>
            </a:pPr>
            <a:r>
              <a:rPr b="0" i="0" lang="en" sz="1100" u="none" cap="none" strike="noStrike">
                <a:solidFill>
                  <a:schemeClr val="dk1"/>
                </a:solidFill>
                <a:latin typeface="Avenir Next For Intuit"/>
                <a:ea typeface="Avenir Next For Intuit"/>
                <a:cs typeface="Avenir Next For Intuit"/>
                <a:sym typeface="Avenir Next For Intuit"/>
              </a:rPr>
              <a:t>Accounting</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s://www.geeksforgeeks.org/" TargetMode="External"/><Relationship Id="rId4" Type="http://schemas.openxmlformats.org/officeDocument/2006/relationships/hyperlink" Target="https://www.hackerearth.com/" TargetMode="External"/><Relationship Id="rId5" Type="http://schemas.openxmlformats.org/officeDocument/2006/relationships/hyperlink" Target="https://www.hackerrank.com/" TargetMode="External"/><Relationship Id="rId6" Type="http://schemas.openxmlformats.org/officeDocument/2006/relationships/hyperlink" Target="https://leetcod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nvSpPr>
        <p:spPr>
          <a:xfrm>
            <a:off x="1570975" y="2571750"/>
            <a:ext cx="5767800" cy="21936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a:solidFill>
                <a:srgbClr val="38761D"/>
              </a:solidFill>
            </a:endParaRPr>
          </a:p>
        </p:txBody>
      </p:sp>
      <p:sp>
        <p:nvSpPr>
          <p:cNvPr id="84" name="Google Shape;84;p14"/>
          <p:cNvSpPr txBox="1"/>
          <p:nvPr/>
        </p:nvSpPr>
        <p:spPr>
          <a:xfrm>
            <a:off x="945650" y="1593000"/>
            <a:ext cx="6812400" cy="10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C Language Training Program </a:t>
            </a:r>
            <a:r>
              <a:rPr lang="en"/>
              <a:t>(part 2)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184325"/>
            <a:ext cx="8520600" cy="833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50" u="sng">
                <a:highlight>
                  <a:srgbClr val="FFFFFF"/>
                </a:highlight>
              </a:rPr>
              <a:t>for</a:t>
            </a:r>
            <a:r>
              <a:rPr b="1" lang="en" sz="1750" u="sng">
                <a:highlight>
                  <a:srgbClr val="FFFFFF"/>
                </a:highlight>
              </a:rPr>
              <a:t> loop</a:t>
            </a:r>
            <a:r>
              <a:rPr lang="en" sz="1750" u="sng">
                <a:highlight>
                  <a:srgbClr val="FFFFFF"/>
                </a:highlight>
              </a:rPr>
              <a:t> </a:t>
            </a:r>
            <a:r>
              <a:rPr lang="en" sz="1750">
                <a:highlight>
                  <a:srgbClr val="FFFFFF"/>
                </a:highlight>
              </a:rPr>
              <a:t>- </a:t>
            </a:r>
            <a:r>
              <a:rPr lang="en" sz="1200">
                <a:highlight>
                  <a:srgbClr val="FFFFFF"/>
                </a:highlight>
              </a:rPr>
              <a:t>for loop is similar to while, it's just written differently. `</a:t>
            </a:r>
            <a:r>
              <a:rPr b="1" lang="en" sz="1200">
                <a:highlight>
                  <a:srgbClr val="FFFFFF"/>
                </a:highlight>
              </a:rPr>
              <a:t>for`</a:t>
            </a:r>
            <a:r>
              <a:rPr lang="en" sz="1200">
                <a:highlight>
                  <a:srgbClr val="FFFFFF"/>
                </a:highlight>
              </a:rPr>
              <a:t> statements are often used to process </a:t>
            </a:r>
            <a:r>
              <a:rPr b="1" lang="en" sz="1200">
                <a:highlight>
                  <a:srgbClr val="FFFFFF"/>
                </a:highlight>
              </a:rPr>
              <a:t>lists</a:t>
            </a:r>
            <a:r>
              <a:rPr lang="en" sz="1200">
                <a:highlight>
                  <a:srgbClr val="FFFFFF"/>
                </a:highlight>
              </a:rPr>
              <a:t> such a range of numbers:</a:t>
            </a:r>
            <a:endParaRPr sz="1200">
              <a:highlight>
                <a:srgbClr val="F7F7F7"/>
              </a:highlight>
            </a:endParaRPr>
          </a:p>
          <a:p>
            <a:pPr indent="0" lvl="0" marL="0" rtl="0" algn="l">
              <a:spcBef>
                <a:spcPts val="40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Ex-</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main()</a:t>
            </a:r>
            <a:endParaRPr sz="1200">
              <a:highlight>
                <a:srgbClr val="F7F7F7"/>
              </a:highlight>
            </a:endParaRPr>
          </a:p>
          <a:p>
            <a:pPr indent="0" lvl="0" marL="0" rtl="0" algn="l">
              <a:spcBef>
                <a:spcPts val="0"/>
              </a:spcBef>
              <a:spcAft>
                <a:spcPts val="0"/>
              </a:spcAft>
              <a:buNone/>
            </a:pPr>
            <a:r>
              <a:rPr lang="en" sz="1200">
                <a:highlight>
                  <a:srgbClr val="F7F7F7"/>
                </a:highlight>
              </a:rPr>
              <a:t>{</a:t>
            </a:r>
            <a:endParaRPr sz="1200">
              <a:highlight>
                <a:srgbClr val="F7F7F7"/>
              </a:highlight>
            </a:endParaRPr>
          </a:p>
          <a:p>
            <a:pPr indent="0" lvl="0" marL="0" rtl="0" algn="l">
              <a:spcBef>
                <a:spcPts val="0"/>
              </a:spcBef>
              <a:spcAft>
                <a:spcPts val="0"/>
              </a:spcAft>
              <a:buNone/>
            </a:pPr>
            <a:r>
              <a:rPr lang="en" sz="1200">
                <a:highlight>
                  <a:srgbClr val="F7F7F7"/>
                </a:highlight>
              </a:rPr>
              <a:t>    int i;</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for ( i = 1; i &lt; = 10 ; i++ )</a:t>
            </a:r>
            <a:endParaRPr sz="1200">
              <a:highlight>
                <a:srgbClr val="F7F7F7"/>
              </a:highlight>
            </a:endParaRPr>
          </a:p>
          <a:p>
            <a:pPr indent="0" lvl="0" marL="0" rtl="0" algn="l">
              <a:spcBef>
                <a:spcPts val="0"/>
              </a:spcBef>
              <a:spcAft>
                <a:spcPts val="0"/>
              </a:spcAft>
              <a:buNone/>
            </a:pPr>
            <a:r>
              <a:rPr lang="en" sz="1200">
                <a:highlight>
                  <a:srgbClr val="F7F7F7"/>
                </a:highlight>
              </a:rPr>
              <a:t>    {</a:t>
            </a:r>
            <a:endParaRPr sz="1200">
              <a:highlight>
                <a:srgbClr val="F7F7F7"/>
              </a:highlight>
            </a:endParaRPr>
          </a:p>
          <a:p>
            <a:pPr indent="0" lvl="0" marL="0" rtl="0" algn="l">
              <a:spcBef>
                <a:spcPts val="0"/>
              </a:spcBef>
              <a:spcAft>
                <a:spcPts val="0"/>
              </a:spcAft>
              <a:buNone/>
            </a:pPr>
            <a:r>
              <a:rPr lang="en" sz="1200">
                <a:highlight>
                  <a:srgbClr val="F7F7F7"/>
                </a:highlight>
              </a:rPr>
              <a:t>       printf("%d ", i );</a:t>
            </a:r>
            <a:endParaRPr sz="1200">
              <a:highlight>
                <a:srgbClr val="F7F7F7"/>
              </a:highlight>
            </a:endParaRPr>
          </a:p>
          <a:p>
            <a:pPr indent="0" lvl="0" marL="0" rtl="0" algn="l">
              <a:spcBef>
                <a:spcPts val="0"/>
              </a:spcBef>
              <a:spcAft>
                <a:spcPts val="0"/>
              </a:spcAft>
              <a:buNone/>
            </a:pPr>
            <a:r>
              <a:rPr lang="en" sz="1200">
                <a:highlight>
                  <a:srgbClr val="F7F7F7"/>
                </a:highlight>
              </a:rPr>
              <a:t>    }</a:t>
            </a:r>
            <a:endParaRPr sz="1200">
              <a:highlight>
                <a:srgbClr val="F7F7F7"/>
              </a:highlight>
            </a:endParaRPr>
          </a:p>
          <a:p>
            <a:pPr indent="0" lvl="0" marL="0" rtl="0" algn="l">
              <a:spcBef>
                <a:spcPts val="0"/>
              </a:spcBef>
              <a:spcAft>
                <a:spcPts val="0"/>
              </a:spcAft>
              <a:buNone/>
            </a:pPr>
            <a:r>
              <a:rPr lang="en" sz="1200">
                <a:highlight>
                  <a:srgbClr val="F7F7F7"/>
                </a:highlight>
              </a:rPr>
              <a:t>}</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t/>
            </a:r>
            <a:endParaRPr sz="1200">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46" name="Google Shape;146;p23"/>
          <p:cNvSpPr txBox="1"/>
          <p:nvPr/>
        </p:nvSpPr>
        <p:spPr>
          <a:xfrm>
            <a:off x="5157250" y="2040875"/>
            <a:ext cx="3294000" cy="1032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highlight>
                  <a:srgbClr val="F7F7F7"/>
                </a:highlight>
              </a:rPr>
              <a:t>Output: </a:t>
            </a:r>
            <a:r>
              <a:rPr lang="en" sz="1200">
                <a:solidFill>
                  <a:schemeClr val="dk1"/>
                </a:solidFill>
                <a:highlight>
                  <a:srgbClr val="F7F7F7"/>
                </a:highlight>
              </a:rPr>
              <a:t>1 2 3 4 5 6 7 8 9 10</a:t>
            </a:r>
            <a:endParaRPr sz="1200">
              <a:solidFill>
                <a:schemeClr val="dk1"/>
              </a:solidFill>
              <a:highlight>
                <a:srgbClr val="F7F7F7"/>
              </a:highlight>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nvSpPr>
        <p:spPr>
          <a:xfrm>
            <a:off x="295475" y="296200"/>
            <a:ext cx="8325600" cy="39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50" u="sng">
                <a:solidFill>
                  <a:schemeClr val="dk1"/>
                </a:solidFill>
                <a:highlight>
                  <a:srgbClr val="FFFFFF"/>
                </a:highlight>
              </a:rPr>
              <a:t>do - while</a:t>
            </a:r>
            <a:r>
              <a:rPr b="1" lang="en" sz="1750" u="sng">
                <a:solidFill>
                  <a:schemeClr val="dk1"/>
                </a:solidFill>
                <a:highlight>
                  <a:srgbClr val="FFFFFF"/>
                </a:highlight>
              </a:rPr>
              <a:t> loop</a:t>
            </a:r>
            <a:r>
              <a:rPr b="1" lang="en" sz="1750">
                <a:solidFill>
                  <a:schemeClr val="dk1"/>
                </a:solidFill>
                <a:highlight>
                  <a:srgbClr val="FFFFFF"/>
                </a:highlight>
              </a:rPr>
              <a:t> </a:t>
            </a:r>
            <a:r>
              <a:rPr lang="en" sz="1750">
                <a:solidFill>
                  <a:schemeClr val="dk1"/>
                </a:solidFill>
                <a:highlight>
                  <a:srgbClr val="FFFFFF"/>
                </a:highlight>
              </a:rPr>
              <a:t>- </a:t>
            </a:r>
            <a:r>
              <a:rPr lang="en" sz="1200">
                <a:solidFill>
                  <a:schemeClr val="dk1"/>
                </a:solidFill>
                <a:highlight>
                  <a:srgbClr val="FFFFFF"/>
                </a:highlight>
              </a:rPr>
              <a:t>do - while is just like a while loop except that the test condition is checked at the end of the loop rather than the start. This has the effect that the content of the loop are always executed at least once.</a:t>
            </a:r>
            <a:endParaRPr sz="1200">
              <a:solidFill>
                <a:schemeClr val="dk1"/>
              </a:solidFill>
              <a:highlight>
                <a:srgbClr val="F7F7F7"/>
              </a:highlight>
            </a:endParaRPr>
          </a:p>
          <a:p>
            <a:pPr indent="0" lvl="0" marL="0" rtl="0" algn="l">
              <a:spcBef>
                <a:spcPts val="40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Ex-</a:t>
            </a:r>
            <a:endParaRPr sz="1200">
              <a:solidFill>
                <a:schemeClr val="dk1"/>
              </a:solidFill>
              <a:highlight>
                <a:srgbClr val="F7F7F7"/>
              </a:highlight>
            </a:endParaRPr>
          </a:p>
          <a:p>
            <a:pPr indent="0" lvl="0" marL="457200" rtl="0" algn="l">
              <a:spcBef>
                <a:spcPts val="0"/>
              </a:spcBef>
              <a:spcAft>
                <a:spcPts val="0"/>
              </a:spcAft>
              <a:buNone/>
            </a:pPr>
            <a:r>
              <a:t/>
            </a:r>
            <a:endParaRPr sz="1200">
              <a:solidFill>
                <a:schemeClr val="dk1"/>
              </a:solidFill>
              <a:highlight>
                <a:srgbClr val="F7F7F7"/>
              </a:highlight>
            </a:endParaRPr>
          </a:p>
          <a:p>
            <a:pPr indent="0" lvl="0" marL="457200" rtl="0" algn="l">
              <a:spcBef>
                <a:spcPts val="0"/>
              </a:spcBef>
              <a:spcAft>
                <a:spcPts val="0"/>
              </a:spcAft>
              <a:buNone/>
            </a:pPr>
            <a:r>
              <a:rPr lang="en" sz="1200">
                <a:solidFill>
                  <a:schemeClr val="dk1"/>
                </a:solidFill>
                <a:highlight>
                  <a:srgbClr val="FFFFFF"/>
                </a:highlight>
              </a:rPr>
              <a:t>main() {</a:t>
            </a:r>
            <a:endParaRPr sz="120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highlight>
                <a:srgbClr val="FFFFFF"/>
              </a:highlight>
            </a:endParaRPr>
          </a:p>
          <a:p>
            <a:pPr indent="0" lvl="0" marL="457200" rtl="0" algn="l">
              <a:spcBef>
                <a:spcPts val="0"/>
              </a:spcBef>
              <a:spcAft>
                <a:spcPts val="0"/>
              </a:spcAft>
              <a:buNone/>
            </a:pPr>
            <a:r>
              <a:rPr lang="en" sz="1200">
                <a:solidFill>
                  <a:schemeClr val="dk1"/>
                </a:solidFill>
                <a:highlight>
                  <a:srgbClr val="FFFFFF"/>
                </a:highlight>
              </a:rPr>
              <a:t>    int i = 1;</a:t>
            </a:r>
            <a:endParaRPr sz="120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highlight>
                <a:srgbClr val="FFFFFF"/>
              </a:highlight>
            </a:endParaRPr>
          </a:p>
          <a:p>
            <a:pPr indent="0" lvl="0" marL="457200" rtl="0" algn="l">
              <a:spcBef>
                <a:spcPts val="0"/>
              </a:spcBef>
              <a:spcAft>
                <a:spcPts val="0"/>
              </a:spcAft>
              <a:buNone/>
            </a:pPr>
            <a:r>
              <a:rPr lang="en" sz="1200">
                <a:solidFill>
                  <a:schemeClr val="dk1"/>
                </a:solidFill>
                <a:highlight>
                  <a:srgbClr val="FFFFFF"/>
                </a:highlight>
              </a:rPr>
              <a:t>   do {</a:t>
            </a:r>
            <a:endParaRPr sz="120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highlight>
                <a:srgbClr val="FFFFFF"/>
              </a:highlight>
            </a:endParaRPr>
          </a:p>
          <a:p>
            <a:pPr indent="0" lvl="0" marL="457200" rtl="0" algn="l">
              <a:spcBef>
                <a:spcPts val="0"/>
              </a:spcBef>
              <a:spcAft>
                <a:spcPts val="0"/>
              </a:spcAft>
              <a:buNone/>
            </a:pPr>
            <a:r>
              <a:rPr lang="en" sz="1200">
                <a:solidFill>
                  <a:schemeClr val="dk1"/>
                </a:solidFill>
                <a:highlight>
                  <a:srgbClr val="FFFFFF"/>
                </a:highlight>
              </a:rPr>
              <a:t>       printf("%d ", i );</a:t>
            </a:r>
            <a:endParaRPr sz="120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highlight>
                <a:srgbClr val="FFFFFF"/>
              </a:highlight>
            </a:endParaRPr>
          </a:p>
          <a:p>
            <a:pPr indent="0" lvl="0" marL="457200" rtl="0" algn="l">
              <a:spcBef>
                <a:spcPts val="0"/>
              </a:spcBef>
              <a:spcAft>
                <a:spcPts val="0"/>
              </a:spcAft>
              <a:buNone/>
            </a:pPr>
            <a:r>
              <a:rPr lang="en" sz="1200">
                <a:solidFill>
                  <a:schemeClr val="dk1"/>
                </a:solidFill>
                <a:highlight>
                  <a:srgbClr val="FFFFFF"/>
                </a:highlight>
              </a:rPr>
              <a:t>       i++;    // i += 1, i = i+1;</a:t>
            </a:r>
            <a:endParaRPr sz="120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highlight>
                <a:srgbClr val="FFFFFF"/>
              </a:highlight>
            </a:endParaRPr>
          </a:p>
          <a:p>
            <a:pPr indent="0" lvl="0" marL="457200" rtl="0" algn="l">
              <a:spcBef>
                <a:spcPts val="0"/>
              </a:spcBef>
              <a:spcAft>
                <a:spcPts val="0"/>
              </a:spcAft>
              <a:buNone/>
            </a:pPr>
            <a:r>
              <a:rPr lang="en" sz="1200">
                <a:solidFill>
                  <a:schemeClr val="dk1"/>
                </a:solidFill>
                <a:highlight>
                  <a:srgbClr val="FFFFFF"/>
                </a:highlight>
              </a:rPr>
              <a:t>    } while ( i &lt; 11 );</a:t>
            </a:r>
            <a:endParaRPr sz="1200">
              <a:solidFill>
                <a:schemeClr val="dk1"/>
              </a:solidFill>
              <a:highlight>
                <a:srgbClr val="FFFFFF"/>
              </a:highlight>
            </a:endParaRPr>
          </a:p>
          <a:p>
            <a:pPr indent="0" lvl="0" marL="457200" rtl="0" algn="l">
              <a:spcBef>
                <a:spcPts val="0"/>
              </a:spcBef>
              <a:spcAft>
                <a:spcPts val="0"/>
              </a:spcAft>
              <a:buNone/>
            </a:pPr>
            <a:r>
              <a:t/>
            </a:r>
            <a:endParaRPr sz="1200">
              <a:solidFill>
                <a:schemeClr val="dk1"/>
              </a:solidFill>
              <a:highlight>
                <a:srgbClr val="F7F7F7"/>
              </a:highlight>
            </a:endParaRPr>
          </a:p>
          <a:p>
            <a:pPr indent="0" lvl="0" marL="457200" rtl="0" algn="l">
              <a:spcBef>
                <a:spcPts val="0"/>
              </a:spcBef>
              <a:spcAft>
                <a:spcPts val="0"/>
              </a:spcAft>
              <a:buNone/>
            </a:pPr>
            <a:r>
              <a:rPr lang="en" sz="1200">
                <a:solidFill>
                  <a:schemeClr val="dk1"/>
                </a:solidFill>
                <a:highlight>
                  <a:srgbClr val="F7F7F7"/>
                </a:highlight>
              </a:rPr>
              <a:t>}</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52" name="Google Shape;152;p24"/>
          <p:cNvSpPr txBox="1"/>
          <p:nvPr/>
        </p:nvSpPr>
        <p:spPr>
          <a:xfrm>
            <a:off x="4998325" y="1881950"/>
            <a:ext cx="2557200" cy="8814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7F7F7"/>
                </a:highlight>
              </a:rPr>
              <a:t>Output: 1 2 3 4 5 6 7 8 9 10</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nvSpPr>
        <p:spPr>
          <a:xfrm>
            <a:off x="288150" y="137250"/>
            <a:ext cx="8567700" cy="49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22222"/>
                </a:solidFill>
                <a:highlight>
                  <a:srgbClr val="FFFFFF"/>
                </a:highlight>
              </a:rPr>
              <a:t>Nested loops- </a:t>
            </a:r>
            <a:r>
              <a:rPr lang="en" sz="1000">
                <a:solidFill>
                  <a:schemeClr val="dk1"/>
                </a:solidFill>
                <a:highlight>
                  <a:srgbClr val="FFFFFF"/>
                </a:highlight>
              </a:rPr>
              <a:t>C programming allows to use one loop inside another loop. </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None/>
            </a:pPr>
            <a:r>
              <a:rPr lang="en" sz="1000">
                <a:solidFill>
                  <a:srgbClr val="222222"/>
                </a:solidFill>
                <a:highlight>
                  <a:srgbClr val="FFFFFF"/>
                </a:highlight>
              </a:rPr>
              <a:t>Nested loops are useful when for each pass through the outer loop, you need to repeat some action on the data in the outer loop. For example, you read a file line by line and for each line you must count how many times the word “the” is found.</a:t>
            </a:r>
            <a:endParaRPr sz="1000">
              <a:solidFill>
                <a:srgbClr val="222222"/>
              </a:solidFill>
              <a:highlight>
                <a:srgbClr val="FFFFFF"/>
              </a:highlight>
            </a:endParaRPr>
          </a:p>
          <a:p>
            <a:pPr indent="0" lvl="0" marL="0" rtl="0" algn="l">
              <a:spcBef>
                <a:spcPts val="0"/>
              </a:spcBef>
              <a:spcAft>
                <a:spcPts val="0"/>
              </a:spcAft>
              <a:buNone/>
            </a:pPr>
            <a:r>
              <a:t/>
            </a:r>
            <a:endParaRPr sz="1000">
              <a:solidFill>
                <a:srgbClr val="222222"/>
              </a:solidFill>
              <a:highlight>
                <a:srgbClr val="FFFFFF"/>
              </a:highlight>
            </a:endParaRPr>
          </a:p>
          <a:p>
            <a:pPr indent="0" lvl="0" marL="0" rtl="0" algn="l">
              <a:spcBef>
                <a:spcPts val="0"/>
              </a:spcBef>
              <a:spcAft>
                <a:spcPts val="0"/>
              </a:spcAft>
              <a:buNone/>
            </a:pPr>
            <a:r>
              <a:t/>
            </a:r>
            <a:endParaRPr sz="1000">
              <a:solidFill>
                <a:srgbClr val="222222"/>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for ( init; condition; increment )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for ( init; condition; increment )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statement(s);</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statement(s);</a:t>
            </a:r>
            <a:endParaRPr sz="1050">
              <a:solidFill>
                <a:schemeClr val="dk1"/>
              </a:solidFill>
              <a:highlight>
                <a:srgbClr val="FFFFFF"/>
              </a:highlight>
            </a:endParaRPr>
          </a:p>
          <a:p>
            <a:pPr indent="0" lvl="0" marL="0" marR="5080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a:t>
            </a:r>
            <a:endParaRPr sz="1050">
              <a:solidFill>
                <a:schemeClr val="dk1"/>
              </a:solidFill>
              <a:highlight>
                <a:srgbClr val="FFFFFF"/>
              </a:highlight>
            </a:endParaRPr>
          </a:p>
          <a:p>
            <a:pPr indent="0" lvl="0" marL="0" rtl="0" algn="l">
              <a:spcBef>
                <a:spcPts val="0"/>
              </a:spcBef>
              <a:spcAft>
                <a:spcPts val="0"/>
              </a:spcAft>
              <a:buNone/>
            </a:pPr>
            <a:r>
              <a:t/>
            </a:r>
            <a:endParaRPr sz="1000">
              <a:solidFill>
                <a:srgbClr val="222222"/>
              </a:solidFill>
              <a:highlight>
                <a:srgbClr val="FFFFFF"/>
              </a:highlight>
            </a:endParaRPr>
          </a:p>
          <a:p>
            <a:pPr indent="0" lvl="0" marL="0" rtl="0" algn="l">
              <a:spcBef>
                <a:spcPts val="0"/>
              </a:spcBef>
              <a:spcAft>
                <a:spcPts val="0"/>
              </a:spcAft>
              <a:buNone/>
            </a:pPr>
            <a:r>
              <a:t/>
            </a:r>
            <a:endParaRPr sz="1000">
              <a:solidFill>
                <a:srgbClr val="222222"/>
              </a:solidFill>
              <a:highlight>
                <a:srgbClr val="FFFFFF"/>
              </a:highlight>
            </a:endParaRPr>
          </a:p>
          <a:p>
            <a:pPr indent="0" lvl="0" marL="0" rtl="0" algn="l">
              <a:spcBef>
                <a:spcPts val="0"/>
              </a:spcBef>
              <a:spcAft>
                <a:spcPts val="0"/>
              </a:spcAft>
              <a:buNone/>
            </a:pPr>
            <a:r>
              <a:rPr lang="en" sz="950">
                <a:solidFill>
                  <a:srgbClr val="000088"/>
                </a:solidFill>
                <a:highlight>
                  <a:srgbClr val="FFFFFF"/>
                </a:highlight>
              </a:rPr>
              <a:t>int</a:t>
            </a:r>
            <a:r>
              <a:rPr lang="en" sz="950">
                <a:solidFill>
                  <a:schemeClr val="dk1"/>
                </a:solidFill>
                <a:highlight>
                  <a:srgbClr val="FFFFFF"/>
                </a:highlight>
              </a:rPr>
              <a:t> main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spcBef>
                <a:spcPts val="0"/>
              </a:spcBef>
              <a:spcAft>
                <a:spcPts val="0"/>
              </a:spcAft>
              <a:buNone/>
            </a:pPr>
            <a:r>
              <a:t/>
            </a:r>
            <a:endParaRPr sz="950">
              <a:solidFill>
                <a:schemeClr val="dk1"/>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   </a:t>
            </a:r>
            <a:r>
              <a:rPr lang="en" sz="950">
                <a:solidFill>
                  <a:srgbClr val="880000"/>
                </a:solidFill>
                <a:highlight>
                  <a:srgbClr val="FFFFFF"/>
                </a:highlight>
              </a:rPr>
              <a:t>/* local variable definition */</a:t>
            </a:r>
            <a:endParaRPr sz="950">
              <a:solidFill>
                <a:schemeClr val="dk1"/>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int</a:t>
            </a:r>
            <a:r>
              <a:rPr lang="en" sz="950">
                <a:solidFill>
                  <a:schemeClr val="dk1"/>
                </a:solidFill>
                <a:highlight>
                  <a:srgbClr val="FFFFFF"/>
                </a:highlight>
              </a:rPr>
              <a:t> i</a:t>
            </a:r>
            <a:r>
              <a:rPr lang="en" sz="950">
                <a:solidFill>
                  <a:srgbClr val="666600"/>
                </a:solidFill>
                <a:highlight>
                  <a:srgbClr val="FFFFFF"/>
                </a:highlight>
              </a:rPr>
              <a:t>,</a:t>
            </a:r>
            <a:r>
              <a:rPr lang="en" sz="950">
                <a:solidFill>
                  <a:schemeClr val="dk1"/>
                </a:solidFill>
                <a:highlight>
                  <a:srgbClr val="FFFFFF"/>
                </a:highlight>
              </a:rPr>
              <a:t> j</a:t>
            </a:r>
            <a:r>
              <a:rPr lang="en" sz="950">
                <a:solidFill>
                  <a:srgbClr val="666600"/>
                </a:solidFill>
                <a:highlight>
                  <a:srgbClr val="FFFFFF"/>
                </a:highlight>
              </a:rPr>
              <a:t>;</a:t>
            </a:r>
            <a:endParaRPr sz="950">
              <a:solidFill>
                <a:schemeClr val="dk1"/>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   </a:t>
            </a:r>
            <a:endParaRPr sz="950">
              <a:solidFill>
                <a:schemeClr val="dk1"/>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for</a:t>
            </a:r>
            <a:r>
              <a:rPr lang="en" sz="950">
                <a:solidFill>
                  <a:srgbClr val="666600"/>
                </a:solidFill>
                <a:highlight>
                  <a:srgbClr val="FFFFFF"/>
                </a:highlight>
              </a:rPr>
              <a:t>(</a:t>
            </a:r>
            <a:r>
              <a:rPr lang="en" sz="950">
                <a:solidFill>
                  <a:schemeClr val="dk1"/>
                </a:solidFill>
                <a:highlight>
                  <a:srgbClr val="FFFFFF"/>
                </a:highlight>
              </a:rPr>
              <a:t>i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2</a:t>
            </a:r>
            <a:r>
              <a:rPr lang="en" sz="950">
                <a:solidFill>
                  <a:srgbClr val="666600"/>
                </a:solidFill>
                <a:highlight>
                  <a:srgbClr val="FFFFFF"/>
                </a:highlight>
              </a:rPr>
              <a:t>;</a:t>
            </a:r>
            <a:r>
              <a:rPr lang="en" sz="950">
                <a:solidFill>
                  <a:schemeClr val="dk1"/>
                </a:solidFill>
                <a:highlight>
                  <a:srgbClr val="FFFFFF"/>
                </a:highlight>
              </a:rPr>
              <a:t> i </a:t>
            </a:r>
            <a:r>
              <a:rPr lang="en" sz="950">
                <a:solidFill>
                  <a:srgbClr val="666600"/>
                </a:solidFill>
                <a:highlight>
                  <a:srgbClr val="FFFFFF"/>
                </a:highlight>
              </a:rPr>
              <a:t>&lt; </a:t>
            </a:r>
            <a:r>
              <a:rPr lang="en" sz="950">
                <a:solidFill>
                  <a:srgbClr val="006666"/>
                </a:solidFill>
                <a:highlight>
                  <a:srgbClr val="FFFFFF"/>
                </a:highlight>
              </a:rPr>
              <a:t>20</a:t>
            </a:r>
            <a:r>
              <a:rPr lang="en" sz="950">
                <a:solidFill>
                  <a:srgbClr val="666600"/>
                </a:solidFill>
                <a:highlight>
                  <a:srgbClr val="FFFFFF"/>
                </a:highlight>
              </a:rPr>
              <a:t>;</a:t>
            </a:r>
            <a:r>
              <a:rPr lang="en" sz="950">
                <a:solidFill>
                  <a:schemeClr val="dk1"/>
                </a:solidFill>
                <a:highlight>
                  <a:srgbClr val="FFFFFF"/>
                </a:highlight>
              </a:rPr>
              <a:t> i</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spcBef>
                <a:spcPts val="0"/>
              </a:spcBef>
              <a:spcAft>
                <a:spcPts val="0"/>
              </a:spcAft>
              <a:buNone/>
            </a:pPr>
            <a:r>
              <a:t/>
            </a:r>
            <a:endParaRPr sz="950">
              <a:solidFill>
                <a:schemeClr val="dk1"/>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for</a:t>
            </a:r>
            <a:r>
              <a:rPr lang="en" sz="950">
                <a:solidFill>
                  <a:srgbClr val="666600"/>
                </a:solidFill>
                <a:highlight>
                  <a:srgbClr val="FFFFFF"/>
                </a:highlight>
              </a:rPr>
              <a:t>(</a:t>
            </a:r>
            <a:r>
              <a:rPr lang="en" sz="950">
                <a:solidFill>
                  <a:schemeClr val="dk1"/>
                </a:solidFill>
                <a:highlight>
                  <a:srgbClr val="FFFFFF"/>
                </a:highlight>
              </a:rPr>
              <a:t>j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2</a:t>
            </a:r>
            <a:r>
              <a:rPr lang="en" sz="950">
                <a:solidFill>
                  <a:srgbClr val="666600"/>
                </a:solidFill>
                <a:highlight>
                  <a:srgbClr val="FFFFFF"/>
                </a:highlight>
              </a:rPr>
              <a:t>;</a:t>
            </a:r>
            <a:r>
              <a:rPr lang="en" sz="950">
                <a:solidFill>
                  <a:schemeClr val="dk1"/>
                </a:solidFill>
                <a:highlight>
                  <a:srgbClr val="FFFFFF"/>
                </a:highlight>
              </a:rPr>
              <a:t> j </a:t>
            </a:r>
            <a:r>
              <a:rPr lang="en" sz="950">
                <a:solidFill>
                  <a:srgbClr val="666600"/>
                </a:solidFill>
                <a:highlight>
                  <a:srgbClr val="FFFFFF"/>
                </a:highlight>
              </a:rPr>
              <a:t>&lt;=</a:t>
            </a:r>
            <a:r>
              <a:rPr lang="en" sz="950">
                <a:solidFill>
                  <a:schemeClr val="dk1"/>
                </a:solidFill>
                <a:highlight>
                  <a:srgbClr val="FFFFFF"/>
                </a:highlight>
              </a:rPr>
              <a:t> </a:t>
            </a:r>
            <a:r>
              <a:rPr lang="en" sz="950">
                <a:solidFill>
                  <a:srgbClr val="666600"/>
                </a:solidFill>
                <a:highlight>
                  <a:srgbClr val="FFFFFF"/>
                </a:highlight>
              </a:rPr>
              <a:t>( </a:t>
            </a:r>
            <a:r>
              <a:rPr lang="en" sz="950">
                <a:solidFill>
                  <a:schemeClr val="dk1"/>
                </a:solidFill>
                <a:highlight>
                  <a:srgbClr val="FFFFFF"/>
                </a:highlight>
              </a:rPr>
              <a:t>i </a:t>
            </a:r>
            <a:r>
              <a:rPr lang="en" sz="950">
                <a:solidFill>
                  <a:srgbClr val="666600"/>
                </a:solidFill>
                <a:highlight>
                  <a:srgbClr val="FFFFFF"/>
                </a:highlight>
              </a:rPr>
              <a:t>/ </a:t>
            </a:r>
            <a:r>
              <a:rPr lang="en" sz="950">
                <a:solidFill>
                  <a:schemeClr val="dk1"/>
                </a:solidFill>
                <a:highlight>
                  <a:srgbClr val="FFFFFF"/>
                </a:highlight>
              </a:rPr>
              <a:t>j </a:t>
            </a:r>
            <a:r>
              <a:rPr lang="en" sz="950">
                <a:solidFill>
                  <a:srgbClr val="666600"/>
                </a:solidFill>
                <a:highlight>
                  <a:srgbClr val="FFFFFF"/>
                </a:highlight>
              </a:rPr>
              <a:t>);</a:t>
            </a:r>
            <a:r>
              <a:rPr lang="en" sz="950">
                <a:solidFill>
                  <a:schemeClr val="dk1"/>
                </a:solidFill>
                <a:highlight>
                  <a:srgbClr val="FFFFFF"/>
                </a:highlight>
              </a:rPr>
              <a:t> j</a:t>
            </a:r>
            <a:r>
              <a:rPr lang="en" sz="950">
                <a:solidFill>
                  <a:srgbClr val="666600"/>
                </a:solidFill>
                <a:highlight>
                  <a:srgbClr val="FFFFFF"/>
                </a:highlight>
              </a:rPr>
              <a:t>++)</a:t>
            </a:r>
            <a:r>
              <a:rPr lang="en" sz="950">
                <a:solidFill>
                  <a:schemeClr val="dk1"/>
                </a:solidFill>
                <a:highlight>
                  <a:srgbClr val="FFFFFF"/>
                </a:highlight>
              </a:rPr>
              <a:t>  {</a:t>
            </a:r>
            <a:endParaRPr sz="950">
              <a:solidFill>
                <a:schemeClr val="dk1"/>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if</a:t>
            </a:r>
            <a:r>
              <a:rPr lang="en" sz="950">
                <a:solidFill>
                  <a:srgbClr val="666600"/>
                </a:solidFill>
                <a:highlight>
                  <a:srgbClr val="FFFFFF"/>
                </a:highlight>
              </a:rPr>
              <a:t>(!( </a:t>
            </a:r>
            <a:r>
              <a:rPr lang="en" sz="950">
                <a:solidFill>
                  <a:schemeClr val="dk1"/>
                </a:solidFill>
                <a:highlight>
                  <a:srgbClr val="FFFFFF"/>
                </a:highlight>
              </a:rPr>
              <a:t>i</a:t>
            </a:r>
            <a:r>
              <a:rPr lang="en" sz="950">
                <a:solidFill>
                  <a:srgbClr val="666600"/>
                </a:solidFill>
                <a:highlight>
                  <a:srgbClr val="FFFFFF"/>
                </a:highlight>
              </a:rPr>
              <a:t>%</a:t>
            </a:r>
            <a:r>
              <a:rPr lang="en" sz="950">
                <a:solidFill>
                  <a:schemeClr val="dk1"/>
                </a:solidFill>
                <a:highlight>
                  <a:srgbClr val="FFFFFF"/>
                </a:highlight>
              </a:rPr>
              <a:t>j </a:t>
            </a:r>
            <a:r>
              <a:rPr lang="en" sz="950">
                <a:solidFill>
                  <a:srgbClr val="666600"/>
                </a:solidFill>
                <a:highlight>
                  <a:srgbClr val="FFFFFF"/>
                </a:highlight>
              </a:rPr>
              <a:t>))</a:t>
            </a:r>
            <a:endParaRPr sz="950">
              <a:solidFill>
                <a:srgbClr val="666600"/>
              </a:solidFill>
              <a:highlight>
                <a:srgbClr val="FFFFFF"/>
              </a:highlight>
            </a:endParaRPr>
          </a:p>
          <a:p>
            <a:pPr indent="457200" lvl="0" marL="0" rtl="0" algn="l">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break</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880000"/>
                </a:solidFill>
                <a:highlight>
                  <a:srgbClr val="FFFFFF"/>
                </a:highlight>
              </a:rPr>
              <a:t>// if factor found, not prime</a:t>
            </a:r>
            <a:endParaRPr sz="950">
              <a:solidFill>
                <a:srgbClr val="880000"/>
              </a:solidFill>
              <a:highlight>
                <a:srgbClr val="FFFFFF"/>
              </a:highlight>
            </a:endParaRPr>
          </a:p>
          <a:p>
            <a:pPr indent="0" lvl="0" marL="0" rtl="0" algn="l">
              <a:spcBef>
                <a:spcPts val="0"/>
              </a:spcBef>
              <a:spcAft>
                <a:spcPts val="0"/>
              </a:spcAft>
              <a:buNone/>
            </a:pPr>
            <a:r>
              <a:rPr lang="en" sz="950">
                <a:solidFill>
                  <a:srgbClr val="880000"/>
                </a:solidFill>
                <a:highlight>
                  <a:srgbClr val="FFFFFF"/>
                </a:highlight>
              </a:rPr>
              <a:t>      }</a:t>
            </a:r>
            <a:endParaRPr sz="950">
              <a:solidFill>
                <a:srgbClr val="880000"/>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if</a:t>
            </a:r>
            <a:r>
              <a:rPr lang="en" sz="950">
                <a:solidFill>
                  <a:srgbClr val="666600"/>
                </a:solidFill>
                <a:highlight>
                  <a:srgbClr val="FFFFFF"/>
                </a:highlight>
              </a:rPr>
              <a:t>(</a:t>
            </a:r>
            <a:r>
              <a:rPr lang="en" sz="950">
                <a:solidFill>
                  <a:schemeClr val="dk1"/>
                </a:solidFill>
                <a:highlight>
                  <a:srgbClr val="FFFFFF"/>
                </a:highlight>
              </a:rPr>
              <a:t>j </a:t>
            </a:r>
            <a:r>
              <a:rPr lang="en" sz="950">
                <a:solidFill>
                  <a:srgbClr val="666600"/>
                </a:solidFill>
                <a:highlight>
                  <a:srgbClr val="FFFFFF"/>
                </a:highlight>
              </a:rPr>
              <a:t>&gt;</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i</a:t>
            </a:r>
            <a:r>
              <a:rPr lang="en" sz="950">
                <a:solidFill>
                  <a:srgbClr val="666600"/>
                </a:solidFill>
                <a:highlight>
                  <a:srgbClr val="FFFFFF"/>
                </a:highlight>
              </a:rPr>
              <a:t>/</a:t>
            </a:r>
            <a:r>
              <a:rPr lang="en" sz="950">
                <a:solidFill>
                  <a:schemeClr val="dk1"/>
                </a:solidFill>
                <a:highlight>
                  <a:srgbClr val="FFFFFF"/>
                </a:highlight>
              </a:rPr>
              <a:t>j</a:t>
            </a:r>
            <a:r>
              <a:rPr lang="en" sz="950">
                <a:solidFill>
                  <a:srgbClr val="666600"/>
                </a:solidFill>
                <a:highlight>
                  <a:srgbClr val="FFFFFF"/>
                </a:highlight>
              </a:rPr>
              <a:t>))</a:t>
            </a:r>
            <a:r>
              <a:rPr lang="en" sz="950">
                <a:solidFill>
                  <a:schemeClr val="dk1"/>
                </a:solidFill>
                <a:highlight>
                  <a:srgbClr val="FFFFFF"/>
                </a:highlight>
              </a:rPr>
              <a:t> printf</a:t>
            </a:r>
            <a:r>
              <a:rPr lang="en" sz="950">
                <a:solidFill>
                  <a:srgbClr val="666600"/>
                </a:solidFill>
                <a:highlight>
                  <a:srgbClr val="FFFFFF"/>
                </a:highlight>
              </a:rPr>
              <a:t>(</a:t>
            </a:r>
            <a:r>
              <a:rPr lang="en" sz="950">
                <a:solidFill>
                  <a:srgbClr val="008800"/>
                </a:solidFill>
                <a:highlight>
                  <a:srgbClr val="FFFFFF"/>
                </a:highlight>
              </a:rPr>
              <a:t>"%d is prime\n"</a:t>
            </a:r>
            <a:r>
              <a:rPr lang="en" sz="950">
                <a:solidFill>
                  <a:srgbClr val="666600"/>
                </a:solidFill>
                <a:highlight>
                  <a:srgbClr val="FFFFFF"/>
                </a:highlight>
              </a:rPr>
              <a:t>,</a:t>
            </a:r>
            <a:r>
              <a:rPr lang="en" sz="950">
                <a:solidFill>
                  <a:schemeClr val="dk1"/>
                </a:solidFill>
                <a:highlight>
                  <a:srgbClr val="FFFFFF"/>
                </a:highlight>
              </a:rPr>
              <a:t> i</a:t>
            </a:r>
            <a:r>
              <a:rPr lang="en" sz="950">
                <a:solidFill>
                  <a:srgbClr val="666600"/>
                </a:solidFill>
                <a:highlight>
                  <a:srgbClr val="FFFFFF"/>
                </a:highlight>
              </a:rPr>
              <a:t>);</a:t>
            </a:r>
            <a:endParaRPr sz="950">
              <a:solidFill>
                <a:schemeClr val="dk1"/>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 </a:t>
            </a:r>
            <a:endParaRPr sz="950">
              <a:solidFill>
                <a:schemeClr val="dk1"/>
              </a:solidFill>
              <a:highlight>
                <a:srgbClr val="FFFFFF"/>
              </a:highlight>
            </a:endParaRPr>
          </a:p>
          <a:p>
            <a:pPr indent="0" lvl="0" marL="0" rtl="0" algn="l">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return</a:t>
            </a:r>
            <a:r>
              <a:rPr lang="en" sz="950">
                <a:solidFill>
                  <a:schemeClr val="dk1"/>
                </a:solidFill>
                <a:highlight>
                  <a:srgbClr val="FFFFFF"/>
                </a:highlight>
              </a:rPr>
              <a:t> </a:t>
            </a:r>
            <a:r>
              <a:rPr lang="en" sz="950">
                <a:solidFill>
                  <a:srgbClr val="006666"/>
                </a:solidFill>
                <a:highlight>
                  <a:srgbClr val="FFFFFF"/>
                </a:highlight>
              </a:rPr>
              <a:t>0</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15000"/>
              </a:lnSpc>
              <a:spcBef>
                <a:spcPts val="0"/>
              </a:spcBef>
              <a:spcAft>
                <a:spcPts val="0"/>
              </a:spcAft>
              <a:buClr>
                <a:schemeClr val="dk1"/>
              </a:buClr>
              <a:buSzPts val="1100"/>
              <a:buFont typeface="Arial"/>
              <a:buNone/>
            </a:pPr>
            <a:r>
              <a:rPr lang="en" sz="950">
                <a:solidFill>
                  <a:srgbClr val="666600"/>
                </a:solidFill>
                <a:highlight>
                  <a:srgbClr val="FFFFFF"/>
                </a:highlight>
              </a:rPr>
              <a:t>}</a:t>
            </a:r>
            <a:endParaRPr sz="950">
              <a:solidFill>
                <a:srgbClr val="666600"/>
              </a:solidFill>
              <a:highlight>
                <a:srgbClr val="FFFFFF"/>
              </a:highlight>
            </a:endParaRPr>
          </a:p>
          <a:p>
            <a:pPr indent="0" lvl="0" marL="0" rtl="0" algn="l">
              <a:spcBef>
                <a:spcPts val="0"/>
              </a:spcBef>
              <a:spcAft>
                <a:spcPts val="0"/>
              </a:spcAft>
              <a:buNone/>
            </a:pPr>
            <a:r>
              <a:t/>
            </a:r>
            <a:endParaRPr sz="1000">
              <a:solidFill>
                <a:srgbClr val="222222"/>
              </a:solidFill>
              <a:highlight>
                <a:srgbClr val="FFFFFF"/>
              </a:highlight>
            </a:endParaRPr>
          </a:p>
        </p:txBody>
      </p:sp>
      <p:sp>
        <p:nvSpPr>
          <p:cNvPr id="158" name="Google Shape;158;p25"/>
          <p:cNvSpPr txBox="1"/>
          <p:nvPr/>
        </p:nvSpPr>
        <p:spPr>
          <a:xfrm>
            <a:off x="4832175" y="1809725"/>
            <a:ext cx="3431400" cy="23550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Output: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50">
                <a:solidFill>
                  <a:schemeClr val="dk1"/>
                </a:solidFill>
                <a:highlight>
                  <a:srgbClr val="FFFFFF"/>
                </a:highlight>
              </a:rPr>
              <a:t>2 is prime</a:t>
            </a:r>
            <a:endParaRPr sz="1150">
              <a:solidFill>
                <a:schemeClr val="dk1"/>
              </a:solidFill>
              <a:highlight>
                <a:srgbClr val="FFFFFF"/>
              </a:highlight>
            </a:endParaRPr>
          </a:p>
          <a:p>
            <a:pPr indent="0" lvl="0" marL="0" rtl="0" algn="l">
              <a:spcBef>
                <a:spcPts val="0"/>
              </a:spcBef>
              <a:spcAft>
                <a:spcPts val="0"/>
              </a:spcAft>
              <a:buNone/>
            </a:pPr>
            <a:r>
              <a:rPr lang="en" sz="1150">
                <a:solidFill>
                  <a:schemeClr val="dk1"/>
                </a:solidFill>
                <a:highlight>
                  <a:srgbClr val="FFFFFF"/>
                </a:highlight>
              </a:rPr>
              <a:t>3 is prime</a:t>
            </a:r>
            <a:endParaRPr sz="1150">
              <a:solidFill>
                <a:schemeClr val="dk1"/>
              </a:solidFill>
              <a:highlight>
                <a:srgbClr val="FFFFFF"/>
              </a:highlight>
            </a:endParaRPr>
          </a:p>
          <a:p>
            <a:pPr indent="0" lvl="0" marL="0" rtl="0" algn="l">
              <a:spcBef>
                <a:spcPts val="0"/>
              </a:spcBef>
              <a:spcAft>
                <a:spcPts val="0"/>
              </a:spcAft>
              <a:buNone/>
            </a:pPr>
            <a:r>
              <a:rPr lang="en" sz="1150">
                <a:solidFill>
                  <a:schemeClr val="dk1"/>
                </a:solidFill>
                <a:highlight>
                  <a:srgbClr val="FFFFFF"/>
                </a:highlight>
              </a:rPr>
              <a:t>5 is prime</a:t>
            </a:r>
            <a:endParaRPr sz="1150">
              <a:solidFill>
                <a:schemeClr val="dk1"/>
              </a:solidFill>
              <a:highlight>
                <a:srgbClr val="FFFFFF"/>
              </a:highlight>
            </a:endParaRPr>
          </a:p>
          <a:p>
            <a:pPr indent="0" lvl="0" marL="0" rtl="0" algn="l">
              <a:spcBef>
                <a:spcPts val="0"/>
              </a:spcBef>
              <a:spcAft>
                <a:spcPts val="0"/>
              </a:spcAft>
              <a:buNone/>
            </a:pPr>
            <a:r>
              <a:rPr lang="en" sz="1150">
                <a:solidFill>
                  <a:schemeClr val="dk1"/>
                </a:solidFill>
                <a:highlight>
                  <a:srgbClr val="FFFFFF"/>
                </a:highlight>
              </a:rPr>
              <a:t>7 is prime</a:t>
            </a:r>
            <a:endParaRPr sz="1150">
              <a:solidFill>
                <a:schemeClr val="dk1"/>
              </a:solidFill>
              <a:highlight>
                <a:srgbClr val="FFFFFF"/>
              </a:highlight>
            </a:endParaRPr>
          </a:p>
          <a:p>
            <a:pPr indent="0" lvl="0" marL="0" rtl="0" algn="l">
              <a:spcBef>
                <a:spcPts val="0"/>
              </a:spcBef>
              <a:spcAft>
                <a:spcPts val="0"/>
              </a:spcAft>
              <a:buNone/>
            </a:pPr>
            <a:r>
              <a:rPr lang="en" sz="1150">
                <a:solidFill>
                  <a:schemeClr val="dk1"/>
                </a:solidFill>
                <a:highlight>
                  <a:srgbClr val="FFFFFF"/>
                </a:highlight>
              </a:rPr>
              <a:t>11 is prime</a:t>
            </a:r>
            <a:endParaRPr sz="1150">
              <a:solidFill>
                <a:schemeClr val="dk1"/>
              </a:solidFill>
              <a:highlight>
                <a:srgbClr val="FFFFFF"/>
              </a:highlight>
            </a:endParaRPr>
          </a:p>
          <a:p>
            <a:pPr indent="0" lvl="0" marL="0" rtl="0" algn="l">
              <a:spcBef>
                <a:spcPts val="0"/>
              </a:spcBef>
              <a:spcAft>
                <a:spcPts val="0"/>
              </a:spcAft>
              <a:buNone/>
            </a:pPr>
            <a:r>
              <a:rPr lang="en" sz="1150">
                <a:solidFill>
                  <a:schemeClr val="dk1"/>
                </a:solidFill>
                <a:highlight>
                  <a:srgbClr val="FFFFFF"/>
                </a:highlight>
              </a:rPr>
              <a:t>13 is prime</a:t>
            </a:r>
            <a:endParaRPr sz="1150">
              <a:solidFill>
                <a:schemeClr val="dk1"/>
              </a:solidFill>
              <a:highlight>
                <a:srgbClr val="FFFFFF"/>
              </a:highlight>
            </a:endParaRPr>
          </a:p>
          <a:p>
            <a:pPr indent="0" lvl="0" marL="0" rtl="0" algn="l">
              <a:spcBef>
                <a:spcPts val="0"/>
              </a:spcBef>
              <a:spcAft>
                <a:spcPts val="0"/>
              </a:spcAft>
              <a:buNone/>
            </a:pPr>
            <a:r>
              <a:rPr lang="en" sz="1150">
                <a:solidFill>
                  <a:schemeClr val="dk1"/>
                </a:solidFill>
                <a:highlight>
                  <a:srgbClr val="FFFFFF"/>
                </a:highlight>
              </a:rPr>
              <a:t>17 is prime</a:t>
            </a:r>
            <a:endParaRPr sz="1150">
              <a:solidFill>
                <a:schemeClr val="dk1"/>
              </a:solidFill>
              <a:highlight>
                <a:srgbClr val="FFFFFF"/>
              </a:highlight>
            </a:endParaRPr>
          </a:p>
          <a:p>
            <a:pPr indent="0" lvl="0" marL="0" marR="50800" rtl="0" algn="l">
              <a:lnSpc>
                <a:spcPct val="115000"/>
              </a:lnSpc>
              <a:spcBef>
                <a:spcPts val="0"/>
              </a:spcBef>
              <a:spcAft>
                <a:spcPts val="0"/>
              </a:spcAft>
              <a:buClr>
                <a:schemeClr val="dk1"/>
              </a:buClr>
              <a:buSzPts val="1100"/>
              <a:buFont typeface="Arial"/>
              <a:buNone/>
            </a:pPr>
            <a:r>
              <a:rPr lang="en" sz="1150">
                <a:solidFill>
                  <a:schemeClr val="dk1"/>
                </a:solidFill>
                <a:highlight>
                  <a:srgbClr val="FFFFFF"/>
                </a:highlight>
              </a:rPr>
              <a:t>19 is prime</a:t>
            </a:r>
            <a:endParaRPr sz="11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nvSpPr>
        <p:spPr>
          <a:xfrm>
            <a:off x="468850" y="0"/>
            <a:ext cx="8549400" cy="421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50" u="sng">
                <a:solidFill>
                  <a:schemeClr val="dk1"/>
                </a:solidFill>
                <a:highlight>
                  <a:srgbClr val="FFFFFF"/>
                </a:highlight>
              </a:rPr>
              <a:t>Break and Continue statement</a:t>
            </a:r>
            <a:r>
              <a:rPr b="1" lang="en" sz="1750">
                <a:solidFill>
                  <a:schemeClr val="dk1"/>
                </a:solidFill>
                <a:highlight>
                  <a:srgbClr val="FFFFFF"/>
                </a:highlight>
              </a:rPr>
              <a:t>-</a:t>
            </a:r>
            <a:r>
              <a:rPr lang="en" sz="1750">
                <a:solidFill>
                  <a:schemeClr val="dk1"/>
                </a:solidFill>
                <a:highlight>
                  <a:srgbClr val="FFFFFF"/>
                </a:highlight>
              </a:rPr>
              <a:t> </a:t>
            </a:r>
            <a:r>
              <a:rPr lang="en" sz="1200">
                <a:solidFill>
                  <a:schemeClr val="dk1"/>
                </a:solidFill>
                <a:highlight>
                  <a:srgbClr val="FFFFFF"/>
                </a:highlight>
              </a:rPr>
              <a:t>C provides two commands to control how we loop.</a:t>
            </a:r>
            <a:endParaRPr sz="1200">
              <a:solidFill>
                <a:schemeClr val="dk1"/>
              </a:solidFill>
              <a:highlight>
                <a:srgbClr val="FFFFFF"/>
              </a:highlight>
            </a:endParaRPr>
          </a:p>
          <a:p>
            <a:pPr indent="-304800" lvl="0" marL="457200" rtl="0" algn="l">
              <a:lnSpc>
                <a:spcPct val="115000"/>
              </a:lnSpc>
              <a:spcBef>
                <a:spcPts val="400"/>
              </a:spcBef>
              <a:spcAft>
                <a:spcPts val="0"/>
              </a:spcAft>
              <a:buClr>
                <a:schemeClr val="dk1"/>
              </a:buClr>
              <a:buSzPts val="1200"/>
              <a:buChar char="●"/>
            </a:pPr>
            <a:r>
              <a:rPr lang="en" sz="1200">
                <a:solidFill>
                  <a:schemeClr val="dk1"/>
                </a:solidFill>
                <a:highlight>
                  <a:srgbClr val="FFFFFF"/>
                </a:highlight>
              </a:rPr>
              <a:t>break -- exit form loop or switch.</a:t>
            </a:r>
            <a:endParaRPr sz="1200">
              <a:solidFill>
                <a:schemeClr val="dk1"/>
              </a:solidFill>
              <a:highlight>
                <a:srgbClr val="FFFFFF"/>
              </a:highlight>
            </a:endParaRPr>
          </a:p>
          <a:p>
            <a:pPr indent="0" lvl="0" marL="457200" rtl="0" algn="l">
              <a:lnSpc>
                <a:spcPct val="115000"/>
              </a:lnSpc>
              <a:spcBef>
                <a:spcPts val="0"/>
              </a:spcBef>
              <a:spcAft>
                <a:spcPts val="0"/>
              </a:spcAft>
              <a:buNone/>
            </a:pPr>
            <a:r>
              <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continue -- skip 1 iteration of loop.</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7F7F7"/>
                </a:highlight>
              </a:rPr>
              <a:t>main() {</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int i;</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int j = 10;</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for( i = 0; i &lt;= j; i ++ ) {</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if( i == 5 ) {</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Continue;</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printf("%d ", i );</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
        <p:nvSpPr>
          <p:cNvPr id="164" name="Google Shape;164;p26"/>
          <p:cNvSpPr txBox="1"/>
          <p:nvPr/>
        </p:nvSpPr>
        <p:spPr>
          <a:xfrm>
            <a:off x="5063325" y="2308175"/>
            <a:ext cx="2925600" cy="10404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highlight>
                  <a:schemeClr val="lt1"/>
                </a:highlight>
              </a:rPr>
              <a:t>O</a:t>
            </a:r>
            <a:r>
              <a:rPr b="1" lang="en" sz="1200">
                <a:solidFill>
                  <a:schemeClr val="dk1"/>
                </a:solidFill>
                <a:highlight>
                  <a:schemeClr val="lt1"/>
                </a:highlight>
              </a:rPr>
              <a:t>utput :</a:t>
            </a:r>
            <a:r>
              <a:rPr lang="en" sz="1200">
                <a:solidFill>
                  <a:schemeClr val="dk1"/>
                </a:solidFill>
                <a:highlight>
                  <a:schemeClr val="lt1"/>
                </a:highlight>
              </a:rPr>
              <a:t> 0 1 2 3 4 6 7 8 9 10</a:t>
            </a:r>
            <a:endParaRPr sz="1200">
              <a:solidFill>
                <a:schemeClr val="dk1"/>
              </a:solidFill>
              <a:highlight>
                <a:schemeClr val="lt1"/>
              </a:highlight>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nvSpPr>
        <p:spPr>
          <a:xfrm>
            <a:off x="418300" y="0"/>
            <a:ext cx="8681100" cy="49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750">
                <a:solidFill>
                  <a:schemeClr val="dk1"/>
                </a:solidFill>
                <a:highlight>
                  <a:srgbClr val="FFFFFF"/>
                </a:highlight>
              </a:rPr>
              <a:t> 							</a:t>
            </a:r>
            <a:r>
              <a:rPr b="1" lang="en" sz="1750" u="sng">
                <a:solidFill>
                  <a:schemeClr val="dk1"/>
                </a:solidFill>
                <a:highlight>
                  <a:srgbClr val="FFFFFF"/>
                </a:highlight>
              </a:rPr>
              <a:t>C Functions</a:t>
            </a:r>
            <a:endParaRPr b="1" sz="1750" u="sng">
              <a:solidFill>
                <a:schemeClr val="dk1"/>
              </a:solidFill>
              <a:highlight>
                <a:srgbClr val="FFFFFF"/>
              </a:highlight>
            </a:endParaRPr>
          </a:p>
          <a:p>
            <a:pPr indent="0" lvl="0" marL="0" rtl="0" algn="l">
              <a:lnSpc>
                <a:spcPct val="150000"/>
              </a:lnSpc>
              <a:spcBef>
                <a:spcPts val="1800"/>
              </a:spcBef>
              <a:spcAft>
                <a:spcPts val="0"/>
              </a:spcAft>
              <a:buNone/>
            </a:pPr>
            <a:r>
              <a:rPr lang="en" sz="1200">
                <a:solidFill>
                  <a:schemeClr val="dk1"/>
                </a:solidFill>
                <a:highlight>
                  <a:srgbClr val="FFFFFF"/>
                </a:highlight>
              </a:rPr>
              <a:t>A function is a group of statements that together perform a task.Every C program has at least one function, which is main(), and all the most trivial programs can define additional functions. A function can take a number of parameters, do required processing and then return a value. There may be a function which does not return any value.</a:t>
            </a:r>
            <a:endParaRPr sz="1200">
              <a:solidFill>
                <a:schemeClr val="dk1"/>
              </a:solidFill>
              <a:highlight>
                <a:srgbClr val="FFFFFF"/>
              </a:highlight>
            </a:endParaRPr>
          </a:p>
          <a:p>
            <a:pPr indent="0" lvl="0" marL="0" rtl="0" algn="l">
              <a:lnSpc>
                <a:spcPct val="150000"/>
              </a:lnSpc>
              <a:spcBef>
                <a:spcPts val="1800"/>
              </a:spcBef>
              <a:spcAft>
                <a:spcPts val="0"/>
              </a:spcAft>
              <a:buNone/>
            </a:pPr>
            <a:r>
              <a:rPr lang="en" sz="1200">
                <a:solidFill>
                  <a:schemeClr val="dk1"/>
                </a:solidFill>
                <a:highlight>
                  <a:srgbClr val="FFFFFF"/>
                </a:highlight>
              </a:rPr>
              <a:t>Functions serve two purposes-</a:t>
            </a:r>
            <a:endParaRPr sz="1200">
              <a:solidFill>
                <a:schemeClr val="dk1"/>
              </a:solidFill>
              <a:highlight>
                <a:srgbClr val="FFFFFF"/>
              </a:highlight>
            </a:endParaRPr>
          </a:p>
          <a:p>
            <a:pPr indent="-304800" lvl="0" marL="457200" rtl="0" algn="l">
              <a:lnSpc>
                <a:spcPct val="150000"/>
              </a:lnSpc>
              <a:spcBef>
                <a:spcPts val="1800"/>
              </a:spcBef>
              <a:spcAft>
                <a:spcPts val="0"/>
              </a:spcAft>
              <a:buClr>
                <a:schemeClr val="dk1"/>
              </a:buClr>
              <a:buSzPts val="1200"/>
              <a:buChar char="●"/>
            </a:pPr>
            <a:r>
              <a:rPr lang="en" sz="1200">
                <a:solidFill>
                  <a:schemeClr val="dk1"/>
                </a:solidFill>
                <a:highlight>
                  <a:srgbClr val="FFFFFF"/>
                </a:highlight>
              </a:rPr>
              <a:t>They allow a programmer to say: this piece of code does a specific job </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Second they make a block of code reusable since a function can be reused in many different contexts without repeating parts of the program text.</a:t>
            </a:r>
            <a:endParaRPr sz="1200">
              <a:solidFill>
                <a:schemeClr val="dk1"/>
              </a:solidFill>
              <a:highlight>
                <a:srgbClr val="FFFFFF"/>
              </a:highlight>
            </a:endParaRPr>
          </a:p>
          <a:p>
            <a:pPr indent="0" lvl="0" marL="0" rtl="0" algn="l">
              <a:lnSpc>
                <a:spcPct val="150000"/>
              </a:lnSpc>
              <a:spcBef>
                <a:spcPts val="1800"/>
              </a:spcBef>
              <a:spcAft>
                <a:spcPts val="0"/>
              </a:spcAft>
              <a:buNone/>
            </a:pPr>
            <a:r>
              <a:rPr lang="en" sz="1200">
                <a:solidFill>
                  <a:schemeClr val="dk1"/>
                </a:solidFill>
                <a:highlight>
                  <a:srgbClr val="FFFFFF"/>
                </a:highlight>
              </a:rPr>
              <a:t>You already have seen couple of built-in functions like printf(), main(); Similar way you can define your own functions in C language.</a:t>
            </a:r>
            <a:endParaRPr sz="1050">
              <a:solidFill>
                <a:srgbClr val="666600"/>
              </a:solidFill>
              <a:highlight>
                <a:srgbClr val="EEEEEE"/>
              </a:highlight>
            </a:endParaRPr>
          </a:p>
          <a:p>
            <a:pPr indent="0" lvl="0" marL="0" rtl="0" algn="l">
              <a:lnSpc>
                <a:spcPct val="115000"/>
              </a:lnSpc>
              <a:spcBef>
                <a:spcPts val="1800"/>
              </a:spcBef>
              <a:spcAft>
                <a:spcPts val="0"/>
              </a:spcAft>
              <a:buNone/>
            </a:pPr>
            <a:r>
              <a:t/>
            </a:r>
            <a:endParaRPr b="1" sz="1200">
              <a:solidFill>
                <a:schemeClr val="dk1"/>
              </a:solidFill>
              <a:highlight>
                <a:srgbClr val="FFFFFF"/>
              </a:highlight>
            </a:endParaRPr>
          </a:p>
          <a:p>
            <a:pPr indent="0" lvl="0" marL="0" rtl="0" algn="l">
              <a:lnSpc>
                <a:spcPct val="150000"/>
              </a:lnSpc>
              <a:spcBef>
                <a:spcPts val="1800"/>
              </a:spcBef>
              <a:spcAft>
                <a:spcPts val="0"/>
              </a:spcAft>
              <a:buNone/>
            </a:pPr>
            <a:r>
              <a:t/>
            </a:r>
            <a:endParaRPr sz="1200">
              <a:solidFill>
                <a:schemeClr val="dk1"/>
              </a:solidFill>
              <a:highlight>
                <a:srgbClr val="FFFFFF"/>
              </a:highlight>
            </a:endParaRPr>
          </a:p>
          <a:p>
            <a:pPr indent="0" lvl="0" marL="0" rtl="0" algn="l">
              <a:lnSpc>
                <a:spcPct val="150000"/>
              </a:lnSpc>
              <a:spcBef>
                <a:spcPts val="1800"/>
              </a:spcBef>
              <a:spcAft>
                <a:spcPts val="400"/>
              </a:spcAft>
              <a:buNone/>
            </a:pPr>
            <a:r>
              <a:t/>
            </a:r>
            <a:endParaRPr sz="120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nvSpPr>
        <p:spPr>
          <a:xfrm>
            <a:off x="338825" y="177100"/>
            <a:ext cx="8437500" cy="47895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b="1" lang="en" sz="1100">
                <a:solidFill>
                  <a:schemeClr val="dk1"/>
                </a:solidFill>
                <a:highlight>
                  <a:srgbClr val="FFFFFF"/>
                </a:highlight>
              </a:rPr>
              <a:t>Defining a function - </a:t>
            </a:r>
            <a:r>
              <a:rPr lang="en" sz="1100">
                <a:solidFill>
                  <a:schemeClr val="dk1"/>
                </a:solidFill>
              </a:rPr>
              <a:t>The general form of a function definition in C programming language is as follows −</a:t>
            </a:r>
            <a:endParaRPr sz="1100">
              <a:solidFill>
                <a:schemeClr val="dk1"/>
              </a:solidFill>
            </a:endParaRPr>
          </a:p>
          <a:p>
            <a:pPr indent="0" lvl="0" marL="25400" marR="25400" rtl="0" algn="l">
              <a:lnSpc>
                <a:spcPct val="150000"/>
              </a:lnSpc>
              <a:spcBef>
                <a:spcPts val="400"/>
              </a:spcBef>
              <a:spcAft>
                <a:spcPts val="0"/>
              </a:spcAft>
              <a:buNone/>
            </a:pPr>
            <a:r>
              <a:t/>
            </a:r>
            <a:endParaRPr sz="1100">
              <a:solidFill>
                <a:srgbClr val="666600"/>
              </a:solidFill>
              <a:highlight>
                <a:srgbClr val="EEEEEE"/>
              </a:highlight>
            </a:endParaRPr>
          </a:p>
          <a:p>
            <a:pPr indent="0" lvl="0" marL="25400" marR="25400" rtl="0" algn="just">
              <a:lnSpc>
                <a:spcPct val="115000"/>
              </a:lnSpc>
              <a:spcBef>
                <a:spcPts val="600"/>
              </a:spcBef>
              <a:spcAft>
                <a:spcPts val="0"/>
              </a:spcAft>
              <a:buNone/>
            </a:pPr>
            <a:r>
              <a:t/>
            </a:r>
            <a:endParaRPr sz="1100">
              <a:solidFill>
                <a:schemeClr val="dk1"/>
              </a:solidFill>
            </a:endParaRPr>
          </a:p>
          <a:p>
            <a:pPr indent="0" lvl="0" marL="25400" marR="25400" rtl="0" algn="just">
              <a:lnSpc>
                <a:spcPct val="115000"/>
              </a:lnSpc>
              <a:spcBef>
                <a:spcPts val="700"/>
              </a:spcBef>
              <a:spcAft>
                <a:spcPts val="0"/>
              </a:spcAft>
              <a:buNone/>
            </a:pPr>
            <a:r>
              <a:t/>
            </a:r>
            <a:endParaRPr sz="1100">
              <a:solidFill>
                <a:schemeClr val="dk1"/>
              </a:solidFill>
            </a:endParaRPr>
          </a:p>
          <a:p>
            <a:pPr indent="0" lvl="0" marL="25400" marR="25400" rtl="0" algn="just">
              <a:lnSpc>
                <a:spcPct val="115000"/>
              </a:lnSpc>
              <a:spcBef>
                <a:spcPts val="700"/>
              </a:spcBef>
              <a:spcAft>
                <a:spcPts val="0"/>
              </a:spcAft>
              <a:buNone/>
            </a:pPr>
            <a:r>
              <a:rPr lang="en" sz="1100">
                <a:solidFill>
                  <a:schemeClr val="dk1"/>
                </a:solidFill>
              </a:rPr>
              <a:t>A function definition in C programming consists of a </a:t>
            </a:r>
            <a:r>
              <a:rPr i="1" lang="en" sz="1100">
                <a:solidFill>
                  <a:schemeClr val="dk1"/>
                </a:solidFill>
              </a:rPr>
              <a:t>function header</a:t>
            </a:r>
            <a:r>
              <a:rPr lang="en" sz="1100">
                <a:solidFill>
                  <a:schemeClr val="dk1"/>
                </a:solidFill>
              </a:rPr>
              <a:t> and a </a:t>
            </a:r>
            <a:r>
              <a:rPr i="1" lang="en" sz="1100">
                <a:solidFill>
                  <a:schemeClr val="dk1"/>
                </a:solidFill>
              </a:rPr>
              <a:t>function body</a:t>
            </a:r>
            <a:r>
              <a:rPr lang="en" sz="1100">
                <a:solidFill>
                  <a:schemeClr val="dk1"/>
                </a:solidFill>
              </a:rPr>
              <a:t>. Here are all the parts of a function −</a:t>
            </a:r>
            <a:endParaRPr sz="1100">
              <a:solidFill>
                <a:schemeClr val="dk1"/>
              </a:solidFill>
            </a:endParaRPr>
          </a:p>
          <a:p>
            <a:pPr indent="-298450" lvl="0" marL="457200" rtl="0" algn="l">
              <a:lnSpc>
                <a:spcPct val="115000"/>
              </a:lnSpc>
              <a:spcBef>
                <a:spcPts val="700"/>
              </a:spcBef>
              <a:spcAft>
                <a:spcPts val="0"/>
              </a:spcAft>
              <a:buClr>
                <a:schemeClr val="dk1"/>
              </a:buClr>
              <a:buSzPts val="1100"/>
              <a:buChar char="●"/>
            </a:pPr>
            <a:r>
              <a:rPr lang="en" sz="1100">
                <a:solidFill>
                  <a:schemeClr val="dk1"/>
                </a:solidFill>
              </a:rPr>
              <a:t>Return Type − A function may return a value. The return_type is the data type of the value the function returns. Some functions perform the desired operations without returning a value. In this case, the return_type is the keyword void.</a:t>
            </a:r>
            <a:endParaRPr sz="1100">
              <a:solidFill>
                <a:schemeClr val="dk1"/>
              </a:solidFill>
            </a:endParaRPr>
          </a:p>
          <a:p>
            <a:pPr indent="0" lvl="0" marL="0" rtl="0" algn="l">
              <a:lnSpc>
                <a:spcPct val="115000"/>
              </a:lnSpc>
              <a:spcBef>
                <a:spcPts val="400"/>
              </a:spcBef>
              <a:spcAft>
                <a:spcPts val="0"/>
              </a:spcAft>
              <a:buNone/>
            </a:pPr>
            <a:r>
              <a:t/>
            </a:r>
            <a:endParaRPr sz="1100">
              <a:solidFill>
                <a:schemeClr val="dk1"/>
              </a:solidFill>
            </a:endParaRPr>
          </a:p>
          <a:p>
            <a:pPr indent="-298450" lvl="0" marL="457200" rtl="0" algn="l">
              <a:lnSpc>
                <a:spcPct val="115000"/>
              </a:lnSpc>
              <a:spcBef>
                <a:spcPts val="400"/>
              </a:spcBef>
              <a:spcAft>
                <a:spcPts val="0"/>
              </a:spcAft>
              <a:buClr>
                <a:schemeClr val="dk1"/>
              </a:buClr>
              <a:buSzPts val="1100"/>
              <a:buChar char="●"/>
            </a:pPr>
            <a:r>
              <a:rPr lang="en" sz="1100">
                <a:solidFill>
                  <a:schemeClr val="dk1"/>
                </a:solidFill>
              </a:rPr>
              <a:t>Function Name − This is the actual name of the function. The function name and the parameter list together constitute the function signature.</a:t>
            </a:r>
            <a:endParaRPr sz="1100">
              <a:solidFill>
                <a:schemeClr val="dk1"/>
              </a:solidFill>
            </a:endParaRPr>
          </a:p>
          <a:p>
            <a:pPr indent="0" lvl="0" marL="0" rtl="0" algn="l">
              <a:lnSpc>
                <a:spcPct val="115000"/>
              </a:lnSpc>
              <a:spcBef>
                <a:spcPts val="400"/>
              </a:spcBef>
              <a:spcAft>
                <a:spcPts val="0"/>
              </a:spcAft>
              <a:buNone/>
            </a:pPr>
            <a:r>
              <a:t/>
            </a:r>
            <a:endParaRPr sz="1100">
              <a:solidFill>
                <a:schemeClr val="dk1"/>
              </a:solidFill>
            </a:endParaRPr>
          </a:p>
          <a:p>
            <a:pPr indent="-298450" lvl="0" marL="457200" rtl="0" algn="l">
              <a:lnSpc>
                <a:spcPct val="115000"/>
              </a:lnSpc>
              <a:spcBef>
                <a:spcPts val="400"/>
              </a:spcBef>
              <a:spcAft>
                <a:spcPts val="0"/>
              </a:spcAft>
              <a:buClr>
                <a:schemeClr val="dk1"/>
              </a:buClr>
              <a:buSzPts val="1100"/>
              <a:buChar char="●"/>
            </a:pPr>
            <a:r>
              <a:rPr lang="en" sz="1100">
                <a:solidFill>
                  <a:schemeClr val="dk1"/>
                </a:solidFill>
              </a:rPr>
              <a:t>Parameters −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endParaRPr sz="1100">
              <a:solidFill>
                <a:schemeClr val="dk1"/>
              </a:solidFill>
            </a:endParaRPr>
          </a:p>
          <a:p>
            <a:pPr indent="0" lvl="0" marL="0" rtl="0" algn="l">
              <a:lnSpc>
                <a:spcPct val="115000"/>
              </a:lnSpc>
              <a:spcBef>
                <a:spcPts val="400"/>
              </a:spcBef>
              <a:spcAft>
                <a:spcPts val="0"/>
              </a:spcAft>
              <a:buNone/>
            </a:pPr>
            <a:r>
              <a:t/>
            </a:r>
            <a:endParaRPr sz="1100">
              <a:solidFill>
                <a:schemeClr val="dk1"/>
              </a:solidFill>
            </a:endParaRPr>
          </a:p>
          <a:p>
            <a:pPr indent="-298450" lvl="0" marL="457200" rtl="0" algn="l">
              <a:lnSpc>
                <a:spcPct val="115000"/>
              </a:lnSpc>
              <a:spcBef>
                <a:spcPts val="400"/>
              </a:spcBef>
              <a:spcAft>
                <a:spcPts val="0"/>
              </a:spcAft>
              <a:buClr>
                <a:schemeClr val="dk1"/>
              </a:buClr>
              <a:buSzPts val="1100"/>
              <a:buChar char="●"/>
            </a:pPr>
            <a:r>
              <a:rPr lang="en" sz="1100">
                <a:solidFill>
                  <a:schemeClr val="dk1"/>
                </a:solidFill>
              </a:rPr>
              <a:t>Function Body − The function body contains a collection of statements that define what the function does.</a:t>
            </a:r>
            <a:endParaRPr sz="1100">
              <a:solidFill>
                <a:schemeClr val="dk1"/>
              </a:solidFill>
            </a:endParaRPr>
          </a:p>
          <a:p>
            <a:pPr indent="0" lvl="0" marL="25400" marR="25400" rtl="0" algn="l">
              <a:lnSpc>
                <a:spcPct val="150000"/>
              </a:lnSpc>
              <a:spcBef>
                <a:spcPts val="400"/>
              </a:spcBef>
              <a:spcAft>
                <a:spcPts val="0"/>
              </a:spcAft>
              <a:buClr>
                <a:schemeClr val="dk1"/>
              </a:buClr>
              <a:buSzPts val="1100"/>
              <a:buFont typeface="Arial"/>
              <a:buNone/>
            </a:pPr>
            <a:r>
              <a:t/>
            </a:r>
            <a:endParaRPr sz="1050">
              <a:solidFill>
                <a:srgbClr val="666600"/>
              </a:solidFill>
              <a:highlight>
                <a:srgbClr val="EEEEEE"/>
              </a:highlight>
            </a:endParaRPr>
          </a:p>
        </p:txBody>
      </p:sp>
      <p:sp>
        <p:nvSpPr>
          <p:cNvPr id="175" name="Google Shape;175;p28"/>
          <p:cNvSpPr txBox="1"/>
          <p:nvPr/>
        </p:nvSpPr>
        <p:spPr>
          <a:xfrm>
            <a:off x="541100" y="762225"/>
            <a:ext cx="3828600" cy="874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1000"/>
              <a:t>return_type function_name(parameter list) {</a:t>
            </a:r>
            <a:endParaRPr b="1" sz="1000"/>
          </a:p>
          <a:p>
            <a:pPr indent="0" lvl="0" marL="0" rtl="0" algn="l">
              <a:spcBef>
                <a:spcPts val="0"/>
              </a:spcBef>
              <a:spcAft>
                <a:spcPts val="0"/>
              </a:spcAft>
              <a:buNone/>
            </a:pPr>
            <a:r>
              <a:rPr b="1" lang="en" sz="1000"/>
              <a:t>		</a:t>
            </a:r>
            <a:r>
              <a:rPr b="1" lang="en" sz="1000"/>
              <a:t>f</a:t>
            </a:r>
            <a:r>
              <a:rPr b="1" lang="en" sz="1000"/>
              <a:t>unction _body</a:t>
            </a:r>
            <a:endParaRPr b="1" sz="1000"/>
          </a:p>
          <a:p>
            <a:pPr indent="457200" lvl="0" marL="0" rtl="0" algn="l">
              <a:spcBef>
                <a:spcPts val="0"/>
              </a:spcBef>
              <a:spcAft>
                <a:spcPts val="0"/>
              </a:spcAft>
              <a:buNone/>
            </a:pPr>
            <a:r>
              <a:rPr b="1" lang="en" sz="1000"/>
              <a:t>}</a:t>
            </a:r>
            <a:endParaRPr b="1"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nvSpPr>
        <p:spPr>
          <a:xfrm>
            <a:off x="425525" y="249325"/>
            <a:ext cx="8415900" cy="464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Clr>
                <a:schemeClr val="dk1"/>
              </a:buClr>
              <a:buSzPts val="1100"/>
              <a:buFont typeface="Arial"/>
              <a:buNone/>
            </a:pPr>
            <a:r>
              <a:rPr b="1" lang="en" sz="1200" u="sng">
                <a:solidFill>
                  <a:schemeClr val="dk1"/>
                </a:solidFill>
                <a:highlight>
                  <a:srgbClr val="FFFFFF"/>
                </a:highlight>
              </a:rPr>
              <a:t>Function Declarations: </a:t>
            </a:r>
            <a:r>
              <a:rPr lang="en" sz="1200">
                <a:solidFill>
                  <a:schemeClr val="dk1"/>
                </a:solidFill>
                <a:highlight>
                  <a:srgbClr val="FFFFFF"/>
                </a:highlight>
              </a:rPr>
              <a:t>A function declaration tells the compiler about a function name and how to call the function. The actual body of the function can be defined separately.</a:t>
            </a:r>
            <a:endParaRPr sz="1200">
              <a:solidFill>
                <a:schemeClr val="dk1"/>
              </a:solidFill>
              <a:highlight>
                <a:srgbClr val="FFFFFF"/>
              </a:highlight>
            </a:endParaRPr>
          </a:p>
          <a:p>
            <a:pPr indent="0" lvl="0" marL="25400" marR="25400" rtl="0" algn="just">
              <a:lnSpc>
                <a:spcPct val="150000"/>
              </a:lnSpc>
              <a:spcBef>
                <a:spcPts val="600"/>
              </a:spcBef>
              <a:spcAft>
                <a:spcPts val="0"/>
              </a:spcAft>
              <a:buNone/>
            </a:pPr>
            <a:r>
              <a:rPr lang="en" sz="1200">
                <a:solidFill>
                  <a:schemeClr val="dk1"/>
                </a:solidFill>
                <a:highlight>
                  <a:srgbClr val="FFFFFF"/>
                </a:highlight>
              </a:rPr>
              <a:t>A function declaration has parts − return_type function_name( parameter list );</a:t>
            </a:r>
            <a:endParaRPr sz="1200">
              <a:solidFill>
                <a:schemeClr val="dk1"/>
              </a:solidFill>
              <a:highlight>
                <a:srgbClr val="FFFFFF"/>
              </a:highlight>
            </a:endParaRPr>
          </a:p>
          <a:p>
            <a:pPr indent="0" lvl="0" marL="25400" marR="25400" rtl="0" algn="just">
              <a:lnSpc>
                <a:spcPct val="150000"/>
              </a:lnSpc>
              <a:spcBef>
                <a:spcPts val="700"/>
              </a:spcBef>
              <a:spcAft>
                <a:spcPts val="0"/>
              </a:spcAft>
              <a:buNone/>
            </a:pPr>
            <a:r>
              <a:rPr lang="en" sz="1200">
                <a:solidFill>
                  <a:schemeClr val="dk1"/>
                </a:solidFill>
                <a:highlight>
                  <a:srgbClr val="FFFFFF"/>
                </a:highlight>
              </a:rPr>
              <a:t>For the above defined function max(), the function declaration is − int max(int num1, int num2);</a:t>
            </a:r>
            <a:endParaRPr sz="1200">
              <a:solidFill>
                <a:schemeClr val="dk1"/>
              </a:solidFill>
              <a:highlight>
                <a:srgbClr val="FFFFFF"/>
              </a:highlight>
            </a:endParaRPr>
          </a:p>
          <a:p>
            <a:pPr indent="0" lvl="0" marL="25400" marR="25400" rtl="0" algn="just">
              <a:lnSpc>
                <a:spcPct val="150000"/>
              </a:lnSpc>
              <a:spcBef>
                <a:spcPts val="700"/>
              </a:spcBef>
              <a:spcAft>
                <a:spcPts val="0"/>
              </a:spcAft>
              <a:buNone/>
            </a:pPr>
            <a:r>
              <a:t/>
            </a:r>
            <a:endParaRPr sz="1200">
              <a:solidFill>
                <a:schemeClr val="dk1"/>
              </a:solidFill>
              <a:highlight>
                <a:srgbClr val="FFFFFF"/>
              </a:highlight>
            </a:endParaRPr>
          </a:p>
          <a:p>
            <a:pPr indent="0" lvl="0" marL="0" rtl="0" algn="l">
              <a:lnSpc>
                <a:spcPct val="150000"/>
              </a:lnSpc>
              <a:spcBef>
                <a:spcPts val="1800"/>
              </a:spcBef>
              <a:spcAft>
                <a:spcPts val="0"/>
              </a:spcAft>
              <a:buNone/>
            </a:pPr>
            <a:r>
              <a:rPr b="1" lang="en" sz="1200" u="sng">
                <a:solidFill>
                  <a:schemeClr val="dk1"/>
                </a:solidFill>
              </a:rPr>
              <a:t>Calling a Function: </a:t>
            </a:r>
            <a:r>
              <a:rPr lang="en" sz="1200">
                <a:solidFill>
                  <a:schemeClr val="dk1"/>
                </a:solidFill>
                <a:highlight>
                  <a:srgbClr val="FFFFFF"/>
                </a:highlight>
              </a:rPr>
              <a:t>While creating a C function, you give a definition of what the function has to do. To use a function, you will have to call that function to perform the defined task. To call a function, you simply need to pass the required parameters along with the function name, and if the function returns a value, then you can store the returned value.</a:t>
            </a:r>
            <a:endParaRPr b="1" sz="1200" u="sng">
              <a:solidFill>
                <a:schemeClr val="dk1"/>
              </a:solidFill>
            </a:endParaRPr>
          </a:p>
          <a:p>
            <a:pPr indent="0" lvl="0" marL="25400" marR="25400" rtl="0" algn="just">
              <a:lnSpc>
                <a:spcPct val="150000"/>
              </a:lnSpc>
              <a:spcBef>
                <a:spcPts val="600"/>
              </a:spcBef>
              <a:spcAft>
                <a:spcPts val="0"/>
              </a:spcAft>
              <a:buNone/>
            </a:pPr>
            <a:r>
              <a:t/>
            </a:r>
            <a:endParaRPr sz="1200">
              <a:solidFill>
                <a:schemeClr val="dk1"/>
              </a:solidFill>
              <a:highlight>
                <a:srgbClr val="FFFFFF"/>
              </a:highlight>
            </a:endParaRPr>
          </a:p>
          <a:p>
            <a:pPr indent="0" lvl="0" marL="25400" marR="25400" rtl="0" algn="just">
              <a:lnSpc>
                <a:spcPct val="150000"/>
              </a:lnSpc>
              <a:spcBef>
                <a:spcPts val="700"/>
              </a:spcBef>
              <a:spcAft>
                <a:spcPts val="0"/>
              </a:spcAft>
              <a:buNone/>
            </a:pPr>
            <a:r>
              <a:t/>
            </a:r>
            <a:endParaRPr sz="1200">
              <a:solidFill>
                <a:schemeClr val="dk1"/>
              </a:solidFill>
              <a:highlight>
                <a:srgbClr val="FFFFFF"/>
              </a:highlight>
            </a:endParaRPr>
          </a:p>
          <a:p>
            <a:pPr indent="0" lvl="0" marL="25400" marR="25400" rtl="0" algn="just">
              <a:lnSpc>
                <a:spcPct val="150000"/>
              </a:lnSpc>
              <a:spcBef>
                <a:spcPts val="7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idx="1" type="body"/>
          </p:nvPr>
        </p:nvSpPr>
        <p:spPr>
          <a:xfrm>
            <a:off x="311700" y="307275"/>
            <a:ext cx="8520600" cy="4500300"/>
          </a:xfrm>
          <a:prstGeom prst="rect">
            <a:avLst/>
          </a:prstGeom>
        </p:spPr>
        <p:txBody>
          <a:bodyPr anchorCtr="0" anchor="t" bIns="91425" lIns="91425" spcFirstLastPara="1" rIns="91425" wrap="square" tIns="91425">
            <a:noAutofit/>
          </a:bodyPr>
          <a:lstStyle/>
          <a:p>
            <a:pPr indent="0" lvl="0" marL="457200" rtl="0" algn="l">
              <a:spcBef>
                <a:spcPts val="800"/>
              </a:spcBef>
              <a:spcAft>
                <a:spcPts val="0"/>
              </a:spcAft>
              <a:buNone/>
            </a:pPr>
            <a:r>
              <a:rPr b="1" lang="en" sz="1400">
                <a:solidFill>
                  <a:schemeClr val="dk1"/>
                </a:solidFill>
                <a:highlight>
                  <a:srgbClr val="FFFFFF"/>
                </a:highlight>
              </a:rPr>
              <a:t>Usage Of Functions</a:t>
            </a:r>
            <a:endParaRPr b="1" sz="1400">
              <a:solidFill>
                <a:schemeClr val="dk1"/>
              </a:solidFill>
              <a:highlight>
                <a:srgbClr val="FFFFFF"/>
              </a:highlight>
            </a:endParaRPr>
          </a:p>
          <a:p>
            <a:pPr indent="-292100" lvl="0" marL="457200" rtl="0" algn="l">
              <a:lnSpc>
                <a:spcPct val="150000"/>
              </a:lnSpc>
              <a:spcBef>
                <a:spcPts val="800"/>
              </a:spcBef>
              <a:spcAft>
                <a:spcPts val="0"/>
              </a:spcAft>
              <a:buClr>
                <a:schemeClr val="dk1"/>
              </a:buClr>
              <a:buSzPts val="1000"/>
              <a:buFont typeface="Arial"/>
              <a:buChar char="●"/>
            </a:pPr>
            <a:r>
              <a:rPr lang="en" sz="1000" u="sng">
                <a:solidFill>
                  <a:schemeClr val="dk1"/>
                </a:solidFill>
                <a:highlight>
                  <a:srgbClr val="FFFFFF"/>
                </a:highlight>
              </a:rPr>
              <a:t>Organization</a:t>
            </a:r>
            <a:r>
              <a:rPr lang="en" sz="1000">
                <a:solidFill>
                  <a:schemeClr val="dk1"/>
                </a:solidFill>
                <a:highlight>
                  <a:srgbClr val="FFFFFF"/>
                </a:highlight>
              </a:rPr>
              <a:t> - As programs grow in complexity, having all the code live inside the main() function becomes increasingly complicated. A function is almost like a mini-program. This allows us to reduce a complicated program into smaller, more manageable chunks, which reduces the overall complexity of our program.</a:t>
            </a:r>
            <a:endParaRPr sz="1000">
              <a:solidFill>
                <a:schemeClr val="dk1"/>
              </a:solidFill>
              <a:highlight>
                <a:srgbClr val="FFFFFF"/>
              </a:highlight>
            </a:endParaRPr>
          </a:p>
          <a:p>
            <a:pPr indent="-292100" lvl="0" marL="457200" rtl="0" algn="l">
              <a:lnSpc>
                <a:spcPct val="150000"/>
              </a:lnSpc>
              <a:spcBef>
                <a:spcPts val="0"/>
              </a:spcBef>
              <a:spcAft>
                <a:spcPts val="0"/>
              </a:spcAft>
              <a:buClr>
                <a:schemeClr val="dk1"/>
              </a:buClr>
              <a:buSzPts val="1000"/>
              <a:buFont typeface="Arial"/>
              <a:buChar char="●"/>
            </a:pPr>
            <a:r>
              <a:rPr lang="en" sz="1000" u="sng">
                <a:solidFill>
                  <a:schemeClr val="dk1"/>
                </a:solidFill>
                <a:highlight>
                  <a:srgbClr val="FFFFFF"/>
                </a:highlight>
              </a:rPr>
              <a:t>Reusability</a:t>
            </a:r>
            <a:r>
              <a:rPr lang="en" sz="1000">
                <a:solidFill>
                  <a:schemeClr val="dk1"/>
                </a:solidFill>
                <a:highlight>
                  <a:srgbClr val="FFFFFF"/>
                </a:highlight>
              </a:rPr>
              <a:t> - Once a function is written, it can be called multiple times from within the program. This avoids duplicated code (“Don’t Repeat Yourself”) and minimizes the probability of copy/paste errors. Functions can also be shared with other programs, reducing the amount of code that has to be written from scratch (and retested) each time.</a:t>
            </a:r>
            <a:endParaRPr sz="1000">
              <a:solidFill>
                <a:schemeClr val="dk1"/>
              </a:solidFill>
              <a:highlight>
                <a:srgbClr val="FFFFFF"/>
              </a:highlight>
            </a:endParaRPr>
          </a:p>
          <a:p>
            <a:pPr indent="0" lvl="0" marL="0" rtl="0" algn="l">
              <a:lnSpc>
                <a:spcPct val="150000"/>
              </a:lnSpc>
              <a:spcBef>
                <a:spcPts val="800"/>
              </a:spcBef>
              <a:spcAft>
                <a:spcPts val="0"/>
              </a:spcAft>
              <a:buNone/>
            </a:pPr>
            <a:r>
              <a:t/>
            </a:r>
            <a:endParaRPr sz="1000">
              <a:solidFill>
                <a:schemeClr val="dk1"/>
              </a:solidFill>
              <a:highlight>
                <a:srgbClr val="FFFFFF"/>
              </a:highlight>
            </a:endParaRPr>
          </a:p>
          <a:p>
            <a:pPr indent="-292100" lvl="0" marL="457200" rtl="0" algn="l">
              <a:lnSpc>
                <a:spcPct val="150000"/>
              </a:lnSpc>
              <a:spcBef>
                <a:spcPts val="800"/>
              </a:spcBef>
              <a:spcAft>
                <a:spcPts val="0"/>
              </a:spcAft>
              <a:buClr>
                <a:schemeClr val="dk1"/>
              </a:buClr>
              <a:buSzPts val="1000"/>
              <a:buFont typeface="Arial"/>
              <a:buChar char="●"/>
            </a:pPr>
            <a:r>
              <a:rPr lang="en" sz="1000" u="sng">
                <a:solidFill>
                  <a:schemeClr val="dk1"/>
                </a:solidFill>
                <a:highlight>
                  <a:srgbClr val="FFFFFF"/>
                </a:highlight>
              </a:rPr>
              <a:t>Extensibility</a:t>
            </a:r>
            <a:r>
              <a:rPr lang="en" sz="1000">
                <a:solidFill>
                  <a:schemeClr val="dk1"/>
                </a:solidFill>
                <a:highlight>
                  <a:srgbClr val="FFFFFF"/>
                </a:highlight>
              </a:rPr>
              <a:t> - When we need to extend our program to handle a case it didn’t handle before, functions allow us to make the change in one place and have that change take effect every time the function is called.</a:t>
            </a:r>
            <a:endParaRPr sz="1000">
              <a:solidFill>
                <a:schemeClr val="dk1"/>
              </a:solidFill>
              <a:highlight>
                <a:srgbClr val="FFFFFF"/>
              </a:highlight>
            </a:endParaRPr>
          </a:p>
          <a:p>
            <a:pPr indent="0" lvl="0" marL="0" rtl="0" algn="l">
              <a:lnSpc>
                <a:spcPct val="150000"/>
              </a:lnSpc>
              <a:spcBef>
                <a:spcPts val="800"/>
              </a:spcBef>
              <a:spcAft>
                <a:spcPts val="0"/>
              </a:spcAft>
              <a:buNone/>
            </a:pPr>
            <a:r>
              <a:t/>
            </a:r>
            <a:endParaRPr sz="1000">
              <a:solidFill>
                <a:schemeClr val="dk1"/>
              </a:solidFill>
              <a:highlight>
                <a:srgbClr val="FFFFFF"/>
              </a:highlight>
            </a:endParaRPr>
          </a:p>
          <a:p>
            <a:pPr indent="-292100" lvl="0" marL="457200" rtl="0" algn="l">
              <a:lnSpc>
                <a:spcPct val="150000"/>
              </a:lnSpc>
              <a:spcBef>
                <a:spcPts val="800"/>
              </a:spcBef>
              <a:spcAft>
                <a:spcPts val="0"/>
              </a:spcAft>
              <a:buClr>
                <a:schemeClr val="dk1"/>
              </a:buClr>
              <a:buSzPts val="1000"/>
              <a:buFont typeface="Arial"/>
              <a:buChar char="●"/>
            </a:pPr>
            <a:r>
              <a:rPr lang="en" sz="1000" u="sng">
                <a:solidFill>
                  <a:schemeClr val="dk1"/>
                </a:solidFill>
                <a:highlight>
                  <a:srgbClr val="FFFFFF"/>
                </a:highlight>
              </a:rPr>
              <a:t>Abstraction</a:t>
            </a:r>
            <a:r>
              <a:rPr lang="en" sz="1000">
                <a:solidFill>
                  <a:schemeClr val="dk1"/>
                </a:solidFill>
                <a:highlight>
                  <a:srgbClr val="FFFFFF"/>
                </a:highlight>
              </a:rPr>
              <a:t> - In order to use a function, you only need to know its name, inputs, outputs, and where it lives. You don’t need to know how it works, or what other code it’s dependent upon to use it. This lowers the amount of knowledge required to use other people’s code (including everything in the standard library).</a:t>
            </a:r>
            <a:endParaRPr sz="1000">
              <a:solidFill>
                <a:schemeClr val="dk1"/>
              </a:solidFill>
              <a:highlight>
                <a:srgbClr val="FFFFFF"/>
              </a:highlight>
            </a:endParaRPr>
          </a:p>
          <a:p>
            <a:pPr indent="0" lvl="0" marL="0" rtl="0" algn="l">
              <a:spcBef>
                <a:spcPts val="8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nvSpPr>
        <p:spPr>
          <a:xfrm>
            <a:off x="353275" y="184325"/>
            <a:ext cx="8553300" cy="46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t>
            </a:r>
            <a:r>
              <a:rPr lang="en" sz="1500"/>
              <a:t> </a:t>
            </a:r>
            <a:r>
              <a:rPr lang="en" sz="1100">
                <a:solidFill>
                  <a:schemeClr val="dk1"/>
                </a:solidFill>
              </a:rPr>
              <a:t>Given below is the source code for a function called max(). This function takes two parameters num1 and num2 and returns the maximum value between the two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25400" marR="25400" rtl="0" algn="l">
              <a:lnSpc>
                <a:spcPct val="100000"/>
              </a:lnSpc>
              <a:spcBef>
                <a:spcPts val="0"/>
              </a:spcBef>
              <a:spcAft>
                <a:spcPts val="0"/>
              </a:spcAft>
              <a:buNone/>
            </a:pPr>
            <a:r>
              <a:rPr lang="en" sz="950">
                <a:solidFill>
                  <a:srgbClr val="880000"/>
                </a:solidFill>
                <a:highlight>
                  <a:srgbClr val="FFFFFF"/>
                </a:highlight>
              </a:rPr>
              <a:t>/* function declaration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rgbClr val="000088"/>
                </a:solidFill>
                <a:highlight>
                  <a:srgbClr val="FFFFFF"/>
                </a:highlight>
              </a:rPr>
              <a:t>int</a:t>
            </a:r>
            <a:r>
              <a:rPr lang="en" sz="950">
                <a:solidFill>
                  <a:schemeClr val="dk1"/>
                </a:solidFill>
                <a:highlight>
                  <a:srgbClr val="FFFFFF"/>
                </a:highlight>
              </a:rPr>
              <a:t> max</a:t>
            </a:r>
            <a:r>
              <a:rPr lang="en" sz="950">
                <a:solidFill>
                  <a:srgbClr val="666600"/>
                </a:solidFill>
                <a:highlight>
                  <a:srgbClr val="FFFFFF"/>
                </a:highlight>
              </a:rPr>
              <a:t>(</a:t>
            </a:r>
            <a:r>
              <a:rPr lang="en" sz="950">
                <a:solidFill>
                  <a:srgbClr val="000088"/>
                </a:solidFill>
                <a:highlight>
                  <a:srgbClr val="FFFFFF"/>
                </a:highlight>
              </a:rPr>
              <a:t>int</a:t>
            </a:r>
            <a:r>
              <a:rPr lang="en" sz="950">
                <a:solidFill>
                  <a:schemeClr val="dk1"/>
                </a:solidFill>
                <a:highlight>
                  <a:srgbClr val="FFFFFF"/>
                </a:highlight>
              </a:rPr>
              <a:t> num1</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0088"/>
                </a:solidFill>
                <a:highlight>
                  <a:srgbClr val="FFFFFF"/>
                </a:highlight>
              </a:rPr>
              <a:t>int</a:t>
            </a:r>
            <a:r>
              <a:rPr lang="en" sz="950">
                <a:solidFill>
                  <a:schemeClr val="dk1"/>
                </a:solidFill>
                <a:highlight>
                  <a:srgbClr val="FFFFFF"/>
                </a:highlight>
              </a:rPr>
              <a:t> num2</a:t>
            </a:r>
            <a:r>
              <a:rPr lang="en" sz="950">
                <a:solidFill>
                  <a:srgbClr val="666600"/>
                </a:solidFill>
                <a:highlight>
                  <a:srgbClr val="FFFFFF"/>
                </a:highlight>
              </a:rPr>
              <a:t>);</a:t>
            </a:r>
            <a:endParaRPr sz="950">
              <a:solidFill>
                <a:srgbClr val="666600"/>
              </a:solidFill>
              <a:highlight>
                <a:srgbClr val="FFFFFF"/>
              </a:highlight>
            </a:endParaRPr>
          </a:p>
          <a:p>
            <a:pPr indent="0" lvl="0" marL="25400" marR="25400" rtl="0" algn="l">
              <a:lnSpc>
                <a:spcPct val="100000"/>
              </a:lnSpc>
              <a:spcBef>
                <a:spcPts val="0"/>
              </a:spcBef>
              <a:spcAft>
                <a:spcPts val="0"/>
              </a:spcAft>
              <a:buNone/>
            </a:pPr>
            <a:r>
              <a:t/>
            </a:r>
            <a:endParaRPr sz="950">
              <a:solidFill>
                <a:srgbClr val="666600"/>
              </a:solidFill>
              <a:highlight>
                <a:srgbClr val="FFFFFF"/>
              </a:highlight>
            </a:endParaRPr>
          </a:p>
          <a:p>
            <a:pPr indent="0" lvl="0" marL="25400" marR="25400" rtl="0" algn="l">
              <a:lnSpc>
                <a:spcPct val="100000"/>
              </a:lnSpc>
              <a:spcBef>
                <a:spcPts val="0"/>
              </a:spcBef>
              <a:spcAft>
                <a:spcPts val="0"/>
              </a:spcAft>
              <a:buNone/>
            </a:pPr>
            <a:r>
              <a:rPr lang="en" sz="950">
                <a:solidFill>
                  <a:srgbClr val="000088"/>
                </a:solidFill>
                <a:highlight>
                  <a:srgbClr val="FFFFFF"/>
                </a:highlight>
              </a:rPr>
              <a:t>int</a:t>
            </a:r>
            <a:r>
              <a:rPr lang="en" sz="950">
                <a:solidFill>
                  <a:schemeClr val="dk1"/>
                </a:solidFill>
                <a:highlight>
                  <a:srgbClr val="FFFFFF"/>
                </a:highlight>
              </a:rPr>
              <a:t> main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880000"/>
                </a:solidFill>
                <a:highlight>
                  <a:srgbClr val="FFFFFF"/>
                </a:highlight>
              </a:rPr>
              <a:t>/* local variable definition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int</a:t>
            </a:r>
            <a:r>
              <a:rPr lang="en" sz="950">
                <a:solidFill>
                  <a:schemeClr val="dk1"/>
                </a:solidFill>
                <a:highlight>
                  <a:srgbClr val="FFFFFF"/>
                </a:highlight>
              </a:rPr>
              <a:t> a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100</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int</a:t>
            </a:r>
            <a:r>
              <a:rPr lang="en" sz="950">
                <a:solidFill>
                  <a:schemeClr val="dk1"/>
                </a:solidFill>
                <a:highlight>
                  <a:srgbClr val="FFFFFF"/>
                </a:highlight>
              </a:rPr>
              <a:t> b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200</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int</a:t>
            </a:r>
            <a:r>
              <a:rPr lang="en" sz="950">
                <a:solidFill>
                  <a:schemeClr val="dk1"/>
                </a:solidFill>
                <a:highlight>
                  <a:srgbClr val="FFFFFF"/>
                </a:highlight>
              </a:rPr>
              <a:t> maxValue</a:t>
            </a:r>
            <a:r>
              <a:rPr lang="en" sz="950">
                <a:solidFill>
                  <a:srgbClr val="666600"/>
                </a:solidFill>
                <a:highlight>
                  <a:srgbClr val="FFFFFF"/>
                </a:highlight>
              </a:rPr>
              <a:t>;</a:t>
            </a:r>
            <a:endParaRPr sz="950">
              <a:solidFill>
                <a:srgbClr val="666600"/>
              </a:solidFill>
              <a:highlight>
                <a:srgbClr val="FFFFFF"/>
              </a:highlight>
            </a:endParaRPr>
          </a:p>
          <a:p>
            <a:pPr indent="0" lvl="0" marL="25400" marR="25400" rtl="0" algn="l">
              <a:lnSpc>
                <a:spcPct val="100000"/>
              </a:lnSpc>
              <a:spcBef>
                <a:spcPts val="0"/>
              </a:spcBef>
              <a:spcAft>
                <a:spcPts val="0"/>
              </a:spcAft>
              <a:buNone/>
            </a:pPr>
            <a:r>
              <a:t/>
            </a:r>
            <a:endParaRPr sz="950">
              <a:solidFill>
                <a:srgbClr val="666600"/>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880000"/>
                </a:solidFill>
                <a:highlight>
                  <a:srgbClr val="FFFFFF"/>
                </a:highlight>
              </a:rPr>
              <a:t>/* calling a function to get max value */</a:t>
            </a:r>
            <a:endParaRPr sz="950">
              <a:solidFill>
                <a:srgbClr val="880000"/>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chemeClr val="dk1"/>
                </a:solidFill>
                <a:highlight>
                  <a:srgbClr val="FFFFFF"/>
                </a:highlight>
              </a:rPr>
              <a:t>maxValue</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 max</a:t>
            </a:r>
            <a:r>
              <a:rPr lang="en" sz="950">
                <a:solidFill>
                  <a:srgbClr val="666600"/>
                </a:solidFill>
                <a:highlight>
                  <a:srgbClr val="FFFFFF"/>
                </a:highlight>
              </a:rPr>
              <a:t>(</a:t>
            </a:r>
            <a:r>
              <a:rPr lang="en" sz="950">
                <a:solidFill>
                  <a:schemeClr val="dk1"/>
                </a:solidFill>
                <a:highlight>
                  <a:srgbClr val="FFFFFF"/>
                </a:highlight>
              </a:rPr>
              <a:t>a</a:t>
            </a:r>
            <a:r>
              <a:rPr lang="en" sz="950">
                <a:solidFill>
                  <a:srgbClr val="666600"/>
                </a:solidFill>
                <a:highlight>
                  <a:srgbClr val="FFFFFF"/>
                </a:highlight>
              </a:rPr>
              <a:t>,</a:t>
            </a:r>
            <a:r>
              <a:rPr lang="en" sz="950">
                <a:solidFill>
                  <a:schemeClr val="dk1"/>
                </a:solidFill>
                <a:highlight>
                  <a:srgbClr val="FFFFFF"/>
                </a:highlight>
              </a:rPr>
              <a:t> b</a:t>
            </a:r>
            <a:r>
              <a:rPr lang="en" sz="950">
                <a:solidFill>
                  <a:srgbClr val="666600"/>
                </a:solidFill>
                <a:highlight>
                  <a:srgbClr val="FFFFFF"/>
                </a:highlight>
              </a:rPr>
              <a:t>);</a:t>
            </a:r>
            <a:endParaRPr sz="950">
              <a:solidFill>
                <a:srgbClr val="666600"/>
              </a:solidFill>
              <a:highlight>
                <a:srgbClr val="FFFFFF"/>
              </a:highlight>
            </a:endParaRPr>
          </a:p>
          <a:p>
            <a:pPr indent="0" lvl="0" marL="25400" marR="25400" rtl="0" algn="l">
              <a:lnSpc>
                <a:spcPct val="100000"/>
              </a:lnSpc>
              <a:spcBef>
                <a:spcPts val="0"/>
              </a:spcBef>
              <a:spcAft>
                <a:spcPts val="0"/>
              </a:spcAft>
              <a:buNone/>
            </a:pPr>
            <a:r>
              <a:t/>
            </a:r>
            <a:endParaRPr sz="950">
              <a:solidFill>
                <a:srgbClr val="666600"/>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printf</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8800"/>
                </a:solidFill>
                <a:highlight>
                  <a:srgbClr val="FFFFFF"/>
                </a:highlight>
              </a:rPr>
              <a:t>"Max value is : %d\n"</a:t>
            </a:r>
            <a:r>
              <a:rPr lang="en" sz="950">
                <a:solidFill>
                  <a:srgbClr val="666600"/>
                </a:solidFill>
                <a:highlight>
                  <a:srgbClr val="FFFFFF"/>
                </a:highlight>
              </a:rPr>
              <a:t>,</a:t>
            </a:r>
            <a:r>
              <a:rPr lang="en" sz="950">
                <a:solidFill>
                  <a:schemeClr val="dk1"/>
                </a:solidFill>
                <a:highlight>
                  <a:srgbClr val="FFFFFF"/>
                </a:highlight>
              </a:rPr>
              <a:t> </a:t>
            </a:r>
            <a:r>
              <a:rPr lang="en" sz="950">
                <a:solidFill>
                  <a:schemeClr val="dk1"/>
                </a:solidFill>
                <a:highlight>
                  <a:srgbClr val="FFFFFF"/>
                </a:highlight>
              </a:rPr>
              <a:t>maxValue</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return</a:t>
            </a:r>
            <a:r>
              <a:rPr lang="en" sz="950">
                <a:solidFill>
                  <a:schemeClr val="dk1"/>
                </a:solidFill>
                <a:highlight>
                  <a:srgbClr val="FFFFFF"/>
                </a:highlight>
              </a:rPr>
              <a:t> </a:t>
            </a:r>
            <a:r>
              <a:rPr lang="en" sz="950">
                <a:solidFill>
                  <a:srgbClr val="006666"/>
                </a:solidFill>
                <a:highlight>
                  <a:srgbClr val="FFFFFF"/>
                </a:highlight>
              </a:rPr>
              <a:t>0</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rgbClr val="880000"/>
                </a:solidFill>
                <a:highlight>
                  <a:srgbClr val="FFFFFF"/>
                </a:highlight>
              </a:rPr>
              <a:t>/* function returning the max between two numbers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rgbClr val="000088"/>
                </a:solidFill>
                <a:highlight>
                  <a:srgbClr val="FFFFFF"/>
                </a:highlight>
              </a:rPr>
              <a:t>int</a:t>
            </a:r>
            <a:r>
              <a:rPr lang="en" sz="950">
                <a:solidFill>
                  <a:schemeClr val="dk1"/>
                </a:solidFill>
                <a:highlight>
                  <a:srgbClr val="FFFFFF"/>
                </a:highlight>
              </a:rPr>
              <a:t> max</a:t>
            </a:r>
            <a:r>
              <a:rPr lang="en" sz="950">
                <a:solidFill>
                  <a:srgbClr val="666600"/>
                </a:solidFill>
                <a:highlight>
                  <a:srgbClr val="FFFFFF"/>
                </a:highlight>
              </a:rPr>
              <a:t>(</a:t>
            </a:r>
            <a:r>
              <a:rPr lang="en" sz="950">
                <a:solidFill>
                  <a:srgbClr val="000088"/>
                </a:solidFill>
                <a:highlight>
                  <a:srgbClr val="FFFFFF"/>
                </a:highlight>
              </a:rPr>
              <a:t>int</a:t>
            </a:r>
            <a:r>
              <a:rPr lang="en" sz="950">
                <a:solidFill>
                  <a:schemeClr val="dk1"/>
                </a:solidFill>
                <a:highlight>
                  <a:srgbClr val="FFFFFF"/>
                </a:highlight>
              </a:rPr>
              <a:t> num1</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0088"/>
                </a:solidFill>
                <a:highlight>
                  <a:srgbClr val="FFFFFF"/>
                </a:highlight>
              </a:rPr>
              <a:t>int</a:t>
            </a:r>
            <a:r>
              <a:rPr lang="en" sz="950">
                <a:solidFill>
                  <a:schemeClr val="dk1"/>
                </a:solidFill>
                <a:highlight>
                  <a:srgbClr val="FFFFFF"/>
                </a:highlight>
              </a:rPr>
              <a:t> num2</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880000"/>
                </a:solidFill>
                <a:highlight>
                  <a:srgbClr val="FFFFFF"/>
                </a:highlight>
              </a:rPr>
              <a:t>/* local variable declaration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int</a:t>
            </a:r>
            <a:r>
              <a:rPr lang="en" sz="950">
                <a:solidFill>
                  <a:schemeClr val="dk1"/>
                </a:solidFill>
                <a:highlight>
                  <a:srgbClr val="FFFFFF"/>
                </a:highlight>
              </a:rPr>
              <a:t> result = 0</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if</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num1 </a:t>
            </a:r>
            <a:r>
              <a:rPr lang="en" sz="950">
                <a:solidFill>
                  <a:srgbClr val="666600"/>
                </a:solidFill>
                <a:highlight>
                  <a:srgbClr val="FFFFFF"/>
                </a:highlight>
              </a:rPr>
              <a:t>&gt;</a:t>
            </a:r>
            <a:r>
              <a:rPr lang="en" sz="950">
                <a:solidFill>
                  <a:schemeClr val="dk1"/>
                </a:solidFill>
                <a:highlight>
                  <a:srgbClr val="FFFFFF"/>
                </a:highlight>
              </a:rPr>
              <a:t> num2</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result </a:t>
            </a:r>
            <a:r>
              <a:rPr lang="en" sz="950">
                <a:solidFill>
                  <a:srgbClr val="666600"/>
                </a:solidFill>
                <a:highlight>
                  <a:srgbClr val="FFFFFF"/>
                </a:highlight>
              </a:rPr>
              <a:t>=</a:t>
            </a:r>
            <a:r>
              <a:rPr lang="en" sz="950">
                <a:solidFill>
                  <a:schemeClr val="dk1"/>
                </a:solidFill>
                <a:highlight>
                  <a:srgbClr val="FFFFFF"/>
                </a:highlight>
              </a:rPr>
              <a:t> num1</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else</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result </a:t>
            </a:r>
            <a:r>
              <a:rPr lang="en" sz="950">
                <a:solidFill>
                  <a:srgbClr val="666600"/>
                </a:solidFill>
                <a:highlight>
                  <a:srgbClr val="FFFFFF"/>
                </a:highlight>
              </a:rPr>
              <a:t>=</a:t>
            </a:r>
            <a:r>
              <a:rPr lang="en" sz="950">
                <a:solidFill>
                  <a:schemeClr val="dk1"/>
                </a:solidFill>
                <a:highlight>
                  <a:srgbClr val="FFFFFF"/>
                </a:highlight>
              </a:rPr>
              <a:t> num2</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return</a:t>
            </a:r>
            <a:r>
              <a:rPr lang="en" sz="950">
                <a:solidFill>
                  <a:schemeClr val="dk1"/>
                </a:solidFill>
                <a:highlight>
                  <a:srgbClr val="FFFFFF"/>
                </a:highlight>
              </a:rPr>
              <a:t> result</a:t>
            </a:r>
            <a:r>
              <a:rPr lang="en" sz="950">
                <a:solidFill>
                  <a:srgbClr val="666600"/>
                </a:solidFill>
                <a:highlight>
                  <a:srgbClr val="FFFFFF"/>
                </a:highlight>
              </a:rPr>
              <a:t>;</a:t>
            </a:r>
            <a:r>
              <a:rPr lang="en" sz="950">
                <a:solidFill>
                  <a:schemeClr val="dk1"/>
                </a:solidFill>
                <a:highlight>
                  <a:srgbClr val="FFFFFF"/>
                </a:highlight>
              </a:rPr>
              <a:t>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rgbClr val="666600"/>
                </a:solidFill>
                <a:highlight>
                  <a:srgbClr val="FFFFFF"/>
                </a:highlight>
              </a:rPr>
              <a:t>}</a:t>
            </a:r>
            <a:endParaRPr sz="950">
              <a:solidFill>
                <a:srgbClr val="666600"/>
              </a:solidFill>
              <a:highlight>
                <a:srgbClr val="FFFFFF"/>
              </a:highlight>
            </a:endParaRPr>
          </a:p>
          <a:p>
            <a:pPr indent="0" lvl="0" marL="25400" marR="25400" rtl="0" algn="l">
              <a:lnSpc>
                <a:spcPct val="115000"/>
              </a:lnSpc>
              <a:spcBef>
                <a:spcPts val="0"/>
              </a:spcBef>
              <a:spcAft>
                <a:spcPts val="0"/>
              </a:spcAft>
              <a:buNone/>
            </a:pPr>
            <a:r>
              <a:t/>
            </a:r>
            <a:endParaRPr sz="1050">
              <a:solidFill>
                <a:srgbClr val="880000"/>
              </a:solidFill>
              <a:highlight>
                <a:srgbClr val="EEEEEE"/>
              </a:highlight>
            </a:endParaRPr>
          </a:p>
          <a:p>
            <a:pPr indent="0" lvl="0" marL="25400" marR="25400" rtl="0" algn="l">
              <a:lnSpc>
                <a:spcPct val="115000"/>
              </a:lnSpc>
              <a:spcBef>
                <a:spcPts val="0"/>
              </a:spcBef>
              <a:spcAft>
                <a:spcPts val="0"/>
              </a:spcAft>
              <a:buNone/>
            </a:pPr>
            <a:r>
              <a:t/>
            </a:r>
            <a:endParaRPr sz="950">
              <a:solidFill>
                <a:srgbClr val="666600"/>
              </a:solidFill>
              <a:highlight>
                <a:srgbClr val="FFFFFF"/>
              </a:highlight>
            </a:endParaRPr>
          </a:p>
          <a:p>
            <a:pPr indent="0" lvl="0" marL="25400" marR="25400" rtl="0" algn="l">
              <a:lnSpc>
                <a:spcPct val="115000"/>
              </a:lnSpc>
              <a:spcBef>
                <a:spcPts val="0"/>
              </a:spcBef>
              <a:spcAft>
                <a:spcPts val="0"/>
              </a:spcAft>
              <a:buClr>
                <a:schemeClr val="dk1"/>
              </a:buClr>
              <a:buSzPts val="1100"/>
              <a:buFont typeface="Arial"/>
              <a:buNone/>
            </a:pPr>
            <a:r>
              <a:t/>
            </a:r>
            <a:endParaRPr sz="950">
              <a:highlight>
                <a:srgbClr val="FFFFFF"/>
              </a:highlight>
            </a:endParaRPr>
          </a:p>
          <a:p>
            <a:pPr indent="0" lvl="0" marL="0" rtl="0" algn="l">
              <a:spcBef>
                <a:spcPts val="0"/>
              </a:spcBef>
              <a:spcAft>
                <a:spcPts val="0"/>
              </a:spcAft>
              <a:buNone/>
            </a:pPr>
            <a:r>
              <a:t/>
            </a:r>
            <a:endParaRPr/>
          </a:p>
        </p:txBody>
      </p:sp>
      <p:sp>
        <p:nvSpPr>
          <p:cNvPr id="191" name="Google Shape;191;p31"/>
          <p:cNvSpPr txBox="1"/>
          <p:nvPr/>
        </p:nvSpPr>
        <p:spPr>
          <a:xfrm>
            <a:off x="4666025" y="1296800"/>
            <a:ext cx="2579100" cy="14664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25400" marR="25400" rtl="0" algn="l">
              <a:lnSpc>
                <a:spcPct val="115000"/>
              </a:lnSpc>
              <a:spcBef>
                <a:spcPts val="0"/>
              </a:spcBef>
              <a:spcAft>
                <a:spcPts val="0"/>
              </a:spcAft>
              <a:buNone/>
            </a:pPr>
            <a:r>
              <a:t/>
            </a:r>
            <a:endParaRPr sz="950">
              <a:solidFill>
                <a:schemeClr val="dk1"/>
              </a:solidFill>
              <a:highlight>
                <a:srgbClr val="FFFFFF"/>
              </a:highlight>
            </a:endParaRPr>
          </a:p>
          <a:p>
            <a:pPr indent="0" lvl="0" marL="25400" marR="25400" rtl="0" algn="l">
              <a:lnSpc>
                <a:spcPct val="115000"/>
              </a:lnSpc>
              <a:spcBef>
                <a:spcPts val="0"/>
              </a:spcBef>
              <a:spcAft>
                <a:spcPts val="0"/>
              </a:spcAft>
              <a:buClr>
                <a:schemeClr val="dk1"/>
              </a:buClr>
              <a:buSzPts val="1100"/>
              <a:buFont typeface="Arial"/>
              <a:buNone/>
            </a:pPr>
            <a:r>
              <a:rPr b="1" lang="en" sz="950">
                <a:solidFill>
                  <a:schemeClr val="dk1"/>
                </a:solidFill>
                <a:highlight>
                  <a:srgbClr val="FFFFFF"/>
                </a:highlight>
              </a:rPr>
              <a:t>Output: </a:t>
            </a:r>
            <a:r>
              <a:rPr lang="en" sz="950">
                <a:solidFill>
                  <a:srgbClr val="008800"/>
                </a:solidFill>
                <a:highlight>
                  <a:srgbClr val="FFFFFF"/>
                </a:highlight>
              </a:rPr>
              <a:t>Max value is : </a:t>
            </a:r>
            <a:r>
              <a:rPr lang="en" sz="950">
                <a:solidFill>
                  <a:srgbClr val="006666"/>
                </a:solidFill>
                <a:highlight>
                  <a:srgbClr val="FFFFFF"/>
                </a:highlight>
              </a:rPr>
              <a:t>200</a:t>
            </a:r>
            <a:endParaRPr sz="95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nvSpPr>
        <p:spPr>
          <a:xfrm>
            <a:off x="374950" y="227650"/>
            <a:ext cx="8473800" cy="4717200"/>
          </a:xfrm>
          <a:prstGeom prst="rect">
            <a:avLst/>
          </a:prstGeom>
          <a:noFill/>
          <a:ln>
            <a:noFill/>
          </a:ln>
        </p:spPr>
        <p:txBody>
          <a:bodyPr anchorCtr="0" anchor="t" bIns="91425" lIns="91425" spcFirstLastPara="1" rIns="91425" wrap="square" tIns="91425">
            <a:noAutofit/>
          </a:bodyPr>
          <a:lstStyle/>
          <a:p>
            <a:pPr indent="0" lvl="0" marL="0" rtl="0" algn="ctr">
              <a:lnSpc>
                <a:spcPct val="85714"/>
              </a:lnSpc>
              <a:spcBef>
                <a:spcPts val="0"/>
              </a:spcBef>
              <a:spcAft>
                <a:spcPts val="0"/>
              </a:spcAft>
              <a:buNone/>
            </a:pPr>
            <a:r>
              <a:rPr b="1" lang="en" u="sng"/>
              <a:t>C - Arrays</a:t>
            </a:r>
            <a:endParaRPr b="1" u="sng"/>
          </a:p>
          <a:p>
            <a:pPr indent="0" lvl="0" marL="0" rtl="0" algn="l">
              <a:lnSpc>
                <a:spcPct val="150000"/>
              </a:lnSpc>
              <a:spcBef>
                <a:spcPts val="0"/>
              </a:spcBef>
              <a:spcAft>
                <a:spcPts val="0"/>
              </a:spcAft>
              <a:buNone/>
            </a:pPr>
            <a:r>
              <a:rPr lang="en" sz="1100">
                <a:solidFill>
                  <a:schemeClr val="dk1"/>
                </a:solidFill>
                <a:highlight>
                  <a:srgbClr val="FFFFFF"/>
                </a:highlight>
              </a:rPr>
              <a:t>Arrays a kind of data structure that can store a fixed-size sequential collection of elements of the same type. Instead of declaring individual variables, such as number0, number1, ..., and </a:t>
            </a:r>
            <a:r>
              <a:rPr lang="en" sz="1100">
                <a:solidFill>
                  <a:schemeClr val="dk1"/>
                </a:solidFill>
                <a:highlight>
                  <a:srgbClr val="FFFFFF"/>
                </a:highlight>
              </a:rPr>
              <a:t>number10</a:t>
            </a:r>
            <a:r>
              <a:rPr lang="en" sz="1100">
                <a:solidFill>
                  <a:schemeClr val="dk1"/>
                </a:solidFill>
                <a:highlight>
                  <a:srgbClr val="FFFFFF"/>
                </a:highlight>
              </a:rPr>
              <a:t>, you declare one array variable such as numbers and use numbers[0], numbers[1], and ..., numbers[9] to represent individual variables. A specific element in an array is accessed by an index.</a:t>
            </a:r>
            <a:endParaRPr sz="1100">
              <a:solidFill>
                <a:schemeClr val="dk1"/>
              </a:solidFill>
              <a:highlight>
                <a:srgbClr val="FFFFFF"/>
              </a:highlight>
            </a:endParaRPr>
          </a:p>
          <a:p>
            <a:pPr indent="0" lvl="0" marL="0" rtl="0" algn="l">
              <a:lnSpc>
                <a:spcPct val="115000"/>
              </a:lnSpc>
              <a:spcBef>
                <a:spcPts val="1800"/>
              </a:spcBef>
              <a:spcAft>
                <a:spcPts val="0"/>
              </a:spcAft>
              <a:buNone/>
            </a:pPr>
            <a:r>
              <a:rPr b="1" lang="en" sz="1350">
                <a:solidFill>
                  <a:schemeClr val="dk1"/>
                </a:solidFill>
              </a:rPr>
              <a:t>Declaring Arrays- </a:t>
            </a:r>
            <a:endParaRPr b="1" sz="1350">
              <a:solidFill>
                <a:schemeClr val="dk1"/>
              </a:solidFill>
            </a:endParaRPr>
          </a:p>
          <a:p>
            <a:pPr indent="0" lvl="0" marL="50800" marR="50800" rtl="0" algn="l">
              <a:lnSpc>
                <a:spcPct val="115000"/>
              </a:lnSpc>
              <a:spcBef>
                <a:spcPts val="400"/>
              </a:spcBef>
              <a:spcAft>
                <a:spcPts val="0"/>
              </a:spcAft>
              <a:buNone/>
            </a:pPr>
            <a:r>
              <a:rPr b="1" lang="en" sz="1150">
                <a:solidFill>
                  <a:schemeClr val="dk1"/>
                </a:solidFill>
                <a:highlight>
                  <a:srgbClr val="FFFFFF"/>
                </a:highlight>
              </a:rPr>
              <a:t>type arrayName [ arraySize ];</a:t>
            </a:r>
            <a:endParaRPr b="1" sz="1150">
              <a:solidFill>
                <a:schemeClr val="dk1"/>
              </a:solidFill>
              <a:highlight>
                <a:srgbClr val="FFFFFF"/>
              </a:highlight>
            </a:endParaRPr>
          </a:p>
          <a:p>
            <a:pPr indent="0" lvl="0" marL="50800" marR="50800" rtl="0" algn="l">
              <a:lnSpc>
                <a:spcPct val="115000"/>
              </a:lnSpc>
              <a:spcBef>
                <a:spcPts val="0"/>
              </a:spcBef>
              <a:spcAft>
                <a:spcPts val="0"/>
              </a:spcAft>
              <a:buNone/>
            </a:pPr>
            <a:r>
              <a:t/>
            </a:r>
            <a:endParaRPr sz="1150">
              <a:solidFill>
                <a:schemeClr val="dk1"/>
              </a:solidFill>
              <a:highlight>
                <a:srgbClr val="FFFFFF"/>
              </a:highlight>
            </a:endParaRPr>
          </a:p>
          <a:p>
            <a:pPr indent="0" lvl="0" marL="50800" marR="50800" rtl="0" algn="l">
              <a:lnSpc>
                <a:spcPct val="150000"/>
              </a:lnSpc>
              <a:spcBef>
                <a:spcPts val="0"/>
              </a:spcBef>
              <a:spcAft>
                <a:spcPts val="0"/>
              </a:spcAft>
              <a:buNone/>
            </a:pPr>
            <a:r>
              <a:rPr lang="en" sz="1100">
                <a:solidFill>
                  <a:schemeClr val="dk1"/>
                </a:solidFill>
                <a:highlight>
                  <a:srgbClr val="FFFFFF"/>
                </a:highlight>
              </a:rPr>
              <a:t>This is called a single-dimensional array. The arraySize must be</a:t>
            </a:r>
            <a:endParaRPr sz="1100">
              <a:solidFill>
                <a:schemeClr val="dk1"/>
              </a:solidFill>
              <a:highlight>
                <a:srgbClr val="FFFFFF"/>
              </a:highlight>
            </a:endParaRPr>
          </a:p>
          <a:p>
            <a:pPr indent="0" lvl="0" marL="50800" marR="50800" rtl="0" algn="l">
              <a:lnSpc>
                <a:spcPct val="150000"/>
              </a:lnSpc>
              <a:spcBef>
                <a:spcPts val="0"/>
              </a:spcBef>
              <a:spcAft>
                <a:spcPts val="0"/>
              </a:spcAft>
              <a:buNone/>
            </a:pPr>
            <a:r>
              <a:rPr lang="en" sz="1100">
                <a:solidFill>
                  <a:schemeClr val="dk1"/>
                </a:solidFill>
                <a:highlight>
                  <a:srgbClr val="FFFFFF"/>
                </a:highlight>
              </a:rPr>
              <a:t>an integer constant greater than zero and type can be any valid </a:t>
            </a:r>
            <a:endParaRPr sz="1100">
              <a:solidFill>
                <a:schemeClr val="dk1"/>
              </a:solidFill>
              <a:highlight>
                <a:srgbClr val="FFFFFF"/>
              </a:highlight>
            </a:endParaRPr>
          </a:p>
          <a:p>
            <a:pPr indent="0" lvl="0" marL="50800" marR="50800" rtl="0" algn="l">
              <a:lnSpc>
                <a:spcPct val="150000"/>
              </a:lnSpc>
              <a:spcBef>
                <a:spcPts val="0"/>
              </a:spcBef>
              <a:spcAft>
                <a:spcPts val="0"/>
              </a:spcAft>
              <a:buNone/>
            </a:pPr>
            <a:r>
              <a:rPr lang="en" sz="1100">
                <a:solidFill>
                  <a:schemeClr val="dk1"/>
                </a:solidFill>
                <a:highlight>
                  <a:srgbClr val="FFFFFF"/>
                </a:highlight>
              </a:rPr>
              <a:t>C data type. For example, to declare a 10-element array called </a:t>
            </a:r>
            <a:endParaRPr sz="1100">
              <a:solidFill>
                <a:schemeClr val="dk1"/>
              </a:solidFill>
              <a:highlight>
                <a:srgbClr val="FFFFFF"/>
              </a:highlight>
            </a:endParaRPr>
          </a:p>
          <a:p>
            <a:pPr indent="0" lvl="0" marL="50800" marR="50800" rtl="0" algn="l">
              <a:lnSpc>
                <a:spcPct val="150000"/>
              </a:lnSpc>
              <a:spcBef>
                <a:spcPts val="0"/>
              </a:spcBef>
              <a:spcAft>
                <a:spcPts val="0"/>
              </a:spcAft>
              <a:buNone/>
            </a:pPr>
            <a:r>
              <a:rPr lang="en" sz="1100">
                <a:solidFill>
                  <a:schemeClr val="dk1"/>
                </a:solidFill>
                <a:highlight>
                  <a:srgbClr val="FFFFFF"/>
                </a:highlight>
              </a:rPr>
              <a:t>balance of type double, use this statement −</a:t>
            </a:r>
            <a:endParaRPr sz="1100">
              <a:solidFill>
                <a:schemeClr val="dk1"/>
              </a:solidFill>
              <a:highlight>
                <a:srgbClr val="FFFFFF"/>
              </a:highlight>
            </a:endParaRPr>
          </a:p>
          <a:p>
            <a:pPr indent="0" lvl="0" marL="50800" marR="50800" rtl="0" algn="l">
              <a:lnSpc>
                <a:spcPct val="115000"/>
              </a:lnSpc>
              <a:spcBef>
                <a:spcPts val="0"/>
              </a:spcBef>
              <a:spcAft>
                <a:spcPts val="0"/>
              </a:spcAft>
              <a:buNone/>
            </a:pPr>
            <a:r>
              <a:t/>
            </a:r>
            <a:endParaRPr sz="1200">
              <a:solidFill>
                <a:schemeClr val="dk1"/>
              </a:solidFill>
              <a:highlight>
                <a:srgbClr val="FFFFFF"/>
              </a:highlight>
            </a:endParaRPr>
          </a:p>
          <a:p>
            <a:pPr indent="0" lvl="0" marL="50800" marR="50800" rtl="0" algn="l">
              <a:lnSpc>
                <a:spcPct val="115000"/>
              </a:lnSpc>
              <a:spcBef>
                <a:spcPts val="0"/>
              </a:spcBef>
              <a:spcAft>
                <a:spcPts val="0"/>
              </a:spcAft>
              <a:buNone/>
            </a:pPr>
            <a:r>
              <a:rPr b="1" lang="en" sz="1150">
                <a:solidFill>
                  <a:schemeClr val="dk1"/>
                </a:solidFill>
                <a:highlight>
                  <a:srgbClr val="FFFFFF"/>
                </a:highlight>
              </a:rPr>
              <a:t>double balance[10];</a:t>
            </a:r>
            <a:endParaRPr b="1" sz="1150">
              <a:solidFill>
                <a:schemeClr val="dk1"/>
              </a:solidFill>
              <a:highlight>
                <a:srgbClr val="FFFFFF"/>
              </a:highlight>
            </a:endParaRPr>
          </a:p>
          <a:p>
            <a:pPr indent="0" lvl="0" marL="0" rtl="0" algn="l">
              <a:lnSpc>
                <a:spcPct val="115000"/>
              </a:lnSpc>
              <a:spcBef>
                <a:spcPts val="1800"/>
              </a:spcBef>
              <a:spcAft>
                <a:spcPts val="0"/>
              </a:spcAft>
              <a:buNone/>
            </a:pPr>
            <a:r>
              <a:rPr b="1" lang="en" sz="1350">
                <a:solidFill>
                  <a:schemeClr val="dk1"/>
                </a:solidFill>
              </a:rPr>
              <a:t>Initializing Arrays-  </a:t>
            </a:r>
            <a:r>
              <a:rPr lang="en" sz="1050">
                <a:solidFill>
                  <a:schemeClr val="dk1"/>
                </a:solidFill>
                <a:highlight>
                  <a:srgbClr val="FFFFFF"/>
                </a:highlight>
              </a:rPr>
              <a:t>double balance[5] = {1000.0, 2.0, 3.4, 7.0, 50.0};</a:t>
            </a:r>
            <a:endParaRPr sz="1050">
              <a:solidFill>
                <a:schemeClr val="dk1"/>
              </a:solidFill>
              <a:highlight>
                <a:srgbClr val="FFFFFF"/>
              </a:highlight>
            </a:endParaRPr>
          </a:p>
          <a:p>
            <a:pPr indent="0" lvl="0" marL="0" rtl="0" algn="l">
              <a:lnSpc>
                <a:spcPct val="115000"/>
              </a:lnSpc>
              <a:spcBef>
                <a:spcPts val="1800"/>
              </a:spcBef>
              <a:spcAft>
                <a:spcPts val="0"/>
              </a:spcAft>
              <a:buNone/>
            </a:pPr>
            <a:r>
              <a:t/>
            </a:r>
            <a:endParaRPr sz="1050">
              <a:solidFill>
                <a:schemeClr val="dk1"/>
              </a:solidFill>
              <a:highlight>
                <a:srgbClr val="FFFFFF"/>
              </a:highlight>
            </a:endParaRPr>
          </a:p>
          <a:p>
            <a:pPr indent="0" lvl="0" marL="0" rtl="0" algn="l">
              <a:lnSpc>
                <a:spcPct val="115000"/>
              </a:lnSpc>
              <a:spcBef>
                <a:spcPts val="400"/>
              </a:spcBef>
              <a:spcAft>
                <a:spcPts val="0"/>
              </a:spcAft>
              <a:buNone/>
            </a:pPr>
            <a:r>
              <a:t/>
            </a:r>
            <a:endParaRPr sz="1100">
              <a:solidFill>
                <a:schemeClr val="dk1"/>
              </a:solidFill>
            </a:endParaRPr>
          </a:p>
          <a:p>
            <a:pPr indent="0" lvl="0" marL="0" rtl="0" algn="l">
              <a:lnSpc>
                <a:spcPct val="115000"/>
              </a:lnSpc>
              <a:spcBef>
                <a:spcPts val="1800"/>
              </a:spcBef>
              <a:spcAft>
                <a:spcPts val="0"/>
              </a:spcAft>
              <a:buNone/>
            </a:pPr>
            <a:r>
              <a:t/>
            </a:r>
            <a:endParaRPr b="1" sz="1350">
              <a:solidFill>
                <a:schemeClr val="dk1"/>
              </a:solidFill>
            </a:endParaRPr>
          </a:p>
          <a:p>
            <a:pPr indent="0" lvl="0" marL="50800" marR="50800" rtl="0" algn="l">
              <a:lnSpc>
                <a:spcPct val="115000"/>
              </a:lnSpc>
              <a:spcBef>
                <a:spcPts val="400"/>
              </a:spcBef>
              <a:spcAft>
                <a:spcPts val="0"/>
              </a:spcAft>
              <a:buNone/>
            </a:pPr>
            <a:r>
              <a:t/>
            </a:r>
            <a:endParaRPr b="1" sz="1150">
              <a:solidFill>
                <a:schemeClr val="dk1"/>
              </a:solidFill>
              <a:highlight>
                <a:srgbClr val="FFFFFF"/>
              </a:highlight>
            </a:endParaRPr>
          </a:p>
          <a:p>
            <a:pPr indent="0" lvl="0" marL="50800" marR="5080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50000"/>
              </a:lnSpc>
              <a:spcBef>
                <a:spcPts val="0"/>
              </a:spcBef>
              <a:spcAft>
                <a:spcPts val="0"/>
              </a:spcAft>
              <a:buNone/>
            </a:pPr>
            <a:r>
              <a:t/>
            </a:r>
            <a:endParaRPr sz="1100">
              <a:solidFill>
                <a:schemeClr val="dk1"/>
              </a:solidFill>
              <a:highlight>
                <a:srgbClr val="FFFFFF"/>
              </a:highlight>
            </a:endParaRPr>
          </a:p>
          <a:p>
            <a:pPr indent="0" lvl="0" marL="0" rtl="0" algn="l">
              <a:lnSpc>
                <a:spcPct val="150000"/>
              </a:lnSpc>
              <a:spcBef>
                <a:spcPts val="0"/>
              </a:spcBef>
              <a:spcAft>
                <a:spcPts val="0"/>
              </a:spcAft>
              <a:buNone/>
            </a:pPr>
            <a:r>
              <a:t/>
            </a:r>
            <a:endParaRPr sz="1100">
              <a:solidFill>
                <a:schemeClr val="dk1"/>
              </a:solidFill>
              <a:highlight>
                <a:srgbClr val="FFFFFF"/>
              </a:highlight>
            </a:endParaRPr>
          </a:p>
        </p:txBody>
      </p:sp>
      <p:pic>
        <p:nvPicPr>
          <p:cNvPr descr="Arrays in C" id="197" name="Google Shape;197;p32"/>
          <p:cNvPicPr preferRelativeResize="0"/>
          <p:nvPr/>
        </p:nvPicPr>
        <p:blipFill>
          <a:blip r:embed="rId3">
            <a:alphaModFix/>
          </a:blip>
          <a:stretch>
            <a:fillRect/>
          </a:stretch>
        </p:blipFill>
        <p:spPr>
          <a:xfrm>
            <a:off x="5028600" y="1922300"/>
            <a:ext cx="4000500" cy="962025"/>
          </a:xfrm>
          <a:prstGeom prst="rect">
            <a:avLst/>
          </a:prstGeom>
          <a:noFill/>
          <a:ln>
            <a:noFill/>
          </a:ln>
        </p:spPr>
      </p:pic>
      <p:sp>
        <p:nvSpPr>
          <p:cNvPr id="198" name="Google Shape;198;p32"/>
          <p:cNvSpPr txBox="1"/>
          <p:nvPr/>
        </p:nvSpPr>
        <p:spPr>
          <a:xfrm>
            <a:off x="5181000" y="20747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rray Presentation" id="199" name="Google Shape;199;p32"/>
          <p:cNvPicPr preferRelativeResize="0"/>
          <p:nvPr/>
        </p:nvPicPr>
        <p:blipFill>
          <a:blip r:embed="rId4">
            <a:alphaModFix/>
          </a:blip>
          <a:stretch>
            <a:fillRect/>
          </a:stretch>
        </p:blipFill>
        <p:spPr>
          <a:xfrm>
            <a:off x="455800" y="4096750"/>
            <a:ext cx="4429125" cy="638175"/>
          </a:xfrm>
          <a:prstGeom prst="rect">
            <a:avLst/>
          </a:prstGeom>
          <a:noFill/>
          <a:ln>
            <a:noFill/>
          </a:ln>
        </p:spPr>
      </p:pic>
      <p:sp>
        <p:nvSpPr>
          <p:cNvPr id="200" name="Google Shape;200;p32"/>
          <p:cNvSpPr txBox="1"/>
          <p:nvPr/>
        </p:nvSpPr>
        <p:spPr>
          <a:xfrm>
            <a:off x="374950" y="31149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nvSpPr>
        <p:spPr>
          <a:xfrm>
            <a:off x="822825" y="328800"/>
            <a:ext cx="3843300" cy="40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Topics</a:t>
            </a:r>
            <a:r>
              <a:rPr b="1" lang="en"/>
              <a:t>:</a:t>
            </a:r>
            <a:endParaRPr b="1"/>
          </a:p>
          <a:p>
            <a:pPr indent="0" lvl="0" marL="0" rtl="0" algn="l">
              <a:lnSpc>
                <a:spcPct val="85714"/>
              </a:lnSpc>
              <a:spcBef>
                <a:spcPts val="0"/>
              </a:spcBef>
              <a:spcAft>
                <a:spcPts val="0"/>
              </a:spcAft>
              <a:buNone/>
            </a:pPr>
            <a:r>
              <a:t/>
            </a:r>
            <a:endParaRPr/>
          </a:p>
          <a:p>
            <a:pPr indent="-323850" lvl="0" marL="457200" rtl="0" algn="l">
              <a:lnSpc>
                <a:spcPct val="85714"/>
              </a:lnSpc>
              <a:spcBef>
                <a:spcPts val="0"/>
              </a:spcBef>
              <a:spcAft>
                <a:spcPts val="0"/>
              </a:spcAft>
              <a:buClr>
                <a:schemeClr val="dk1"/>
              </a:buClr>
              <a:buSzPts val="1500"/>
              <a:buChar char="●"/>
            </a:pPr>
            <a:r>
              <a:rPr lang="en" sz="1500">
                <a:solidFill>
                  <a:schemeClr val="dk1"/>
                </a:solidFill>
                <a:highlight>
                  <a:schemeClr val="lt1"/>
                </a:highlight>
              </a:rPr>
              <a:t>C - Flow Control Statements</a:t>
            </a:r>
            <a:endParaRPr sz="1500">
              <a:solidFill>
                <a:schemeClr val="dk1"/>
              </a:solidFill>
              <a:highlight>
                <a:schemeClr val="lt1"/>
              </a:highlight>
            </a:endParaRPr>
          </a:p>
          <a:p>
            <a:pPr indent="0" lvl="0" marL="0" rtl="0" algn="l">
              <a:lnSpc>
                <a:spcPct val="85714"/>
              </a:lnSpc>
              <a:spcBef>
                <a:spcPts val="0"/>
              </a:spcBef>
              <a:spcAft>
                <a:spcPts val="0"/>
              </a:spcAft>
              <a:buNone/>
            </a:pPr>
            <a:r>
              <a:t/>
            </a:r>
            <a:endParaRPr sz="1500">
              <a:solidFill>
                <a:schemeClr val="dk1"/>
              </a:solidFill>
              <a:highlight>
                <a:schemeClr val="lt1"/>
              </a:highlight>
            </a:endParaRPr>
          </a:p>
          <a:p>
            <a:pPr indent="0" lvl="0" marL="0" rtl="0" algn="l">
              <a:lnSpc>
                <a:spcPct val="85714"/>
              </a:lnSpc>
              <a:spcBef>
                <a:spcPts val="0"/>
              </a:spcBef>
              <a:spcAft>
                <a:spcPts val="0"/>
              </a:spcAft>
              <a:buNone/>
            </a:pPr>
            <a:r>
              <a:t/>
            </a:r>
            <a:endParaRPr sz="1500">
              <a:solidFill>
                <a:schemeClr val="dk1"/>
              </a:solidFill>
              <a:highlight>
                <a:schemeClr val="lt1"/>
              </a:highlight>
            </a:endParaRPr>
          </a:p>
          <a:p>
            <a:pPr indent="-323850" lvl="0" marL="457200" rtl="0" algn="l">
              <a:lnSpc>
                <a:spcPct val="85714"/>
              </a:lnSpc>
              <a:spcBef>
                <a:spcPts val="0"/>
              </a:spcBef>
              <a:spcAft>
                <a:spcPts val="0"/>
              </a:spcAft>
              <a:buClr>
                <a:schemeClr val="dk1"/>
              </a:buClr>
              <a:buSzPts val="1500"/>
              <a:buChar char="●"/>
            </a:pPr>
            <a:r>
              <a:rPr lang="en" sz="1500">
                <a:solidFill>
                  <a:schemeClr val="dk1"/>
                </a:solidFill>
                <a:highlight>
                  <a:schemeClr val="lt1"/>
                </a:highlight>
              </a:rPr>
              <a:t>C- Functions</a:t>
            </a:r>
            <a:endParaRPr sz="1500">
              <a:solidFill>
                <a:schemeClr val="dk1"/>
              </a:solidFill>
              <a:highlight>
                <a:schemeClr val="lt1"/>
              </a:highlight>
            </a:endParaRPr>
          </a:p>
          <a:p>
            <a:pPr indent="0" lvl="0" marL="0" rtl="0" algn="l">
              <a:lnSpc>
                <a:spcPct val="85714"/>
              </a:lnSpc>
              <a:spcBef>
                <a:spcPts val="0"/>
              </a:spcBef>
              <a:spcAft>
                <a:spcPts val="0"/>
              </a:spcAft>
              <a:buNone/>
            </a:pPr>
            <a:r>
              <a:t/>
            </a:r>
            <a:endParaRPr sz="1500">
              <a:solidFill>
                <a:schemeClr val="dk1"/>
              </a:solidFill>
              <a:highlight>
                <a:schemeClr val="lt1"/>
              </a:highlight>
            </a:endParaRPr>
          </a:p>
          <a:p>
            <a:pPr indent="0" lvl="0" marL="0" rtl="0" algn="l">
              <a:lnSpc>
                <a:spcPct val="85714"/>
              </a:lnSpc>
              <a:spcBef>
                <a:spcPts val="0"/>
              </a:spcBef>
              <a:spcAft>
                <a:spcPts val="0"/>
              </a:spcAft>
              <a:buNone/>
            </a:pPr>
            <a:r>
              <a:t/>
            </a:r>
            <a:endParaRPr sz="1500">
              <a:solidFill>
                <a:schemeClr val="dk1"/>
              </a:solidFill>
              <a:highlight>
                <a:schemeClr val="lt1"/>
              </a:highlight>
            </a:endParaRPr>
          </a:p>
          <a:p>
            <a:pPr indent="-323850" lvl="0" marL="457200" rtl="0" algn="l">
              <a:lnSpc>
                <a:spcPct val="85714"/>
              </a:lnSpc>
              <a:spcBef>
                <a:spcPts val="0"/>
              </a:spcBef>
              <a:spcAft>
                <a:spcPts val="0"/>
              </a:spcAft>
              <a:buClr>
                <a:schemeClr val="dk1"/>
              </a:buClr>
              <a:buSzPts val="1500"/>
              <a:buChar char="●"/>
            </a:pPr>
            <a:r>
              <a:rPr lang="en" sz="1500">
                <a:solidFill>
                  <a:schemeClr val="dk1"/>
                </a:solidFill>
                <a:highlight>
                  <a:schemeClr val="lt1"/>
                </a:highlight>
              </a:rPr>
              <a:t>C- Arrays</a:t>
            </a:r>
            <a:endParaRPr sz="1500">
              <a:solidFill>
                <a:schemeClr val="dk1"/>
              </a:solidFill>
              <a:highlight>
                <a:schemeClr val="lt1"/>
              </a:highlight>
            </a:endParaRPr>
          </a:p>
          <a:p>
            <a:pPr indent="0" lvl="0" marL="0" rtl="0" algn="l">
              <a:lnSpc>
                <a:spcPct val="85714"/>
              </a:lnSpc>
              <a:spcBef>
                <a:spcPts val="0"/>
              </a:spcBef>
              <a:spcAft>
                <a:spcPts val="0"/>
              </a:spcAft>
              <a:buNone/>
            </a:pPr>
            <a:r>
              <a:t/>
            </a:r>
            <a:endParaRPr sz="1500">
              <a:solidFill>
                <a:schemeClr val="dk1"/>
              </a:solidFill>
              <a:highlight>
                <a:schemeClr val="lt1"/>
              </a:highlight>
            </a:endParaRPr>
          </a:p>
          <a:p>
            <a:pPr indent="0" lvl="0" marL="0" rtl="0" algn="l">
              <a:lnSpc>
                <a:spcPct val="85714"/>
              </a:lnSpc>
              <a:spcBef>
                <a:spcPts val="0"/>
              </a:spcBef>
              <a:spcAft>
                <a:spcPts val="0"/>
              </a:spcAft>
              <a:buNone/>
            </a:pPr>
            <a:r>
              <a:t/>
            </a:r>
            <a:endParaRPr sz="1500">
              <a:solidFill>
                <a:schemeClr val="dk1"/>
              </a:solidFill>
              <a:highlight>
                <a:schemeClr val="lt1"/>
              </a:highlight>
            </a:endParaRPr>
          </a:p>
          <a:p>
            <a:pPr indent="-323850" lvl="0" marL="457200" rtl="0" algn="l">
              <a:lnSpc>
                <a:spcPct val="85714"/>
              </a:lnSpc>
              <a:spcBef>
                <a:spcPts val="0"/>
              </a:spcBef>
              <a:spcAft>
                <a:spcPts val="0"/>
              </a:spcAft>
              <a:buClr>
                <a:schemeClr val="dk1"/>
              </a:buClr>
              <a:buSzPts val="1500"/>
              <a:buChar char="●"/>
            </a:pPr>
            <a:r>
              <a:rPr lang="en" sz="1500">
                <a:solidFill>
                  <a:schemeClr val="dk1"/>
                </a:solidFill>
                <a:highlight>
                  <a:schemeClr val="lt1"/>
                </a:highlight>
              </a:rPr>
              <a:t>C- Pointers</a:t>
            </a:r>
            <a:endParaRPr sz="1500">
              <a:solidFill>
                <a:schemeClr val="dk1"/>
              </a:solidFill>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nvSpPr>
        <p:spPr>
          <a:xfrm>
            <a:off x="364050" y="-108350"/>
            <a:ext cx="8415900" cy="48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 sz="1550">
                <a:solidFill>
                  <a:schemeClr val="dk1"/>
                </a:solidFill>
              </a:rPr>
              <a:t>Accessing Array Elements: </a:t>
            </a:r>
            <a:r>
              <a:rPr lang="en" sz="1200">
                <a:solidFill>
                  <a:schemeClr val="dk1"/>
                </a:solidFill>
                <a:highlight>
                  <a:srgbClr val="FFFFFF"/>
                </a:highlight>
              </a:rPr>
              <a:t>An element is accessed by indexing the array name. This is done by placing the index of the element within square brackets after the name of the array.</a:t>
            </a:r>
            <a:endParaRPr sz="1200">
              <a:solidFill>
                <a:schemeClr val="dk1"/>
              </a:solidFill>
              <a:highlight>
                <a:srgbClr val="FFFFFF"/>
              </a:highlight>
            </a:endParaRPr>
          </a:p>
          <a:p>
            <a:pPr indent="0" lvl="0" marL="0" rtl="0" algn="l">
              <a:lnSpc>
                <a:spcPct val="100000"/>
              </a:lnSpc>
              <a:spcBef>
                <a:spcPts val="1800"/>
              </a:spcBef>
              <a:spcAft>
                <a:spcPts val="0"/>
              </a:spcAft>
              <a:buNone/>
            </a:pPr>
            <a:r>
              <a:rPr b="1" lang="en" sz="1050">
                <a:solidFill>
                  <a:schemeClr val="dk1"/>
                </a:solidFill>
              </a:rPr>
              <a:t>Ex-</a:t>
            </a:r>
            <a:r>
              <a:rPr b="1" lang="en" sz="1550">
                <a:solidFill>
                  <a:schemeClr val="dk1"/>
                </a:solidFill>
              </a:rPr>
              <a:t> </a:t>
            </a:r>
            <a:r>
              <a:rPr lang="en" sz="1150">
                <a:solidFill>
                  <a:schemeClr val="dk1"/>
                </a:solidFill>
                <a:highlight>
                  <a:srgbClr val="FFFFFF"/>
                </a:highlight>
              </a:rPr>
              <a:t>double salary = balance[2];  (</a:t>
            </a:r>
            <a:r>
              <a:rPr lang="en" sz="1200">
                <a:solidFill>
                  <a:schemeClr val="dk1"/>
                </a:solidFill>
                <a:highlight>
                  <a:srgbClr val="FFFFFF"/>
                </a:highlight>
              </a:rPr>
              <a:t>This statement will take the 3rd element from the array and assign the value to salary variable.)</a:t>
            </a:r>
            <a:endParaRPr sz="1200">
              <a:solidFill>
                <a:schemeClr val="dk1"/>
              </a:solidFill>
              <a:highlight>
                <a:srgbClr val="FFFFFF"/>
              </a:highlight>
            </a:endParaRPr>
          </a:p>
          <a:p>
            <a:pPr indent="0" lvl="0" marL="0" rtl="0" algn="l">
              <a:lnSpc>
                <a:spcPct val="115000"/>
              </a:lnSpc>
              <a:spcBef>
                <a:spcPts val="1800"/>
              </a:spcBef>
              <a:spcAft>
                <a:spcPts val="0"/>
              </a:spcAft>
              <a:buNone/>
            </a:pPr>
            <a:r>
              <a:rPr lang="en" sz="950">
                <a:solidFill>
                  <a:srgbClr val="000088"/>
                </a:solidFill>
                <a:highlight>
                  <a:srgbClr val="FFFFFF"/>
                </a:highlight>
              </a:rPr>
              <a:t>int</a:t>
            </a:r>
            <a:r>
              <a:rPr lang="en" sz="950">
                <a:solidFill>
                  <a:schemeClr val="dk1"/>
                </a:solidFill>
                <a:highlight>
                  <a:srgbClr val="FFFFFF"/>
                </a:highlight>
              </a:rPr>
              <a:t> main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a:t>
            </a:r>
            <a:r>
              <a:rPr lang="en" sz="950">
                <a:solidFill>
                  <a:srgbClr val="000088"/>
                </a:solidFill>
                <a:highlight>
                  <a:srgbClr val="FFFFFF"/>
                </a:highlight>
              </a:rPr>
              <a:t>i</a:t>
            </a:r>
            <a:r>
              <a:rPr lang="en" sz="950">
                <a:solidFill>
                  <a:srgbClr val="000088"/>
                </a:solidFill>
                <a:highlight>
                  <a:srgbClr val="FFFFFF"/>
                </a:highlight>
              </a:rPr>
              <a:t>nt</a:t>
            </a:r>
            <a:r>
              <a:rPr lang="en" sz="950">
                <a:solidFill>
                  <a:schemeClr val="dk1"/>
                </a:solidFill>
                <a:highlight>
                  <a:srgbClr val="FFFFFF"/>
                </a:highlight>
              </a:rPr>
              <a:t> n</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10</a:t>
            </a:r>
            <a:r>
              <a:rPr lang="en" sz="950">
                <a:solidFill>
                  <a:schemeClr val="dk1"/>
                </a:solidFill>
                <a:highlight>
                  <a:srgbClr val="FFFFFF"/>
                </a:highlight>
              </a:rPr>
              <a:t> </a:t>
            </a:r>
            <a:r>
              <a:rPr lang="en" sz="950">
                <a:solidFill>
                  <a:srgbClr val="666600"/>
                </a:solidFill>
                <a:highlight>
                  <a:srgbClr val="FFFFFF"/>
                </a:highlight>
              </a:rPr>
              <a:t>], i, j;</a:t>
            </a:r>
            <a:r>
              <a:rPr lang="en" sz="950">
                <a:solidFill>
                  <a:schemeClr val="dk1"/>
                </a:solidFill>
                <a:highlight>
                  <a:srgbClr val="FFFFFF"/>
                </a:highlight>
              </a:rPr>
              <a:t> </a:t>
            </a:r>
            <a:r>
              <a:rPr lang="en" sz="950">
                <a:solidFill>
                  <a:srgbClr val="880000"/>
                </a:solidFill>
                <a:highlight>
                  <a:srgbClr val="FFFFFF"/>
                </a:highlight>
              </a:rPr>
              <a:t>/* n is an array of 10 integers */</a:t>
            </a:r>
            <a:r>
              <a:rPr lang="en" sz="950">
                <a:solidFill>
                  <a:schemeClr val="dk1"/>
                </a:solidFill>
                <a:highlight>
                  <a:srgbClr val="FFFFFF"/>
                </a:highlight>
              </a:rPr>
              <a:t>  </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a:t>
            </a:r>
            <a:r>
              <a:rPr lang="en" sz="950">
                <a:solidFill>
                  <a:srgbClr val="000088"/>
                </a:solidFill>
                <a:highlight>
                  <a:srgbClr val="FFFFFF"/>
                </a:highlight>
              </a:rPr>
              <a:t>for</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 i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0</a:t>
            </a:r>
            <a:r>
              <a:rPr lang="en" sz="950">
                <a:solidFill>
                  <a:srgbClr val="666600"/>
                </a:solidFill>
                <a:highlight>
                  <a:srgbClr val="FFFFFF"/>
                </a:highlight>
              </a:rPr>
              <a:t>;</a:t>
            </a:r>
            <a:r>
              <a:rPr lang="en" sz="950">
                <a:solidFill>
                  <a:schemeClr val="dk1"/>
                </a:solidFill>
                <a:highlight>
                  <a:srgbClr val="FFFFFF"/>
                </a:highlight>
              </a:rPr>
              <a:t> i </a:t>
            </a:r>
            <a:r>
              <a:rPr lang="en" sz="950">
                <a:solidFill>
                  <a:srgbClr val="666600"/>
                </a:solidFill>
                <a:highlight>
                  <a:srgbClr val="FFFFFF"/>
                </a:highlight>
              </a:rPr>
              <a:t>&lt;</a:t>
            </a:r>
            <a:r>
              <a:rPr lang="en" sz="950">
                <a:solidFill>
                  <a:schemeClr val="dk1"/>
                </a:solidFill>
                <a:highlight>
                  <a:srgbClr val="FFFFFF"/>
                </a:highlight>
              </a:rPr>
              <a:t> </a:t>
            </a:r>
            <a:r>
              <a:rPr lang="en" sz="950">
                <a:solidFill>
                  <a:srgbClr val="006666"/>
                </a:solidFill>
                <a:highlight>
                  <a:srgbClr val="FFFFFF"/>
                </a:highlight>
              </a:rPr>
              <a:t>10</a:t>
            </a:r>
            <a:r>
              <a:rPr lang="en" sz="950">
                <a:solidFill>
                  <a:srgbClr val="666600"/>
                </a:solidFill>
                <a:highlight>
                  <a:srgbClr val="FFFFFF"/>
                </a:highlight>
              </a:rPr>
              <a:t>;</a:t>
            </a:r>
            <a:r>
              <a:rPr lang="en" sz="950">
                <a:solidFill>
                  <a:schemeClr val="dk1"/>
                </a:solidFill>
                <a:highlight>
                  <a:srgbClr val="FFFFFF"/>
                </a:highlight>
              </a:rPr>
              <a:t> i</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n</a:t>
            </a:r>
            <a:r>
              <a:rPr lang="en" sz="950">
                <a:solidFill>
                  <a:srgbClr val="666600"/>
                </a:solidFill>
                <a:highlight>
                  <a:srgbClr val="FFFFFF"/>
                </a:highlight>
              </a:rPr>
              <a:t>[</a:t>
            </a:r>
            <a:r>
              <a:rPr lang="en" sz="950">
                <a:solidFill>
                  <a:schemeClr val="dk1"/>
                </a:solidFill>
                <a:highlight>
                  <a:srgbClr val="FFFFFF"/>
                </a:highlight>
              </a:rPr>
              <a:t> i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 i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100</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880000"/>
                </a:solidFill>
                <a:highlight>
                  <a:srgbClr val="FFFFFF"/>
                </a:highlight>
              </a:rPr>
              <a:t>/* set element at location i to i + 100 */</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a:t>
            </a:r>
            <a:r>
              <a:rPr lang="en" sz="950">
                <a:solidFill>
                  <a:srgbClr val="000088"/>
                </a:solidFill>
                <a:highlight>
                  <a:srgbClr val="FFFFFF"/>
                </a:highlight>
              </a:rPr>
              <a:t>for</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j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0</a:t>
            </a:r>
            <a:r>
              <a:rPr lang="en" sz="950">
                <a:solidFill>
                  <a:srgbClr val="666600"/>
                </a:solidFill>
                <a:highlight>
                  <a:srgbClr val="FFFFFF"/>
                </a:highlight>
              </a:rPr>
              <a:t>;</a:t>
            </a:r>
            <a:r>
              <a:rPr lang="en" sz="950">
                <a:solidFill>
                  <a:schemeClr val="dk1"/>
                </a:solidFill>
                <a:highlight>
                  <a:srgbClr val="FFFFFF"/>
                </a:highlight>
              </a:rPr>
              <a:t> j </a:t>
            </a:r>
            <a:r>
              <a:rPr lang="en" sz="950">
                <a:solidFill>
                  <a:srgbClr val="666600"/>
                </a:solidFill>
                <a:highlight>
                  <a:srgbClr val="FFFFFF"/>
                </a:highlight>
              </a:rPr>
              <a:t>&lt;</a:t>
            </a:r>
            <a:r>
              <a:rPr lang="en" sz="950">
                <a:solidFill>
                  <a:schemeClr val="dk1"/>
                </a:solidFill>
                <a:highlight>
                  <a:srgbClr val="FFFFFF"/>
                </a:highlight>
              </a:rPr>
              <a:t> </a:t>
            </a:r>
            <a:r>
              <a:rPr lang="en" sz="950">
                <a:solidFill>
                  <a:srgbClr val="006666"/>
                </a:solidFill>
                <a:highlight>
                  <a:srgbClr val="FFFFFF"/>
                </a:highlight>
              </a:rPr>
              <a:t>10</a:t>
            </a:r>
            <a:r>
              <a:rPr lang="en" sz="950">
                <a:solidFill>
                  <a:srgbClr val="666600"/>
                </a:solidFill>
                <a:highlight>
                  <a:srgbClr val="FFFFFF"/>
                </a:highlight>
              </a:rPr>
              <a:t>;</a:t>
            </a:r>
            <a:r>
              <a:rPr lang="en" sz="950">
                <a:solidFill>
                  <a:schemeClr val="dk1"/>
                </a:solidFill>
                <a:highlight>
                  <a:srgbClr val="FFFFFF"/>
                </a:highlight>
              </a:rPr>
              <a:t> j</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printf</a:t>
            </a:r>
            <a:r>
              <a:rPr lang="en" sz="950">
                <a:solidFill>
                  <a:srgbClr val="666600"/>
                </a:solidFill>
                <a:highlight>
                  <a:srgbClr val="FFFFFF"/>
                </a:highlight>
              </a:rPr>
              <a:t>(</a:t>
            </a:r>
            <a:r>
              <a:rPr lang="en" sz="950">
                <a:solidFill>
                  <a:srgbClr val="008800"/>
                </a:solidFill>
                <a:highlight>
                  <a:srgbClr val="FFFFFF"/>
                </a:highlight>
              </a:rPr>
              <a:t>"Element[%d] = %d\n"</a:t>
            </a:r>
            <a:r>
              <a:rPr lang="en" sz="950">
                <a:solidFill>
                  <a:srgbClr val="666600"/>
                </a:solidFill>
                <a:highlight>
                  <a:srgbClr val="FFFFFF"/>
                </a:highlight>
              </a:rPr>
              <a:t>,</a:t>
            </a:r>
            <a:r>
              <a:rPr lang="en" sz="950">
                <a:solidFill>
                  <a:schemeClr val="dk1"/>
                </a:solidFill>
                <a:highlight>
                  <a:srgbClr val="FFFFFF"/>
                </a:highlight>
              </a:rPr>
              <a:t> j</a:t>
            </a:r>
            <a:r>
              <a:rPr lang="en" sz="950">
                <a:solidFill>
                  <a:srgbClr val="666600"/>
                </a:solidFill>
                <a:highlight>
                  <a:srgbClr val="FFFFFF"/>
                </a:highlight>
              </a:rPr>
              <a:t>,</a:t>
            </a:r>
            <a:r>
              <a:rPr lang="en" sz="950">
                <a:solidFill>
                  <a:schemeClr val="dk1"/>
                </a:solidFill>
                <a:highlight>
                  <a:srgbClr val="FFFFFF"/>
                </a:highlight>
              </a:rPr>
              <a:t> n</a:t>
            </a:r>
            <a:r>
              <a:rPr lang="en" sz="950">
                <a:solidFill>
                  <a:srgbClr val="666600"/>
                </a:solidFill>
                <a:highlight>
                  <a:srgbClr val="FFFFFF"/>
                </a:highlight>
              </a:rPr>
              <a:t>[</a:t>
            </a:r>
            <a:r>
              <a:rPr lang="en" sz="950">
                <a:solidFill>
                  <a:schemeClr val="dk1"/>
                </a:solidFill>
                <a:highlight>
                  <a:srgbClr val="FFFFFF"/>
                </a:highlight>
              </a:rPr>
              <a:t>j</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a:t>
            </a:r>
            <a:r>
              <a:rPr lang="en" sz="950">
                <a:solidFill>
                  <a:srgbClr val="000088"/>
                </a:solidFill>
                <a:highlight>
                  <a:srgbClr val="FFFFFF"/>
                </a:highlight>
              </a:rPr>
              <a:t>return</a:t>
            </a:r>
            <a:r>
              <a:rPr lang="en" sz="950">
                <a:solidFill>
                  <a:schemeClr val="dk1"/>
                </a:solidFill>
                <a:highlight>
                  <a:srgbClr val="FFFFFF"/>
                </a:highlight>
              </a:rPr>
              <a:t> </a:t>
            </a:r>
            <a:r>
              <a:rPr lang="en" sz="950">
                <a:solidFill>
                  <a:srgbClr val="006666"/>
                </a:solidFill>
                <a:highlight>
                  <a:srgbClr val="FFFFFF"/>
                </a:highlight>
              </a:rPr>
              <a:t>0</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400"/>
              </a:spcBef>
              <a:spcAft>
                <a:spcPts val="0"/>
              </a:spcAft>
              <a:buNone/>
            </a:pPr>
            <a:r>
              <a:rPr lang="en" sz="950">
                <a:solidFill>
                  <a:srgbClr val="666600"/>
                </a:solidFill>
                <a:highlight>
                  <a:srgbClr val="FFFFFF"/>
                </a:highlight>
              </a:rPr>
              <a:t>}</a:t>
            </a:r>
            <a:endParaRPr sz="950">
              <a:solidFill>
                <a:srgbClr val="666600"/>
              </a:solidFill>
              <a:highlight>
                <a:srgbClr val="FFFFFF"/>
              </a:highlight>
            </a:endParaRPr>
          </a:p>
          <a:p>
            <a:pPr indent="0" lvl="0" marL="0" rtl="0" algn="l">
              <a:lnSpc>
                <a:spcPct val="115000"/>
              </a:lnSpc>
              <a:spcBef>
                <a:spcPts val="0"/>
              </a:spcBef>
              <a:spcAft>
                <a:spcPts val="0"/>
              </a:spcAft>
              <a:buNone/>
            </a:pPr>
            <a:r>
              <a:t/>
            </a:r>
            <a:endParaRPr sz="1100">
              <a:solidFill>
                <a:srgbClr val="666600"/>
              </a:solidFill>
            </a:endParaRPr>
          </a:p>
          <a:p>
            <a:pPr indent="0" lvl="0" marL="0" rtl="0" algn="l">
              <a:lnSpc>
                <a:spcPct val="115000"/>
              </a:lnSpc>
              <a:spcBef>
                <a:spcPts val="1800"/>
              </a:spcBef>
              <a:spcAft>
                <a:spcPts val="0"/>
              </a:spcAft>
              <a:buNone/>
            </a:pPr>
            <a:r>
              <a:t/>
            </a:r>
            <a:endParaRPr sz="1200">
              <a:solidFill>
                <a:schemeClr val="dk1"/>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b="1" lang="en" sz="1550">
                <a:solidFill>
                  <a:schemeClr val="dk1"/>
                </a:solidFill>
              </a:rPr>
              <a:t> </a:t>
            </a:r>
            <a:endParaRPr b="1" sz="1550">
              <a:solidFill>
                <a:schemeClr val="dk1"/>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
        <p:nvSpPr>
          <p:cNvPr id="206" name="Google Shape;206;p33"/>
          <p:cNvSpPr txBox="1"/>
          <p:nvPr/>
        </p:nvSpPr>
        <p:spPr>
          <a:xfrm>
            <a:off x="5020000" y="1405200"/>
            <a:ext cx="2694600" cy="2535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Output: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950">
                <a:solidFill>
                  <a:schemeClr val="dk1"/>
                </a:solidFill>
                <a:highlight>
                  <a:srgbClr val="FFFFFF"/>
                </a:highlight>
              </a:rPr>
              <a:t>Element[0] = 100</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Element[1] = 101</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Element[2] = 102</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Element[3] = 103</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Element[4] = 104</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Element[5] = 105</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Element[6] = 106</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Element[7] = 107</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Element[8] = 108</a:t>
            </a:r>
            <a:endParaRPr sz="950">
              <a:solidFill>
                <a:schemeClr val="dk1"/>
              </a:solidFill>
              <a:highlight>
                <a:srgbClr val="FFFFFF"/>
              </a:highlight>
            </a:endParaRPr>
          </a:p>
          <a:p>
            <a:pPr indent="0" lvl="0" marL="0" marR="50800" rtl="0" algn="l">
              <a:lnSpc>
                <a:spcPct val="115000"/>
              </a:lnSpc>
              <a:spcBef>
                <a:spcPts val="0"/>
              </a:spcBef>
              <a:spcAft>
                <a:spcPts val="0"/>
              </a:spcAft>
              <a:buClr>
                <a:schemeClr val="dk1"/>
              </a:buClr>
              <a:buSzPts val="1100"/>
              <a:buFont typeface="Arial"/>
              <a:buNone/>
            </a:pPr>
            <a:r>
              <a:rPr lang="en" sz="950">
                <a:solidFill>
                  <a:schemeClr val="dk1"/>
                </a:solidFill>
                <a:highlight>
                  <a:srgbClr val="FFFFFF"/>
                </a:highlight>
              </a:rPr>
              <a:t>Element[9] = 109</a:t>
            </a:r>
            <a:endParaRPr sz="9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nvSpPr>
        <p:spPr>
          <a:xfrm>
            <a:off x="374950" y="234875"/>
            <a:ext cx="8524200" cy="4710000"/>
          </a:xfrm>
          <a:prstGeom prst="rect">
            <a:avLst/>
          </a:prstGeom>
          <a:noFill/>
          <a:ln>
            <a:noFill/>
          </a:ln>
        </p:spPr>
        <p:txBody>
          <a:bodyPr anchorCtr="0" anchor="t" bIns="91425" lIns="91425" spcFirstLastPara="1" rIns="91425" wrap="square" tIns="91425">
            <a:noAutofit/>
          </a:bodyPr>
          <a:lstStyle/>
          <a:p>
            <a:pPr indent="0" lvl="0" marL="0" rtl="0" algn="ctr">
              <a:lnSpc>
                <a:spcPct val="85714"/>
              </a:lnSpc>
              <a:spcBef>
                <a:spcPts val="0"/>
              </a:spcBef>
              <a:spcAft>
                <a:spcPts val="0"/>
              </a:spcAft>
              <a:buClr>
                <a:schemeClr val="dk1"/>
              </a:buClr>
              <a:buSzPts val="1100"/>
              <a:buFont typeface="Arial"/>
              <a:buNone/>
            </a:pPr>
            <a:r>
              <a:rPr b="1" lang="en" u="sng"/>
              <a:t>C - Pointers</a:t>
            </a:r>
            <a:endParaRPr b="1" u="sng"/>
          </a:p>
          <a:p>
            <a:pPr indent="0" lvl="0" marL="25400" marR="25400" rtl="0" algn="just">
              <a:lnSpc>
                <a:spcPct val="115000"/>
              </a:lnSpc>
              <a:spcBef>
                <a:spcPts val="600"/>
              </a:spcBef>
              <a:spcAft>
                <a:spcPts val="0"/>
              </a:spcAft>
              <a:buNone/>
            </a:pPr>
            <a:r>
              <a:rPr lang="en" sz="1000">
                <a:solidFill>
                  <a:schemeClr val="dk1"/>
                </a:solidFill>
              </a:rPr>
              <a:t>A pointer is a variable whose value is the address of another variable, i.e., direct address of the memory location. Like any variable or constant, you must declare a pointer before using it to store any variable address. The general form of a pointer variable declaration is</a:t>
            </a:r>
            <a:r>
              <a:rPr lang="en" sz="1100">
                <a:solidFill>
                  <a:schemeClr val="dk1"/>
                </a:solidFill>
              </a:rPr>
              <a:t> </a:t>
            </a:r>
            <a:endParaRPr sz="1100">
              <a:solidFill>
                <a:schemeClr val="dk1"/>
              </a:solidFill>
            </a:endParaRPr>
          </a:p>
          <a:p>
            <a:pPr indent="0" lvl="0" marL="50800" marR="50800" rtl="0" algn="l">
              <a:lnSpc>
                <a:spcPct val="115000"/>
              </a:lnSpc>
              <a:spcBef>
                <a:spcPts val="700"/>
              </a:spcBef>
              <a:spcAft>
                <a:spcPts val="0"/>
              </a:spcAft>
              <a:buNone/>
            </a:pPr>
            <a:r>
              <a:rPr b="1" lang="en" sz="1000">
                <a:solidFill>
                  <a:schemeClr val="dk1"/>
                </a:solidFill>
                <a:highlight>
                  <a:srgbClr val="FFFFFF"/>
                </a:highlight>
              </a:rPr>
              <a:t>type *var-name;</a:t>
            </a:r>
            <a:r>
              <a:rPr b="1" lang="en" sz="1000">
                <a:solidFill>
                  <a:schemeClr val="dk1"/>
                </a:solidFill>
                <a:highlight>
                  <a:srgbClr val="EEEEEE"/>
                </a:highlight>
              </a:rPr>
              <a:t> </a:t>
            </a:r>
            <a:r>
              <a:rPr lang="en" sz="1000">
                <a:solidFill>
                  <a:schemeClr val="dk1"/>
                </a:solidFill>
                <a:highlight>
                  <a:srgbClr val="FFFFFF"/>
                </a:highlight>
              </a:rPr>
              <a:t>Here, type is the pointer's base type; it must be a valid C data type and var-name is the name of the pointer variable.</a:t>
            </a:r>
            <a:endParaRPr b="1" sz="1000">
              <a:solidFill>
                <a:schemeClr val="dk1"/>
              </a:solidFill>
              <a:highlight>
                <a:srgbClr val="EEEEEE"/>
              </a:highlight>
            </a:endParaRPr>
          </a:p>
          <a:p>
            <a:pPr indent="0" lvl="0" marL="0" marR="25400" rtl="0" algn="just">
              <a:lnSpc>
                <a:spcPct val="115000"/>
              </a:lnSpc>
              <a:spcBef>
                <a:spcPts val="600"/>
              </a:spcBef>
              <a:spcAft>
                <a:spcPts val="0"/>
              </a:spcAft>
              <a:buNone/>
            </a:pPr>
            <a:r>
              <a:rPr b="1" lang="en" sz="1100">
                <a:solidFill>
                  <a:schemeClr val="dk1"/>
                </a:solidFill>
              </a:rPr>
              <a:t> Valid Pointer Declaration-</a:t>
            </a:r>
            <a:endParaRPr b="1" sz="1100">
              <a:solidFill>
                <a:schemeClr val="dk1"/>
              </a:solidFill>
            </a:endParaRPr>
          </a:p>
          <a:p>
            <a:pPr indent="0" lvl="0" marL="457200" marR="25400" rtl="0" algn="just">
              <a:lnSpc>
                <a:spcPct val="115000"/>
              </a:lnSpc>
              <a:spcBef>
                <a:spcPts val="700"/>
              </a:spcBef>
              <a:spcAft>
                <a:spcPts val="0"/>
              </a:spcAft>
              <a:buNone/>
            </a:pPr>
            <a:r>
              <a:rPr lang="en" sz="1050">
                <a:solidFill>
                  <a:schemeClr val="dk1"/>
                </a:solidFill>
                <a:highlight>
                  <a:srgbClr val="FFFFFF"/>
                </a:highlight>
              </a:rPr>
              <a:t>int    *ip;    /* pointer to an integer */</a:t>
            </a:r>
            <a:endParaRPr sz="1050">
              <a:solidFill>
                <a:schemeClr val="dk1"/>
              </a:solidFill>
              <a:highlight>
                <a:srgbClr val="FFFFFF"/>
              </a:highlight>
            </a:endParaRPr>
          </a:p>
          <a:p>
            <a:pPr indent="0" lvl="0" marL="457200" marR="25400" rtl="0" algn="just">
              <a:lnSpc>
                <a:spcPct val="115000"/>
              </a:lnSpc>
              <a:spcBef>
                <a:spcPts val="700"/>
              </a:spcBef>
              <a:spcAft>
                <a:spcPts val="0"/>
              </a:spcAft>
              <a:buNone/>
            </a:pPr>
            <a:r>
              <a:rPr lang="en" sz="1050">
                <a:solidFill>
                  <a:schemeClr val="dk1"/>
                </a:solidFill>
                <a:highlight>
                  <a:srgbClr val="FFFFFF"/>
                </a:highlight>
              </a:rPr>
              <a:t>double *dp;    /* pointer to a double */</a:t>
            </a:r>
            <a:endParaRPr sz="1050">
              <a:solidFill>
                <a:schemeClr val="dk1"/>
              </a:solidFill>
              <a:highlight>
                <a:srgbClr val="FFFFFF"/>
              </a:highlight>
            </a:endParaRPr>
          </a:p>
          <a:p>
            <a:pPr indent="0" lvl="0" marL="457200" marR="25400" rtl="0" algn="just">
              <a:lnSpc>
                <a:spcPct val="115000"/>
              </a:lnSpc>
              <a:spcBef>
                <a:spcPts val="700"/>
              </a:spcBef>
              <a:spcAft>
                <a:spcPts val="0"/>
              </a:spcAft>
              <a:buNone/>
            </a:pPr>
            <a:r>
              <a:rPr lang="en" sz="1050">
                <a:solidFill>
                  <a:schemeClr val="dk1"/>
                </a:solidFill>
                <a:highlight>
                  <a:srgbClr val="FFFFFF"/>
                </a:highlight>
              </a:rPr>
              <a:t>float  *fp;    /* pointer to a float */</a:t>
            </a:r>
            <a:endParaRPr sz="1050">
              <a:solidFill>
                <a:schemeClr val="dk1"/>
              </a:solidFill>
              <a:highlight>
                <a:srgbClr val="FFFFFF"/>
              </a:highlight>
            </a:endParaRPr>
          </a:p>
          <a:p>
            <a:pPr indent="0" lvl="0" marL="457200" marR="50800" rtl="0" algn="l">
              <a:lnSpc>
                <a:spcPct val="115000"/>
              </a:lnSpc>
              <a:spcBef>
                <a:spcPts val="700"/>
              </a:spcBef>
              <a:spcAft>
                <a:spcPts val="0"/>
              </a:spcAft>
              <a:buNone/>
            </a:pPr>
            <a:r>
              <a:rPr lang="en" sz="1050">
                <a:solidFill>
                  <a:schemeClr val="dk1"/>
                </a:solidFill>
                <a:highlight>
                  <a:srgbClr val="FFFFFF"/>
                </a:highlight>
              </a:rPr>
              <a:t>char   *ch     /* pointer to a character */</a:t>
            </a:r>
            <a:endParaRPr sz="1050">
              <a:solidFill>
                <a:schemeClr val="dk1"/>
              </a:solidFill>
              <a:highlight>
                <a:srgbClr val="FFFFFF"/>
              </a:highlight>
            </a:endParaRPr>
          </a:p>
          <a:p>
            <a:pPr indent="0" lvl="0" marL="0" marR="25400" rtl="0" algn="just">
              <a:lnSpc>
                <a:spcPct val="115000"/>
              </a:lnSpc>
              <a:spcBef>
                <a:spcPts val="600"/>
              </a:spcBef>
              <a:spcAft>
                <a:spcPts val="0"/>
              </a:spcAft>
              <a:buNone/>
            </a:pPr>
            <a:r>
              <a:rPr lang="en" sz="1100">
                <a:solidFill>
                  <a:schemeClr val="dk1"/>
                </a:solidFill>
                <a:highlight>
                  <a:srgbClr val="FFFFFF"/>
                </a:highlight>
              </a:rPr>
              <a:t>The actual data type of the value of all pointers, whether integer, float, character, or otherwise, is the same, a long hexadecimal number that represents a memory address. </a:t>
            </a:r>
            <a:endParaRPr sz="1100">
              <a:solidFill>
                <a:schemeClr val="dk1"/>
              </a:solidFill>
              <a:highlight>
                <a:srgbClr val="FFFFFF"/>
              </a:highlight>
            </a:endParaRPr>
          </a:p>
          <a:p>
            <a:pPr indent="0" lvl="0" marL="0" marR="25400" rtl="0" algn="just">
              <a:lnSpc>
                <a:spcPct val="115000"/>
              </a:lnSpc>
              <a:spcBef>
                <a:spcPts val="700"/>
              </a:spcBef>
              <a:spcAft>
                <a:spcPts val="0"/>
              </a:spcAft>
              <a:buNone/>
            </a:pPr>
            <a:r>
              <a:rPr b="1" lang="en" sz="1100">
                <a:solidFill>
                  <a:schemeClr val="dk1"/>
                </a:solidFill>
                <a:highlight>
                  <a:srgbClr val="FFFFFF"/>
                </a:highlight>
              </a:rPr>
              <a:t>Address of C Variable-  </a:t>
            </a:r>
            <a:r>
              <a:rPr lang="en" sz="1050">
                <a:highlight>
                  <a:srgbClr val="FFFFFF"/>
                </a:highlight>
              </a:rPr>
              <a:t>printf("%d", &amp;var);</a:t>
            </a:r>
            <a:endParaRPr b="1" sz="1100">
              <a:highlight>
                <a:srgbClr val="FFFFFF"/>
              </a:highlight>
            </a:endParaRPr>
          </a:p>
          <a:p>
            <a:pPr indent="0" lvl="0" marL="0" rtl="0" algn="l">
              <a:lnSpc>
                <a:spcPct val="115000"/>
              </a:lnSpc>
              <a:spcBef>
                <a:spcPts val="1800"/>
              </a:spcBef>
              <a:spcAft>
                <a:spcPts val="0"/>
              </a:spcAft>
              <a:buNone/>
            </a:pPr>
            <a:r>
              <a:rPr b="1" lang="en" sz="1450">
                <a:solidFill>
                  <a:schemeClr val="dk1"/>
                </a:solidFill>
              </a:rPr>
              <a:t>How to Use Pointers?</a:t>
            </a:r>
            <a:endParaRPr b="1" sz="1450">
              <a:solidFill>
                <a:schemeClr val="dk1"/>
              </a:solidFill>
            </a:endParaRPr>
          </a:p>
          <a:p>
            <a:pPr indent="-292100" lvl="0" marL="457200" rtl="0" algn="l">
              <a:lnSpc>
                <a:spcPct val="150000"/>
              </a:lnSpc>
              <a:spcBef>
                <a:spcPts val="1800"/>
              </a:spcBef>
              <a:spcAft>
                <a:spcPts val="0"/>
              </a:spcAft>
              <a:buClr>
                <a:schemeClr val="dk1"/>
              </a:buClr>
              <a:buSzPts val="1000"/>
              <a:buAutoNum type="arabicPeriod"/>
            </a:pPr>
            <a:r>
              <a:rPr lang="en" sz="1000">
                <a:solidFill>
                  <a:schemeClr val="dk1"/>
                </a:solidFill>
                <a:highlight>
                  <a:srgbClr val="FFFFFF"/>
                </a:highlight>
              </a:rPr>
              <a:t>define a pointer variable </a:t>
            </a:r>
            <a:endParaRPr sz="1000">
              <a:solidFill>
                <a:schemeClr val="dk1"/>
              </a:solidFill>
              <a:highlight>
                <a:srgbClr val="FFFFFF"/>
              </a:highlight>
            </a:endParaRPr>
          </a:p>
          <a:p>
            <a:pPr indent="-292100" lvl="0" marL="457200" rtl="0" algn="l">
              <a:lnSpc>
                <a:spcPct val="150000"/>
              </a:lnSpc>
              <a:spcBef>
                <a:spcPts val="0"/>
              </a:spcBef>
              <a:spcAft>
                <a:spcPts val="0"/>
              </a:spcAft>
              <a:buClr>
                <a:schemeClr val="dk1"/>
              </a:buClr>
              <a:buSzPts val="1000"/>
              <a:buAutoNum type="arabicPeriod"/>
            </a:pPr>
            <a:r>
              <a:rPr lang="en" sz="1000">
                <a:solidFill>
                  <a:schemeClr val="dk1"/>
                </a:solidFill>
                <a:highlight>
                  <a:srgbClr val="FFFFFF"/>
                </a:highlight>
              </a:rPr>
              <a:t>assign the address of a variable to a pointer</a:t>
            </a:r>
            <a:endParaRPr sz="1000">
              <a:solidFill>
                <a:schemeClr val="dk1"/>
              </a:solidFill>
              <a:highlight>
                <a:srgbClr val="FFFFFF"/>
              </a:highlight>
            </a:endParaRPr>
          </a:p>
          <a:p>
            <a:pPr indent="-292100" lvl="0" marL="457200" rtl="0" algn="l">
              <a:lnSpc>
                <a:spcPct val="150000"/>
              </a:lnSpc>
              <a:spcBef>
                <a:spcPts val="0"/>
              </a:spcBef>
              <a:spcAft>
                <a:spcPts val="0"/>
              </a:spcAft>
              <a:buClr>
                <a:schemeClr val="dk1"/>
              </a:buClr>
              <a:buSzPts val="1000"/>
              <a:buAutoNum type="arabicPeriod"/>
            </a:pPr>
            <a:r>
              <a:rPr lang="en" sz="1000">
                <a:solidFill>
                  <a:schemeClr val="dk1"/>
                </a:solidFill>
                <a:highlight>
                  <a:srgbClr val="FFFFFF"/>
                </a:highlight>
              </a:rPr>
              <a:t>finally access the value at the address available in the pointer variable</a:t>
            </a:r>
            <a:endParaRPr b="1" sz="1250">
              <a:solidFill>
                <a:schemeClr val="dk1"/>
              </a:solidFill>
            </a:endParaRPr>
          </a:p>
          <a:p>
            <a:pPr indent="0" lvl="0" marL="0" marR="25400" rtl="0" algn="just">
              <a:lnSpc>
                <a:spcPct val="115000"/>
              </a:lnSpc>
              <a:spcBef>
                <a:spcPts val="60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15000"/>
              </a:lnSpc>
              <a:spcBef>
                <a:spcPts val="7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nvSpPr>
        <p:spPr>
          <a:xfrm>
            <a:off x="439975" y="205975"/>
            <a:ext cx="8445000" cy="47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88"/>
                </a:solidFill>
                <a:highlight>
                  <a:srgbClr val="FFFFFF"/>
                </a:highlight>
              </a:rPr>
              <a:t>int</a:t>
            </a:r>
            <a:r>
              <a:rPr lang="en" sz="1050">
                <a:solidFill>
                  <a:schemeClr val="dk1"/>
                </a:solidFill>
                <a:highlight>
                  <a:srgbClr val="FFFFFF"/>
                </a:highlight>
              </a:rPr>
              <a:t> main </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666600"/>
                </a:solidFill>
                <a:highlight>
                  <a:srgbClr val="FFFFFF"/>
                </a:highlight>
              </a:rPr>
              <a: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a:t>
            </a:r>
            <a:r>
              <a:rPr lang="en" sz="1050">
                <a:solidFill>
                  <a:srgbClr val="000088"/>
                </a:solidFill>
                <a:highlight>
                  <a:srgbClr val="FFFFFF"/>
                </a:highlight>
              </a:rPr>
              <a:t>int</a:t>
            </a:r>
            <a:r>
              <a:rPr lang="en" sz="1050">
                <a:solidFill>
                  <a:schemeClr val="dk1"/>
                </a:solidFill>
                <a:highlight>
                  <a:srgbClr val="FFFFFF"/>
                </a:highlight>
              </a:rPr>
              <a:t>  </a:t>
            </a:r>
            <a:r>
              <a:rPr lang="en" sz="1050">
                <a:solidFill>
                  <a:srgbClr val="000088"/>
                </a:solidFill>
                <a:highlight>
                  <a:srgbClr val="FFFFFF"/>
                </a:highlight>
              </a:rPr>
              <a:t>var</a:t>
            </a:r>
            <a:r>
              <a:rPr lang="en" sz="1050">
                <a:solidFill>
                  <a:schemeClr val="dk1"/>
                </a:solidFill>
                <a:highlight>
                  <a:srgbClr val="FFFFFF"/>
                </a:highlight>
              </a:rPr>
              <a:t> </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006666"/>
                </a:solidFill>
                <a:highlight>
                  <a:srgbClr val="FFFFFF"/>
                </a:highlight>
              </a:rPr>
              <a:t>20</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880000"/>
                </a:solidFill>
                <a:highlight>
                  <a:srgbClr val="FFFFFF"/>
                </a:highlight>
              </a:rPr>
              <a:t>/* actual variable declaration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a:t>
            </a:r>
            <a:r>
              <a:rPr lang="en" sz="1050">
                <a:solidFill>
                  <a:srgbClr val="000088"/>
                </a:solidFill>
                <a:highlight>
                  <a:srgbClr val="FFFFFF"/>
                </a:highlight>
              </a:rPr>
              <a:t>int</a:t>
            </a:r>
            <a:r>
              <a:rPr lang="en" sz="1050">
                <a:solidFill>
                  <a:schemeClr val="dk1"/>
                </a:solidFill>
                <a:highlight>
                  <a:srgbClr val="FFFFFF"/>
                </a:highlight>
              </a:rPr>
              <a:t>  </a:t>
            </a:r>
            <a:r>
              <a:rPr lang="en" sz="1050">
                <a:solidFill>
                  <a:srgbClr val="666600"/>
                </a:solidFill>
                <a:highlight>
                  <a:srgbClr val="FFFFFF"/>
                </a:highlight>
              </a:rPr>
              <a:t>*</a:t>
            </a:r>
            <a:r>
              <a:rPr lang="en" sz="1050">
                <a:solidFill>
                  <a:schemeClr val="dk1"/>
                </a:solidFill>
                <a:highlight>
                  <a:srgbClr val="FFFFFF"/>
                </a:highlight>
              </a:rPr>
              <a:t>ip</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880000"/>
                </a:solidFill>
                <a:highlight>
                  <a:srgbClr val="FFFFFF"/>
                </a:highlight>
              </a:rPr>
              <a:t>/* pointer variable declaration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ip </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666600"/>
                </a:solidFill>
                <a:highlight>
                  <a:srgbClr val="FFFFFF"/>
                </a:highlight>
              </a:rPr>
              <a:t>&amp;</a:t>
            </a:r>
            <a:r>
              <a:rPr lang="en" sz="1050">
                <a:solidFill>
                  <a:srgbClr val="000088"/>
                </a:solidFill>
                <a:highlight>
                  <a:srgbClr val="FFFFFF"/>
                </a:highlight>
              </a:rPr>
              <a:t>var</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880000"/>
                </a:solidFill>
                <a:highlight>
                  <a:srgbClr val="FFFFFF"/>
                </a:highlight>
              </a:rPr>
              <a:t>/* store address of var in pointer variable*/</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printf</a:t>
            </a:r>
            <a:r>
              <a:rPr lang="en" sz="1050">
                <a:solidFill>
                  <a:srgbClr val="666600"/>
                </a:solidFill>
                <a:highlight>
                  <a:srgbClr val="FFFFFF"/>
                </a:highlight>
              </a:rPr>
              <a:t>(</a:t>
            </a:r>
            <a:r>
              <a:rPr lang="en" sz="1050">
                <a:solidFill>
                  <a:srgbClr val="008800"/>
                </a:solidFill>
                <a:highlight>
                  <a:srgbClr val="FFFFFF"/>
                </a:highlight>
              </a:rPr>
              <a:t>"Address of var variable: %x\n"</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666600"/>
                </a:solidFill>
                <a:highlight>
                  <a:srgbClr val="FFFFFF"/>
                </a:highlight>
              </a:rPr>
              <a:t>&amp;</a:t>
            </a:r>
            <a:r>
              <a:rPr lang="en" sz="1050">
                <a:solidFill>
                  <a:srgbClr val="000088"/>
                </a:solidFill>
                <a:highlight>
                  <a:srgbClr val="FFFFFF"/>
                </a:highlight>
              </a:rPr>
              <a:t>var</a:t>
            </a:r>
            <a:r>
              <a:rPr lang="en" sz="1050">
                <a:solidFill>
                  <a:schemeClr val="dk1"/>
                </a:solidFill>
                <a:highlight>
                  <a:srgbClr val="FFFFFF"/>
                </a:highlight>
              </a:rPr>
              <a:t>  </a:t>
            </a:r>
            <a:r>
              <a:rPr lang="en" sz="1050">
                <a:solidFill>
                  <a:srgbClr val="666600"/>
                </a:solidFill>
                <a:highlight>
                  <a:srgbClr val="FFFFFF"/>
                </a:highlight>
              </a:rPr>
              <a: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a:t>
            </a:r>
            <a:r>
              <a:rPr lang="en" sz="1050">
                <a:solidFill>
                  <a:srgbClr val="880000"/>
                </a:solidFill>
                <a:highlight>
                  <a:srgbClr val="FFFFFF"/>
                </a:highlight>
              </a:rPr>
              <a:t>/* address stored in pointer variable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printf</a:t>
            </a:r>
            <a:r>
              <a:rPr lang="en" sz="1050">
                <a:solidFill>
                  <a:srgbClr val="666600"/>
                </a:solidFill>
                <a:highlight>
                  <a:srgbClr val="FFFFFF"/>
                </a:highlight>
              </a:rPr>
              <a:t>(</a:t>
            </a:r>
            <a:r>
              <a:rPr lang="en" sz="1050">
                <a:solidFill>
                  <a:srgbClr val="008800"/>
                </a:solidFill>
                <a:highlight>
                  <a:srgbClr val="FFFFFF"/>
                </a:highlight>
              </a:rPr>
              <a:t>"Address stored in ip variable: %x\n"</a:t>
            </a:r>
            <a:r>
              <a:rPr lang="en" sz="1050">
                <a:solidFill>
                  <a:srgbClr val="666600"/>
                </a:solidFill>
                <a:highlight>
                  <a:srgbClr val="FFFFFF"/>
                </a:highlight>
              </a:rPr>
              <a:t>,</a:t>
            </a:r>
            <a:r>
              <a:rPr lang="en" sz="1050">
                <a:solidFill>
                  <a:schemeClr val="dk1"/>
                </a:solidFill>
                <a:highlight>
                  <a:srgbClr val="FFFFFF"/>
                </a:highlight>
              </a:rPr>
              <a:t> ip </a:t>
            </a:r>
            <a:r>
              <a:rPr lang="en" sz="1050">
                <a:solidFill>
                  <a:srgbClr val="666600"/>
                </a:solidFill>
                <a:highlight>
                  <a:srgbClr val="FFFFFF"/>
                </a:highlight>
              </a:rPr>
              <a: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a:t>
            </a:r>
            <a:r>
              <a:rPr lang="en" sz="1050">
                <a:solidFill>
                  <a:srgbClr val="880000"/>
                </a:solidFill>
                <a:highlight>
                  <a:srgbClr val="FFFFFF"/>
                </a:highlight>
              </a:rPr>
              <a:t>/* access the value using the pointer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printf</a:t>
            </a:r>
            <a:r>
              <a:rPr lang="en" sz="1050">
                <a:solidFill>
                  <a:srgbClr val="666600"/>
                </a:solidFill>
                <a:highlight>
                  <a:srgbClr val="FFFFFF"/>
                </a:highlight>
              </a:rPr>
              <a:t>(</a:t>
            </a:r>
            <a:r>
              <a:rPr lang="en" sz="1050">
                <a:solidFill>
                  <a:srgbClr val="008800"/>
                </a:solidFill>
                <a:highlight>
                  <a:srgbClr val="FFFFFF"/>
                </a:highlight>
              </a:rPr>
              <a:t>"Value of *ip variable: %d\n"</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666600"/>
                </a:solidFill>
                <a:highlight>
                  <a:srgbClr val="FFFFFF"/>
                </a:highlight>
              </a:rPr>
              <a:t>*</a:t>
            </a:r>
            <a:r>
              <a:rPr lang="en" sz="1050">
                <a:solidFill>
                  <a:schemeClr val="dk1"/>
                </a:solidFill>
                <a:highlight>
                  <a:srgbClr val="FFFFFF"/>
                </a:highlight>
              </a:rPr>
              <a:t>ip </a:t>
            </a:r>
            <a:r>
              <a:rPr lang="en" sz="1050">
                <a:solidFill>
                  <a:srgbClr val="666600"/>
                </a:solidFill>
                <a:highlight>
                  <a:srgbClr val="FFFFFF"/>
                </a:highlight>
              </a:rPr>
              <a: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a:t>
            </a:r>
            <a:r>
              <a:rPr lang="en" sz="1050">
                <a:solidFill>
                  <a:srgbClr val="000088"/>
                </a:solidFill>
                <a:highlight>
                  <a:srgbClr val="FFFFFF"/>
                </a:highlight>
              </a:rPr>
              <a:t>return</a:t>
            </a:r>
            <a:r>
              <a:rPr lang="en" sz="1050">
                <a:solidFill>
                  <a:schemeClr val="dk1"/>
                </a:solidFill>
                <a:highlight>
                  <a:srgbClr val="FFFFFF"/>
                </a:highlight>
              </a:rPr>
              <a:t> </a:t>
            </a:r>
            <a:r>
              <a:rPr lang="en" sz="1050">
                <a:solidFill>
                  <a:srgbClr val="006666"/>
                </a:solidFill>
                <a:highlight>
                  <a:srgbClr val="FFFFFF"/>
                </a:highlight>
              </a:rPr>
              <a:t>0</a:t>
            </a:r>
            <a:r>
              <a:rPr lang="en" sz="1050">
                <a:solidFill>
                  <a:srgbClr val="666600"/>
                </a:solidFill>
                <a:highlight>
                  <a:srgbClr val="FFFFFF"/>
                </a:highlight>
              </a:rPr>
              <a:t>;</a:t>
            </a:r>
            <a:endParaRPr sz="1050">
              <a:solidFill>
                <a:schemeClr val="dk1"/>
              </a:solidFill>
              <a:highlight>
                <a:srgbClr val="FFFFFF"/>
              </a:highlight>
            </a:endParaRPr>
          </a:p>
          <a:p>
            <a:pPr indent="0" lvl="0" marL="25400" marR="25400" rtl="0" algn="l">
              <a:lnSpc>
                <a:spcPct val="115000"/>
              </a:lnSpc>
              <a:spcBef>
                <a:spcPts val="0"/>
              </a:spcBef>
              <a:spcAft>
                <a:spcPts val="0"/>
              </a:spcAft>
              <a:buClr>
                <a:schemeClr val="dk1"/>
              </a:buClr>
              <a:buSzPts val="1100"/>
              <a:buFont typeface="Arial"/>
              <a:buNone/>
            </a:pPr>
            <a:r>
              <a:rPr lang="en" sz="1050">
                <a:solidFill>
                  <a:srgbClr val="666600"/>
                </a:solidFill>
                <a:highlight>
                  <a:srgbClr val="FFFFFF"/>
                </a:highlight>
              </a:rPr>
              <a:t>}</a:t>
            </a:r>
            <a:endParaRPr sz="1050">
              <a:solidFill>
                <a:srgbClr val="666600"/>
              </a:solidFill>
              <a:highlight>
                <a:srgbClr val="FFFFFF"/>
              </a:highlight>
            </a:endParaRPr>
          </a:p>
        </p:txBody>
      </p:sp>
      <p:sp>
        <p:nvSpPr>
          <p:cNvPr id="217" name="Google Shape;217;p35"/>
          <p:cNvSpPr txBox="1"/>
          <p:nvPr/>
        </p:nvSpPr>
        <p:spPr>
          <a:xfrm>
            <a:off x="4427625" y="328800"/>
            <a:ext cx="4139400" cy="2766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50">
                <a:solidFill>
                  <a:schemeClr val="dk1"/>
                </a:solidFill>
                <a:highlight>
                  <a:srgbClr val="FFFFFF"/>
                </a:highlight>
              </a:rPr>
              <a:t>Output: </a:t>
            </a:r>
            <a:endParaRPr sz="1050">
              <a:solidFill>
                <a:schemeClr val="dk1"/>
              </a:solidFill>
              <a:highlight>
                <a:srgbClr val="FFFFFF"/>
              </a:highlight>
            </a:endParaRPr>
          </a:p>
          <a:p>
            <a:pPr indent="0" lvl="0" marL="0" rtl="0" algn="l">
              <a:lnSpc>
                <a:spcPct val="150000"/>
              </a:lnSpc>
              <a:spcBef>
                <a:spcPts val="0"/>
              </a:spcBef>
              <a:spcAft>
                <a:spcPts val="0"/>
              </a:spcAft>
              <a:buNone/>
            </a:pPr>
            <a:r>
              <a:rPr lang="en" sz="1050">
                <a:solidFill>
                  <a:schemeClr val="dk1"/>
                </a:solidFill>
                <a:highlight>
                  <a:srgbClr val="FFFFFF"/>
                </a:highlight>
              </a:rPr>
              <a:t>Address of var variable: bffd8b3c</a:t>
            </a:r>
            <a:endParaRPr sz="1050">
              <a:solidFill>
                <a:schemeClr val="dk1"/>
              </a:solidFill>
              <a:highlight>
                <a:srgbClr val="FFFFFF"/>
              </a:highlight>
            </a:endParaRPr>
          </a:p>
          <a:p>
            <a:pPr indent="0" lvl="0" marL="0" rtl="0" algn="l">
              <a:lnSpc>
                <a:spcPct val="150000"/>
              </a:lnSpc>
              <a:spcBef>
                <a:spcPts val="0"/>
              </a:spcBef>
              <a:spcAft>
                <a:spcPts val="0"/>
              </a:spcAft>
              <a:buNone/>
            </a:pPr>
            <a:r>
              <a:rPr lang="en" sz="1050">
                <a:solidFill>
                  <a:schemeClr val="dk1"/>
                </a:solidFill>
                <a:highlight>
                  <a:srgbClr val="FFFFFF"/>
                </a:highlight>
              </a:rPr>
              <a:t>Address stored in ip variable: bffd8b3c</a:t>
            </a:r>
            <a:endParaRPr sz="1050">
              <a:solidFill>
                <a:schemeClr val="dk1"/>
              </a:solidFill>
              <a:highlight>
                <a:srgbClr val="FFFFFF"/>
              </a:highlight>
            </a:endParaRPr>
          </a:p>
          <a:p>
            <a:pPr indent="0" lvl="0" marL="0" marR="5080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rPr>
              <a:t>Value of *ip variable: 20</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idx="1" type="body"/>
          </p:nvPr>
        </p:nvSpPr>
        <p:spPr>
          <a:xfrm>
            <a:off x="275575" y="278375"/>
            <a:ext cx="8520600" cy="46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Usage Of Pointers - </a:t>
            </a:r>
            <a:endParaRPr b="1" sz="1400"/>
          </a:p>
          <a:p>
            <a:pPr indent="-304800" lvl="0" marL="800100" rtl="0" algn="l">
              <a:lnSpc>
                <a:spcPct val="158000"/>
              </a:lnSpc>
              <a:spcBef>
                <a:spcPts val="1600"/>
              </a:spcBef>
              <a:spcAft>
                <a:spcPts val="0"/>
              </a:spcAft>
              <a:buClr>
                <a:schemeClr val="dk1"/>
              </a:buClr>
              <a:buSzPts val="1200"/>
              <a:buFont typeface="Arial"/>
              <a:buAutoNum type="arabicPeriod"/>
            </a:pPr>
            <a:r>
              <a:rPr lang="en" sz="1200">
                <a:solidFill>
                  <a:schemeClr val="dk1"/>
                </a:solidFill>
                <a:highlight>
                  <a:srgbClr val="FFFFFF"/>
                </a:highlight>
              </a:rPr>
              <a:t>Pointers save memory space - </a:t>
            </a:r>
            <a:r>
              <a:rPr lang="en" sz="1000">
                <a:solidFill>
                  <a:schemeClr val="dk1"/>
                </a:solidFill>
                <a:highlight>
                  <a:srgbClr val="FFFFFF"/>
                </a:highlight>
                <a:latin typeface="Roboto"/>
                <a:ea typeface="Roboto"/>
                <a:cs typeface="Roboto"/>
                <a:sym typeface="Roboto"/>
              </a:rPr>
              <a:t>Example passing large structure without reference would create a copy of the structure (hence wastage of space)</a:t>
            </a:r>
            <a:endParaRPr sz="1000">
              <a:solidFill>
                <a:schemeClr val="dk1"/>
              </a:solidFill>
              <a:highlight>
                <a:srgbClr val="FFFFFF"/>
              </a:highlight>
            </a:endParaRPr>
          </a:p>
          <a:p>
            <a:pPr indent="-304800" lvl="0" marL="800100" rtl="0" algn="l">
              <a:lnSpc>
                <a:spcPct val="158000"/>
              </a:lnSpc>
              <a:spcBef>
                <a:spcPts val="0"/>
              </a:spcBef>
              <a:spcAft>
                <a:spcPts val="0"/>
              </a:spcAft>
              <a:buClr>
                <a:schemeClr val="dk1"/>
              </a:buClr>
              <a:buSzPts val="1200"/>
              <a:buFont typeface="Arial"/>
              <a:buAutoNum type="arabicPeriod"/>
            </a:pPr>
            <a:r>
              <a:rPr lang="en" sz="1200">
                <a:solidFill>
                  <a:schemeClr val="dk1"/>
                </a:solidFill>
                <a:highlight>
                  <a:srgbClr val="FFFFFF"/>
                </a:highlight>
              </a:rPr>
              <a:t>Execution time with pointers is faster because data are manipulated with the address, that is, direct access to</a:t>
            </a:r>
            <a:br>
              <a:rPr lang="en" sz="1200">
                <a:solidFill>
                  <a:schemeClr val="dk1"/>
                </a:solidFill>
                <a:highlight>
                  <a:srgbClr val="FFFFFF"/>
                </a:highlight>
              </a:rPr>
            </a:br>
            <a:r>
              <a:rPr lang="en" sz="1200">
                <a:solidFill>
                  <a:schemeClr val="dk1"/>
                </a:solidFill>
                <a:highlight>
                  <a:srgbClr val="FFFFFF"/>
                </a:highlight>
              </a:rPr>
              <a:t>memory location.</a:t>
            </a:r>
            <a:endParaRPr sz="1200">
              <a:solidFill>
                <a:schemeClr val="dk1"/>
              </a:solidFill>
              <a:highlight>
                <a:srgbClr val="FFFFFF"/>
              </a:highlight>
            </a:endParaRPr>
          </a:p>
          <a:p>
            <a:pPr indent="-304800" lvl="0" marL="800100" rtl="0" algn="l">
              <a:lnSpc>
                <a:spcPct val="158000"/>
              </a:lnSpc>
              <a:spcBef>
                <a:spcPts val="0"/>
              </a:spcBef>
              <a:spcAft>
                <a:spcPts val="0"/>
              </a:spcAft>
              <a:buClr>
                <a:schemeClr val="dk1"/>
              </a:buClr>
              <a:buSzPts val="1200"/>
              <a:buFont typeface="Arial"/>
              <a:buAutoNum type="arabicPeriod"/>
            </a:pPr>
            <a:r>
              <a:rPr lang="en" sz="1200">
                <a:solidFill>
                  <a:schemeClr val="dk1"/>
                </a:solidFill>
                <a:highlight>
                  <a:srgbClr val="FFFFFF"/>
                </a:highlight>
              </a:rPr>
              <a:t>Memory is accessed efficiently with the pointers. The pointer assigns and releases the memory as well. Hence it can be said the Memory of pointers is dynamically allocated.</a:t>
            </a:r>
            <a:endParaRPr sz="1200">
              <a:solidFill>
                <a:schemeClr val="dk1"/>
              </a:solidFill>
              <a:highlight>
                <a:srgbClr val="FFFFFF"/>
              </a:highlight>
            </a:endParaRPr>
          </a:p>
          <a:p>
            <a:pPr indent="-304800" lvl="0" marL="800100" rtl="0" algn="l">
              <a:lnSpc>
                <a:spcPct val="158000"/>
              </a:lnSpc>
              <a:spcBef>
                <a:spcPts val="0"/>
              </a:spcBef>
              <a:spcAft>
                <a:spcPts val="0"/>
              </a:spcAft>
              <a:buClr>
                <a:schemeClr val="dk1"/>
              </a:buClr>
              <a:buSzPts val="1200"/>
              <a:buFont typeface="Arial"/>
              <a:buAutoNum type="arabicPeriod"/>
            </a:pPr>
            <a:r>
              <a:rPr lang="en" sz="1200">
                <a:solidFill>
                  <a:schemeClr val="dk1"/>
                </a:solidFill>
                <a:highlight>
                  <a:srgbClr val="FFFFFF"/>
                </a:highlight>
              </a:rPr>
              <a:t>Pointers are used with data structures. They are useful for representing two-dimensional and multi-dimensional</a:t>
            </a:r>
            <a:br>
              <a:rPr lang="en" sz="1200">
                <a:solidFill>
                  <a:schemeClr val="dk1"/>
                </a:solidFill>
                <a:highlight>
                  <a:srgbClr val="FFFFFF"/>
                </a:highlight>
              </a:rPr>
            </a:br>
            <a:r>
              <a:rPr lang="en" sz="1200">
                <a:solidFill>
                  <a:schemeClr val="dk1"/>
                </a:solidFill>
                <a:highlight>
                  <a:srgbClr val="FFFFFF"/>
                </a:highlight>
              </a:rPr>
              <a:t>a</a:t>
            </a:r>
            <a:r>
              <a:rPr lang="en" sz="1200">
                <a:solidFill>
                  <a:schemeClr val="dk1"/>
                </a:solidFill>
                <a:highlight>
                  <a:srgbClr val="FFFFFF"/>
                </a:highlight>
              </a:rPr>
              <a:t>rrays.</a:t>
            </a:r>
            <a:endParaRPr sz="1200">
              <a:solidFill>
                <a:schemeClr val="dk1"/>
              </a:solidFill>
              <a:highlight>
                <a:srgbClr val="FFFFFF"/>
              </a:highlight>
            </a:endParaRPr>
          </a:p>
          <a:p>
            <a:pPr indent="-304800" lvl="0" marL="800100" rtl="0" algn="l">
              <a:lnSpc>
                <a:spcPct val="158000"/>
              </a:lnSpc>
              <a:spcBef>
                <a:spcPts val="0"/>
              </a:spcBef>
              <a:spcAft>
                <a:spcPts val="0"/>
              </a:spcAft>
              <a:buClr>
                <a:schemeClr val="dk1"/>
              </a:buClr>
              <a:buSzPts val="1200"/>
              <a:buFont typeface="Arial"/>
              <a:buAutoNum type="arabicPeriod"/>
            </a:pPr>
            <a:r>
              <a:rPr lang="en" sz="1200">
                <a:solidFill>
                  <a:schemeClr val="dk1"/>
                </a:solidFill>
                <a:highlight>
                  <a:srgbClr val="FFFFFF"/>
                </a:highlight>
              </a:rPr>
              <a:t>An array, of any type can be accessed with the help of pointers, without considering its subscript range.</a:t>
            </a:r>
            <a:endParaRPr sz="1200">
              <a:solidFill>
                <a:schemeClr val="dk1"/>
              </a:solidFill>
              <a:highlight>
                <a:srgbClr val="FFFFFF"/>
              </a:highlight>
            </a:endParaRPr>
          </a:p>
          <a:p>
            <a:pPr indent="-304800" lvl="0" marL="800100" rtl="0" algn="l">
              <a:lnSpc>
                <a:spcPct val="158000"/>
              </a:lnSpc>
              <a:spcBef>
                <a:spcPts val="0"/>
              </a:spcBef>
              <a:spcAft>
                <a:spcPts val="0"/>
              </a:spcAft>
              <a:buClr>
                <a:schemeClr val="dk1"/>
              </a:buClr>
              <a:buSzPts val="1200"/>
              <a:buFont typeface="Arial"/>
              <a:buAutoNum type="arabicPeriod"/>
            </a:pPr>
            <a:r>
              <a:rPr lang="en" sz="1200">
                <a:solidFill>
                  <a:schemeClr val="dk1"/>
                </a:solidFill>
                <a:highlight>
                  <a:srgbClr val="FFFFFF"/>
                </a:highlight>
              </a:rPr>
              <a:t>Pointers are used for file handling.</a:t>
            </a:r>
            <a:endParaRPr sz="1200">
              <a:solidFill>
                <a:schemeClr val="dk1"/>
              </a:solidFill>
              <a:highlight>
                <a:srgbClr val="FFFFFF"/>
              </a:highlight>
            </a:endParaRPr>
          </a:p>
          <a:p>
            <a:pPr indent="-304800" lvl="0" marL="800100" rtl="0" algn="l">
              <a:lnSpc>
                <a:spcPct val="158000"/>
              </a:lnSpc>
              <a:spcBef>
                <a:spcPts val="0"/>
              </a:spcBef>
              <a:spcAft>
                <a:spcPts val="0"/>
              </a:spcAft>
              <a:buClr>
                <a:schemeClr val="dk1"/>
              </a:buClr>
              <a:buSzPts val="1200"/>
              <a:buFont typeface="Arial"/>
              <a:buAutoNum type="arabicPeriod"/>
            </a:pPr>
            <a:r>
              <a:rPr lang="en" sz="1200">
                <a:solidFill>
                  <a:schemeClr val="dk1"/>
                </a:solidFill>
                <a:highlight>
                  <a:srgbClr val="FFFFFF"/>
                </a:highlight>
              </a:rPr>
              <a:t>Pointers are used to allocate memory dynamically - </a:t>
            </a:r>
            <a:r>
              <a:rPr lang="en" sz="1000">
                <a:solidFill>
                  <a:schemeClr val="dk1"/>
                </a:solidFill>
                <a:highlight>
                  <a:srgbClr val="FFFFFF"/>
                </a:highlight>
                <a:latin typeface="Roboto"/>
                <a:ea typeface="Roboto"/>
                <a:cs typeface="Roboto"/>
                <a:sym typeface="Roboto"/>
              </a:rPr>
              <a:t>We can use pointers to dynamically allocate memory. The advantage of dynamically allocated memory is, it is not deleted until we explicitly delete it.</a:t>
            </a:r>
            <a:endParaRPr sz="1000">
              <a:solidFill>
                <a:schemeClr val="dk1"/>
              </a:solidFill>
              <a:highlight>
                <a:srgbClr val="FFFFFF"/>
              </a:highlight>
            </a:endParaRPr>
          </a:p>
          <a:p>
            <a:pPr indent="0" lvl="0" marL="0" rtl="0" algn="l">
              <a:spcBef>
                <a:spcPts val="3600"/>
              </a:spcBef>
              <a:spcAft>
                <a:spcPts val="1600"/>
              </a:spcAft>
              <a:buNone/>
            </a:pPr>
            <a:r>
              <a:t/>
            </a:r>
            <a:endParaRPr b="1"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idx="1" type="body"/>
          </p:nvPr>
        </p:nvSpPr>
        <p:spPr>
          <a:xfrm>
            <a:off x="379909" y="1770406"/>
            <a:ext cx="8307900" cy="1454100"/>
          </a:xfrm>
          <a:prstGeom prst="rect">
            <a:avLst/>
          </a:prstGeom>
        </p:spPr>
        <p:txBody>
          <a:bodyPr anchorCtr="0" anchor="ctr" bIns="25700" lIns="51425" spcFirstLastPara="1" rIns="51425" wrap="square" tIns="25700">
            <a:noAutofit/>
          </a:bodyPr>
          <a:lstStyle/>
          <a:p>
            <a:pPr indent="0" lvl="0" marL="0" rtl="0" algn="l">
              <a:spcBef>
                <a:spcPts val="0"/>
              </a:spcBef>
              <a:spcAft>
                <a:spcPts val="0"/>
              </a:spcAft>
              <a:buNone/>
            </a:pPr>
            <a:r>
              <a:rPr lang="en"/>
              <a:t>Reference Link</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3"/>
              </a:rPr>
              <a:t>https://www.geeksforgeeks.org/</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4"/>
              </a:rPr>
              <a:t>https://www.hackerearth.com/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5"/>
              </a:rPr>
              <a:t>https://www.hackerrank.com/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u="sng">
                <a:solidFill>
                  <a:schemeClr val="hlink"/>
                </a:solidFill>
                <a:hlinkClick r:id="rId6"/>
              </a:rPr>
              <a:t>https://leetcode.com/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nvSpPr>
        <p:spPr>
          <a:xfrm>
            <a:off x="1570975" y="2571750"/>
            <a:ext cx="5767800" cy="21936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a:solidFill>
                <a:srgbClr val="38761D"/>
              </a:solidFill>
            </a:endParaRPr>
          </a:p>
        </p:txBody>
      </p:sp>
      <p:sp>
        <p:nvSpPr>
          <p:cNvPr id="233" name="Google Shape;233;p38"/>
          <p:cNvSpPr txBox="1"/>
          <p:nvPr/>
        </p:nvSpPr>
        <p:spPr>
          <a:xfrm>
            <a:off x="2852800" y="1434150"/>
            <a:ext cx="3388200" cy="12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Thank you !</a:t>
            </a:r>
            <a:endParaRPr b="1"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476250"/>
            <a:ext cx="8520600" cy="147300"/>
          </a:xfrm>
          <a:prstGeom prst="rect">
            <a:avLst/>
          </a:prstGeom>
        </p:spPr>
        <p:txBody>
          <a:bodyPr anchorCtr="0" anchor="ctr" bIns="91425" lIns="91425" spcFirstLastPara="1" rIns="91425" wrap="square" tIns="91425">
            <a:noAutofit/>
          </a:bodyPr>
          <a:lstStyle/>
          <a:p>
            <a:pPr indent="0" lvl="0" marL="0" rtl="0" algn="ctr">
              <a:lnSpc>
                <a:spcPct val="85714"/>
              </a:lnSpc>
              <a:spcBef>
                <a:spcPts val="0"/>
              </a:spcBef>
              <a:spcAft>
                <a:spcPts val="0"/>
              </a:spcAft>
              <a:buNone/>
            </a:pPr>
            <a:r>
              <a:t/>
            </a:r>
            <a:endParaRPr sz="2100">
              <a:solidFill>
                <a:srgbClr val="797979"/>
              </a:solidFill>
              <a:highlight>
                <a:srgbClr val="FFFFFF"/>
              </a:highlight>
            </a:endParaRPr>
          </a:p>
          <a:p>
            <a:pPr indent="0" lvl="0" marL="0" rtl="0" algn="ctr">
              <a:lnSpc>
                <a:spcPct val="85714"/>
              </a:lnSpc>
              <a:spcBef>
                <a:spcPts val="0"/>
              </a:spcBef>
              <a:spcAft>
                <a:spcPts val="0"/>
              </a:spcAft>
              <a:buNone/>
            </a:pPr>
            <a:r>
              <a:t/>
            </a:r>
            <a:endParaRPr sz="2100">
              <a:solidFill>
                <a:srgbClr val="797979"/>
              </a:solidFill>
              <a:highlight>
                <a:srgbClr val="FFFFFF"/>
              </a:highlight>
            </a:endParaRPr>
          </a:p>
          <a:p>
            <a:pPr indent="0" lvl="0" marL="0" rtl="0" algn="ctr">
              <a:lnSpc>
                <a:spcPct val="85714"/>
              </a:lnSpc>
              <a:spcBef>
                <a:spcPts val="0"/>
              </a:spcBef>
              <a:spcAft>
                <a:spcPts val="0"/>
              </a:spcAft>
              <a:buNone/>
            </a:pPr>
            <a:r>
              <a:rPr b="1" lang="en" sz="2100" u="sng">
                <a:solidFill>
                  <a:srgbClr val="000000"/>
                </a:solidFill>
                <a:highlight>
                  <a:srgbClr val="FFFFFF"/>
                </a:highlight>
              </a:rPr>
              <a:t>C - Flow Control Statements</a:t>
            </a:r>
            <a:endParaRPr b="1" sz="2100" u="sng">
              <a:solidFill>
                <a:srgbClr val="000000"/>
              </a:solidFill>
              <a:highlight>
                <a:srgbClr val="FFFFFF"/>
              </a:highlight>
            </a:endParaRPr>
          </a:p>
          <a:p>
            <a:pPr indent="0" lvl="0" marL="0" rtl="0" algn="l">
              <a:lnSpc>
                <a:spcPct val="115000"/>
              </a:lnSpc>
              <a:spcBef>
                <a:spcPts val="0"/>
              </a:spcBef>
              <a:spcAft>
                <a:spcPts val="0"/>
              </a:spcAft>
              <a:buNone/>
            </a:pPr>
            <a:r>
              <a:t/>
            </a:r>
            <a:endParaRPr sz="1100"/>
          </a:p>
          <a:p>
            <a:pPr indent="0" lvl="0" marL="0" rtl="0" algn="ctr">
              <a:spcBef>
                <a:spcPts val="0"/>
              </a:spcBef>
              <a:spcAft>
                <a:spcPts val="0"/>
              </a:spcAft>
              <a:buNone/>
            </a:pPr>
            <a:r>
              <a:t/>
            </a:r>
            <a:endParaRPr/>
          </a:p>
        </p:txBody>
      </p:sp>
      <p:sp>
        <p:nvSpPr>
          <p:cNvPr id="95" name="Google Shape;95;p16"/>
          <p:cNvSpPr txBox="1"/>
          <p:nvPr/>
        </p:nvSpPr>
        <p:spPr>
          <a:xfrm>
            <a:off x="346375" y="753350"/>
            <a:ext cx="8503200" cy="4009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800">
                <a:solidFill>
                  <a:schemeClr val="dk1"/>
                </a:solidFill>
                <a:highlight>
                  <a:srgbClr val="FFFFFF"/>
                </a:highlight>
              </a:rPr>
              <a:t>C provides two styles of flow control:</a:t>
            </a:r>
            <a:endParaRPr sz="1800">
              <a:solidFill>
                <a:schemeClr val="dk1"/>
              </a:solidFill>
              <a:highlight>
                <a:srgbClr val="FFFFFF"/>
              </a:highlight>
            </a:endParaRPr>
          </a:p>
          <a:p>
            <a:pPr indent="0" lvl="0" marL="0" rtl="0" algn="l">
              <a:lnSpc>
                <a:spcPct val="200000"/>
              </a:lnSpc>
              <a:spcBef>
                <a:spcPts val="0"/>
              </a:spcBef>
              <a:spcAft>
                <a:spcPts val="0"/>
              </a:spcAft>
              <a:buNone/>
            </a:pPr>
            <a:r>
              <a:t/>
            </a:r>
            <a:endParaRPr sz="1200">
              <a:solidFill>
                <a:schemeClr val="dk1"/>
              </a:solidFill>
              <a:highlight>
                <a:srgbClr val="FFFFFF"/>
              </a:highlight>
            </a:endParaRPr>
          </a:p>
          <a:p>
            <a:pPr indent="0" lvl="0" marL="0" rtl="0" algn="l">
              <a:lnSpc>
                <a:spcPct val="200000"/>
              </a:lnSpc>
              <a:spcBef>
                <a:spcPts val="0"/>
              </a:spcBef>
              <a:spcAft>
                <a:spcPts val="0"/>
              </a:spcAft>
              <a:buNone/>
            </a:pPr>
            <a:r>
              <a:t/>
            </a:r>
            <a:endParaRPr sz="1500">
              <a:solidFill>
                <a:schemeClr val="dk1"/>
              </a:solidFill>
              <a:highlight>
                <a:srgbClr val="FFFFFF"/>
              </a:highlight>
            </a:endParaRPr>
          </a:p>
          <a:p>
            <a:pPr indent="0" lvl="0" marL="0" rtl="0" algn="l">
              <a:spcBef>
                <a:spcPts val="0"/>
              </a:spcBef>
              <a:spcAft>
                <a:spcPts val="0"/>
              </a:spcAft>
              <a:buNone/>
            </a:pPr>
            <a:r>
              <a:t/>
            </a:r>
            <a:endParaRPr sz="1200" u="sng">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
        <p:nvSpPr>
          <p:cNvPr id="96" name="Google Shape;96;p16"/>
          <p:cNvSpPr txBox="1"/>
          <p:nvPr/>
        </p:nvSpPr>
        <p:spPr>
          <a:xfrm>
            <a:off x="924000" y="1421450"/>
            <a:ext cx="3373500" cy="3040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solidFill>
                  <a:schemeClr val="dk1"/>
                </a:solidFill>
                <a:highlight>
                  <a:schemeClr val="lt1"/>
                </a:highlight>
              </a:rPr>
              <a:t>Branching -</a:t>
            </a:r>
            <a:r>
              <a:rPr lang="en">
                <a:solidFill>
                  <a:schemeClr val="dk1"/>
                </a:solidFill>
                <a:highlight>
                  <a:schemeClr val="lt1"/>
                </a:highlight>
              </a:rPr>
              <a:t> </a:t>
            </a:r>
            <a:r>
              <a:rPr lang="en" sz="1200">
                <a:solidFill>
                  <a:schemeClr val="dk1"/>
                </a:solidFill>
                <a:highlight>
                  <a:schemeClr val="lt1"/>
                </a:highlight>
              </a:rPr>
              <a:t>The program chooses to follow one branch or another.</a:t>
            </a:r>
            <a:endParaRPr>
              <a:solidFill>
                <a:schemeClr val="dk1"/>
              </a:solidFill>
              <a:highlight>
                <a:schemeClr val="lt1"/>
              </a:highlight>
            </a:endParaRPr>
          </a:p>
          <a:p>
            <a:pPr indent="-317500" lvl="0" marL="457200" rtl="0" algn="l">
              <a:lnSpc>
                <a:spcPct val="200000"/>
              </a:lnSpc>
              <a:spcBef>
                <a:spcPts val="0"/>
              </a:spcBef>
              <a:spcAft>
                <a:spcPts val="0"/>
              </a:spcAft>
              <a:buClr>
                <a:schemeClr val="dk1"/>
              </a:buClr>
              <a:buSzPts val="1400"/>
              <a:buChar char="●"/>
            </a:pPr>
            <a:r>
              <a:rPr lang="en">
                <a:solidFill>
                  <a:schemeClr val="dk1"/>
                </a:solidFill>
                <a:highlight>
                  <a:schemeClr val="lt1"/>
                </a:highlight>
              </a:rPr>
              <a:t>if else statement</a:t>
            </a:r>
            <a:endParaRPr>
              <a:solidFill>
                <a:schemeClr val="dk1"/>
              </a:solidFill>
              <a:highlight>
                <a:schemeClr val="lt1"/>
              </a:highlight>
            </a:endParaRPr>
          </a:p>
          <a:p>
            <a:pPr indent="-317500" lvl="0" marL="457200" rtl="0" algn="l">
              <a:lnSpc>
                <a:spcPct val="200000"/>
              </a:lnSpc>
              <a:spcBef>
                <a:spcPts val="0"/>
              </a:spcBef>
              <a:spcAft>
                <a:spcPts val="0"/>
              </a:spcAft>
              <a:buClr>
                <a:schemeClr val="dk1"/>
              </a:buClr>
              <a:buSzPts val="1400"/>
              <a:buChar char="●"/>
            </a:pPr>
            <a:r>
              <a:rPr lang="en">
                <a:solidFill>
                  <a:schemeClr val="dk1"/>
                </a:solidFill>
                <a:highlight>
                  <a:schemeClr val="lt1"/>
                </a:highlight>
              </a:rPr>
              <a:t>ternary Operator</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Char char="●"/>
            </a:pPr>
            <a:r>
              <a:rPr lang="en">
                <a:solidFill>
                  <a:schemeClr val="dk1"/>
                </a:solidFill>
                <a:highlight>
                  <a:schemeClr val="lt1"/>
                </a:highlight>
              </a:rPr>
              <a:t>Switch Statement</a:t>
            </a:r>
            <a:endParaRPr>
              <a:solidFill>
                <a:schemeClr val="dk1"/>
              </a:solidFill>
              <a:highlight>
                <a:schemeClr val="lt1"/>
              </a:highlight>
            </a:endParaRPr>
          </a:p>
          <a:p>
            <a:pPr indent="0" lvl="0" marL="0" rtl="0" algn="l">
              <a:spcBef>
                <a:spcPts val="400"/>
              </a:spcBef>
              <a:spcAft>
                <a:spcPts val="0"/>
              </a:spcAft>
              <a:buNone/>
            </a:pPr>
            <a:r>
              <a:t/>
            </a:r>
            <a:endParaRPr/>
          </a:p>
        </p:txBody>
      </p:sp>
      <p:sp>
        <p:nvSpPr>
          <p:cNvPr id="97" name="Google Shape;97;p16"/>
          <p:cNvSpPr txBox="1"/>
          <p:nvPr/>
        </p:nvSpPr>
        <p:spPr>
          <a:xfrm>
            <a:off x="5193375" y="1421450"/>
            <a:ext cx="3445800" cy="3004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Looping - </a:t>
            </a:r>
            <a:r>
              <a:rPr lang="en" sz="1100">
                <a:solidFill>
                  <a:schemeClr val="dk1"/>
                </a:solidFill>
                <a:highlight>
                  <a:schemeClr val="lt1"/>
                </a:highlight>
              </a:rPr>
              <a:t>Loops provide a way to repeat commands and control how many times they are repeated. C provides a number of looping way.</a:t>
            </a:r>
            <a:endParaRPr b="1" sz="1300"/>
          </a:p>
          <a:p>
            <a:pPr indent="0" lvl="0" marL="0" rtl="0" algn="l">
              <a:spcBef>
                <a:spcPts val="0"/>
              </a:spcBef>
              <a:spcAft>
                <a:spcPts val="0"/>
              </a:spcAft>
              <a:buNone/>
            </a:pPr>
            <a:r>
              <a:t/>
            </a:r>
            <a:endParaRPr/>
          </a:p>
          <a:p>
            <a:pPr indent="-317500" lvl="0" marL="457200" rtl="0" algn="l">
              <a:lnSpc>
                <a:spcPct val="200000"/>
              </a:lnSpc>
              <a:spcBef>
                <a:spcPts val="0"/>
              </a:spcBef>
              <a:spcAft>
                <a:spcPts val="0"/>
              </a:spcAft>
              <a:buClr>
                <a:schemeClr val="dk1"/>
              </a:buClr>
              <a:buSzPts val="1400"/>
              <a:buChar char="●"/>
            </a:pPr>
            <a:r>
              <a:rPr lang="en">
                <a:solidFill>
                  <a:schemeClr val="dk1"/>
                </a:solidFill>
                <a:highlight>
                  <a:schemeClr val="lt1"/>
                </a:highlight>
              </a:rPr>
              <a:t>while loop</a:t>
            </a:r>
            <a:endParaRPr>
              <a:solidFill>
                <a:schemeClr val="dk1"/>
              </a:solidFill>
              <a:highlight>
                <a:schemeClr val="lt1"/>
              </a:highlight>
            </a:endParaRPr>
          </a:p>
          <a:p>
            <a:pPr indent="-317500" lvl="0" marL="457200" rtl="0" algn="l">
              <a:lnSpc>
                <a:spcPct val="200000"/>
              </a:lnSpc>
              <a:spcBef>
                <a:spcPts val="0"/>
              </a:spcBef>
              <a:spcAft>
                <a:spcPts val="0"/>
              </a:spcAft>
              <a:buClr>
                <a:schemeClr val="dk1"/>
              </a:buClr>
              <a:buSzPts val="1400"/>
              <a:buChar char="●"/>
            </a:pPr>
            <a:r>
              <a:rPr lang="en">
                <a:solidFill>
                  <a:schemeClr val="dk1"/>
                </a:solidFill>
                <a:highlight>
                  <a:schemeClr val="lt1"/>
                </a:highlight>
              </a:rPr>
              <a:t>for loop</a:t>
            </a:r>
            <a:endParaRPr>
              <a:solidFill>
                <a:schemeClr val="dk1"/>
              </a:solidFill>
              <a:highlight>
                <a:schemeClr val="lt1"/>
              </a:highlight>
            </a:endParaRPr>
          </a:p>
          <a:p>
            <a:pPr indent="-317500" lvl="0" marL="457200" rtl="0" algn="l">
              <a:lnSpc>
                <a:spcPct val="200000"/>
              </a:lnSpc>
              <a:spcBef>
                <a:spcPts val="0"/>
              </a:spcBef>
              <a:spcAft>
                <a:spcPts val="0"/>
              </a:spcAft>
              <a:buClr>
                <a:schemeClr val="dk1"/>
              </a:buClr>
              <a:buSzPts val="1400"/>
              <a:buChar char="●"/>
            </a:pPr>
            <a:r>
              <a:rPr lang="en">
                <a:solidFill>
                  <a:schemeClr val="dk1"/>
                </a:solidFill>
                <a:highlight>
                  <a:schemeClr val="lt1"/>
                </a:highlight>
              </a:rPr>
              <a:t>do...while loop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1332125"/>
            <a:ext cx="8520600" cy="3417900"/>
          </a:xfrm>
          <a:prstGeom prst="rect">
            <a:avLst/>
          </a:prstGeom>
        </p:spPr>
        <p:txBody>
          <a:bodyPr anchorCtr="0" anchor="ctr" bIns="91425" lIns="91425" spcFirstLastPara="1" rIns="91425" wrap="square" tIns="91425">
            <a:noAutofit/>
          </a:bodyPr>
          <a:lstStyle/>
          <a:p>
            <a:pPr indent="457200" lvl="0" marL="2743200" rtl="0" algn="l">
              <a:lnSpc>
                <a:spcPct val="115000"/>
              </a:lnSpc>
              <a:spcBef>
                <a:spcPts val="0"/>
              </a:spcBef>
              <a:spcAft>
                <a:spcPts val="0"/>
              </a:spcAft>
              <a:buNone/>
            </a:pPr>
            <a:r>
              <a:rPr b="1" lang="en" sz="1900" u="sng">
                <a:highlight>
                  <a:srgbClr val="F7F7F7"/>
                </a:highlight>
              </a:rPr>
              <a:t>Branching </a:t>
            </a:r>
            <a:endParaRPr b="1" sz="1900" u="sng">
              <a:highlight>
                <a:srgbClr val="F7F7F7"/>
              </a:highlight>
            </a:endParaRPr>
          </a:p>
          <a:p>
            <a:pPr indent="0" lvl="0" marL="0" rtl="0" algn="l">
              <a:lnSpc>
                <a:spcPct val="115000"/>
              </a:lnSpc>
              <a:spcBef>
                <a:spcPts val="1800"/>
              </a:spcBef>
              <a:spcAft>
                <a:spcPts val="0"/>
              </a:spcAft>
              <a:buNone/>
            </a:pPr>
            <a:r>
              <a:rPr b="1" lang="en" sz="1450" u="sng">
                <a:highlight>
                  <a:srgbClr val="FFFFFF"/>
                </a:highlight>
              </a:rPr>
              <a:t>I</a:t>
            </a:r>
            <a:r>
              <a:rPr b="1" lang="en" sz="1450" u="sng">
                <a:highlight>
                  <a:srgbClr val="FFFFFF"/>
                </a:highlight>
              </a:rPr>
              <a:t>f - else statement</a:t>
            </a:r>
            <a:r>
              <a:rPr lang="en" sz="1650">
                <a:highlight>
                  <a:srgbClr val="FFFFFF"/>
                </a:highlight>
              </a:rPr>
              <a:t> - </a:t>
            </a:r>
            <a:r>
              <a:rPr lang="en" sz="1100">
                <a:highlight>
                  <a:srgbClr val="FFFFFF"/>
                </a:highlight>
              </a:rPr>
              <a:t>It takes an expression in parenthesis and an statement or block of statements. if the expression is true then the statement or block of statements gets executed otherwise these statements are skipped.</a:t>
            </a:r>
            <a:endParaRPr sz="1100">
              <a:highlight>
                <a:srgbClr val="FFFFFF"/>
              </a:highlight>
            </a:endParaRPr>
          </a:p>
          <a:p>
            <a:pPr indent="0" lvl="0" marL="0" rtl="0" algn="l">
              <a:lnSpc>
                <a:spcPct val="115000"/>
              </a:lnSpc>
              <a:spcBef>
                <a:spcPts val="1800"/>
              </a:spcBef>
              <a:spcAft>
                <a:spcPts val="0"/>
              </a:spcAft>
              <a:buNone/>
            </a:pPr>
            <a:r>
              <a:rPr lang="en" sz="1200" u="sng">
                <a:highlight>
                  <a:srgbClr val="FFFFFF"/>
                </a:highlight>
              </a:rPr>
              <a:t>EX-</a:t>
            </a:r>
            <a:endParaRPr sz="1200" u="sng">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en" sz="1000">
                <a:highlight>
                  <a:srgbClr val="F7F7F7"/>
                </a:highlight>
              </a:rPr>
              <a:t>main() {</a:t>
            </a:r>
            <a:endParaRPr sz="1000">
              <a:highlight>
                <a:srgbClr val="F7F7F7"/>
              </a:highlight>
            </a:endParaRPr>
          </a:p>
          <a:p>
            <a:pPr indent="0" lvl="0" marL="0" rtl="0" algn="l">
              <a:lnSpc>
                <a:spcPct val="115000"/>
              </a:lnSpc>
              <a:spcBef>
                <a:spcPts val="1600"/>
              </a:spcBef>
              <a:spcAft>
                <a:spcPts val="0"/>
              </a:spcAft>
              <a:buClr>
                <a:schemeClr val="dk1"/>
              </a:buClr>
              <a:buSzPts val="1100"/>
              <a:buFont typeface="Arial"/>
              <a:buNone/>
            </a:pPr>
            <a:r>
              <a:rPr lang="en" sz="1000">
                <a:highlight>
                  <a:srgbClr val="F7F7F7"/>
                </a:highlight>
              </a:rPr>
              <a:t>  	int pens = 6;</a:t>
            </a:r>
            <a:endParaRPr sz="1000">
              <a:highlight>
                <a:srgbClr val="F7F7F7"/>
              </a:highlight>
            </a:endParaRPr>
          </a:p>
          <a:p>
            <a:pPr indent="457200" lvl="0" marL="0" rtl="0" algn="l">
              <a:lnSpc>
                <a:spcPct val="115000"/>
              </a:lnSpc>
              <a:spcBef>
                <a:spcPts val="1600"/>
              </a:spcBef>
              <a:spcAft>
                <a:spcPts val="0"/>
              </a:spcAft>
              <a:buClr>
                <a:schemeClr val="dk1"/>
              </a:buClr>
              <a:buSzPts val="1100"/>
              <a:buFont typeface="Arial"/>
              <a:buNone/>
            </a:pPr>
            <a:r>
              <a:rPr lang="en" sz="1000">
                <a:highlight>
                  <a:srgbClr val="F7F7F7"/>
                </a:highlight>
              </a:rPr>
              <a:t>if (pens &gt; 1) {</a:t>
            </a:r>
            <a:endParaRPr sz="1000">
              <a:highlight>
                <a:srgbClr val="F7F7F7"/>
              </a:highlight>
            </a:endParaRPr>
          </a:p>
          <a:p>
            <a:pPr indent="0" lvl="0" marL="0" rtl="0" algn="l">
              <a:lnSpc>
                <a:spcPct val="115000"/>
              </a:lnSpc>
              <a:spcBef>
                <a:spcPts val="1600"/>
              </a:spcBef>
              <a:spcAft>
                <a:spcPts val="0"/>
              </a:spcAft>
              <a:buClr>
                <a:schemeClr val="dk1"/>
              </a:buClr>
              <a:buSzPts val="1100"/>
              <a:buFont typeface="Arial"/>
              <a:buNone/>
            </a:pPr>
            <a:r>
              <a:rPr lang="en" sz="1000">
                <a:highlight>
                  <a:srgbClr val="F7F7F7"/>
                </a:highlight>
              </a:rPr>
              <a:t>    		printf("We have pens\n");</a:t>
            </a:r>
            <a:endParaRPr sz="1000">
              <a:highlight>
                <a:srgbClr val="F7F7F7"/>
              </a:highlight>
            </a:endParaRPr>
          </a:p>
          <a:p>
            <a:pPr indent="457200" lvl="0" marL="0" rtl="0" algn="l">
              <a:lnSpc>
                <a:spcPct val="115000"/>
              </a:lnSpc>
              <a:spcBef>
                <a:spcPts val="1600"/>
              </a:spcBef>
              <a:spcAft>
                <a:spcPts val="0"/>
              </a:spcAft>
              <a:buNone/>
            </a:pPr>
            <a:r>
              <a:rPr lang="en" sz="1000">
                <a:highlight>
                  <a:srgbClr val="F7F7F7"/>
                </a:highlight>
              </a:rPr>
              <a:t>} else {</a:t>
            </a:r>
            <a:endParaRPr sz="1000">
              <a:highlight>
                <a:srgbClr val="F7F7F7"/>
              </a:highlight>
            </a:endParaRPr>
          </a:p>
          <a:p>
            <a:pPr indent="457200" lvl="0" marL="457200" rtl="0" algn="l">
              <a:lnSpc>
                <a:spcPct val="115000"/>
              </a:lnSpc>
              <a:spcBef>
                <a:spcPts val="1600"/>
              </a:spcBef>
              <a:spcAft>
                <a:spcPts val="0"/>
              </a:spcAft>
              <a:buNone/>
            </a:pPr>
            <a:r>
              <a:rPr lang="en" sz="1000">
                <a:highlight>
                  <a:srgbClr val="F7F7F7"/>
                </a:highlight>
              </a:rPr>
              <a:t>printf("We don’t have pens\n");</a:t>
            </a:r>
            <a:endParaRPr sz="1000">
              <a:highlight>
                <a:srgbClr val="F7F7F7"/>
              </a:highlight>
            </a:endParaRPr>
          </a:p>
          <a:p>
            <a:pPr indent="457200" lvl="0" marL="0" rtl="0" algn="l">
              <a:lnSpc>
                <a:spcPct val="115000"/>
              </a:lnSpc>
              <a:spcBef>
                <a:spcPts val="1600"/>
              </a:spcBef>
              <a:spcAft>
                <a:spcPts val="0"/>
              </a:spcAft>
              <a:buNone/>
            </a:pPr>
            <a:r>
              <a:rPr lang="en" sz="1000">
                <a:highlight>
                  <a:srgbClr val="F7F7F7"/>
                </a:highlight>
              </a:rPr>
              <a:t>}</a:t>
            </a:r>
            <a:endParaRPr sz="1000">
              <a:highlight>
                <a:srgbClr val="F7F7F7"/>
              </a:highlight>
            </a:endParaRPr>
          </a:p>
          <a:p>
            <a:pPr indent="0" lvl="0" marL="0" rtl="0" algn="l">
              <a:lnSpc>
                <a:spcPct val="115000"/>
              </a:lnSpc>
              <a:spcBef>
                <a:spcPts val="1600"/>
              </a:spcBef>
              <a:spcAft>
                <a:spcPts val="0"/>
              </a:spcAft>
              <a:buClr>
                <a:schemeClr val="dk1"/>
              </a:buClr>
              <a:buSzPts val="1100"/>
              <a:buFont typeface="Arial"/>
              <a:buNone/>
            </a:pPr>
            <a:r>
              <a:rPr lang="en" sz="1000">
                <a:highlight>
                  <a:srgbClr val="F7F7F7"/>
                </a:highlight>
              </a:rPr>
              <a:t>}</a:t>
            </a:r>
            <a:endParaRPr sz="1000">
              <a:highlight>
                <a:srgbClr val="F7F7F7"/>
              </a:highlight>
            </a:endParaRPr>
          </a:p>
          <a:p>
            <a:pPr indent="0" lvl="0" marL="0" rtl="0" algn="l">
              <a:lnSpc>
                <a:spcPct val="115000"/>
              </a:lnSpc>
              <a:spcBef>
                <a:spcPts val="1600"/>
              </a:spcBef>
              <a:spcAft>
                <a:spcPts val="1600"/>
              </a:spcAft>
              <a:buClr>
                <a:schemeClr val="dk1"/>
              </a:buClr>
              <a:buSzPts val="1100"/>
              <a:buFont typeface="Arial"/>
              <a:buNone/>
            </a:pPr>
            <a:r>
              <a:t/>
            </a:r>
            <a:endParaRPr sz="1400">
              <a:highlight>
                <a:srgbClr val="F7F7F7"/>
              </a:highlight>
            </a:endParaRPr>
          </a:p>
        </p:txBody>
      </p:sp>
      <p:sp>
        <p:nvSpPr>
          <p:cNvPr id="103" name="Google Shape;103;p17"/>
          <p:cNvSpPr txBox="1"/>
          <p:nvPr/>
        </p:nvSpPr>
        <p:spPr>
          <a:xfrm>
            <a:off x="5128350" y="2675800"/>
            <a:ext cx="2629500" cy="13797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sz="1000">
                <a:solidFill>
                  <a:schemeClr val="dk1"/>
                </a:solidFill>
                <a:highlight>
                  <a:srgbClr val="F7F7F7"/>
                </a:highlight>
              </a:rPr>
              <a:t>We have pens</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idx="1" type="body"/>
          </p:nvPr>
        </p:nvSpPr>
        <p:spPr>
          <a:xfrm>
            <a:off x="365050" y="78650"/>
            <a:ext cx="3123600" cy="506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highlight>
                  <a:srgbClr val="F7F7F7"/>
                </a:highlight>
              </a:rPr>
              <a:t>main() {</a:t>
            </a:r>
            <a:endParaRPr sz="900">
              <a:solidFill>
                <a:schemeClr val="dk1"/>
              </a:solidFill>
              <a:highlight>
                <a:srgbClr val="F7F7F7"/>
              </a:highlight>
            </a:endParaRPr>
          </a:p>
          <a:p>
            <a:pPr indent="0" lvl="0" marL="0" rtl="0" algn="l">
              <a:lnSpc>
                <a:spcPct val="100000"/>
              </a:lnSpc>
              <a:spcBef>
                <a:spcPts val="1600"/>
              </a:spcBef>
              <a:spcAft>
                <a:spcPts val="0"/>
              </a:spcAft>
              <a:buNone/>
            </a:pPr>
            <a:r>
              <a:rPr lang="en" sz="900">
                <a:solidFill>
                  <a:schemeClr val="dk1"/>
                </a:solidFill>
                <a:highlight>
                  <a:srgbClr val="F7F7F7"/>
                </a:highlight>
              </a:rPr>
              <a:t>  	int pens = 11;</a:t>
            </a:r>
            <a:endParaRPr sz="900">
              <a:solidFill>
                <a:schemeClr val="dk1"/>
              </a:solidFill>
              <a:highlight>
                <a:srgbClr val="F7F7F7"/>
              </a:highlight>
            </a:endParaRPr>
          </a:p>
          <a:p>
            <a:pPr indent="457200" lvl="0" marL="0" rtl="0" algn="l">
              <a:lnSpc>
                <a:spcPct val="100000"/>
              </a:lnSpc>
              <a:spcBef>
                <a:spcPts val="1600"/>
              </a:spcBef>
              <a:spcAft>
                <a:spcPts val="0"/>
              </a:spcAft>
              <a:buNone/>
            </a:pPr>
            <a:r>
              <a:rPr lang="en" sz="900">
                <a:solidFill>
                  <a:schemeClr val="dk1"/>
                </a:solidFill>
                <a:highlight>
                  <a:srgbClr val="F7F7F7"/>
                </a:highlight>
              </a:rPr>
              <a:t>if (</a:t>
            </a:r>
            <a:r>
              <a:rPr lang="en" sz="900">
                <a:solidFill>
                  <a:schemeClr val="dk1"/>
                </a:solidFill>
                <a:highlight>
                  <a:srgbClr val="F7F7F7"/>
                </a:highlight>
              </a:rPr>
              <a:t>pens</a:t>
            </a:r>
            <a:r>
              <a:rPr lang="en" sz="900">
                <a:solidFill>
                  <a:schemeClr val="dk1"/>
                </a:solidFill>
                <a:highlight>
                  <a:srgbClr val="F7F7F7"/>
                </a:highlight>
              </a:rPr>
              <a:t> &lt; 10) {  // if - else ladder</a:t>
            </a:r>
            <a:endParaRPr sz="900">
              <a:solidFill>
                <a:schemeClr val="dk1"/>
              </a:solidFill>
              <a:highlight>
                <a:srgbClr val="F7F7F7"/>
              </a:highlight>
            </a:endParaRPr>
          </a:p>
          <a:p>
            <a:pPr indent="0" lvl="0" marL="0" rtl="0" algn="l">
              <a:lnSpc>
                <a:spcPct val="100000"/>
              </a:lnSpc>
              <a:spcBef>
                <a:spcPts val="1600"/>
              </a:spcBef>
              <a:spcAft>
                <a:spcPts val="0"/>
              </a:spcAft>
              <a:buNone/>
            </a:pPr>
            <a:r>
              <a:rPr lang="en" sz="900">
                <a:solidFill>
                  <a:schemeClr val="dk1"/>
                </a:solidFill>
                <a:highlight>
                  <a:srgbClr val="F7F7F7"/>
                </a:highlight>
              </a:rPr>
              <a:t>    		printf("We have less </a:t>
            </a:r>
            <a:r>
              <a:rPr lang="en" sz="900">
                <a:solidFill>
                  <a:schemeClr val="dk1"/>
                </a:solidFill>
                <a:highlight>
                  <a:srgbClr val="F7F7F7"/>
                </a:highlight>
              </a:rPr>
              <a:t>pens</a:t>
            </a:r>
            <a:r>
              <a:rPr lang="en" sz="900">
                <a:solidFill>
                  <a:schemeClr val="dk1"/>
                </a:solidFill>
                <a:highlight>
                  <a:srgbClr val="F7F7F7"/>
                </a:highlight>
              </a:rPr>
              <a:t>\n");</a:t>
            </a:r>
            <a:endParaRPr sz="900">
              <a:solidFill>
                <a:schemeClr val="dk1"/>
              </a:solidFill>
              <a:highlight>
                <a:srgbClr val="F7F7F7"/>
              </a:highlight>
            </a:endParaRPr>
          </a:p>
          <a:p>
            <a:pPr indent="457200" lvl="0" marL="0" rtl="0" algn="l">
              <a:lnSpc>
                <a:spcPct val="100000"/>
              </a:lnSpc>
              <a:spcBef>
                <a:spcPts val="1600"/>
              </a:spcBef>
              <a:spcAft>
                <a:spcPts val="0"/>
              </a:spcAft>
              <a:buNone/>
            </a:pPr>
            <a:r>
              <a:rPr lang="en" sz="900">
                <a:solidFill>
                  <a:schemeClr val="dk1"/>
                </a:solidFill>
                <a:highlight>
                  <a:srgbClr val="F7F7F7"/>
                </a:highlight>
              </a:rPr>
              <a:t>} else if (</a:t>
            </a:r>
            <a:r>
              <a:rPr lang="en" sz="900">
                <a:solidFill>
                  <a:schemeClr val="dk1"/>
                </a:solidFill>
                <a:highlight>
                  <a:srgbClr val="F7F7F7"/>
                </a:highlight>
              </a:rPr>
              <a:t>pens</a:t>
            </a:r>
            <a:r>
              <a:rPr lang="en" sz="900">
                <a:solidFill>
                  <a:schemeClr val="dk1"/>
                </a:solidFill>
                <a:highlight>
                  <a:srgbClr val="F7F7F7"/>
                </a:highlight>
              </a:rPr>
              <a:t> &gt; 10) {</a:t>
            </a:r>
            <a:endParaRPr sz="900">
              <a:solidFill>
                <a:schemeClr val="dk1"/>
              </a:solidFill>
              <a:highlight>
                <a:srgbClr val="F7F7F7"/>
              </a:highlight>
            </a:endParaRPr>
          </a:p>
          <a:p>
            <a:pPr indent="457200" lvl="0" marL="0" rtl="0" algn="l">
              <a:lnSpc>
                <a:spcPct val="100000"/>
              </a:lnSpc>
              <a:spcBef>
                <a:spcPts val="1600"/>
              </a:spcBef>
              <a:spcAft>
                <a:spcPts val="0"/>
              </a:spcAft>
              <a:buNone/>
            </a:pPr>
            <a:r>
              <a:rPr lang="en" sz="900">
                <a:solidFill>
                  <a:schemeClr val="dk1"/>
                </a:solidFill>
                <a:highlight>
                  <a:srgbClr val="F7F7F7"/>
                </a:highlight>
              </a:rPr>
              <a:t>	if(</a:t>
            </a:r>
            <a:r>
              <a:rPr lang="en" sz="900">
                <a:solidFill>
                  <a:schemeClr val="dk1"/>
                </a:solidFill>
                <a:highlight>
                  <a:srgbClr val="F7F7F7"/>
                </a:highlight>
              </a:rPr>
              <a:t>pens == 11</a:t>
            </a:r>
            <a:r>
              <a:rPr lang="en" sz="900">
                <a:solidFill>
                  <a:schemeClr val="dk1"/>
                </a:solidFill>
                <a:highlight>
                  <a:srgbClr val="F7F7F7"/>
                </a:highlight>
              </a:rPr>
              <a:t>) {  // nested if else</a:t>
            </a:r>
            <a:endParaRPr sz="900">
              <a:solidFill>
                <a:schemeClr val="dk1"/>
              </a:solidFill>
              <a:highlight>
                <a:srgbClr val="F7F7F7"/>
              </a:highlight>
            </a:endParaRPr>
          </a:p>
          <a:p>
            <a:pPr indent="0" lvl="0" marL="0" rtl="0" algn="l">
              <a:lnSpc>
                <a:spcPct val="100000"/>
              </a:lnSpc>
              <a:spcBef>
                <a:spcPts val="1600"/>
              </a:spcBef>
              <a:spcAft>
                <a:spcPts val="0"/>
              </a:spcAft>
              <a:buNone/>
            </a:pPr>
            <a:r>
              <a:rPr lang="en" sz="900">
                <a:solidFill>
                  <a:schemeClr val="dk1"/>
                </a:solidFill>
                <a:highlight>
                  <a:srgbClr val="F7F7F7"/>
                </a:highlight>
              </a:rPr>
              <a:t>    			printf("loads of them!\n");</a:t>
            </a:r>
            <a:endParaRPr sz="900">
              <a:solidFill>
                <a:schemeClr val="dk1"/>
              </a:solidFill>
              <a:highlight>
                <a:srgbClr val="F7F7F7"/>
              </a:highlight>
            </a:endParaRPr>
          </a:p>
          <a:p>
            <a:pPr indent="457200" lvl="0" marL="457200" rtl="0" algn="l">
              <a:lnSpc>
                <a:spcPct val="100000"/>
              </a:lnSpc>
              <a:spcBef>
                <a:spcPts val="1600"/>
              </a:spcBef>
              <a:spcAft>
                <a:spcPts val="0"/>
              </a:spcAft>
              <a:buNone/>
            </a:pPr>
            <a:r>
              <a:rPr lang="en" sz="900">
                <a:solidFill>
                  <a:schemeClr val="dk1"/>
                </a:solidFill>
                <a:highlight>
                  <a:srgbClr val="F7F7F7"/>
                </a:highlight>
              </a:rPr>
              <a:t>}</a:t>
            </a:r>
            <a:endParaRPr sz="900">
              <a:solidFill>
                <a:schemeClr val="dk1"/>
              </a:solidFill>
              <a:highlight>
                <a:srgbClr val="F7F7F7"/>
              </a:highlight>
            </a:endParaRPr>
          </a:p>
          <a:p>
            <a:pPr indent="0" lvl="0" marL="457200" rtl="0" algn="l">
              <a:lnSpc>
                <a:spcPct val="100000"/>
              </a:lnSpc>
              <a:spcBef>
                <a:spcPts val="1600"/>
              </a:spcBef>
              <a:spcAft>
                <a:spcPts val="0"/>
              </a:spcAft>
              <a:buNone/>
            </a:pPr>
            <a:r>
              <a:rPr lang="en" sz="900">
                <a:solidFill>
                  <a:schemeClr val="dk1"/>
                </a:solidFill>
                <a:highlight>
                  <a:srgbClr val="F7F7F7"/>
                </a:highlight>
              </a:rPr>
              <a:t>}</a:t>
            </a:r>
            <a:endParaRPr sz="900">
              <a:solidFill>
                <a:schemeClr val="dk1"/>
              </a:solidFill>
              <a:highlight>
                <a:srgbClr val="F7F7F7"/>
              </a:highlight>
            </a:endParaRPr>
          </a:p>
          <a:p>
            <a:pPr indent="457200" lvl="0" marL="0" rtl="0" algn="l">
              <a:lnSpc>
                <a:spcPct val="100000"/>
              </a:lnSpc>
              <a:spcBef>
                <a:spcPts val="1600"/>
              </a:spcBef>
              <a:spcAft>
                <a:spcPts val="0"/>
              </a:spcAft>
              <a:buNone/>
            </a:pPr>
            <a:r>
              <a:rPr lang="en" sz="900">
                <a:solidFill>
                  <a:schemeClr val="dk1"/>
                </a:solidFill>
                <a:highlight>
                  <a:srgbClr val="F7F7F7"/>
                </a:highlight>
              </a:rPr>
              <a:t>If (pens &gt; 12) {</a:t>
            </a:r>
            <a:endParaRPr sz="900">
              <a:solidFill>
                <a:schemeClr val="dk1"/>
              </a:solidFill>
              <a:highlight>
                <a:srgbClr val="F7F7F7"/>
              </a:highlight>
            </a:endParaRPr>
          </a:p>
          <a:p>
            <a:pPr indent="457200" lvl="0" marL="457200" rtl="0" algn="l">
              <a:lnSpc>
                <a:spcPct val="100000"/>
              </a:lnSpc>
              <a:spcBef>
                <a:spcPts val="1600"/>
              </a:spcBef>
              <a:spcAft>
                <a:spcPts val="0"/>
              </a:spcAft>
              <a:buNone/>
            </a:pPr>
            <a:r>
              <a:rPr lang="en" sz="900">
                <a:solidFill>
                  <a:schemeClr val="dk1"/>
                </a:solidFill>
                <a:highlight>
                  <a:srgbClr val="F7F7F7"/>
                </a:highlight>
              </a:rPr>
              <a:t>printf("loads of them!!\n");</a:t>
            </a:r>
            <a:endParaRPr sz="900">
              <a:solidFill>
                <a:schemeClr val="dk1"/>
              </a:solidFill>
              <a:highlight>
                <a:srgbClr val="F7F7F7"/>
              </a:highlight>
            </a:endParaRPr>
          </a:p>
          <a:p>
            <a:pPr indent="457200" lvl="0" marL="0" rtl="0" algn="l">
              <a:lnSpc>
                <a:spcPct val="100000"/>
              </a:lnSpc>
              <a:spcBef>
                <a:spcPts val="1600"/>
              </a:spcBef>
              <a:spcAft>
                <a:spcPts val="0"/>
              </a:spcAft>
              <a:buNone/>
            </a:pPr>
            <a:r>
              <a:rPr lang="en" sz="900">
                <a:solidFill>
                  <a:schemeClr val="dk1"/>
                </a:solidFill>
                <a:highlight>
                  <a:srgbClr val="F7F7F7"/>
                </a:highlight>
              </a:rPr>
              <a:t>} else {</a:t>
            </a:r>
            <a:endParaRPr sz="900">
              <a:solidFill>
                <a:schemeClr val="dk1"/>
              </a:solidFill>
              <a:highlight>
                <a:srgbClr val="F7F7F7"/>
              </a:highlight>
            </a:endParaRPr>
          </a:p>
          <a:p>
            <a:pPr indent="457200" lvl="0" marL="457200" rtl="0" algn="l">
              <a:lnSpc>
                <a:spcPct val="100000"/>
              </a:lnSpc>
              <a:spcBef>
                <a:spcPts val="1600"/>
              </a:spcBef>
              <a:spcAft>
                <a:spcPts val="0"/>
              </a:spcAft>
              <a:buClr>
                <a:schemeClr val="dk1"/>
              </a:buClr>
              <a:buSzPts val="1100"/>
              <a:buFont typeface="Arial"/>
              <a:buNone/>
            </a:pPr>
            <a:r>
              <a:rPr lang="en" sz="900">
                <a:solidFill>
                  <a:schemeClr val="dk1"/>
                </a:solidFill>
                <a:highlight>
                  <a:srgbClr val="F7F7F7"/>
                </a:highlight>
              </a:rPr>
              <a:t>printf("Executing else part...!\n");</a:t>
            </a:r>
            <a:endParaRPr sz="900">
              <a:solidFill>
                <a:schemeClr val="dk1"/>
              </a:solidFill>
              <a:highlight>
                <a:srgbClr val="F7F7F7"/>
              </a:highlight>
            </a:endParaRPr>
          </a:p>
          <a:p>
            <a:pPr indent="457200" lvl="0" marL="0" rtl="0" algn="l">
              <a:spcBef>
                <a:spcPts val="1600"/>
              </a:spcBef>
              <a:spcAft>
                <a:spcPts val="0"/>
              </a:spcAft>
              <a:buNone/>
            </a:pPr>
            <a:r>
              <a:rPr lang="en" sz="900">
                <a:solidFill>
                  <a:schemeClr val="dk1"/>
                </a:solidFill>
                <a:highlight>
                  <a:srgbClr val="F7F7F7"/>
                </a:highlight>
              </a:rPr>
              <a:t>}</a:t>
            </a:r>
            <a:endParaRPr sz="900">
              <a:solidFill>
                <a:schemeClr val="dk1"/>
              </a:solidFill>
              <a:highlight>
                <a:srgbClr val="F7F7F7"/>
              </a:highlight>
            </a:endParaRPr>
          </a:p>
          <a:p>
            <a:pPr indent="0" lvl="0" marL="0" rtl="0" algn="l">
              <a:spcBef>
                <a:spcPts val="1600"/>
              </a:spcBef>
              <a:spcAft>
                <a:spcPts val="0"/>
              </a:spcAft>
              <a:buNone/>
            </a:pPr>
            <a:r>
              <a:rPr lang="en" sz="900">
                <a:solidFill>
                  <a:schemeClr val="dk1"/>
                </a:solidFill>
                <a:highlight>
                  <a:srgbClr val="F7F7F7"/>
                </a:highlight>
              </a:rPr>
              <a:t>}</a:t>
            </a:r>
            <a:endParaRPr sz="900">
              <a:solidFill>
                <a:schemeClr val="dk1"/>
              </a:solidFill>
              <a:highlight>
                <a:srgbClr val="F7F7F7"/>
              </a:highlight>
            </a:endParaRPr>
          </a:p>
          <a:p>
            <a:pPr indent="0" lvl="0" marL="0" rtl="0" algn="l">
              <a:spcBef>
                <a:spcPts val="1600"/>
              </a:spcBef>
              <a:spcAft>
                <a:spcPts val="0"/>
              </a:spcAft>
              <a:buNone/>
            </a:pPr>
            <a:r>
              <a:t/>
            </a:r>
            <a:endParaRPr sz="1000">
              <a:solidFill>
                <a:schemeClr val="dk1"/>
              </a:solidFill>
              <a:highlight>
                <a:srgbClr val="F7F7F7"/>
              </a:highlight>
            </a:endParaRPr>
          </a:p>
          <a:p>
            <a:pPr indent="0" lvl="0" marL="0" rtl="0" algn="l">
              <a:spcBef>
                <a:spcPts val="1600"/>
              </a:spcBef>
              <a:spcAft>
                <a:spcPts val="0"/>
              </a:spcAft>
              <a:buClr>
                <a:schemeClr val="dk1"/>
              </a:buClr>
              <a:buSzPts val="1100"/>
              <a:buFont typeface="Arial"/>
              <a:buNone/>
            </a:pPr>
            <a:r>
              <a:t/>
            </a:r>
            <a:endParaRPr sz="1200">
              <a:solidFill>
                <a:schemeClr val="dk1"/>
              </a:solidFill>
              <a:highlight>
                <a:srgbClr val="F7F7F7"/>
              </a:highlight>
              <a:latin typeface="Courier New"/>
              <a:ea typeface="Courier New"/>
              <a:cs typeface="Courier New"/>
              <a:sym typeface="Courier New"/>
            </a:endParaRPr>
          </a:p>
          <a:p>
            <a:pPr indent="0" lvl="0" marL="0" rtl="0" algn="l">
              <a:spcBef>
                <a:spcPts val="1600"/>
              </a:spcBef>
              <a:spcAft>
                <a:spcPts val="0"/>
              </a:spcAft>
              <a:buNone/>
            </a:pPr>
            <a:r>
              <a:t/>
            </a:r>
            <a:endParaRPr sz="1400">
              <a:solidFill>
                <a:schemeClr val="dk1"/>
              </a:solidFill>
              <a:highlight>
                <a:srgbClr val="F7F7F7"/>
              </a:highlight>
            </a:endParaRPr>
          </a:p>
          <a:p>
            <a:pPr indent="0" lvl="0" marL="0" rtl="0" algn="l">
              <a:spcBef>
                <a:spcPts val="1600"/>
              </a:spcBef>
              <a:spcAft>
                <a:spcPts val="1600"/>
              </a:spcAft>
              <a:buNone/>
            </a:pPr>
            <a:r>
              <a:t/>
            </a:r>
            <a:endParaRPr/>
          </a:p>
        </p:txBody>
      </p:sp>
      <p:sp>
        <p:nvSpPr>
          <p:cNvPr id="109" name="Google Shape;109;p18"/>
          <p:cNvSpPr txBox="1"/>
          <p:nvPr/>
        </p:nvSpPr>
        <p:spPr>
          <a:xfrm>
            <a:off x="4680450" y="2322625"/>
            <a:ext cx="2579100" cy="2304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a:t>
            </a:r>
            <a:endParaRPr b="1"/>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000">
                <a:solidFill>
                  <a:schemeClr val="dk1"/>
                </a:solidFill>
                <a:highlight>
                  <a:srgbClr val="F7F7F7"/>
                </a:highlight>
              </a:rPr>
              <a:t>loads of them!</a:t>
            </a:r>
            <a:endParaRPr sz="1000">
              <a:solidFill>
                <a:schemeClr val="dk1"/>
              </a:solidFill>
              <a:highlight>
                <a:srgbClr val="F7F7F7"/>
              </a:highlight>
            </a:endParaRPr>
          </a:p>
          <a:p>
            <a:pPr indent="0" lvl="0" marL="0" rtl="0" algn="l">
              <a:lnSpc>
                <a:spcPct val="115000"/>
              </a:lnSpc>
              <a:spcBef>
                <a:spcPts val="1600"/>
              </a:spcBef>
              <a:spcAft>
                <a:spcPts val="0"/>
              </a:spcAft>
              <a:buNone/>
            </a:pPr>
            <a:r>
              <a:rPr lang="en" sz="1000">
                <a:solidFill>
                  <a:schemeClr val="dk1"/>
                </a:solidFill>
                <a:highlight>
                  <a:srgbClr val="F7F7F7"/>
                </a:highlight>
              </a:rPr>
              <a:t>Executing else part...</a:t>
            </a:r>
            <a:endParaRPr sz="1000">
              <a:solidFill>
                <a:schemeClr val="dk1"/>
              </a:solidFill>
              <a:highlight>
                <a:srgbClr val="F7F7F7"/>
              </a:highlight>
            </a:endParaRPr>
          </a:p>
          <a:p>
            <a:pPr indent="0" lvl="0" marL="0" rtl="0" algn="l">
              <a:lnSpc>
                <a:spcPct val="115000"/>
              </a:lnSpc>
              <a:spcBef>
                <a:spcPts val="1600"/>
              </a:spcBef>
              <a:spcAft>
                <a:spcPts val="0"/>
              </a:spcAft>
              <a:buClr>
                <a:schemeClr val="dk1"/>
              </a:buClr>
              <a:buSzPts val="1100"/>
              <a:buFont typeface="Arial"/>
              <a:buNone/>
            </a:pPr>
            <a:r>
              <a:t/>
            </a:r>
            <a:endParaRPr sz="1000">
              <a:solidFill>
                <a:schemeClr val="dk1"/>
              </a:solidFill>
              <a:highlight>
                <a:srgbClr val="F7F7F7"/>
              </a:highlight>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p:txBody>
      </p:sp>
      <p:sp>
        <p:nvSpPr>
          <p:cNvPr id="110" name="Google Shape;110;p18"/>
          <p:cNvSpPr txBox="1"/>
          <p:nvPr/>
        </p:nvSpPr>
        <p:spPr>
          <a:xfrm>
            <a:off x="2607175" y="198750"/>
            <a:ext cx="4926900" cy="4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u="sng">
                <a:solidFill>
                  <a:schemeClr val="dk1"/>
                </a:solidFill>
                <a:highlight>
                  <a:srgbClr val="F7F7F7"/>
                </a:highlight>
              </a:rPr>
              <a:t>If - else ladder and </a:t>
            </a:r>
            <a:r>
              <a:rPr b="1" lang="en" u="sng">
                <a:solidFill>
                  <a:schemeClr val="dk1"/>
                </a:solidFill>
                <a:highlight>
                  <a:srgbClr val="F7F7F7"/>
                </a:highlight>
              </a:rPr>
              <a:t>Nested if - else statements Example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1333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400" u="sng">
                <a:highlight>
                  <a:srgbClr val="FFFFFF"/>
                </a:highlight>
              </a:rPr>
              <a:t>? : Ternary Operator</a:t>
            </a:r>
            <a:endParaRPr b="1" sz="1400" u="sng">
              <a:highlight>
                <a:srgbClr val="FFFFFF"/>
              </a:highlight>
            </a:endParaRPr>
          </a:p>
          <a:p>
            <a:pPr indent="0" lvl="0" marL="0" rtl="0" algn="l">
              <a:spcBef>
                <a:spcPts val="400"/>
              </a:spcBef>
              <a:spcAft>
                <a:spcPts val="0"/>
              </a:spcAft>
              <a:buNone/>
            </a:pPr>
            <a:r>
              <a:t/>
            </a:r>
            <a:endParaRPr/>
          </a:p>
        </p:txBody>
      </p:sp>
      <p:sp>
        <p:nvSpPr>
          <p:cNvPr id="116" name="Google Shape;116;p19"/>
          <p:cNvSpPr txBox="1"/>
          <p:nvPr>
            <p:ph idx="1" type="body"/>
          </p:nvPr>
        </p:nvSpPr>
        <p:spPr>
          <a:xfrm>
            <a:off x="311700" y="7628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highlight>
                  <a:srgbClr val="FFFFFF"/>
                </a:highlight>
              </a:rPr>
              <a:t>The ? : operator is just like an </a:t>
            </a:r>
            <a:r>
              <a:rPr b="1" lang="en" sz="1200">
                <a:solidFill>
                  <a:schemeClr val="dk1"/>
                </a:solidFill>
                <a:highlight>
                  <a:srgbClr val="FFFFFF"/>
                </a:highlight>
              </a:rPr>
              <a:t>if - else </a:t>
            </a:r>
            <a:r>
              <a:rPr lang="en" sz="1200">
                <a:solidFill>
                  <a:schemeClr val="dk1"/>
                </a:solidFill>
                <a:highlight>
                  <a:srgbClr val="FFFFFF"/>
                </a:highlight>
              </a:rPr>
              <a:t>statement except that, it is an operator you can use it within expressions.</a:t>
            </a:r>
            <a:endParaRPr sz="1400">
              <a:solidFill>
                <a:srgbClr val="000000"/>
              </a:solidFill>
              <a:highlight>
                <a:srgbClr val="F7F7F7"/>
              </a:highlight>
            </a:endParaRPr>
          </a:p>
          <a:p>
            <a:pPr indent="0" lvl="0" marL="0" rtl="0" algn="l">
              <a:lnSpc>
                <a:spcPct val="100000"/>
              </a:lnSpc>
              <a:spcBef>
                <a:spcPts val="0"/>
              </a:spcBef>
              <a:spcAft>
                <a:spcPts val="0"/>
              </a:spcAft>
              <a:buNone/>
            </a:pPr>
            <a:r>
              <a:t/>
            </a:r>
            <a:endParaRPr sz="1400">
              <a:solidFill>
                <a:srgbClr val="000000"/>
              </a:solidFill>
              <a:highlight>
                <a:srgbClr val="F7F7F7"/>
              </a:highlight>
            </a:endParaRPr>
          </a:p>
          <a:p>
            <a:pPr indent="0" lvl="0" marL="0" rtl="0" algn="l">
              <a:lnSpc>
                <a:spcPct val="100000"/>
              </a:lnSpc>
              <a:spcBef>
                <a:spcPts val="0"/>
              </a:spcBef>
              <a:spcAft>
                <a:spcPts val="0"/>
              </a:spcAft>
              <a:buNone/>
            </a:pPr>
            <a:r>
              <a:rPr lang="en" sz="1400">
                <a:solidFill>
                  <a:srgbClr val="000000"/>
                </a:solidFill>
                <a:highlight>
                  <a:srgbClr val="F7F7F7"/>
                </a:highlight>
              </a:rPr>
              <a:t>Ex-  </a:t>
            </a:r>
            <a:endParaRPr sz="1400">
              <a:solidFill>
                <a:srgbClr val="000000"/>
              </a:solidFill>
              <a:highlight>
                <a:srgbClr val="F7F7F7"/>
              </a:highlight>
            </a:endParaRPr>
          </a:p>
          <a:p>
            <a:pPr indent="0" lvl="0" marL="0" rtl="0" algn="l">
              <a:lnSpc>
                <a:spcPct val="100000"/>
              </a:lnSpc>
              <a:spcBef>
                <a:spcPts val="0"/>
              </a:spcBef>
              <a:spcAft>
                <a:spcPts val="0"/>
              </a:spcAft>
              <a:buNone/>
            </a:pPr>
            <a:r>
              <a:t/>
            </a:r>
            <a:endParaRPr sz="1400">
              <a:solidFill>
                <a:srgbClr val="000000"/>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main() {</a:t>
            </a:r>
            <a:endParaRPr sz="1200">
              <a:solidFill>
                <a:schemeClr val="dk1"/>
              </a:solidFill>
              <a:highlight>
                <a:srgbClr val="F7F7F7"/>
              </a:highlight>
            </a:endParaRPr>
          </a:p>
          <a:p>
            <a:pPr indent="0" lvl="0" marL="0" rtl="0" algn="l">
              <a:lnSpc>
                <a:spcPct val="100000"/>
              </a:lnSpc>
              <a:spcBef>
                <a:spcPts val="0"/>
              </a:spcBef>
              <a:spcAft>
                <a:spcPts val="0"/>
              </a:spcAft>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int a , b;</a:t>
            </a:r>
            <a:endParaRPr sz="1200">
              <a:solidFill>
                <a:schemeClr val="dk1"/>
              </a:solidFill>
              <a:highlight>
                <a:srgbClr val="F7F7F7"/>
              </a:highlight>
            </a:endParaRPr>
          </a:p>
          <a:p>
            <a:pPr indent="0" lvl="0" marL="0" rtl="0" algn="l">
              <a:lnSpc>
                <a:spcPct val="100000"/>
              </a:lnSpc>
              <a:spcBef>
                <a:spcPts val="0"/>
              </a:spcBef>
              <a:spcAft>
                <a:spcPts val="0"/>
              </a:spcAft>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a = 10;</a:t>
            </a:r>
            <a:endParaRPr sz="1200">
              <a:solidFill>
                <a:schemeClr val="dk1"/>
              </a:solidFill>
              <a:highlight>
                <a:srgbClr val="F7F7F7"/>
              </a:highlight>
            </a:endParaRPr>
          </a:p>
          <a:p>
            <a:pPr indent="0" lvl="0" marL="0" rtl="0" algn="l">
              <a:lnSpc>
                <a:spcPct val="100000"/>
              </a:lnSpc>
              <a:spcBef>
                <a:spcPts val="0"/>
              </a:spcBef>
              <a:spcAft>
                <a:spcPts val="0"/>
              </a:spcAft>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printf( "Value of b is %d\n", (a == 1) ? 20 : 30 );</a:t>
            </a:r>
            <a:endParaRPr sz="1200">
              <a:solidFill>
                <a:schemeClr val="dk1"/>
              </a:solidFill>
              <a:highlight>
                <a:srgbClr val="F7F7F7"/>
              </a:highlight>
            </a:endParaRPr>
          </a:p>
          <a:p>
            <a:pPr indent="0" lvl="0" marL="0" rtl="0" algn="l">
              <a:lnSpc>
                <a:spcPct val="100000"/>
              </a:lnSpc>
              <a:spcBef>
                <a:spcPts val="0"/>
              </a:spcBef>
              <a:spcAft>
                <a:spcPts val="0"/>
              </a:spcAft>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printf( "Value of b is %d\n", (a == 10) ? 20: 30 );</a:t>
            </a:r>
            <a:endParaRPr sz="1200">
              <a:solidFill>
                <a:schemeClr val="dk1"/>
              </a:solidFill>
              <a:highlight>
                <a:srgbClr val="F7F7F7"/>
              </a:highlight>
            </a:endParaRPr>
          </a:p>
          <a:p>
            <a:pPr indent="0" lvl="0" marL="0" rtl="0" algn="l">
              <a:lnSpc>
                <a:spcPct val="100000"/>
              </a:lnSpc>
              <a:spcBef>
                <a:spcPts val="0"/>
              </a:spcBef>
              <a:spcAft>
                <a:spcPts val="0"/>
              </a:spcAft>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a:t>
            </a:r>
            <a:endParaRPr sz="1200">
              <a:solidFill>
                <a:schemeClr val="dk1"/>
              </a:solidFill>
              <a:highlight>
                <a:srgbClr val="F7F7F7"/>
              </a:highlight>
            </a:endParaRPr>
          </a:p>
          <a:p>
            <a:pPr indent="0" lvl="0" marL="0" rtl="0" algn="l">
              <a:lnSpc>
                <a:spcPct val="100000"/>
              </a:lnSpc>
              <a:spcBef>
                <a:spcPts val="0"/>
              </a:spcBef>
              <a:spcAft>
                <a:spcPts val="0"/>
              </a:spcAft>
              <a:buNone/>
            </a:pPr>
            <a:r>
              <a:t/>
            </a:r>
            <a:endParaRPr sz="1400">
              <a:solidFill>
                <a:srgbClr val="000000"/>
              </a:solidFill>
              <a:highlight>
                <a:srgbClr val="F7F7F7"/>
              </a:highlight>
            </a:endParaRPr>
          </a:p>
          <a:p>
            <a:pPr indent="0" lvl="0" marL="0" rtl="0" algn="l">
              <a:spcBef>
                <a:spcPts val="600"/>
              </a:spcBef>
              <a:spcAft>
                <a:spcPts val="0"/>
              </a:spcAft>
              <a:buNone/>
            </a:pPr>
            <a:r>
              <a:t/>
            </a:r>
            <a:endParaRPr sz="1200">
              <a:solidFill>
                <a:srgbClr val="000000"/>
              </a:solidFill>
              <a:highlight>
                <a:srgbClr val="F7F7F7"/>
              </a:highlight>
              <a:latin typeface="Courier New"/>
              <a:ea typeface="Courier New"/>
              <a:cs typeface="Courier New"/>
              <a:sym typeface="Courier New"/>
            </a:endParaRPr>
          </a:p>
          <a:p>
            <a:pPr indent="0" lvl="0" marL="0" rtl="0" algn="l">
              <a:spcBef>
                <a:spcPts val="600"/>
              </a:spcBef>
              <a:spcAft>
                <a:spcPts val="0"/>
              </a:spcAft>
              <a:buNone/>
            </a:pPr>
            <a:r>
              <a:t/>
            </a:r>
            <a:endParaRPr sz="1200">
              <a:solidFill>
                <a:srgbClr val="000000"/>
              </a:solidFill>
              <a:highlight>
                <a:srgbClr val="F7F7F7"/>
              </a:highlight>
            </a:endParaRPr>
          </a:p>
          <a:p>
            <a:pPr indent="0" lvl="0" marL="0" rtl="0" algn="l">
              <a:spcBef>
                <a:spcPts val="600"/>
              </a:spcBef>
              <a:spcAft>
                <a:spcPts val="1600"/>
              </a:spcAft>
              <a:buNone/>
            </a:pPr>
            <a:r>
              <a:t/>
            </a:r>
            <a:endParaRPr/>
          </a:p>
        </p:txBody>
      </p:sp>
      <p:sp>
        <p:nvSpPr>
          <p:cNvPr id="117" name="Google Shape;117;p19"/>
          <p:cNvSpPr txBox="1"/>
          <p:nvPr/>
        </p:nvSpPr>
        <p:spPr>
          <a:xfrm>
            <a:off x="5901325" y="2611575"/>
            <a:ext cx="2716200" cy="12210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chemeClr val="dk1"/>
                </a:solidFill>
                <a:highlight>
                  <a:srgbClr val="F7F7F7"/>
                </a:highlight>
              </a:rPr>
              <a:t>Value of b is 30</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7F7F7"/>
                </a:highlight>
              </a:rPr>
              <a:t>Value of b is 20</a:t>
            </a:r>
            <a:endParaRPr sz="1200">
              <a:solidFill>
                <a:schemeClr val="dk1"/>
              </a:solidFill>
              <a:highlight>
                <a:srgbClr val="F7F7F7"/>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0"/>
            <a:ext cx="8520600" cy="46299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t/>
            </a:r>
            <a:endParaRPr b="1" sz="1750">
              <a:highlight>
                <a:srgbClr val="FFFFFF"/>
              </a:highlight>
            </a:endParaRPr>
          </a:p>
          <a:p>
            <a:pPr indent="0" lvl="0" marL="0" rtl="0" algn="l">
              <a:lnSpc>
                <a:spcPct val="150000"/>
              </a:lnSpc>
              <a:spcBef>
                <a:spcPts val="400"/>
              </a:spcBef>
              <a:spcAft>
                <a:spcPts val="0"/>
              </a:spcAft>
              <a:buNone/>
            </a:pPr>
            <a:r>
              <a:rPr lang="en" sz="1200">
                <a:highlight>
                  <a:srgbClr val="FFFFFF"/>
                </a:highlight>
              </a:rPr>
              <a:t>The switch statement is much like a nested </a:t>
            </a:r>
            <a:r>
              <a:rPr b="1" lang="en" sz="1200">
                <a:highlight>
                  <a:srgbClr val="FFFFFF"/>
                </a:highlight>
              </a:rPr>
              <a:t>if - else </a:t>
            </a:r>
            <a:r>
              <a:rPr lang="en" sz="1200">
                <a:highlight>
                  <a:srgbClr val="FFFFFF"/>
                </a:highlight>
              </a:rPr>
              <a:t>statement. It is mostly a matter of preference which you use, switch statement can be slightly more efficient and easier to read. If none of the listed conditions is met then default condition executed.</a:t>
            </a:r>
            <a:endParaRPr sz="1200">
              <a:highlight>
                <a:srgbClr val="FFFFFF"/>
              </a:highlight>
            </a:endParaRPr>
          </a:p>
          <a:p>
            <a:pPr indent="0" lvl="0" marL="0" rtl="0" algn="l">
              <a:spcBef>
                <a:spcPts val="0"/>
              </a:spcBef>
              <a:spcAft>
                <a:spcPts val="0"/>
              </a:spcAft>
              <a:buNone/>
            </a:pPr>
            <a:r>
              <a:t/>
            </a:r>
            <a:endParaRPr sz="1200">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 sz="1200">
                <a:highlight>
                  <a:srgbClr val="F7F7F7"/>
                </a:highlight>
              </a:rPr>
              <a:t>Ex-</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main() {</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int  Grade = 'A';</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switch( Grade ) {</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case 'A' : printf( "Excellent\n" );</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case 'B' : printf( "Good\n" );</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case 'C' : printf( "OK\n" );</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default  : printf( "What is your grade anyway?\n" );</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	</a:t>
            </a:r>
            <a:endParaRPr sz="1200">
              <a:highlight>
                <a:srgbClr val="F7F7F7"/>
              </a:highlight>
            </a:endParaRPr>
          </a:p>
          <a:p>
            <a:pPr indent="0" lvl="0" marL="0" rtl="0" algn="l">
              <a:spcBef>
                <a:spcPts val="0"/>
              </a:spcBef>
              <a:spcAft>
                <a:spcPts val="0"/>
              </a:spcAft>
              <a:buNone/>
            </a:pPr>
            <a:r>
              <a:rPr lang="en" sz="1200">
                <a:highlight>
                  <a:srgbClr val="F7F7F7"/>
                </a:highlight>
              </a:rPr>
              <a:t>}</a:t>
            </a:r>
            <a:endParaRPr sz="1200">
              <a:highlight>
                <a:srgbClr val="F7F7F7"/>
              </a:highlight>
            </a:endParaRPr>
          </a:p>
          <a:p>
            <a:pPr indent="0" lvl="0" marL="0" rtl="0" algn="l">
              <a:spcBef>
                <a:spcPts val="0"/>
              </a:spcBef>
              <a:spcAft>
                <a:spcPts val="0"/>
              </a:spcAft>
              <a:buClr>
                <a:schemeClr val="dk1"/>
              </a:buClr>
              <a:buSzPts val="1100"/>
              <a:buFont typeface="Arial"/>
              <a:buNone/>
            </a:pPr>
            <a:r>
              <a:t/>
            </a:r>
            <a:endParaRPr sz="1200">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200">
              <a:highlight>
                <a:srgbClr val="FFFFFF"/>
              </a:highlight>
            </a:endParaRPr>
          </a:p>
        </p:txBody>
      </p:sp>
      <p:sp>
        <p:nvSpPr>
          <p:cNvPr id="123" name="Google Shape;123;p20"/>
          <p:cNvSpPr txBox="1"/>
          <p:nvPr/>
        </p:nvSpPr>
        <p:spPr>
          <a:xfrm>
            <a:off x="311700" y="191525"/>
            <a:ext cx="19125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Switch Statement</a:t>
            </a:r>
            <a:endParaRPr b="1" u="sng"/>
          </a:p>
        </p:txBody>
      </p:sp>
      <p:sp>
        <p:nvSpPr>
          <p:cNvPr id="124" name="Google Shape;124;p20"/>
          <p:cNvSpPr txBox="1"/>
          <p:nvPr/>
        </p:nvSpPr>
        <p:spPr>
          <a:xfrm>
            <a:off x="6341975" y="1766375"/>
            <a:ext cx="2297400" cy="2622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sz="1200">
                <a:solidFill>
                  <a:schemeClr val="dk1"/>
                </a:solidFill>
                <a:highlight>
                  <a:srgbClr val="F7F7F7"/>
                </a:highlight>
              </a:rPr>
              <a:t>Excellent</a:t>
            </a:r>
            <a:endParaRPr sz="1200">
              <a:solidFill>
                <a:schemeClr val="dk1"/>
              </a:solidFill>
              <a:highlight>
                <a:srgbClr val="F7F7F7"/>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Good</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OK</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7F7F7"/>
                </a:highlight>
              </a:rPr>
              <a:t>What is your grade anyway?</a:t>
            </a:r>
            <a:endParaRPr sz="1200">
              <a:solidFill>
                <a:schemeClr val="dk1"/>
              </a:solidFill>
              <a:highlight>
                <a:srgbClr val="F7F7F7"/>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1" type="body"/>
          </p:nvPr>
        </p:nvSpPr>
        <p:spPr>
          <a:xfrm>
            <a:off x="102000" y="-46875"/>
            <a:ext cx="4470000" cy="49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highlight>
                <a:srgbClr val="F7F7F7"/>
              </a:highlight>
            </a:endParaRPr>
          </a:p>
          <a:p>
            <a:pPr indent="0" lvl="0" marL="0" rtl="0" algn="l">
              <a:spcBef>
                <a:spcPts val="1600"/>
              </a:spcBef>
              <a:spcAft>
                <a:spcPts val="0"/>
              </a:spcAft>
              <a:buNone/>
            </a:pPr>
            <a:r>
              <a:t/>
            </a:r>
            <a:endParaRPr sz="1000">
              <a:solidFill>
                <a:schemeClr val="dk1"/>
              </a:solidFill>
              <a:highlight>
                <a:srgbClr val="F7F7F7"/>
              </a:highlight>
            </a:endParaRPr>
          </a:p>
          <a:p>
            <a:pPr indent="0" lvl="0" marL="0" rtl="0" algn="l">
              <a:spcBef>
                <a:spcPts val="1600"/>
              </a:spcBef>
              <a:spcAft>
                <a:spcPts val="0"/>
              </a:spcAft>
              <a:buNone/>
            </a:pPr>
            <a:r>
              <a:rPr lang="en" sz="1000">
                <a:solidFill>
                  <a:schemeClr val="dk1"/>
                </a:solidFill>
                <a:highlight>
                  <a:srgbClr val="F7F7F7"/>
                </a:highlight>
              </a:rPr>
              <a:t>main() {</a:t>
            </a:r>
            <a:endParaRPr sz="1000">
              <a:solidFill>
                <a:schemeClr val="dk1"/>
              </a:solidFill>
              <a:highlight>
                <a:srgbClr val="F7F7F7"/>
              </a:highlight>
            </a:endParaRPr>
          </a:p>
          <a:p>
            <a:pPr indent="457200" lvl="0" marL="0" rtl="0" algn="l">
              <a:spcBef>
                <a:spcPts val="1600"/>
              </a:spcBef>
              <a:spcAft>
                <a:spcPts val="0"/>
              </a:spcAft>
              <a:buNone/>
            </a:pPr>
            <a:r>
              <a:rPr lang="en" sz="1000">
                <a:solidFill>
                  <a:schemeClr val="dk1"/>
                </a:solidFill>
                <a:highlight>
                  <a:srgbClr val="F7F7F7"/>
                </a:highlight>
              </a:rPr>
              <a:t>i</a:t>
            </a:r>
            <a:r>
              <a:rPr lang="en" sz="1000">
                <a:solidFill>
                  <a:schemeClr val="dk1"/>
                </a:solidFill>
                <a:highlight>
                  <a:srgbClr val="F7F7F7"/>
                </a:highlight>
              </a:rPr>
              <a:t>nt  Grade = 'B';</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switch( Grade ) {</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        case 'A' : printf( "Excellent\n" );</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        </a:t>
            </a:r>
            <a:r>
              <a:rPr lang="en" sz="1000">
                <a:solidFill>
                  <a:schemeClr val="dk1"/>
                </a:solidFill>
                <a:highlight>
                  <a:srgbClr val="F7F7F7"/>
                </a:highlight>
              </a:rPr>
              <a:t>           break;</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        case 'B' : printf( "Good\n" );</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                   break;</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        default  : printf( "What is your grade anyway?\n" );</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 }</a:t>
            </a:r>
            <a:endParaRPr sz="1000">
              <a:solidFill>
                <a:schemeClr val="dk1"/>
              </a:solidFill>
              <a:highlight>
                <a:srgbClr val="F7F7F7"/>
              </a:highlight>
            </a:endParaRPr>
          </a:p>
          <a:p>
            <a:pPr indent="0" lvl="0" marL="0" rtl="0" algn="l">
              <a:spcBef>
                <a:spcPts val="1600"/>
              </a:spcBef>
              <a:spcAft>
                <a:spcPts val="1600"/>
              </a:spcAft>
              <a:buNone/>
            </a:pPr>
            <a:r>
              <a:rPr lang="en" sz="1000">
                <a:solidFill>
                  <a:schemeClr val="dk1"/>
                </a:solidFill>
                <a:highlight>
                  <a:srgbClr val="F7F7F7"/>
                </a:highlight>
              </a:rPr>
              <a:t>}</a:t>
            </a:r>
            <a:endParaRPr sz="1600"/>
          </a:p>
        </p:txBody>
      </p:sp>
      <p:sp>
        <p:nvSpPr>
          <p:cNvPr id="130" name="Google Shape;130;p21"/>
          <p:cNvSpPr txBox="1"/>
          <p:nvPr/>
        </p:nvSpPr>
        <p:spPr>
          <a:xfrm>
            <a:off x="3170600" y="2452650"/>
            <a:ext cx="1032900" cy="8958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a:t>
            </a:r>
            <a:endParaRPr b="1"/>
          </a:p>
          <a:p>
            <a:pPr indent="0" lvl="0" marL="0" rtl="0" algn="l">
              <a:spcBef>
                <a:spcPts val="0"/>
              </a:spcBef>
              <a:spcAft>
                <a:spcPts val="0"/>
              </a:spcAft>
              <a:buNone/>
            </a:pPr>
            <a:r>
              <a:t/>
            </a:r>
            <a:endParaRPr b="1"/>
          </a:p>
          <a:p>
            <a:pPr indent="0" lvl="0" marL="0" rtl="0" algn="l">
              <a:lnSpc>
                <a:spcPct val="115000"/>
              </a:lnSpc>
              <a:spcBef>
                <a:spcPts val="0"/>
              </a:spcBef>
              <a:spcAft>
                <a:spcPts val="1600"/>
              </a:spcAft>
              <a:buClr>
                <a:schemeClr val="dk1"/>
              </a:buClr>
              <a:buSzPts val="1100"/>
              <a:buFont typeface="Arial"/>
              <a:buNone/>
            </a:pPr>
            <a:r>
              <a:rPr lang="en" sz="1000">
                <a:solidFill>
                  <a:schemeClr val="dk1"/>
                </a:solidFill>
                <a:highlight>
                  <a:srgbClr val="F7F7F7"/>
                </a:highlight>
              </a:rPr>
              <a:t>Good</a:t>
            </a:r>
            <a:endParaRPr b="1"/>
          </a:p>
        </p:txBody>
      </p:sp>
      <p:sp>
        <p:nvSpPr>
          <p:cNvPr id="131" name="Google Shape;131;p21"/>
          <p:cNvSpPr txBox="1"/>
          <p:nvPr/>
        </p:nvSpPr>
        <p:spPr>
          <a:xfrm>
            <a:off x="102000" y="242100"/>
            <a:ext cx="319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Using break Statement:</a:t>
            </a:r>
            <a:endParaRPr b="1" u="sng"/>
          </a:p>
          <a:p>
            <a:pPr indent="0" lvl="0" marL="0" rtl="0" algn="l">
              <a:spcBef>
                <a:spcPts val="0"/>
              </a:spcBef>
              <a:spcAft>
                <a:spcPts val="0"/>
              </a:spcAft>
              <a:buNone/>
            </a:pPr>
            <a:r>
              <a:t/>
            </a:r>
            <a:endParaRPr b="1"/>
          </a:p>
        </p:txBody>
      </p:sp>
      <p:sp>
        <p:nvSpPr>
          <p:cNvPr id="132" name="Google Shape;132;p21"/>
          <p:cNvSpPr txBox="1"/>
          <p:nvPr/>
        </p:nvSpPr>
        <p:spPr>
          <a:xfrm>
            <a:off x="4738250" y="3700"/>
            <a:ext cx="4356000" cy="49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u="sng"/>
              <a:t>default</a:t>
            </a:r>
            <a:r>
              <a:rPr b="1" lang="en" u="sng"/>
              <a:t> condition:</a:t>
            </a:r>
            <a:r>
              <a:rPr b="1" lang="en" sz="1200"/>
              <a:t> </a:t>
            </a:r>
            <a:r>
              <a:rPr lang="en" sz="1000">
                <a:solidFill>
                  <a:schemeClr val="dk1"/>
                </a:solidFill>
                <a:highlight>
                  <a:srgbClr val="FFFFFF"/>
                </a:highlight>
              </a:rPr>
              <a:t>If none of the listed conditions is met then </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None/>
            </a:pPr>
            <a:r>
              <a:rPr lang="en" sz="1000">
                <a:solidFill>
                  <a:schemeClr val="dk1"/>
                </a:solidFill>
                <a:highlight>
                  <a:srgbClr val="FFFFFF"/>
                </a:highlight>
              </a:rPr>
              <a:t>default condition executed.</a:t>
            </a:r>
            <a:endParaRPr b="1" sz="1200"/>
          </a:p>
          <a:p>
            <a:pPr indent="0" lvl="0" marL="0" rtl="0" algn="l">
              <a:spcBef>
                <a:spcPts val="0"/>
              </a:spcBef>
              <a:spcAft>
                <a:spcPts val="0"/>
              </a:spcAft>
              <a:buNone/>
            </a:pPr>
            <a:r>
              <a:t/>
            </a:r>
            <a:endParaRPr b="1"/>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7F7F7"/>
                </a:highlight>
              </a:rPr>
              <a:t>main() {</a:t>
            </a:r>
            <a:endParaRPr sz="1000">
              <a:solidFill>
                <a:schemeClr val="dk1"/>
              </a:solidFill>
              <a:highlight>
                <a:srgbClr val="F7F7F7"/>
              </a:highlight>
            </a:endParaRPr>
          </a:p>
          <a:p>
            <a:pPr indent="457200" lvl="0" marL="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int  Grade = 'C';</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switch( Grade ) {</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        case 'A' : printf( "Excellent\n" );</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                   break;</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        case 'B' : printf( "Good\n" );</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                   break;</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        default  : printf( "What is your grade anyway?\n" );</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 }</a:t>
            </a:r>
            <a:endParaRPr sz="1000">
              <a:solidFill>
                <a:schemeClr val="dk1"/>
              </a:solidFill>
              <a:highlight>
                <a:srgbClr val="F7F7F7"/>
              </a:highlight>
            </a:endParaRPr>
          </a:p>
          <a:p>
            <a:pPr indent="0" lvl="0" marL="0" rtl="0" algn="l">
              <a:lnSpc>
                <a:spcPct val="115000"/>
              </a:lnSpc>
              <a:spcBef>
                <a:spcPts val="1600"/>
              </a:spcBef>
              <a:spcAft>
                <a:spcPts val="1600"/>
              </a:spcAft>
              <a:buClr>
                <a:schemeClr val="dk1"/>
              </a:buClr>
              <a:buSzPts val="1100"/>
              <a:buFont typeface="Arial"/>
              <a:buNone/>
            </a:pPr>
            <a:r>
              <a:rPr lang="en" sz="1000">
                <a:solidFill>
                  <a:schemeClr val="dk1"/>
                </a:solidFill>
                <a:highlight>
                  <a:srgbClr val="F7F7F7"/>
                </a:highlight>
              </a:rPr>
              <a:t>}</a:t>
            </a:r>
            <a:endParaRPr/>
          </a:p>
        </p:txBody>
      </p:sp>
      <p:sp>
        <p:nvSpPr>
          <p:cNvPr id="133" name="Google Shape;133;p21"/>
          <p:cNvSpPr txBox="1"/>
          <p:nvPr/>
        </p:nvSpPr>
        <p:spPr>
          <a:xfrm>
            <a:off x="7216075" y="2452650"/>
            <a:ext cx="1842000" cy="1047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Output:</a:t>
            </a:r>
            <a:endParaRPr b="1">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1600"/>
              </a:spcAft>
              <a:buClr>
                <a:schemeClr val="dk1"/>
              </a:buClr>
              <a:buSzPts val="1100"/>
              <a:buFont typeface="Arial"/>
              <a:buNone/>
            </a:pPr>
            <a:r>
              <a:rPr lang="en" sz="1000">
                <a:solidFill>
                  <a:schemeClr val="dk1"/>
                </a:solidFill>
                <a:highlight>
                  <a:srgbClr val="F7F7F7"/>
                </a:highlight>
              </a:rPr>
              <a:t>What is your grade anyway?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3200400" rtl="0" algn="l">
              <a:lnSpc>
                <a:spcPct val="85714"/>
              </a:lnSpc>
              <a:spcBef>
                <a:spcPts val="0"/>
              </a:spcBef>
              <a:spcAft>
                <a:spcPts val="0"/>
              </a:spcAft>
              <a:buClr>
                <a:schemeClr val="dk1"/>
              </a:buClr>
              <a:buSzPts val="1100"/>
              <a:buFont typeface="Arial"/>
              <a:buNone/>
            </a:pPr>
            <a:r>
              <a:rPr b="1" lang="en" sz="2100" u="sng">
                <a:solidFill>
                  <a:srgbClr val="000000"/>
                </a:solidFill>
                <a:highlight>
                  <a:srgbClr val="FFFFFF"/>
                </a:highlight>
              </a:rPr>
              <a:t>Looping</a:t>
            </a:r>
            <a:endParaRPr b="1" sz="2100" u="sng">
              <a:solidFill>
                <a:srgbClr val="000000"/>
              </a:solidFill>
              <a:highlight>
                <a:srgbClr val="FFFFFF"/>
              </a:highlight>
            </a:endParaRPr>
          </a:p>
          <a:p>
            <a:pPr indent="0" lvl="0" marL="0" rtl="0" algn="l">
              <a:spcBef>
                <a:spcPts val="0"/>
              </a:spcBef>
              <a:spcAft>
                <a:spcPts val="0"/>
              </a:spcAft>
              <a:buNone/>
            </a:pPr>
            <a:r>
              <a:t/>
            </a:r>
            <a:endParaRPr/>
          </a:p>
        </p:txBody>
      </p:sp>
      <p:sp>
        <p:nvSpPr>
          <p:cNvPr id="139" name="Google Shape;139;p22"/>
          <p:cNvSpPr txBox="1"/>
          <p:nvPr>
            <p:ph idx="1" type="body"/>
          </p:nvPr>
        </p:nvSpPr>
        <p:spPr>
          <a:xfrm>
            <a:off x="311700" y="906725"/>
            <a:ext cx="8520600" cy="3662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750" u="sng">
                <a:solidFill>
                  <a:schemeClr val="dk1"/>
                </a:solidFill>
                <a:highlight>
                  <a:schemeClr val="lt1"/>
                </a:highlight>
              </a:rPr>
              <a:t>while loop</a:t>
            </a:r>
            <a:r>
              <a:rPr lang="en" sz="1750" u="sng">
                <a:solidFill>
                  <a:schemeClr val="dk1"/>
                </a:solidFill>
                <a:highlight>
                  <a:schemeClr val="lt1"/>
                </a:highlight>
              </a:rPr>
              <a:t> </a:t>
            </a:r>
            <a:r>
              <a:rPr lang="en" sz="1750">
                <a:solidFill>
                  <a:schemeClr val="dk1"/>
                </a:solidFill>
                <a:highlight>
                  <a:schemeClr val="lt1"/>
                </a:highlight>
              </a:rPr>
              <a:t>- </a:t>
            </a:r>
            <a:r>
              <a:rPr lang="en" sz="1200">
                <a:solidFill>
                  <a:schemeClr val="dk1"/>
                </a:solidFill>
                <a:highlight>
                  <a:schemeClr val="lt1"/>
                </a:highlight>
              </a:rPr>
              <a:t>A while statement is like a repeating if statement. Like an If statement, if the test condition is true: the statements get executed. The difference is that after the statements have been executed, the test condition is checked again. If it is still true the statements get executed again.This cycle repeats until the test condition evaluates to false.</a:t>
            </a:r>
            <a:endParaRPr sz="1200">
              <a:solidFill>
                <a:schemeClr val="dk1"/>
              </a:solidFill>
              <a:highlight>
                <a:srgbClr val="F7F7F7"/>
              </a:highlight>
              <a:latin typeface="Courier New"/>
              <a:ea typeface="Courier New"/>
              <a:cs typeface="Courier New"/>
              <a:sym typeface="Courier New"/>
            </a:endParaRPr>
          </a:p>
          <a:p>
            <a:pPr indent="0" lvl="0" marL="0" rtl="0" algn="l">
              <a:lnSpc>
                <a:spcPct val="100000"/>
              </a:lnSpc>
              <a:spcBef>
                <a:spcPts val="400"/>
              </a:spcBef>
              <a:spcAft>
                <a:spcPts val="0"/>
              </a:spcAft>
              <a:buClr>
                <a:schemeClr val="dk1"/>
              </a:buClr>
              <a:buSzPts val="1100"/>
              <a:buFont typeface="Arial"/>
              <a:buNone/>
            </a:pPr>
            <a:r>
              <a:rPr lang="en" sz="1200">
                <a:solidFill>
                  <a:schemeClr val="dk1"/>
                </a:solidFill>
                <a:highlight>
                  <a:srgbClr val="F7F7F7"/>
                </a:highlight>
              </a:rPr>
              <a:t>Ex-</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main() {</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7F7F7"/>
                </a:highlight>
              </a:rPr>
              <a:t>    int i = 1;</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while ( i &lt; 11 )  {</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printf("%d ", i );</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i = i + 1;</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7F7F7"/>
                </a:highlight>
              </a:rPr>
              <a:t>    }</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7F7F7"/>
                </a:highlight>
              </a:rPr>
              <a:t>}</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1600"/>
              </a:spcBef>
              <a:spcAft>
                <a:spcPts val="1600"/>
              </a:spcAft>
              <a:buNone/>
            </a:pPr>
            <a:r>
              <a:t/>
            </a:r>
            <a:endParaRPr sz="1200">
              <a:solidFill>
                <a:schemeClr val="dk1"/>
              </a:solidFill>
              <a:highlight>
                <a:srgbClr val="FFFFFF"/>
              </a:highlight>
            </a:endParaRPr>
          </a:p>
        </p:txBody>
      </p:sp>
      <p:sp>
        <p:nvSpPr>
          <p:cNvPr id="140" name="Google Shape;140;p22"/>
          <p:cNvSpPr txBox="1"/>
          <p:nvPr/>
        </p:nvSpPr>
        <p:spPr>
          <a:xfrm>
            <a:off x="4889950" y="3160600"/>
            <a:ext cx="3070200" cy="9897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highlight>
                  <a:srgbClr val="F7F7F7"/>
                </a:highlight>
                <a:latin typeface="Courier New"/>
                <a:ea typeface="Courier New"/>
                <a:cs typeface="Courier New"/>
                <a:sym typeface="Courier New"/>
              </a:rPr>
              <a:t>Output:</a:t>
            </a:r>
            <a:r>
              <a:rPr lang="en" sz="1200">
                <a:solidFill>
                  <a:schemeClr val="dk1"/>
                </a:solidFill>
                <a:highlight>
                  <a:srgbClr val="F7F7F7"/>
                </a:highlight>
                <a:latin typeface="Courier New"/>
                <a:ea typeface="Courier New"/>
                <a:cs typeface="Courier New"/>
                <a:sym typeface="Courier New"/>
              </a:rPr>
              <a:t> 1 2 3 4 5 6 7 8 9 10</a:t>
            </a:r>
            <a:endParaRPr sz="12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