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b543095fd_0_0: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8b543095fd_0_0:notes"/>
          <p:cNvSpPr/>
          <p:nvPr>
            <p:ph idx="2" type="sldImg"/>
          </p:nvPr>
        </p:nvSpPr>
        <p:spPr>
          <a:xfrm>
            <a:off x="381794" y="685800"/>
            <a:ext cx="60942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8f647be0f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f647be0f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8f647be0f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8f647be0f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9FAFC"/>
                </a:highlight>
              </a:rPr>
              <a:t>This program takes a number from the user and stores in the file </a:t>
            </a:r>
            <a:r>
              <a:rPr lang="en" sz="1050">
                <a:solidFill>
                  <a:schemeClr val="dk1"/>
                </a:solidFill>
                <a:highlight>
                  <a:srgbClr val="F5F5F5"/>
                </a:highlight>
                <a:latin typeface="Courier New"/>
                <a:ea typeface="Courier New"/>
                <a:cs typeface="Courier New"/>
                <a:sym typeface="Courier New"/>
              </a:rPr>
              <a:t>program.txt</a:t>
            </a:r>
            <a:r>
              <a:rPr lang="en" sz="1350">
                <a:solidFill>
                  <a:schemeClr val="dk1"/>
                </a:solidFill>
                <a:highlight>
                  <a:srgbClr val="F9FAFC"/>
                </a:highlight>
              </a:rPr>
              <a:t>.</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After you compile and run this program, you can see a text file </a:t>
            </a:r>
            <a:r>
              <a:rPr lang="en" sz="1050">
                <a:solidFill>
                  <a:schemeClr val="dk1"/>
                </a:solidFill>
                <a:highlight>
                  <a:srgbClr val="F5F5F5"/>
                </a:highlight>
                <a:latin typeface="Courier New"/>
                <a:ea typeface="Courier New"/>
                <a:cs typeface="Courier New"/>
                <a:sym typeface="Courier New"/>
              </a:rPr>
              <a:t>program.txt</a:t>
            </a:r>
            <a:r>
              <a:rPr lang="en" sz="1350">
                <a:solidFill>
                  <a:schemeClr val="dk1"/>
                </a:solidFill>
                <a:highlight>
                  <a:srgbClr val="F9FAFC"/>
                </a:highlight>
              </a:rPr>
              <a:t> created in C drive of your computer. When you open the file, you can see the integer you entered.</a:t>
            </a:r>
            <a:endParaRPr sz="1350">
              <a:solidFill>
                <a:schemeClr val="dk1"/>
              </a:solidFill>
              <a:highlight>
                <a:srgbClr val="F9FAFC"/>
              </a:high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f647be0f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f647be0f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9FAFC"/>
                </a:highlight>
              </a:rPr>
              <a:t>This program reads the integer present in the </a:t>
            </a:r>
            <a:r>
              <a:rPr lang="en" sz="1050">
                <a:solidFill>
                  <a:schemeClr val="dk1"/>
                </a:solidFill>
                <a:highlight>
                  <a:srgbClr val="F5F5F5"/>
                </a:highlight>
                <a:latin typeface="Courier New"/>
                <a:ea typeface="Courier New"/>
                <a:cs typeface="Courier New"/>
                <a:sym typeface="Courier New"/>
              </a:rPr>
              <a:t>program.txt</a:t>
            </a:r>
            <a:r>
              <a:rPr lang="en" sz="1350">
                <a:solidFill>
                  <a:schemeClr val="dk1"/>
                </a:solidFill>
                <a:highlight>
                  <a:srgbClr val="F9FAFC"/>
                </a:highlight>
              </a:rPr>
              <a:t> file and prints it onto the screen.</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If you successfully created the file from Example 1, running this program will get you the integer you entered.</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Other functions like </a:t>
            </a:r>
            <a:r>
              <a:rPr lang="en" sz="1050">
                <a:solidFill>
                  <a:schemeClr val="dk1"/>
                </a:solidFill>
                <a:highlight>
                  <a:srgbClr val="F5F5F5"/>
                </a:highlight>
                <a:latin typeface="Courier New"/>
                <a:ea typeface="Courier New"/>
                <a:cs typeface="Courier New"/>
                <a:sym typeface="Courier New"/>
              </a:rPr>
              <a:t>fgetchar()</a:t>
            </a:r>
            <a:r>
              <a:rPr lang="en" sz="1350">
                <a:solidFill>
                  <a:schemeClr val="dk1"/>
                </a:solidFill>
                <a:highlight>
                  <a:srgbClr val="F9FAFC"/>
                </a:highlight>
              </a:rPr>
              <a:t>, </a:t>
            </a:r>
            <a:r>
              <a:rPr lang="en" sz="1050">
                <a:solidFill>
                  <a:schemeClr val="dk1"/>
                </a:solidFill>
                <a:highlight>
                  <a:srgbClr val="F5F5F5"/>
                </a:highlight>
                <a:latin typeface="Courier New"/>
                <a:ea typeface="Courier New"/>
                <a:cs typeface="Courier New"/>
                <a:sym typeface="Courier New"/>
              </a:rPr>
              <a:t>fputc()</a:t>
            </a:r>
            <a:r>
              <a:rPr lang="en" sz="1350">
                <a:solidFill>
                  <a:schemeClr val="dk1"/>
                </a:solidFill>
                <a:highlight>
                  <a:srgbClr val="F9FAFC"/>
                </a:highlight>
              </a:rPr>
              <a:t> etc. can be used in a similar way.</a:t>
            </a:r>
            <a:endParaRPr sz="1350">
              <a:solidFill>
                <a:schemeClr val="dk1"/>
              </a:solidFill>
              <a:highlight>
                <a:srgbClr val="F9FAFC"/>
              </a:highlight>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f647be0f4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f647be0f4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f647be0f4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f647be0f4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f647be0f4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f647be0f4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9FAFC"/>
                </a:highlight>
              </a:rPr>
              <a:t>In this program, we create a new file </a:t>
            </a:r>
            <a:r>
              <a:rPr lang="en" sz="1050">
                <a:solidFill>
                  <a:schemeClr val="dk1"/>
                </a:solidFill>
                <a:highlight>
                  <a:srgbClr val="F5F5F5"/>
                </a:highlight>
                <a:latin typeface="Courier New"/>
                <a:ea typeface="Courier New"/>
                <a:cs typeface="Courier New"/>
                <a:sym typeface="Courier New"/>
              </a:rPr>
              <a:t>program.bin</a:t>
            </a:r>
            <a:r>
              <a:rPr lang="en" sz="1350">
                <a:solidFill>
                  <a:schemeClr val="dk1"/>
                </a:solidFill>
                <a:highlight>
                  <a:srgbClr val="F9FAFC"/>
                </a:highlight>
              </a:rPr>
              <a:t> in the C drive.We declare a structure </a:t>
            </a:r>
            <a:r>
              <a:rPr lang="en" sz="1050">
                <a:solidFill>
                  <a:schemeClr val="dk1"/>
                </a:solidFill>
                <a:highlight>
                  <a:srgbClr val="F5F5F5"/>
                </a:highlight>
                <a:latin typeface="Courier New"/>
                <a:ea typeface="Courier New"/>
                <a:cs typeface="Courier New"/>
                <a:sym typeface="Courier New"/>
              </a:rPr>
              <a:t>threeNum</a:t>
            </a:r>
            <a:r>
              <a:rPr lang="en" sz="1350">
                <a:solidFill>
                  <a:schemeClr val="dk1"/>
                </a:solidFill>
                <a:highlight>
                  <a:srgbClr val="F9FAFC"/>
                </a:highlight>
              </a:rPr>
              <a:t> with three numbers - </a:t>
            </a:r>
            <a:r>
              <a:rPr lang="en" sz="1050">
                <a:solidFill>
                  <a:schemeClr val="dk1"/>
                </a:solidFill>
                <a:highlight>
                  <a:srgbClr val="F5F5F5"/>
                </a:highlight>
                <a:latin typeface="Courier New"/>
                <a:ea typeface="Courier New"/>
                <a:cs typeface="Courier New"/>
                <a:sym typeface="Courier New"/>
              </a:rPr>
              <a:t>n1, n2 and n3</a:t>
            </a:r>
            <a:r>
              <a:rPr lang="en" sz="1350">
                <a:solidFill>
                  <a:schemeClr val="dk1"/>
                </a:solidFill>
                <a:highlight>
                  <a:srgbClr val="F9FAFC"/>
                </a:highlight>
              </a:rPr>
              <a:t>, and define it in the main function as num.</a:t>
            </a:r>
            <a:br>
              <a:rPr lang="en" sz="1350">
                <a:solidFill>
                  <a:schemeClr val="dk1"/>
                </a:solidFill>
                <a:highlight>
                  <a:srgbClr val="F9FAFC"/>
                </a:highlight>
              </a:rPr>
            </a:br>
            <a:r>
              <a:rPr lang="en" sz="1350">
                <a:solidFill>
                  <a:schemeClr val="dk1"/>
                </a:solidFill>
                <a:highlight>
                  <a:srgbClr val="F9FAFC"/>
                </a:highlight>
              </a:rPr>
              <a:t>Now, inside the for loop, we store the value into the file using </a:t>
            </a:r>
            <a:r>
              <a:rPr lang="en" sz="1050">
                <a:solidFill>
                  <a:schemeClr val="dk1"/>
                </a:solidFill>
                <a:highlight>
                  <a:srgbClr val="F5F5F5"/>
                </a:highlight>
                <a:latin typeface="Courier New"/>
                <a:ea typeface="Courier New"/>
                <a:cs typeface="Courier New"/>
                <a:sym typeface="Courier New"/>
              </a:rPr>
              <a:t>fwrite()</a:t>
            </a:r>
            <a:r>
              <a:rPr lang="en" sz="1350">
                <a:solidFill>
                  <a:schemeClr val="dk1"/>
                </a:solidFill>
                <a:highlight>
                  <a:srgbClr val="F9FAFC"/>
                </a:highlight>
              </a:rPr>
              <a:t>.The first parameter takes the address of </a:t>
            </a:r>
            <a:r>
              <a:rPr lang="en" sz="1050">
                <a:solidFill>
                  <a:schemeClr val="dk1"/>
                </a:solidFill>
                <a:highlight>
                  <a:srgbClr val="F5F5F5"/>
                </a:highlight>
                <a:latin typeface="Courier New"/>
                <a:ea typeface="Courier New"/>
                <a:cs typeface="Courier New"/>
                <a:sym typeface="Courier New"/>
              </a:rPr>
              <a:t>num</a:t>
            </a:r>
            <a:r>
              <a:rPr lang="en" sz="1350">
                <a:solidFill>
                  <a:schemeClr val="dk1"/>
                </a:solidFill>
                <a:highlight>
                  <a:srgbClr val="F9FAFC"/>
                </a:highlight>
              </a:rPr>
              <a:t> and the second parameter takes the size of the structure </a:t>
            </a:r>
            <a:r>
              <a:rPr lang="en" sz="1050">
                <a:solidFill>
                  <a:schemeClr val="dk1"/>
                </a:solidFill>
                <a:highlight>
                  <a:srgbClr val="F5F5F5"/>
                </a:highlight>
                <a:latin typeface="Courier New"/>
                <a:ea typeface="Courier New"/>
                <a:cs typeface="Courier New"/>
                <a:sym typeface="Courier New"/>
              </a:rPr>
              <a:t>threeNum</a:t>
            </a:r>
            <a:r>
              <a:rPr lang="en" sz="1350">
                <a:solidFill>
                  <a:schemeClr val="dk1"/>
                </a:solidFill>
                <a:highlight>
                  <a:srgbClr val="F9FAFC"/>
                </a:highlight>
              </a:rPr>
              <a:t>.</a:t>
            </a:r>
            <a:br>
              <a:rPr lang="en" sz="1350">
                <a:solidFill>
                  <a:schemeClr val="dk1"/>
                </a:solidFill>
                <a:highlight>
                  <a:srgbClr val="F9FAFC"/>
                </a:highlight>
              </a:rPr>
            </a:br>
            <a:r>
              <a:rPr lang="en" sz="1350">
                <a:solidFill>
                  <a:schemeClr val="dk1"/>
                </a:solidFill>
                <a:highlight>
                  <a:srgbClr val="F9FAFC"/>
                </a:highlight>
              </a:rPr>
              <a:t>Since we're only inserting one instance of </a:t>
            </a:r>
            <a:r>
              <a:rPr lang="en" sz="1050">
                <a:solidFill>
                  <a:schemeClr val="dk1"/>
                </a:solidFill>
                <a:highlight>
                  <a:srgbClr val="F5F5F5"/>
                </a:highlight>
                <a:latin typeface="Courier New"/>
                <a:ea typeface="Courier New"/>
                <a:cs typeface="Courier New"/>
                <a:sym typeface="Courier New"/>
              </a:rPr>
              <a:t>num</a:t>
            </a:r>
            <a:r>
              <a:rPr lang="en" sz="1350">
                <a:solidFill>
                  <a:schemeClr val="dk1"/>
                </a:solidFill>
                <a:highlight>
                  <a:srgbClr val="F9FAFC"/>
                </a:highlight>
              </a:rPr>
              <a:t>, the third parameter is </a:t>
            </a:r>
            <a:r>
              <a:rPr lang="en" sz="1050">
                <a:solidFill>
                  <a:schemeClr val="dk1"/>
                </a:solidFill>
                <a:highlight>
                  <a:srgbClr val="F5F5F5"/>
                </a:highlight>
                <a:latin typeface="Courier New"/>
                <a:ea typeface="Courier New"/>
                <a:cs typeface="Courier New"/>
                <a:sym typeface="Courier New"/>
              </a:rPr>
              <a:t>1</a:t>
            </a:r>
            <a:r>
              <a:rPr lang="en" sz="1350">
                <a:solidFill>
                  <a:schemeClr val="dk1"/>
                </a:solidFill>
                <a:highlight>
                  <a:srgbClr val="F9FAFC"/>
                </a:highlight>
              </a:rPr>
              <a:t>. And, the last parameter </a:t>
            </a:r>
            <a:r>
              <a:rPr lang="en" sz="1050">
                <a:solidFill>
                  <a:schemeClr val="dk1"/>
                </a:solidFill>
                <a:highlight>
                  <a:srgbClr val="F5F5F5"/>
                </a:highlight>
                <a:latin typeface="Courier New"/>
                <a:ea typeface="Courier New"/>
                <a:cs typeface="Courier New"/>
                <a:sym typeface="Courier New"/>
              </a:rPr>
              <a:t>*fptr</a:t>
            </a:r>
            <a:r>
              <a:rPr lang="en" sz="1350">
                <a:solidFill>
                  <a:schemeClr val="dk1"/>
                </a:solidFill>
                <a:highlight>
                  <a:srgbClr val="F9FAFC"/>
                </a:highlight>
              </a:rPr>
              <a:t> points to the file we're storing the data.</a:t>
            </a:r>
            <a:br>
              <a:rPr lang="en" sz="1350">
                <a:solidFill>
                  <a:schemeClr val="dk1"/>
                </a:solidFill>
                <a:highlight>
                  <a:srgbClr val="F9FAFC"/>
                </a:highlight>
              </a:rPr>
            </a:br>
            <a:r>
              <a:rPr lang="en" sz="1350">
                <a:solidFill>
                  <a:schemeClr val="dk1"/>
                </a:solidFill>
                <a:highlight>
                  <a:srgbClr val="F9FAFC"/>
                </a:highlight>
              </a:rPr>
              <a:t>Finally, we close the file.</a:t>
            </a:r>
            <a:endParaRPr sz="1350">
              <a:solidFill>
                <a:schemeClr val="dk1"/>
              </a:solidFill>
              <a:highlight>
                <a:srgbClr val="F9FAFC"/>
              </a:highlight>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f647be0f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f647be0f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f647be0f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f647be0f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9FAFC"/>
                </a:highlight>
              </a:rPr>
              <a:t>In this program, you read the same file </a:t>
            </a:r>
            <a:r>
              <a:rPr lang="en" sz="1050">
                <a:solidFill>
                  <a:schemeClr val="dk1"/>
                </a:solidFill>
                <a:highlight>
                  <a:srgbClr val="F5F5F5"/>
                </a:highlight>
                <a:latin typeface="Courier New"/>
                <a:ea typeface="Courier New"/>
                <a:cs typeface="Courier New"/>
                <a:sym typeface="Courier New"/>
              </a:rPr>
              <a:t>program.bin</a:t>
            </a:r>
            <a:r>
              <a:rPr lang="en" sz="1350">
                <a:solidFill>
                  <a:schemeClr val="dk1"/>
                </a:solidFill>
                <a:highlight>
                  <a:srgbClr val="F9FAFC"/>
                </a:highlight>
              </a:rPr>
              <a:t> and loop through the records one by one.</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In simple terms, you read one </a:t>
            </a:r>
            <a:r>
              <a:rPr lang="en" sz="1050">
                <a:solidFill>
                  <a:schemeClr val="dk1"/>
                </a:solidFill>
                <a:highlight>
                  <a:srgbClr val="F5F5F5"/>
                </a:highlight>
                <a:latin typeface="Courier New"/>
                <a:ea typeface="Courier New"/>
                <a:cs typeface="Courier New"/>
                <a:sym typeface="Courier New"/>
              </a:rPr>
              <a:t>threeNum</a:t>
            </a:r>
            <a:r>
              <a:rPr lang="en" sz="1350">
                <a:solidFill>
                  <a:schemeClr val="dk1"/>
                </a:solidFill>
                <a:highlight>
                  <a:srgbClr val="F9FAFC"/>
                </a:highlight>
              </a:rPr>
              <a:t> record of </a:t>
            </a:r>
            <a:r>
              <a:rPr lang="en" sz="1050">
                <a:solidFill>
                  <a:schemeClr val="dk1"/>
                </a:solidFill>
                <a:highlight>
                  <a:srgbClr val="F5F5F5"/>
                </a:highlight>
                <a:latin typeface="Courier New"/>
                <a:ea typeface="Courier New"/>
                <a:cs typeface="Courier New"/>
                <a:sym typeface="Courier New"/>
              </a:rPr>
              <a:t>threeNum</a:t>
            </a:r>
            <a:r>
              <a:rPr lang="en" sz="1350">
                <a:solidFill>
                  <a:schemeClr val="dk1"/>
                </a:solidFill>
                <a:highlight>
                  <a:srgbClr val="F9FAFC"/>
                </a:highlight>
              </a:rPr>
              <a:t> size from the file pointed by </a:t>
            </a:r>
            <a:r>
              <a:rPr lang="en" sz="1050">
                <a:solidFill>
                  <a:schemeClr val="dk1"/>
                </a:solidFill>
                <a:highlight>
                  <a:srgbClr val="F5F5F5"/>
                </a:highlight>
                <a:latin typeface="Courier New"/>
                <a:ea typeface="Courier New"/>
                <a:cs typeface="Courier New"/>
                <a:sym typeface="Courier New"/>
              </a:rPr>
              <a:t>*fptr</a:t>
            </a:r>
            <a:r>
              <a:rPr lang="en" sz="1350">
                <a:solidFill>
                  <a:schemeClr val="dk1"/>
                </a:solidFill>
                <a:highlight>
                  <a:srgbClr val="F9FAFC"/>
                </a:highlight>
              </a:rPr>
              <a:t> into the structure </a:t>
            </a:r>
            <a:r>
              <a:rPr lang="en" sz="1050">
                <a:solidFill>
                  <a:schemeClr val="dk1"/>
                </a:solidFill>
                <a:highlight>
                  <a:srgbClr val="F5F5F5"/>
                </a:highlight>
                <a:latin typeface="Courier New"/>
                <a:ea typeface="Courier New"/>
                <a:cs typeface="Courier New"/>
                <a:sym typeface="Courier New"/>
              </a:rPr>
              <a:t>num</a:t>
            </a:r>
            <a:r>
              <a:rPr lang="en" sz="1350">
                <a:solidFill>
                  <a:schemeClr val="dk1"/>
                </a:solidFill>
                <a:highlight>
                  <a:srgbClr val="F9FAFC"/>
                </a:highlight>
              </a:rPr>
              <a:t>.</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9FAFC"/>
                </a:highlight>
              </a:rPr>
              <a:t>You'll get the same records you inserted in Example 3.</a:t>
            </a:r>
            <a:endParaRPr sz="1350">
              <a:solidFill>
                <a:schemeClr val="dk1"/>
              </a:solidFill>
              <a:highlight>
                <a:srgbClr val="F9FAFC"/>
              </a:highlight>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f647be0f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f647be0f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f647be0f4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f647be0f4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f647be0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f647be0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8f647be0f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8f647be0f4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9FAFC"/>
                </a:highlight>
              </a:rPr>
              <a:t>This program will start reading the records from the file </a:t>
            </a:r>
            <a:r>
              <a:rPr lang="en" sz="1050">
                <a:solidFill>
                  <a:schemeClr val="dk1"/>
                </a:solidFill>
                <a:highlight>
                  <a:srgbClr val="F5F5F5"/>
                </a:highlight>
                <a:latin typeface="Courier New"/>
                <a:ea typeface="Courier New"/>
                <a:cs typeface="Courier New"/>
                <a:sym typeface="Courier New"/>
              </a:rPr>
              <a:t>program.bin</a:t>
            </a:r>
            <a:r>
              <a:rPr lang="en" sz="1350">
                <a:solidFill>
                  <a:schemeClr val="dk1"/>
                </a:solidFill>
                <a:highlight>
                  <a:srgbClr val="F9FAFC"/>
                </a:highlight>
              </a:rPr>
              <a:t> in the reverse order (last to first) and prints it.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8f647be0f4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8f647be0f4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8f647be0f4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8f647be0f4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8f647be0f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8f647be0f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f647be0f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f647be0f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8f647be0f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8f647be0f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8f647be0f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8f647be0f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8f647be0f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8f647be0f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9FAFC"/>
                </a:highlight>
              </a:rPr>
              <a:t>Let's suppose the file </a:t>
            </a:r>
            <a:r>
              <a:rPr lang="en" sz="1050">
                <a:solidFill>
                  <a:schemeClr val="dk1"/>
                </a:solidFill>
                <a:highlight>
                  <a:srgbClr val="F5F5F5"/>
                </a:highlight>
                <a:latin typeface="Courier New"/>
                <a:ea typeface="Courier New"/>
                <a:cs typeface="Courier New"/>
                <a:sym typeface="Courier New"/>
              </a:rPr>
              <a:t>newprogram.txt</a:t>
            </a:r>
            <a:r>
              <a:rPr lang="en" sz="1350">
                <a:solidFill>
                  <a:schemeClr val="dk1"/>
                </a:solidFill>
                <a:highlight>
                  <a:srgbClr val="F9FAFC"/>
                </a:highlight>
              </a:rPr>
              <a:t> doesn't exist in the location </a:t>
            </a:r>
            <a:r>
              <a:rPr lang="en" sz="1050">
                <a:solidFill>
                  <a:schemeClr val="dk1"/>
                </a:solidFill>
                <a:highlight>
                  <a:srgbClr val="F5F5F5"/>
                </a:highlight>
                <a:latin typeface="Courier New"/>
                <a:ea typeface="Courier New"/>
                <a:cs typeface="Courier New"/>
                <a:sym typeface="Courier New"/>
              </a:rPr>
              <a:t>E:\cprogram</a:t>
            </a:r>
            <a:r>
              <a:rPr lang="en" sz="1350">
                <a:solidFill>
                  <a:schemeClr val="dk1"/>
                </a:solidFill>
                <a:highlight>
                  <a:srgbClr val="F9FAFC"/>
                </a:highlight>
              </a:rPr>
              <a:t>. The first function creates a new file named </a:t>
            </a:r>
            <a:r>
              <a:rPr lang="en" sz="1050">
                <a:solidFill>
                  <a:schemeClr val="dk1"/>
                </a:solidFill>
                <a:highlight>
                  <a:srgbClr val="F5F5F5"/>
                </a:highlight>
                <a:latin typeface="Courier New"/>
                <a:ea typeface="Courier New"/>
                <a:cs typeface="Courier New"/>
                <a:sym typeface="Courier New"/>
              </a:rPr>
              <a:t>newprogram.txt</a:t>
            </a:r>
            <a:r>
              <a:rPr lang="en" sz="1350">
                <a:solidFill>
                  <a:schemeClr val="dk1"/>
                </a:solidFill>
                <a:highlight>
                  <a:srgbClr val="F9FAFC"/>
                </a:highlight>
              </a:rPr>
              <a:t> and opens it for writing as per the mode 'w'.The writing mode allows you to create and edit (overwrite) the contents of the file.</a:t>
            </a:r>
            <a:endParaRPr sz="1350">
              <a:solidFill>
                <a:schemeClr val="dk1"/>
              </a:solidFill>
              <a:highlight>
                <a:srgbClr val="F9FAFC"/>
              </a:highlight>
            </a:endParaRPr>
          </a:p>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9FAFC"/>
                </a:highlight>
              </a:rPr>
              <a:t>Now let's suppose the second binary file </a:t>
            </a:r>
            <a:r>
              <a:rPr lang="en" sz="1050">
                <a:solidFill>
                  <a:schemeClr val="dk1"/>
                </a:solidFill>
                <a:highlight>
                  <a:srgbClr val="F5F5F5"/>
                </a:highlight>
                <a:latin typeface="Courier New"/>
                <a:ea typeface="Courier New"/>
                <a:cs typeface="Courier New"/>
                <a:sym typeface="Courier New"/>
              </a:rPr>
              <a:t>oldprogram.bin</a:t>
            </a:r>
            <a:r>
              <a:rPr lang="en" sz="1350">
                <a:solidFill>
                  <a:schemeClr val="dk1"/>
                </a:solidFill>
                <a:highlight>
                  <a:srgbClr val="F9FAFC"/>
                </a:highlight>
              </a:rPr>
              <a:t> exists in the location </a:t>
            </a:r>
            <a:r>
              <a:rPr lang="en" sz="1050">
                <a:solidFill>
                  <a:schemeClr val="dk1"/>
                </a:solidFill>
                <a:highlight>
                  <a:srgbClr val="F5F5F5"/>
                </a:highlight>
                <a:latin typeface="Courier New"/>
                <a:ea typeface="Courier New"/>
                <a:cs typeface="Courier New"/>
                <a:sym typeface="Courier New"/>
              </a:rPr>
              <a:t>E:\cprogram</a:t>
            </a:r>
            <a:r>
              <a:rPr lang="en" sz="1350">
                <a:solidFill>
                  <a:schemeClr val="dk1"/>
                </a:solidFill>
                <a:highlight>
                  <a:srgbClr val="F9FAFC"/>
                </a:highlight>
              </a:rPr>
              <a:t>. The second function opens the existing file for reading in binary mode 'rb'.The reading mode only allows you to read the file, you cannot write into the file.</a:t>
            </a:r>
            <a:endParaRPr sz="1350">
              <a:solidFill>
                <a:schemeClr val="dk1"/>
              </a:solidFill>
              <a:highlight>
                <a:srgbClr val="F9FAFC"/>
              </a:highlight>
            </a:endParaRPr>
          </a:p>
          <a:p>
            <a:pPr indent="0" lvl="0" marL="0" rtl="0" algn="l">
              <a:spcBef>
                <a:spcPts val="45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f647be0f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f647be0f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8f647be0f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8f647be0f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showMasterSp="0">
  <p:cSld name="Title Slide 4">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16666" l="0" r="13051" t="0"/>
          <a:stretch/>
        </p:blipFill>
        <p:spPr>
          <a:xfrm rot="5400000">
            <a:off x="-79309" y="1909718"/>
            <a:ext cx="3312900" cy="3176100"/>
          </a:xfrm>
          <a:prstGeom prst="rect">
            <a:avLst/>
          </a:prstGeom>
          <a:noFill/>
          <a:ln>
            <a:noFill/>
          </a:ln>
        </p:spPr>
      </p:pic>
      <p:sp>
        <p:nvSpPr>
          <p:cNvPr id="52" name="Google Shape;52;p13"/>
          <p:cNvSpPr txBox="1"/>
          <p:nvPr>
            <p:ph idx="1" type="body"/>
          </p:nvPr>
        </p:nvSpPr>
        <p:spPr>
          <a:xfrm>
            <a:off x="1079192" y="3760507"/>
            <a:ext cx="5313900" cy="882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95000"/>
              </a:lnSpc>
              <a:spcBef>
                <a:spcPts val="1400"/>
              </a:spcBef>
              <a:spcAft>
                <a:spcPts val="0"/>
              </a:spcAft>
              <a:buClr>
                <a:schemeClr val="dk1"/>
              </a:buClr>
              <a:buSzPts val="1800"/>
              <a:buFont typeface="Avenir"/>
              <a:buNone/>
              <a:defRPr b="0" i="0" sz="1700" u="none" cap="none" strike="noStrike">
                <a:solidFill>
                  <a:schemeClr val="dk1"/>
                </a:solidFill>
                <a:latin typeface="Avenir"/>
                <a:ea typeface="Avenir"/>
                <a:cs typeface="Avenir"/>
                <a:sym typeface="Avenir"/>
              </a:defRPr>
            </a:lvl1pPr>
            <a:lvl2pPr indent="-228600" lvl="1" marL="914400" marR="0" rtl="0" algn="l">
              <a:lnSpc>
                <a:spcPct val="95000"/>
              </a:lnSpc>
              <a:spcBef>
                <a:spcPts val="1600"/>
              </a:spcBef>
              <a:spcAft>
                <a:spcPts val="0"/>
              </a:spcAft>
              <a:buClr>
                <a:schemeClr val="lt1"/>
              </a:buClr>
              <a:buSzPts val="1400"/>
              <a:buFont typeface="Avenir"/>
              <a:buNone/>
              <a:defRPr b="0" i="0" sz="1100" u="none" cap="none" strike="noStrike">
                <a:solidFill>
                  <a:schemeClr val="lt1"/>
                </a:solidFill>
                <a:latin typeface="Avenir"/>
                <a:ea typeface="Avenir"/>
                <a:cs typeface="Avenir"/>
                <a:sym typeface="Avenir"/>
              </a:defRPr>
            </a:lvl2pPr>
            <a:lvl3pPr indent="-228600" lvl="2" marL="1371600" marR="0" rtl="0" algn="l">
              <a:lnSpc>
                <a:spcPct val="95000"/>
              </a:lnSpc>
              <a:spcBef>
                <a:spcPts val="300"/>
              </a:spcBef>
              <a:spcAft>
                <a:spcPts val="0"/>
              </a:spcAft>
              <a:buClr>
                <a:schemeClr val="lt1"/>
              </a:buClr>
              <a:buSzPts val="1400"/>
              <a:buFont typeface="Arial"/>
              <a:buNone/>
              <a:defRPr b="0" i="0" sz="1100" u="none" cap="none" strike="noStrike">
                <a:solidFill>
                  <a:schemeClr val="lt1"/>
                </a:solidFill>
                <a:latin typeface="Avenir"/>
                <a:ea typeface="Avenir"/>
                <a:cs typeface="Avenir"/>
                <a:sym typeface="Avenir"/>
              </a:defRPr>
            </a:lvl3pPr>
            <a:lvl4pPr indent="-228600" lvl="3" marL="1828800" marR="0" rtl="0" algn="l">
              <a:lnSpc>
                <a:spcPct val="95000"/>
              </a:lnSpc>
              <a:spcBef>
                <a:spcPts val="300"/>
              </a:spcBef>
              <a:spcAft>
                <a:spcPts val="0"/>
              </a:spcAft>
              <a:buClr>
                <a:schemeClr val="lt1"/>
              </a:buClr>
              <a:buSzPts val="1400"/>
              <a:buFont typeface="Merriweather Sans"/>
              <a:buNone/>
              <a:defRPr b="0" i="0" sz="1100" u="none" cap="none" strike="noStrike">
                <a:solidFill>
                  <a:schemeClr val="lt1"/>
                </a:solidFill>
                <a:latin typeface="Avenir"/>
                <a:ea typeface="Avenir"/>
                <a:cs typeface="Avenir"/>
                <a:sym typeface="Avenir"/>
              </a:defRPr>
            </a:lvl4pPr>
            <a:lvl5pPr indent="-228600" lvl="4" marL="2286000" marR="0" rtl="0" algn="l">
              <a:lnSpc>
                <a:spcPct val="95000"/>
              </a:lnSpc>
              <a:spcBef>
                <a:spcPts val="300"/>
              </a:spcBef>
              <a:spcAft>
                <a:spcPts val="0"/>
              </a:spcAft>
              <a:buClr>
                <a:schemeClr val="dk1"/>
              </a:buClr>
              <a:buSzPts val="1400"/>
              <a:buFont typeface="Avenir"/>
              <a:buNone/>
              <a:defRPr b="0" i="0" sz="1100" u="none" cap="none" strike="noStrike">
                <a:solidFill>
                  <a:schemeClr val="lt1"/>
                </a:solidFill>
                <a:latin typeface="Avenir"/>
                <a:ea typeface="Avenir"/>
                <a:cs typeface="Avenir"/>
                <a:sym typeface="Avenir"/>
              </a:defRPr>
            </a:lvl5pPr>
            <a:lvl6pPr indent="-304800" lvl="5" marL="2743200" marR="0" rtl="0" algn="l">
              <a:lnSpc>
                <a:spcPct val="95000"/>
              </a:lnSpc>
              <a:spcBef>
                <a:spcPts val="300"/>
              </a:spcBef>
              <a:spcAft>
                <a:spcPts val="0"/>
              </a:spcAft>
              <a:buClr>
                <a:schemeClr val="dk1"/>
              </a:buClr>
              <a:buSzPts val="1200"/>
              <a:buFont typeface="Arial"/>
              <a:buChar char="•"/>
              <a:defRPr b="0" i="0" sz="1200" u="none" cap="none" strike="noStrike">
                <a:solidFill>
                  <a:schemeClr val="dk1"/>
                </a:solidFill>
                <a:latin typeface="Avenir"/>
                <a:ea typeface="Avenir"/>
                <a:cs typeface="Avenir"/>
                <a:sym typeface="Avenir"/>
              </a:defRPr>
            </a:lvl6pPr>
            <a:lvl7pPr indent="-304800" lvl="6" marL="3200400" marR="0" rtl="0" algn="l">
              <a:lnSpc>
                <a:spcPct val="95000"/>
              </a:lnSpc>
              <a:spcBef>
                <a:spcPts val="300"/>
              </a:spcBef>
              <a:spcAft>
                <a:spcPts val="0"/>
              </a:spcAft>
              <a:buClr>
                <a:schemeClr val="dk1"/>
              </a:buClr>
              <a:buSzPts val="1200"/>
              <a:buFont typeface="Arial"/>
              <a:buChar char="•"/>
              <a:defRPr b="0" i="0" sz="1200" u="none" cap="none" strike="noStrike">
                <a:solidFill>
                  <a:schemeClr val="dk1"/>
                </a:solidFill>
                <a:latin typeface="Avenir"/>
                <a:ea typeface="Avenir"/>
                <a:cs typeface="Avenir"/>
                <a:sym typeface="Avenir"/>
              </a:defRPr>
            </a:lvl7pPr>
            <a:lvl8pPr indent="-304800" lvl="7" marL="3657600" marR="0" rtl="0" algn="l">
              <a:lnSpc>
                <a:spcPct val="95000"/>
              </a:lnSpc>
              <a:spcBef>
                <a:spcPts val="300"/>
              </a:spcBef>
              <a:spcAft>
                <a:spcPts val="0"/>
              </a:spcAft>
              <a:buClr>
                <a:schemeClr val="dk1"/>
              </a:buClr>
              <a:buSzPts val="1200"/>
              <a:buFont typeface="Arial"/>
              <a:buChar char="•"/>
              <a:defRPr b="0" i="0" sz="1200" u="none" cap="none" strike="noStrike">
                <a:solidFill>
                  <a:schemeClr val="dk1"/>
                </a:solidFill>
                <a:latin typeface="Avenir"/>
                <a:ea typeface="Avenir"/>
                <a:cs typeface="Avenir"/>
                <a:sym typeface="Avenir"/>
              </a:defRPr>
            </a:lvl8pPr>
            <a:lvl9pPr indent="-304800" lvl="8" marL="4114800" marR="0" rtl="0" algn="l">
              <a:lnSpc>
                <a:spcPct val="95000"/>
              </a:lnSpc>
              <a:spcBef>
                <a:spcPts val="300"/>
              </a:spcBef>
              <a:spcAft>
                <a:spcPts val="300"/>
              </a:spcAft>
              <a:buClr>
                <a:schemeClr val="dk1"/>
              </a:buClr>
              <a:buSzPts val="1200"/>
              <a:buFont typeface="Arial"/>
              <a:buChar char="•"/>
              <a:defRPr b="0" i="0" sz="1200" u="none" cap="none" strike="noStrike">
                <a:solidFill>
                  <a:schemeClr val="dk1"/>
                </a:solidFill>
                <a:latin typeface="Avenir"/>
                <a:ea typeface="Avenir"/>
                <a:cs typeface="Avenir"/>
                <a:sym typeface="Avenir"/>
              </a:defRPr>
            </a:lvl9pPr>
          </a:lstStyle>
          <a:p/>
        </p:txBody>
      </p:sp>
      <p:sp>
        <p:nvSpPr>
          <p:cNvPr id="53" name="Google Shape;53;p13"/>
          <p:cNvSpPr txBox="1"/>
          <p:nvPr>
            <p:ph idx="10" type="dt"/>
          </p:nvPr>
        </p:nvSpPr>
        <p:spPr>
          <a:xfrm>
            <a:off x="1079192" y="3322934"/>
            <a:ext cx="5313900" cy="251400"/>
          </a:xfrm>
          <a:prstGeom prst="rect">
            <a:avLst/>
          </a:prstGeom>
          <a:noFill/>
          <a:ln>
            <a:noFill/>
          </a:ln>
        </p:spPr>
        <p:txBody>
          <a:bodyPr anchorCtr="0" anchor="t" bIns="68575" lIns="68575" spcFirstLastPara="1" rIns="68575" wrap="square" tIns="68575">
            <a:noAutofit/>
          </a:bodyPr>
          <a:lstStyle>
            <a:lvl1pPr indent="0" lvl="0" marL="0" marR="0" rtl="0" algn="l">
              <a:spcBef>
                <a:spcPts val="0"/>
              </a:spcBef>
              <a:spcAft>
                <a:spcPts val="0"/>
              </a:spcAft>
              <a:buSzPts val="1100"/>
              <a:buNone/>
              <a:defRPr sz="1200">
                <a:solidFill>
                  <a:schemeClr val="dk1"/>
                </a:solidFill>
                <a:latin typeface="Avenir"/>
                <a:ea typeface="Avenir"/>
                <a:cs typeface="Avenir"/>
                <a:sym typeface="Avenir"/>
              </a:defRPr>
            </a:lvl1pPr>
            <a:lvl2pPr indent="0" lvl="1" marL="342900"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2pPr>
            <a:lvl3pPr indent="0" lvl="2" marL="685800"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3pPr>
            <a:lvl4pPr indent="0" lvl="3" marL="1028700"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4pPr>
            <a:lvl5pPr indent="0" lvl="4" marL="1371600"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5pPr>
            <a:lvl6pPr indent="0" lvl="5" marL="1714500"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6pPr>
            <a:lvl7pPr indent="0" lvl="6" marL="2057400"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7pPr>
            <a:lvl8pPr indent="0" lvl="7" marL="2400300"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8pPr>
            <a:lvl9pPr indent="0" lvl="8" marL="2743200" marR="0" rtl="0" algn="l">
              <a:spcBef>
                <a:spcPts val="0"/>
              </a:spcBef>
              <a:spcAft>
                <a:spcPts val="0"/>
              </a:spcAft>
              <a:buSzPts val="1100"/>
              <a:buNone/>
              <a:defRPr b="0" i="0" sz="1400" u="none" cap="none" strike="noStrike">
                <a:solidFill>
                  <a:schemeClr val="dk1"/>
                </a:solidFill>
                <a:latin typeface="Avenir"/>
                <a:ea typeface="Avenir"/>
                <a:cs typeface="Avenir"/>
                <a:sym typeface="Avenir"/>
              </a:defRPr>
            </a:lvl9pPr>
          </a:lstStyle>
          <a:p/>
        </p:txBody>
      </p:sp>
      <p:sp>
        <p:nvSpPr>
          <p:cNvPr id="54" name="Google Shape;54;p13"/>
          <p:cNvSpPr txBox="1"/>
          <p:nvPr>
            <p:ph type="title"/>
          </p:nvPr>
        </p:nvSpPr>
        <p:spPr>
          <a:xfrm>
            <a:off x="1078010" y="1484320"/>
            <a:ext cx="5315100" cy="1827900"/>
          </a:xfrm>
          <a:prstGeom prst="rect">
            <a:avLst/>
          </a:prstGeom>
          <a:noFill/>
          <a:ln>
            <a:noFill/>
          </a:ln>
        </p:spPr>
        <p:txBody>
          <a:bodyPr anchorCtr="0" anchor="b" bIns="91425" lIns="91425" spcFirstLastPara="1" rIns="91425" wrap="square" tIns="91425">
            <a:noAutofit/>
          </a:bodyPr>
          <a:lstStyle>
            <a:lvl1pPr indent="0" lvl="0" marL="0" marR="0" rtl="0" algn="l">
              <a:lnSpc>
                <a:spcPct val="95000"/>
              </a:lnSpc>
              <a:spcBef>
                <a:spcPts val="0"/>
              </a:spcBef>
              <a:spcAft>
                <a:spcPts val="0"/>
              </a:spcAft>
              <a:buClr>
                <a:schemeClr val="dk1"/>
              </a:buClr>
              <a:buSzPts val="2800"/>
              <a:buFont typeface="Avenir"/>
              <a:buNone/>
              <a:defRPr b="1" i="0" sz="3800" u="none" cap="none" strike="noStrike">
                <a:solidFill>
                  <a:schemeClr val="dk1"/>
                </a:solidFill>
                <a:latin typeface="Avenir"/>
                <a:ea typeface="Avenir"/>
                <a:cs typeface="Avenir"/>
                <a:sym typeface="Avenir"/>
              </a:defRPr>
            </a:lvl1pPr>
            <a:lvl2pPr indent="0" lvl="1" rtl="0">
              <a:spcBef>
                <a:spcPts val="0"/>
              </a:spcBef>
              <a:spcAft>
                <a:spcPts val="0"/>
              </a:spcAft>
              <a:buSzPts val="2800"/>
              <a:buNone/>
              <a:defRPr sz="1400"/>
            </a:lvl2pPr>
            <a:lvl3pPr indent="0" lvl="2" rtl="0">
              <a:spcBef>
                <a:spcPts val="0"/>
              </a:spcBef>
              <a:spcAft>
                <a:spcPts val="0"/>
              </a:spcAft>
              <a:buSzPts val="2800"/>
              <a:buNone/>
              <a:defRPr sz="1400"/>
            </a:lvl3pPr>
            <a:lvl4pPr indent="0" lvl="3" rtl="0">
              <a:spcBef>
                <a:spcPts val="0"/>
              </a:spcBef>
              <a:spcAft>
                <a:spcPts val="0"/>
              </a:spcAft>
              <a:buSzPts val="2800"/>
              <a:buNone/>
              <a:defRPr sz="1400"/>
            </a:lvl4pPr>
            <a:lvl5pPr indent="0" lvl="4" rtl="0">
              <a:spcBef>
                <a:spcPts val="0"/>
              </a:spcBef>
              <a:spcAft>
                <a:spcPts val="0"/>
              </a:spcAft>
              <a:buSzPts val="2800"/>
              <a:buNone/>
              <a:defRPr sz="1400"/>
            </a:lvl5pPr>
            <a:lvl6pPr indent="0" lvl="5" rtl="0">
              <a:spcBef>
                <a:spcPts val="0"/>
              </a:spcBef>
              <a:spcAft>
                <a:spcPts val="0"/>
              </a:spcAft>
              <a:buSzPts val="2800"/>
              <a:buNone/>
              <a:defRPr sz="1400"/>
            </a:lvl6pPr>
            <a:lvl7pPr indent="0" lvl="6" rtl="0">
              <a:spcBef>
                <a:spcPts val="0"/>
              </a:spcBef>
              <a:spcAft>
                <a:spcPts val="0"/>
              </a:spcAft>
              <a:buSzPts val="2800"/>
              <a:buNone/>
              <a:defRPr sz="1400"/>
            </a:lvl7pPr>
            <a:lvl8pPr indent="0" lvl="7" rtl="0">
              <a:spcBef>
                <a:spcPts val="0"/>
              </a:spcBef>
              <a:spcAft>
                <a:spcPts val="0"/>
              </a:spcAft>
              <a:buSzPts val="2800"/>
              <a:buNone/>
              <a:defRPr sz="1400"/>
            </a:lvl8pPr>
            <a:lvl9pPr indent="0" lvl="8" rtl="0">
              <a:spcBef>
                <a:spcPts val="0"/>
              </a:spcBef>
              <a:spcAft>
                <a:spcPts val="0"/>
              </a:spcAft>
              <a:buSzPts val="2800"/>
              <a:buNone/>
              <a:defRPr sz="1400"/>
            </a:lvl9pPr>
          </a:lstStyle>
          <a:p/>
        </p:txBody>
      </p:sp>
      <p:grpSp>
        <p:nvGrpSpPr>
          <p:cNvPr id="55" name="Google Shape;55;p13"/>
          <p:cNvGrpSpPr/>
          <p:nvPr/>
        </p:nvGrpSpPr>
        <p:grpSpPr>
          <a:xfrm>
            <a:off x="1151949" y="238819"/>
            <a:ext cx="7623513" cy="243900"/>
            <a:chOff x="1535523" y="318425"/>
            <a:chExt cx="10161974" cy="325200"/>
          </a:xfrm>
        </p:grpSpPr>
        <p:pic>
          <p:nvPicPr>
            <p:cNvPr id="56" name="Google Shape;56;p13"/>
            <p:cNvPicPr preferRelativeResize="0"/>
            <p:nvPr/>
          </p:nvPicPr>
          <p:blipFill rotWithShape="1">
            <a:blip r:embed="rId3">
              <a:alphaModFix/>
            </a:blip>
            <a:srcRect b="0" l="0" r="0" t="0"/>
            <a:stretch/>
          </p:blipFill>
          <p:spPr>
            <a:xfrm>
              <a:off x="1535523" y="318425"/>
              <a:ext cx="1125000" cy="325200"/>
            </a:xfrm>
            <a:prstGeom prst="rect">
              <a:avLst/>
            </a:prstGeom>
            <a:noFill/>
            <a:ln>
              <a:noFill/>
            </a:ln>
          </p:spPr>
        </p:pic>
        <p:pic>
          <p:nvPicPr>
            <p:cNvPr id="57" name="Google Shape;57;p13"/>
            <p:cNvPicPr preferRelativeResize="0"/>
            <p:nvPr/>
          </p:nvPicPr>
          <p:blipFill rotWithShape="1">
            <a:blip r:embed="rId4">
              <a:alphaModFix/>
            </a:blip>
            <a:srcRect b="0" l="0" r="0" t="0"/>
            <a:stretch/>
          </p:blipFill>
          <p:spPr>
            <a:xfrm>
              <a:off x="7248197" y="427459"/>
              <a:ext cx="4449300" cy="2046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idx="1" type="body"/>
          </p:nvPr>
        </p:nvSpPr>
        <p:spPr>
          <a:xfrm>
            <a:off x="1079192" y="3760507"/>
            <a:ext cx="5313900" cy="882300"/>
          </a:xfrm>
          <a:prstGeom prst="rect">
            <a:avLst/>
          </a:prstGeom>
          <a:noFill/>
          <a:ln>
            <a:noFill/>
          </a:ln>
        </p:spPr>
        <p:txBody>
          <a:bodyPr anchorCtr="0" anchor="t" bIns="34275" lIns="68550" spcFirstLastPara="1" rIns="68550" wrap="square" tIns="34275">
            <a:noAutofit/>
          </a:bodyPr>
          <a:lstStyle/>
          <a:p>
            <a:pPr indent="0" lvl="0" marL="0" marR="0" rtl="0" algn="l">
              <a:lnSpc>
                <a:spcPct val="95000"/>
              </a:lnSpc>
              <a:spcBef>
                <a:spcPts val="0"/>
              </a:spcBef>
              <a:spcAft>
                <a:spcPts val="1600"/>
              </a:spcAft>
              <a:buClr>
                <a:schemeClr val="dk1"/>
              </a:buClr>
              <a:buFont typeface="Avenir"/>
              <a:buNone/>
            </a:pPr>
            <a:r>
              <a:rPr lang="en"/>
              <a:t>Garimendra Verma (aka Gary)</a:t>
            </a:r>
            <a:r>
              <a:rPr b="0" i="0" lang="en" sz="1700" u="none" cap="none" strike="noStrike">
                <a:solidFill>
                  <a:schemeClr val="dk1"/>
                </a:solidFill>
                <a:latin typeface="Avenir"/>
                <a:ea typeface="Avenir"/>
                <a:cs typeface="Avenir"/>
                <a:sym typeface="Avenir"/>
              </a:rPr>
              <a:t>, Presenter </a:t>
            </a:r>
            <a:endParaRPr b="0" i="0" sz="1700" u="none" cap="none" strike="noStrike">
              <a:solidFill>
                <a:schemeClr val="dk1"/>
              </a:solidFill>
              <a:latin typeface="Avenir"/>
              <a:ea typeface="Avenir"/>
              <a:cs typeface="Avenir"/>
              <a:sym typeface="Avenir"/>
            </a:endParaRPr>
          </a:p>
        </p:txBody>
      </p:sp>
      <p:sp>
        <p:nvSpPr>
          <p:cNvPr id="63" name="Google Shape;63;p14"/>
          <p:cNvSpPr txBox="1"/>
          <p:nvPr>
            <p:ph idx="10" type="dt"/>
          </p:nvPr>
        </p:nvSpPr>
        <p:spPr>
          <a:xfrm>
            <a:off x="1079192" y="3322934"/>
            <a:ext cx="5313900" cy="251400"/>
          </a:xfrm>
          <a:prstGeom prst="rect">
            <a:avLst/>
          </a:prstGeom>
          <a:noFill/>
          <a:ln>
            <a:noFill/>
          </a:ln>
        </p:spPr>
        <p:txBody>
          <a:bodyPr anchorCtr="0" anchor="t" bIns="34275" lIns="68550" spcFirstLastPara="1" rIns="68550" wrap="square" tIns="34275">
            <a:noAutofit/>
          </a:bodyPr>
          <a:lstStyle/>
          <a:p>
            <a:pPr indent="0" lvl="0" marL="0" marR="0" rtl="0" algn="l">
              <a:spcBef>
                <a:spcPts val="0"/>
              </a:spcBef>
              <a:spcAft>
                <a:spcPts val="0"/>
              </a:spcAft>
              <a:buNone/>
            </a:pPr>
            <a:r>
              <a:rPr lang="en"/>
              <a:t>August 8</a:t>
            </a:r>
            <a:r>
              <a:rPr lang="en" sz="1200">
                <a:solidFill>
                  <a:schemeClr val="dk1"/>
                </a:solidFill>
                <a:latin typeface="Avenir"/>
                <a:ea typeface="Avenir"/>
                <a:cs typeface="Avenir"/>
                <a:sym typeface="Avenir"/>
              </a:rPr>
              <a:t>, 20</a:t>
            </a:r>
            <a:r>
              <a:rPr lang="en"/>
              <a:t>20</a:t>
            </a:r>
            <a:endParaRPr sz="1200">
              <a:solidFill>
                <a:schemeClr val="dk1"/>
              </a:solidFill>
              <a:latin typeface="Avenir"/>
              <a:ea typeface="Avenir"/>
              <a:cs typeface="Avenir"/>
              <a:sym typeface="Avenir"/>
            </a:endParaRPr>
          </a:p>
        </p:txBody>
      </p:sp>
      <p:sp>
        <p:nvSpPr>
          <p:cNvPr id="64" name="Google Shape;64;p14"/>
          <p:cNvSpPr txBox="1"/>
          <p:nvPr>
            <p:ph type="title"/>
          </p:nvPr>
        </p:nvSpPr>
        <p:spPr>
          <a:xfrm>
            <a:off x="1078010" y="1484320"/>
            <a:ext cx="5315100" cy="1827900"/>
          </a:xfrm>
          <a:prstGeom prst="rect">
            <a:avLst/>
          </a:prstGeom>
          <a:noFill/>
          <a:ln>
            <a:noFill/>
          </a:ln>
        </p:spPr>
        <p:txBody>
          <a:bodyPr anchorCtr="0" anchor="b" bIns="34275" lIns="68550" spcFirstLastPara="1" rIns="68550" wrap="square" tIns="34275">
            <a:noAutofit/>
          </a:bodyPr>
          <a:lstStyle/>
          <a:p>
            <a:pPr indent="0" lvl="0" marL="0" marR="0" rtl="0" algn="l">
              <a:lnSpc>
                <a:spcPct val="95000"/>
              </a:lnSpc>
              <a:spcBef>
                <a:spcPts val="0"/>
              </a:spcBef>
              <a:spcAft>
                <a:spcPts val="0"/>
              </a:spcAft>
              <a:buClr>
                <a:schemeClr val="dk1"/>
              </a:buClr>
              <a:buFont typeface="Avenir"/>
              <a:buNone/>
            </a:pPr>
            <a:r>
              <a:rPr lang="en"/>
              <a:t>C Language - Part 4</a:t>
            </a:r>
            <a:endParaRPr/>
          </a:p>
          <a:p>
            <a:pPr indent="0" lvl="0" marL="0" marR="0" rtl="0" algn="l">
              <a:lnSpc>
                <a:spcPct val="95000"/>
              </a:lnSpc>
              <a:spcBef>
                <a:spcPts val="0"/>
              </a:spcBef>
              <a:spcAft>
                <a:spcPts val="0"/>
              </a:spcAft>
              <a:buClr>
                <a:schemeClr val="dk1"/>
              </a:buClr>
              <a:buFont typeface="Avenir"/>
              <a:buNone/>
            </a:pPr>
            <a:r>
              <a:rPr lang="en"/>
              <a:t>File Handling</a:t>
            </a:r>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Reading and writing to a text file</a:t>
            </a:r>
            <a:endParaRPr b="1" sz="1800">
              <a:solidFill>
                <a:srgbClr val="25265E"/>
              </a:solidFill>
              <a:highlight>
                <a:srgbClr val="FFFFFF"/>
              </a:highlight>
            </a:endParaRPr>
          </a:p>
          <a:p>
            <a:pPr indent="0" lvl="0" marL="0" rtl="0" algn="l">
              <a:spcBef>
                <a:spcPts val="900"/>
              </a:spcBef>
              <a:spcAft>
                <a:spcPts val="0"/>
              </a:spcAft>
              <a:buNone/>
            </a:pPr>
            <a:r>
              <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350">
                <a:solidFill>
                  <a:schemeClr val="dk1"/>
                </a:solidFill>
                <a:highlight>
                  <a:srgbClr val="FFFFFF"/>
                </a:highlight>
              </a:rPr>
              <a:t>For reading and writing to a text file, we use the functions </a:t>
            </a:r>
            <a:r>
              <a:rPr lang="en" sz="1500">
                <a:solidFill>
                  <a:schemeClr val="dk1"/>
                </a:solidFill>
                <a:highlight>
                  <a:srgbClr val="F5F5F5"/>
                </a:highlight>
                <a:latin typeface="Courier New"/>
                <a:ea typeface="Courier New"/>
                <a:cs typeface="Courier New"/>
                <a:sym typeface="Courier New"/>
              </a:rPr>
              <a:t>fprintf()</a:t>
            </a:r>
            <a:r>
              <a:rPr lang="en" sz="1350">
                <a:solidFill>
                  <a:schemeClr val="dk1"/>
                </a:solidFill>
                <a:highlight>
                  <a:srgbClr val="F9FAFC"/>
                </a:highlight>
              </a:rPr>
              <a:t> </a:t>
            </a:r>
            <a:r>
              <a:rPr lang="en" sz="1350">
                <a:solidFill>
                  <a:schemeClr val="dk1"/>
                </a:solidFill>
                <a:highlight>
                  <a:srgbClr val="FFFFFF"/>
                </a:highlight>
              </a:rPr>
              <a:t>and</a:t>
            </a:r>
            <a:r>
              <a:rPr lang="en" sz="135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fscanf().</a:t>
            </a:r>
            <a:endParaRPr sz="1500">
              <a:solidFill>
                <a:schemeClr val="dk1"/>
              </a:solidFill>
              <a:highlight>
                <a:srgbClr val="F5F5F5"/>
              </a:highlight>
              <a:latin typeface="Courier New"/>
              <a:ea typeface="Courier New"/>
              <a:cs typeface="Courier New"/>
              <a:sym typeface="Courier New"/>
            </a:endParaRPr>
          </a:p>
          <a:p>
            <a:pPr indent="0" lvl="0" marL="457200" rtl="0" algn="l">
              <a:spcBef>
                <a:spcPts val="1600"/>
              </a:spcBef>
              <a:spcAft>
                <a:spcPts val="0"/>
              </a:spcAft>
              <a:buNone/>
            </a:pPr>
            <a:r>
              <a:t/>
            </a:r>
            <a:endParaRPr sz="1050">
              <a:solidFill>
                <a:schemeClr val="dk1"/>
              </a:solidFill>
              <a:highlight>
                <a:srgbClr val="F5F5F5"/>
              </a:highlight>
              <a:latin typeface="Courier New"/>
              <a:ea typeface="Courier New"/>
              <a:cs typeface="Courier New"/>
              <a:sym typeface="Courier New"/>
            </a:endParaRPr>
          </a:p>
          <a:p>
            <a:pPr indent="-342900" lvl="0" marL="457200" rtl="0" algn="l">
              <a:spcBef>
                <a:spcPts val="1600"/>
              </a:spcBef>
              <a:spcAft>
                <a:spcPts val="0"/>
              </a:spcAft>
              <a:buClr>
                <a:schemeClr val="dk1"/>
              </a:buClr>
              <a:buSzPts val="1800"/>
              <a:buChar char="●"/>
            </a:pPr>
            <a:r>
              <a:rPr lang="en" sz="1350">
                <a:solidFill>
                  <a:schemeClr val="dk1"/>
                </a:solidFill>
                <a:highlight>
                  <a:srgbClr val="FFFFFF"/>
                </a:highlight>
              </a:rPr>
              <a:t>They are just the file versions of </a:t>
            </a:r>
            <a:r>
              <a:rPr lang="en" sz="1500">
                <a:solidFill>
                  <a:schemeClr val="dk1"/>
                </a:solidFill>
                <a:highlight>
                  <a:srgbClr val="F5F5F5"/>
                </a:highlight>
                <a:latin typeface="Courier New"/>
                <a:ea typeface="Courier New"/>
                <a:cs typeface="Courier New"/>
                <a:sym typeface="Courier New"/>
              </a:rPr>
              <a:t>printf()</a:t>
            </a:r>
            <a:r>
              <a:rPr lang="en" sz="1500">
                <a:solidFill>
                  <a:schemeClr val="dk1"/>
                </a:solidFill>
                <a:highlight>
                  <a:srgbClr val="F9FAFC"/>
                </a:highlight>
              </a:rPr>
              <a:t> </a:t>
            </a:r>
            <a:r>
              <a:rPr lang="en" sz="1350">
                <a:solidFill>
                  <a:schemeClr val="dk1"/>
                </a:solidFill>
                <a:highlight>
                  <a:srgbClr val="FFFFFF"/>
                </a:highlight>
              </a:rPr>
              <a:t>and</a:t>
            </a:r>
            <a:r>
              <a:rPr lang="en" sz="135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scanf()</a:t>
            </a:r>
            <a:r>
              <a:rPr lang="en" sz="1350">
                <a:solidFill>
                  <a:schemeClr val="dk1"/>
                </a:solidFill>
                <a:highlight>
                  <a:srgbClr val="F9FAFC"/>
                </a:highlight>
              </a:rPr>
              <a:t>. </a:t>
            </a:r>
            <a:r>
              <a:rPr lang="en" sz="1350">
                <a:solidFill>
                  <a:schemeClr val="dk1"/>
                </a:solidFill>
                <a:highlight>
                  <a:srgbClr val="FFFFFF"/>
                </a:highlight>
              </a:rPr>
              <a:t>The only difference is that</a:t>
            </a:r>
            <a:r>
              <a:rPr lang="en" sz="150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fprint()</a:t>
            </a:r>
            <a:r>
              <a:rPr lang="en" sz="1350">
                <a:solidFill>
                  <a:schemeClr val="dk1"/>
                </a:solidFill>
                <a:highlight>
                  <a:srgbClr val="F9FAFC"/>
                </a:highlight>
              </a:rPr>
              <a:t> </a:t>
            </a:r>
            <a:r>
              <a:rPr lang="en" sz="1350">
                <a:solidFill>
                  <a:schemeClr val="dk1"/>
                </a:solidFill>
                <a:highlight>
                  <a:srgbClr val="FFFFFF"/>
                </a:highlight>
              </a:rPr>
              <a:t>and</a:t>
            </a:r>
            <a:r>
              <a:rPr lang="en" sz="150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fscanf()</a:t>
            </a:r>
            <a:r>
              <a:rPr lang="en" sz="1350">
                <a:solidFill>
                  <a:schemeClr val="dk1"/>
                </a:solidFill>
                <a:highlight>
                  <a:srgbClr val="F9FAFC"/>
                </a:highlight>
              </a:rPr>
              <a:t> </a:t>
            </a:r>
            <a:r>
              <a:rPr lang="en" sz="1350">
                <a:solidFill>
                  <a:schemeClr val="dk1"/>
                </a:solidFill>
                <a:highlight>
                  <a:srgbClr val="FFFFFF"/>
                </a:highlight>
              </a:rPr>
              <a:t>expects a pointer to the structure FILE.</a:t>
            </a:r>
            <a:endParaRPr sz="1050">
              <a:solidFill>
                <a:schemeClr val="dk1"/>
              </a:solidFill>
              <a:highlight>
                <a:srgbClr val="FFFFFF"/>
              </a:highlight>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Example 1: Write to a text file</a:t>
            </a:r>
            <a:endParaRPr b="1" sz="1500">
              <a:solidFill>
                <a:srgbClr val="25265E"/>
              </a:solidFill>
              <a:highlight>
                <a:srgbClr val="FFFFFF"/>
              </a:highlight>
            </a:endParaRPr>
          </a:p>
          <a:p>
            <a:pPr indent="0" lvl="0" marL="0" rtl="0" algn="l">
              <a:spcBef>
                <a:spcPts val="900"/>
              </a:spcBef>
              <a:spcAft>
                <a:spcPts val="0"/>
              </a:spcAft>
              <a:buNone/>
            </a:pPr>
            <a:r>
              <a:t/>
            </a:r>
            <a:endParaRPr/>
          </a:p>
        </p:txBody>
      </p:sp>
      <p:pic>
        <p:nvPicPr>
          <p:cNvPr id="124" name="Google Shape;124;p24"/>
          <p:cNvPicPr preferRelativeResize="0"/>
          <p:nvPr/>
        </p:nvPicPr>
        <p:blipFill>
          <a:blip r:embed="rId3">
            <a:alphaModFix/>
          </a:blip>
          <a:stretch>
            <a:fillRect/>
          </a:stretch>
        </p:blipFill>
        <p:spPr>
          <a:xfrm>
            <a:off x="311700" y="872475"/>
            <a:ext cx="4848901" cy="4064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Example 2: Read from a text file</a:t>
            </a:r>
            <a:endParaRPr b="1" sz="1500">
              <a:solidFill>
                <a:srgbClr val="25265E"/>
              </a:solidFill>
              <a:highlight>
                <a:srgbClr val="FFFFFF"/>
              </a:highlight>
            </a:endParaRPr>
          </a:p>
          <a:p>
            <a:pPr indent="0" lvl="0" marL="0" rtl="0" algn="l">
              <a:spcBef>
                <a:spcPts val="900"/>
              </a:spcBef>
              <a:spcAft>
                <a:spcPts val="0"/>
              </a:spcAft>
              <a:buNone/>
            </a:pPr>
            <a:r>
              <a:t/>
            </a:r>
            <a:endParaRPr/>
          </a:p>
        </p:txBody>
      </p:sp>
      <p:pic>
        <p:nvPicPr>
          <p:cNvPr id="130" name="Google Shape;130;p25"/>
          <p:cNvPicPr preferRelativeResize="0"/>
          <p:nvPr/>
        </p:nvPicPr>
        <p:blipFill>
          <a:blip r:embed="rId3">
            <a:alphaModFix/>
          </a:blip>
          <a:stretch>
            <a:fillRect/>
          </a:stretch>
        </p:blipFill>
        <p:spPr>
          <a:xfrm>
            <a:off x="311700" y="881350"/>
            <a:ext cx="4686176" cy="4074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Reading and writing to a binary file</a:t>
            </a:r>
            <a:endParaRPr b="1" sz="1800">
              <a:solidFill>
                <a:srgbClr val="25265E"/>
              </a:solidFill>
              <a:highlight>
                <a:srgbClr val="FFFFFF"/>
              </a:highlight>
            </a:endParaRPr>
          </a:p>
          <a:p>
            <a:pPr indent="0" lvl="0" marL="0" rtl="0" algn="l">
              <a:spcBef>
                <a:spcPts val="900"/>
              </a:spcBef>
              <a:spcAft>
                <a:spcPts val="0"/>
              </a:spcAft>
              <a:buNone/>
            </a:pPr>
            <a:r>
              <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350">
                <a:solidFill>
                  <a:schemeClr val="dk1"/>
                </a:solidFill>
                <a:highlight>
                  <a:srgbClr val="FFFFFF"/>
                </a:highlight>
              </a:rPr>
              <a:t>Functions</a:t>
            </a:r>
            <a:r>
              <a:rPr lang="en" sz="135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fread()</a:t>
            </a:r>
            <a:r>
              <a:rPr lang="en" sz="1350">
                <a:solidFill>
                  <a:schemeClr val="dk1"/>
                </a:solidFill>
                <a:highlight>
                  <a:srgbClr val="F9FAFC"/>
                </a:highlight>
              </a:rPr>
              <a:t> </a:t>
            </a:r>
            <a:r>
              <a:rPr lang="en" sz="1350">
                <a:solidFill>
                  <a:schemeClr val="dk1"/>
                </a:solidFill>
                <a:highlight>
                  <a:srgbClr val="FFFFFF"/>
                </a:highlight>
              </a:rPr>
              <a:t>and</a:t>
            </a:r>
            <a:r>
              <a:rPr lang="en" sz="150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fwrite()</a:t>
            </a:r>
            <a:r>
              <a:rPr lang="en" sz="1350">
                <a:solidFill>
                  <a:schemeClr val="dk1"/>
                </a:solidFill>
                <a:highlight>
                  <a:srgbClr val="F9FAFC"/>
                </a:highlight>
              </a:rPr>
              <a:t> </a:t>
            </a:r>
            <a:r>
              <a:rPr lang="en" sz="1350">
                <a:solidFill>
                  <a:schemeClr val="dk1"/>
                </a:solidFill>
                <a:highlight>
                  <a:srgbClr val="FFFFFF"/>
                </a:highlight>
              </a:rPr>
              <a:t>are used for reading from and writing to a file on the disk respectively in case of binary files.</a:t>
            </a:r>
            <a:endParaRPr>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Writing to a binary file</a:t>
            </a:r>
            <a:endParaRPr b="1" sz="1500">
              <a:solidFill>
                <a:srgbClr val="25265E"/>
              </a:solidFill>
              <a:highlight>
                <a:srgbClr val="FFFFFF"/>
              </a:highlight>
            </a:endParaRPr>
          </a:p>
          <a:p>
            <a:pPr indent="0" lvl="0" marL="0" rtl="0" algn="l">
              <a:spcBef>
                <a:spcPts val="900"/>
              </a:spcBef>
              <a:spcAft>
                <a:spcPts val="0"/>
              </a:spcAft>
              <a:buNone/>
            </a:pPr>
            <a:r>
              <a:t/>
            </a:r>
            <a:endParaRPr b="1" sz="1500">
              <a:solidFill>
                <a:srgbClr val="25265E"/>
              </a:solidFill>
              <a:highlight>
                <a:srgbClr val="F9FAFC"/>
              </a:highlight>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FFFFF"/>
                </a:highlight>
              </a:rPr>
              <a:t>To write into a binary file, you need to use the </a:t>
            </a:r>
            <a:r>
              <a:rPr lang="en" sz="1500">
                <a:solidFill>
                  <a:schemeClr val="dk1"/>
                </a:solidFill>
                <a:highlight>
                  <a:srgbClr val="F5F5F5"/>
                </a:highlight>
                <a:latin typeface="Courier New"/>
                <a:ea typeface="Courier New"/>
                <a:cs typeface="Courier New"/>
                <a:sym typeface="Courier New"/>
              </a:rPr>
              <a:t>fwrite()</a:t>
            </a:r>
            <a:r>
              <a:rPr lang="en" sz="1350">
                <a:solidFill>
                  <a:schemeClr val="dk1"/>
                </a:solidFill>
                <a:highlight>
                  <a:srgbClr val="F9FAFC"/>
                </a:highlight>
              </a:rPr>
              <a:t> </a:t>
            </a:r>
            <a:r>
              <a:rPr lang="en" sz="1350">
                <a:solidFill>
                  <a:schemeClr val="dk1"/>
                </a:solidFill>
                <a:highlight>
                  <a:srgbClr val="FFFFFF"/>
                </a:highlight>
              </a:rPr>
              <a:t>function. The functions take four arguments:</a:t>
            </a:r>
            <a:endParaRPr sz="1350">
              <a:solidFill>
                <a:schemeClr val="dk1"/>
              </a:solidFill>
              <a:highlight>
                <a:srgbClr val="FFFFFF"/>
              </a:highlight>
            </a:endParaRPr>
          </a:p>
          <a:p>
            <a:pPr indent="-314325" lvl="0" marL="457200" rtl="0" algn="l">
              <a:lnSpc>
                <a:spcPct val="166666"/>
              </a:lnSpc>
              <a:spcBef>
                <a:spcPts val="1200"/>
              </a:spcBef>
              <a:spcAft>
                <a:spcPts val="0"/>
              </a:spcAft>
              <a:buClr>
                <a:schemeClr val="dk1"/>
              </a:buClr>
              <a:buSzPts val="1350"/>
              <a:buAutoNum type="arabicPeriod"/>
            </a:pPr>
            <a:r>
              <a:rPr lang="en" sz="1350">
                <a:solidFill>
                  <a:schemeClr val="dk1"/>
                </a:solidFill>
                <a:highlight>
                  <a:srgbClr val="FFFFFF"/>
                </a:highlight>
              </a:rPr>
              <a:t>address of data to be written in the disk</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FFFFF"/>
                </a:highlight>
              </a:rPr>
              <a:t>size of data to be written in the disk</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FFFFF"/>
                </a:highlight>
              </a:rPr>
              <a:t>number of such type of data</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FFFFF"/>
                </a:highlight>
              </a:rPr>
              <a:t>pointer to the file where you want to write.</a:t>
            </a:r>
            <a:br>
              <a:rPr lang="en" sz="1350">
                <a:solidFill>
                  <a:schemeClr val="dk1"/>
                </a:solidFill>
                <a:highlight>
                  <a:srgbClr val="FFFFFF"/>
                </a:highlight>
              </a:rPr>
            </a:br>
            <a:br>
              <a:rPr lang="en" sz="1350">
                <a:solidFill>
                  <a:schemeClr val="dk1"/>
                </a:solidFill>
                <a:highlight>
                  <a:srgbClr val="FFFFFF"/>
                </a:highlight>
              </a:rPr>
            </a:br>
            <a:r>
              <a:rPr lang="en" sz="1500">
                <a:solidFill>
                  <a:srgbClr val="383A42"/>
                </a:solidFill>
                <a:highlight>
                  <a:srgbClr val="F5F5F5"/>
                </a:highlight>
                <a:latin typeface="Courier New"/>
                <a:ea typeface="Courier New"/>
                <a:cs typeface="Courier New"/>
                <a:sym typeface="Courier New"/>
              </a:rPr>
              <a:t>fwrite(addressData, sizeData, numbersData, pointerToFile);</a:t>
            </a:r>
            <a:endParaRPr sz="1500">
              <a:solidFill>
                <a:srgbClr val="383A42"/>
              </a:solidFill>
              <a:highlight>
                <a:srgbClr val="F5F5F5"/>
              </a:highlight>
              <a:latin typeface="Courier New"/>
              <a:ea typeface="Courier New"/>
              <a:cs typeface="Courier New"/>
              <a:sym typeface="Courier New"/>
            </a:endParaRPr>
          </a:p>
          <a:p>
            <a:pPr indent="0" lvl="0" marL="0" rtl="0" algn="l">
              <a:spcBef>
                <a:spcPts val="45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Example 3: Write to a binary file using fwrite()</a:t>
            </a:r>
            <a:endParaRPr b="1" sz="1500">
              <a:solidFill>
                <a:srgbClr val="25265E"/>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pic>
        <p:nvPicPr>
          <p:cNvPr id="148" name="Google Shape;148;p28"/>
          <p:cNvPicPr preferRelativeResize="0"/>
          <p:nvPr/>
        </p:nvPicPr>
        <p:blipFill rotWithShape="1">
          <a:blip r:embed="rId3">
            <a:alphaModFix/>
          </a:blip>
          <a:srcRect b="1199" l="0" r="0" t="2070"/>
          <a:stretch/>
        </p:blipFill>
        <p:spPr>
          <a:xfrm>
            <a:off x="311700" y="854400"/>
            <a:ext cx="4618201" cy="4169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Reading from a binary file</a:t>
            </a:r>
            <a:endParaRPr b="1" sz="1500">
              <a:solidFill>
                <a:srgbClr val="25265E"/>
              </a:solidFill>
              <a:highlight>
                <a:srgbClr val="FFFFFF"/>
              </a:highlight>
            </a:endParaRPr>
          </a:p>
          <a:p>
            <a:pPr indent="0" lvl="0" marL="0" rtl="0" algn="l">
              <a:spcBef>
                <a:spcPts val="900"/>
              </a:spcBef>
              <a:spcAft>
                <a:spcPts val="0"/>
              </a:spcAft>
              <a:buNone/>
            </a:pPr>
            <a:r>
              <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66666"/>
              </a:lnSpc>
              <a:spcBef>
                <a:spcPts val="0"/>
              </a:spcBef>
              <a:spcAft>
                <a:spcPts val="0"/>
              </a:spcAft>
              <a:buClr>
                <a:schemeClr val="dk1"/>
              </a:buClr>
              <a:buSzPts val="1800"/>
              <a:buChar char="●"/>
            </a:pPr>
            <a:r>
              <a:rPr lang="en" sz="1350">
                <a:solidFill>
                  <a:schemeClr val="dk1"/>
                </a:solidFill>
                <a:highlight>
                  <a:srgbClr val="FFFFFF"/>
                </a:highlight>
              </a:rPr>
              <a:t>Function</a:t>
            </a:r>
            <a:r>
              <a:rPr lang="en" sz="135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fread()</a:t>
            </a:r>
            <a:r>
              <a:rPr lang="en" sz="1350">
                <a:solidFill>
                  <a:schemeClr val="dk1"/>
                </a:solidFill>
                <a:highlight>
                  <a:srgbClr val="F9FAFC"/>
                </a:highlight>
              </a:rPr>
              <a:t> </a:t>
            </a:r>
            <a:r>
              <a:rPr lang="en" sz="1350">
                <a:solidFill>
                  <a:schemeClr val="dk1"/>
                </a:solidFill>
                <a:highlight>
                  <a:srgbClr val="FFFFFF"/>
                </a:highlight>
              </a:rPr>
              <a:t>also take 4 arguments similar to the</a:t>
            </a:r>
            <a:r>
              <a:rPr lang="en" sz="150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fwrite()</a:t>
            </a:r>
            <a:r>
              <a:rPr lang="en" sz="1350">
                <a:solidFill>
                  <a:schemeClr val="dk1"/>
                </a:solidFill>
                <a:highlight>
                  <a:srgbClr val="F9FAFC"/>
                </a:highlight>
              </a:rPr>
              <a:t> </a:t>
            </a:r>
            <a:r>
              <a:rPr lang="en" sz="1350">
                <a:solidFill>
                  <a:schemeClr val="dk1"/>
                </a:solidFill>
                <a:highlight>
                  <a:srgbClr val="FFFFFF"/>
                </a:highlight>
              </a:rPr>
              <a:t>function as above.</a:t>
            </a:r>
            <a:endParaRPr sz="1350">
              <a:solidFill>
                <a:schemeClr val="dk1"/>
              </a:solidFill>
              <a:highlight>
                <a:srgbClr val="FFFFFF"/>
              </a:highlight>
            </a:endParaRPr>
          </a:p>
          <a:p>
            <a:pPr indent="0" lvl="0" marL="152400" marR="152400" rtl="0" algn="l">
              <a:lnSpc>
                <a:spcPct val="142857"/>
              </a:lnSpc>
              <a:spcBef>
                <a:spcPts val="1200"/>
              </a:spcBef>
              <a:spcAft>
                <a:spcPts val="0"/>
              </a:spcAft>
              <a:buClr>
                <a:schemeClr val="dk1"/>
              </a:buClr>
              <a:buSzPts val="1100"/>
              <a:buFont typeface="Arial"/>
              <a:buNone/>
            </a:pPr>
            <a:r>
              <a:rPr lang="en" sz="1500">
                <a:solidFill>
                  <a:srgbClr val="383A42"/>
                </a:solidFill>
                <a:highlight>
                  <a:srgbClr val="F5F5F5"/>
                </a:highlight>
                <a:latin typeface="Courier New"/>
                <a:ea typeface="Courier New"/>
                <a:cs typeface="Courier New"/>
                <a:sym typeface="Courier New"/>
              </a:rPr>
              <a:t>fread(addressData, sizeData, numbersData, pointerToFile);</a:t>
            </a:r>
            <a:endParaRPr sz="1500">
              <a:solidFill>
                <a:srgbClr val="383A42"/>
              </a:solidFill>
              <a:highlight>
                <a:srgbClr val="F5F5F5"/>
              </a:highlight>
              <a:latin typeface="Courier New"/>
              <a:ea typeface="Courier New"/>
              <a:cs typeface="Courier New"/>
              <a:sym typeface="Courier New"/>
            </a:endParaRPr>
          </a:p>
          <a:p>
            <a:pPr indent="0" lvl="0" marL="0" rtl="0" algn="l">
              <a:spcBef>
                <a:spcPts val="1200"/>
              </a:spcBef>
              <a:spcAft>
                <a:spcPts val="16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Example 4: Read from a binary file using fread()</a:t>
            </a:r>
            <a:endParaRPr b="1" sz="1500">
              <a:solidFill>
                <a:srgbClr val="25265E"/>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pic>
        <p:nvPicPr>
          <p:cNvPr id="160" name="Google Shape;160;p30"/>
          <p:cNvPicPr preferRelativeResize="0"/>
          <p:nvPr/>
        </p:nvPicPr>
        <p:blipFill>
          <a:blip r:embed="rId3">
            <a:alphaModFix/>
          </a:blip>
          <a:stretch>
            <a:fillRect/>
          </a:stretch>
        </p:blipFill>
        <p:spPr>
          <a:xfrm>
            <a:off x="311700" y="912950"/>
            <a:ext cx="4799201" cy="41061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Getting data using fseek()</a:t>
            </a:r>
            <a:endParaRPr b="1" sz="1800">
              <a:solidFill>
                <a:srgbClr val="25265E"/>
              </a:solidFill>
              <a:highlight>
                <a:srgbClr val="FFFFFF"/>
              </a:highlight>
            </a:endParaRPr>
          </a:p>
          <a:p>
            <a:pPr indent="0" lvl="0" marL="0" rtl="0" algn="l">
              <a:spcBef>
                <a:spcPts val="900"/>
              </a:spcBef>
              <a:spcAft>
                <a:spcPts val="0"/>
              </a:spcAft>
              <a:buNone/>
            </a:pPr>
            <a:r>
              <a:t/>
            </a:r>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If you have many records inside a file and need to access a record at a specific position, you need to loop through all the records before it to get the record.</a:t>
            </a:r>
            <a:br>
              <a:rPr lang="en" sz="1350">
                <a:solidFill>
                  <a:schemeClr val="dk1"/>
                </a:solidFill>
                <a:highlight>
                  <a:srgbClr val="FFFFFF"/>
                </a:highlight>
              </a:rPr>
            </a:b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This will waste a lot of memory and operation time. An easier way to get to the required data can be achieved using </a:t>
            </a:r>
            <a:r>
              <a:rPr lang="en" sz="1500">
                <a:solidFill>
                  <a:schemeClr val="dk1"/>
                </a:solidFill>
                <a:highlight>
                  <a:srgbClr val="F5F5F5"/>
                </a:highlight>
                <a:latin typeface="Courier New"/>
                <a:ea typeface="Courier New"/>
                <a:cs typeface="Courier New"/>
                <a:sym typeface="Courier New"/>
              </a:rPr>
              <a:t>fseek()</a:t>
            </a:r>
            <a:r>
              <a:rPr lang="en" sz="1500">
                <a:solidFill>
                  <a:schemeClr val="dk1"/>
                </a:solidFill>
                <a:highlight>
                  <a:srgbClr val="F9FAFC"/>
                </a:highlight>
              </a:rPr>
              <a:t>.</a:t>
            </a:r>
            <a:br>
              <a:rPr lang="en" sz="1350">
                <a:solidFill>
                  <a:schemeClr val="dk1"/>
                </a:solidFill>
                <a:highlight>
                  <a:srgbClr val="F9FAFC"/>
                </a:highlight>
              </a:rPr>
            </a:b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As the name suggests,</a:t>
            </a:r>
            <a:r>
              <a:rPr lang="en" sz="150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fseek()</a:t>
            </a:r>
            <a:r>
              <a:rPr lang="en" sz="1350">
                <a:solidFill>
                  <a:schemeClr val="dk1"/>
                </a:solidFill>
                <a:highlight>
                  <a:srgbClr val="F9FAFC"/>
                </a:highlight>
              </a:rPr>
              <a:t> </a:t>
            </a:r>
            <a:r>
              <a:rPr lang="en" sz="1350">
                <a:solidFill>
                  <a:schemeClr val="dk1"/>
                </a:solidFill>
                <a:highlight>
                  <a:srgbClr val="FFFFFF"/>
                </a:highlight>
              </a:rPr>
              <a:t>seeks the cursor to the given record in the file.</a:t>
            </a:r>
            <a:endParaRPr sz="135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Syntax of fseek()</a:t>
            </a:r>
            <a:endParaRPr b="1" sz="1500">
              <a:solidFill>
                <a:srgbClr val="25265E"/>
              </a:solidFill>
              <a:highlight>
                <a:srgbClr val="FFFFFF"/>
              </a:highlight>
            </a:endParaRPr>
          </a:p>
          <a:p>
            <a:pPr indent="0" lvl="0" marL="0" rtl="0" algn="l">
              <a:spcBef>
                <a:spcPts val="900"/>
              </a:spcBef>
              <a:spcAft>
                <a:spcPts val="0"/>
              </a:spcAft>
              <a:buNone/>
            </a:pPr>
            <a:r>
              <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152400" marR="152400" rtl="0" algn="l">
              <a:lnSpc>
                <a:spcPct val="142857"/>
              </a:lnSpc>
              <a:spcBef>
                <a:spcPts val="0"/>
              </a:spcBef>
              <a:spcAft>
                <a:spcPts val="0"/>
              </a:spcAft>
              <a:buClr>
                <a:schemeClr val="dk1"/>
              </a:buClr>
              <a:buSzPts val="1100"/>
              <a:buFont typeface="Arial"/>
              <a:buNone/>
            </a:pPr>
            <a:r>
              <a:rPr lang="en" sz="1500">
                <a:solidFill>
                  <a:srgbClr val="383A42"/>
                </a:solidFill>
                <a:highlight>
                  <a:srgbClr val="F5F5F5"/>
                </a:highlight>
                <a:latin typeface="Courier New"/>
                <a:ea typeface="Courier New"/>
                <a:cs typeface="Courier New"/>
                <a:sym typeface="Courier New"/>
              </a:rPr>
              <a:t>fseek(FILE * stream, </a:t>
            </a:r>
            <a:r>
              <a:rPr lang="en" sz="1500">
                <a:solidFill>
                  <a:srgbClr val="A626A4"/>
                </a:solidFill>
                <a:highlight>
                  <a:srgbClr val="F5F5F5"/>
                </a:highlight>
                <a:latin typeface="Courier New"/>
                <a:ea typeface="Courier New"/>
                <a:cs typeface="Courier New"/>
                <a:sym typeface="Courier New"/>
              </a:rPr>
              <a:t>long</a:t>
            </a:r>
            <a:r>
              <a:rPr lang="en" sz="1500">
                <a:solidFill>
                  <a:srgbClr val="383A42"/>
                </a:solidFill>
                <a:highlight>
                  <a:srgbClr val="F5F5F5"/>
                </a:highlight>
                <a:latin typeface="Courier New"/>
                <a:ea typeface="Courier New"/>
                <a:cs typeface="Courier New"/>
                <a:sym typeface="Courier New"/>
              </a:rPr>
              <a:t> </a:t>
            </a:r>
            <a:r>
              <a:rPr lang="en" sz="1500">
                <a:solidFill>
                  <a:srgbClr val="A626A4"/>
                </a:solidFill>
                <a:highlight>
                  <a:srgbClr val="F5F5F5"/>
                </a:highlight>
                <a:latin typeface="Courier New"/>
                <a:ea typeface="Courier New"/>
                <a:cs typeface="Courier New"/>
                <a:sym typeface="Courier New"/>
              </a:rPr>
              <a:t>int</a:t>
            </a:r>
            <a:r>
              <a:rPr lang="en" sz="1500">
                <a:solidFill>
                  <a:srgbClr val="383A42"/>
                </a:solidFill>
                <a:highlight>
                  <a:srgbClr val="F5F5F5"/>
                </a:highlight>
                <a:latin typeface="Courier New"/>
                <a:ea typeface="Courier New"/>
                <a:cs typeface="Courier New"/>
                <a:sym typeface="Courier New"/>
              </a:rPr>
              <a:t> offset, </a:t>
            </a:r>
            <a:r>
              <a:rPr lang="en" sz="1500">
                <a:solidFill>
                  <a:srgbClr val="A626A4"/>
                </a:solidFill>
                <a:highlight>
                  <a:srgbClr val="F5F5F5"/>
                </a:highlight>
                <a:latin typeface="Courier New"/>
                <a:ea typeface="Courier New"/>
                <a:cs typeface="Courier New"/>
                <a:sym typeface="Courier New"/>
              </a:rPr>
              <a:t>int</a:t>
            </a:r>
            <a:r>
              <a:rPr lang="en" sz="1500">
                <a:solidFill>
                  <a:srgbClr val="383A42"/>
                </a:solidFill>
                <a:highlight>
                  <a:srgbClr val="F5F5F5"/>
                </a:highlight>
                <a:latin typeface="Courier New"/>
                <a:ea typeface="Courier New"/>
                <a:cs typeface="Courier New"/>
                <a:sym typeface="Courier New"/>
              </a:rPr>
              <a:t> whence);</a:t>
            </a:r>
            <a:br>
              <a:rPr lang="en" sz="1500">
                <a:solidFill>
                  <a:srgbClr val="383A42"/>
                </a:solidFill>
                <a:highlight>
                  <a:srgbClr val="F5F5F5"/>
                </a:highlight>
                <a:latin typeface="Courier New"/>
                <a:ea typeface="Courier New"/>
                <a:cs typeface="Courier New"/>
                <a:sym typeface="Courier New"/>
              </a:rPr>
            </a:br>
            <a:r>
              <a:rPr lang="en" sz="1350">
                <a:solidFill>
                  <a:schemeClr val="dk1"/>
                </a:solidFill>
                <a:highlight>
                  <a:srgbClr val="FFFFFF"/>
                </a:highlight>
              </a:rPr>
              <a:t>The first parameter stream is the pointer to the file. The second parameter is the position of the record to be found, and the third parameter specifies the location where the offset starts.</a:t>
            </a:r>
            <a:endParaRPr sz="1500">
              <a:solidFill>
                <a:srgbClr val="383A42"/>
              </a:solidFill>
              <a:highlight>
                <a:srgbClr val="FFFFFF"/>
              </a:highlight>
              <a:latin typeface="Courier New"/>
              <a:ea typeface="Courier New"/>
              <a:cs typeface="Courier New"/>
              <a:sym typeface="Courier New"/>
            </a:endParaRPr>
          </a:p>
          <a:p>
            <a:pPr indent="0" lvl="0" marL="0" rtl="0" algn="l">
              <a:spcBef>
                <a:spcPts val="1200"/>
              </a:spcBef>
              <a:spcAft>
                <a:spcPts val="1600"/>
              </a:spcAft>
              <a:buNone/>
            </a:pPr>
            <a:r>
              <a:t/>
            </a:r>
            <a:endParaRPr/>
          </a:p>
        </p:txBody>
      </p:sp>
      <p:pic>
        <p:nvPicPr>
          <p:cNvPr id="173" name="Google Shape;173;p32"/>
          <p:cNvPicPr preferRelativeResize="0"/>
          <p:nvPr/>
        </p:nvPicPr>
        <p:blipFill>
          <a:blip r:embed="rId3">
            <a:alphaModFix/>
          </a:blip>
          <a:stretch>
            <a:fillRect/>
          </a:stretch>
        </p:blipFill>
        <p:spPr>
          <a:xfrm>
            <a:off x="447487" y="2340650"/>
            <a:ext cx="8249026" cy="250471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Why files are needed?</a:t>
            </a:r>
            <a:endParaRPr b="1" sz="1800">
              <a:solidFill>
                <a:srgbClr val="25265E"/>
              </a:solidFill>
              <a:highlight>
                <a:srgbClr val="FFFFFF"/>
              </a:highlight>
            </a:endParaRPr>
          </a:p>
          <a:p>
            <a:pPr indent="0" lvl="0" marL="0" rtl="0" algn="l">
              <a:spcBef>
                <a:spcPts val="9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When a program is terminated, the entire data is lost. Storing in a file will preserve your data even if the program terminates.</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If you have to enter a large number of data, it will take a lot of time to enter them all.</a:t>
            </a:r>
            <a:br>
              <a:rPr lang="en" sz="1350">
                <a:solidFill>
                  <a:schemeClr val="dk1"/>
                </a:solidFill>
                <a:highlight>
                  <a:srgbClr val="FFFFFF"/>
                </a:highlight>
              </a:rPr>
            </a:br>
            <a:r>
              <a:rPr lang="en" sz="1350">
                <a:solidFill>
                  <a:schemeClr val="dk1"/>
                </a:solidFill>
                <a:highlight>
                  <a:srgbClr val="FFFFFF"/>
                </a:highlight>
              </a:rPr>
              <a:t>However, if you have a file containing all the data, you can easily access the contents of the file using a few commands in C.</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You can easily move your data from one computer to another without any changes.</a:t>
            </a:r>
            <a:endParaRPr sz="1350">
              <a:solidFill>
                <a:schemeClr val="dk1"/>
              </a:solidFill>
              <a:highlight>
                <a:srgbClr val="FFFFFF"/>
              </a:highlight>
            </a:endParaRPr>
          </a:p>
          <a:p>
            <a:pPr indent="0" lvl="0" marL="0" rtl="0" algn="l">
              <a:spcBef>
                <a:spcPts val="45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Example 5: fseek()</a:t>
            </a:r>
            <a:endParaRPr b="1" sz="1500">
              <a:solidFill>
                <a:srgbClr val="25265E"/>
              </a:solidFill>
              <a:highlight>
                <a:srgbClr val="FFFFFF"/>
              </a:highlight>
            </a:endParaRPr>
          </a:p>
          <a:p>
            <a:pPr indent="0" lvl="0" marL="0" rtl="0" algn="l">
              <a:spcBef>
                <a:spcPts val="900"/>
              </a:spcBef>
              <a:spcAft>
                <a:spcPts val="0"/>
              </a:spcAft>
              <a:buNone/>
            </a:pPr>
            <a:r>
              <a:t/>
            </a:r>
            <a:endParaRPr/>
          </a:p>
        </p:txBody>
      </p:sp>
      <p:pic>
        <p:nvPicPr>
          <p:cNvPr id="179" name="Google Shape;179;p33"/>
          <p:cNvPicPr preferRelativeResize="0"/>
          <p:nvPr/>
        </p:nvPicPr>
        <p:blipFill>
          <a:blip r:embed="rId3">
            <a:alphaModFix/>
          </a:blip>
          <a:stretch>
            <a:fillRect/>
          </a:stretch>
        </p:blipFill>
        <p:spPr>
          <a:xfrm>
            <a:off x="414325" y="867500"/>
            <a:ext cx="5038499" cy="41404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Time!</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chemeClr val="dk1"/>
                </a:solidFill>
                <a:highlight>
                  <a:srgbClr val="FFFFFF"/>
                </a:highlight>
              </a:rPr>
              <a:t>1. C program to read name and marks of n number of students and store them in a file.</a:t>
            </a:r>
            <a:endParaRPr sz="1350">
              <a:solidFill>
                <a:schemeClr val="dk1"/>
              </a:solidFill>
              <a:highlight>
                <a:srgbClr val="FFFFFF"/>
              </a:highlight>
            </a:endParaRPr>
          </a:p>
          <a:p>
            <a:pPr indent="0" lvl="0" marL="0" rtl="0" algn="l">
              <a:spcBef>
                <a:spcPts val="1600"/>
              </a:spcBef>
              <a:spcAft>
                <a:spcPts val="0"/>
              </a:spcAft>
              <a:buNone/>
            </a:pPr>
            <a:r>
              <a:t/>
            </a:r>
            <a:endParaRPr sz="1350">
              <a:solidFill>
                <a:schemeClr val="dk1"/>
              </a:solidFill>
              <a:highlight>
                <a:srgbClr val="FFFFFF"/>
              </a:highlight>
            </a:endParaRPr>
          </a:p>
          <a:p>
            <a:pPr indent="0" lvl="0" marL="0" rtl="0" algn="l">
              <a:spcBef>
                <a:spcPts val="1600"/>
              </a:spcBef>
              <a:spcAft>
                <a:spcPts val="0"/>
              </a:spcAft>
              <a:buNone/>
            </a:pPr>
            <a:r>
              <a:rPr lang="en" sz="1350">
                <a:solidFill>
                  <a:schemeClr val="dk1"/>
                </a:solidFill>
                <a:highlight>
                  <a:srgbClr val="FFFFFF"/>
                </a:highlight>
              </a:rPr>
              <a:t>2. C program to read name and marks of n number of students from and store them in a file. If the file previously exits, add the information to the file.</a:t>
            </a:r>
            <a:endParaRPr sz="1350">
              <a:solidFill>
                <a:schemeClr val="dk1"/>
              </a:solidFill>
              <a:highlight>
                <a:srgbClr val="FFFFFF"/>
              </a:highlight>
            </a:endParaRPr>
          </a:p>
          <a:p>
            <a:pPr indent="0" lvl="0" marL="0" rtl="0" algn="l">
              <a:spcBef>
                <a:spcPts val="1600"/>
              </a:spcBef>
              <a:spcAft>
                <a:spcPts val="0"/>
              </a:spcAft>
              <a:buNone/>
            </a:pPr>
            <a:r>
              <a:t/>
            </a:r>
            <a:endParaRPr sz="1350">
              <a:solidFill>
                <a:schemeClr val="dk1"/>
              </a:solidFill>
              <a:highlight>
                <a:srgbClr val="FFFFFF"/>
              </a:highlight>
            </a:endParaRPr>
          </a:p>
          <a:p>
            <a:pPr indent="0" lvl="0" marL="0" rtl="0" algn="l">
              <a:spcBef>
                <a:spcPts val="1600"/>
              </a:spcBef>
              <a:spcAft>
                <a:spcPts val="1600"/>
              </a:spcAft>
              <a:buNone/>
            </a:pPr>
            <a:r>
              <a:rPr lang="en" sz="1350">
                <a:solidFill>
                  <a:schemeClr val="dk1"/>
                </a:solidFill>
                <a:highlight>
                  <a:srgbClr val="FFFFFF"/>
                </a:highlight>
              </a:rPr>
              <a:t>3. C program to write all the members of an array of structures to a file using fwrite(). Read the array from the file and display on the screen.</a:t>
            </a:r>
            <a:endParaRPr sz="1350">
              <a:solidFill>
                <a:schemeClr val="dk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10845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t>Thank You!</a:t>
            </a:r>
            <a:endParaRPr sz="4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Types of Files</a:t>
            </a:r>
            <a:endParaRPr b="1" sz="1800">
              <a:solidFill>
                <a:srgbClr val="25265E"/>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t/>
            </a:r>
            <a:endParaRPr sz="1100"/>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1. Text files</a:t>
            </a:r>
            <a:endParaRPr b="1" sz="1500">
              <a:solidFill>
                <a:srgbClr val="25265E"/>
              </a:solidFill>
              <a:highlight>
                <a:srgbClr val="FFFFFF"/>
              </a:highlight>
            </a:endParaRPr>
          </a:p>
          <a:p>
            <a:pPr indent="-314325" lvl="0" marL="457200" rtl="0" algn="l">
              <a:lnSpc>
                <a:spcPct val="166666"/>
              </a:lnSpc>
              <a:spcBef>
                <a:spcPts val="900"/>
              </a:spcBef>
              <a:spcAft>
                <a:spcPts val="0"/>
              </a:spcAft>
              <a:buClr>
                <a:schemeClr val="dk1"/>
              </a:buClr>
              <a:buSzPts val="1350"/>
              <a:buChar char="●"/>
            </a:pPr>
            <a:r>
              <a:rPr lang="en" sz="1350">
                <a:solidFill>
                  <a:schemeClr val="dk1"/>
                </a:solidFill>
                <a:highlight>
                  <a:srgbClr val="FFFFFF"/>
                </a:highlight>
              </a:rPr>
              <a:t>Text files are the normal .txt files. You can easily create text files using any simple text editors such as Notepad.</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When you open those files, you'll see all the contents within the file as plain text. You can easily edit or delete the contents.</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They take minimum effort to maintain, are easily readable, and provide the least security and takes bigger storage space.</a:t>
            </a:r>
            <a:endParaRPr sz="135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Types of Files</a:t>
            </a:r>
            <a:endParaRPr b="1" sz="1800">
              <a:solidFill>
                <a:srgbClr val="25265E"/>
              </a:solidFill>
              <a:highlight>
                <a:srgbClr val="FFFFFF"/>
              </a:highlight>
            </a:endParaRPr>
          </a:p>
          <a:p>
            <a:pPr indent="0" lvl="0" marL="0" rtl="0" algn="l">
              <a:spcBef>
                <a:spcPts val="90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500">
                <a:solidFill>
                  <a:srgbClr val="25265E"/>
                </a:solidFill>
                <a:highlight>
                  <a:srgbClr val="FFFFFF"/>
                </a:highlight>
              </a:rPr>
              <a:t>2. Binary files</a:t>
            </a:r>
            <a:endParaRPr b="1" sz="1500">
              <a:solidFill>
                <a:srgbClr val="25265E"/>
              </a:solidFill>
              <a:highlight>
                <a:srgbClr val="FFFFFF"/>
              </a:highlight>
            </a:endParaRPr>
          </a:p>
          <a:p>
            <a:pPr indent="-314325" lvl="0" marL="457200" rtl="0" algn="l">
              <a:lnSpc>
                <a:spcPct val="166666"/>
              </a:lnSpc>
              <a:spcBef>
                <a:spcPts val="900"/>
              </a:spcBef>
              <a:spcAft>
                <a:spcPts val="0"/>
              </a:spcAft>
              <a:buClr>
                <a:schemeClr val="dk1"/>
              </a:buClr>
              <a:buSzPts val="1350"/>
              <a:buChar char="●"/>
            </a:pPr>
            <a:r>
              <a:rPr lang="en" sz="1350">
                <a:solidFill>
                  <a:schemeClr val="dk1"/>
                </a:solidFill>
                <a:highlight>
                  <a:srgbClr val="FFFFFF"/>
                </a:highlight>
              </a:rPr>
              <a:t>Binary files are mostly the .bin files in your computer.</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Instead of storing data in plain text, they store it in the binary form (0's and 1's).</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Char char="●"/>
            </a:pPr>
            <a:r>
              <a:rPr lang="en" sz="1350">
                <a:solidFill>
                  <a:schemeClr val="dk1"/>
                </a:solidFill>
                <a:highlight>
                  <a:srgbClr val="FFFFFF"/>
                </a:highlight>
              </a:rPr>
              <a:t>They can hold a higher amount of data, are not readable easily, and provides better security than text files.</a:t>
            </a:r>
            <a:endParaRPr sz="135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File Operations</a:t>
            </a:r>
            <a:endParaRPr b="1" sz="1800">
              <a:solidFill>
                <a:srgbClr val="25265E"/>
              </a:solidFill>
              <a:highlight>
                <a:srgbClr val="FFFFFF"/>
              </a:highlight>
            </a:endParaRPr>
          </a:p>
          <a:p>
            <a:pPr indent="0" lvl="0" marL="0" rtl="0" algn="l">
              <a:spcBef>
                <a:spcPts val="90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FFFFF"/>
                </a:highlight>
              </a:rPr>
              <a:t>In C, you can perform four major operations on files, either text or binary:</a:t>
            </a:r>
            <a:endParaRPr sz="1350">
              <a:solidFill>
                <a:schemeClr val="dk1"/>
              </a:solidFill>
              <a:highlight>
                <a:srgbClr val="FFFFFF"/>
              </a:highlight>
            </a:endParaRPr>
          </a:p>
          <a:p>
            <a:pPr indent="-314325" lvl="0" marL="457200" rtl="0" algn="l">
              <a:lnSpc>
                <a:spcPct val="166666"/>
              </a:lnSpc>
              <a:spcBef>
                <a:spcPts val="1200"/>
              </a:spcBef>
              <a:spcAft>
                <a:spcPts val="0"/>
              </a:spcAft>
              <a:buClr>
                <a:schemeClr val="dk1"/>
              </a:buClr>
              <a:buSzPts val="1350"/>
              <a:buAutoNum type="arabicPeriod"/>
            </a:pPr>
            <a:r>
              <a:rPr lang="en" sz="1350">
                <a:solidFill>
                  <a:schemeClr val="dk1"/>
                </a:solidFill>
                <a:highlight>
                  <a:srgbClr val="FFFFFF"/>
                </a:highlight>
              </a:rPr>
              <a:t>Creating a new file</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FFFFF"/>
                </a:highlight>
              </a:rPr>
              <a:t>Opening an existing file</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FFFFF"/>
                </a:highlight>
              </a:rPr>
              <a:t>Closing a file</a:t>
            </a:r>
            <a:endParaRPr sz="1350">
              <a:solidFill>
                <a:schemeClr val="dk1"/>
              </a:solidFill>
              <a:highlight>
                <a:srgbClr val="FFFFFF"/>
              </a:highlight>
            </a:endParaRPr>
          </a:p>
          <a:p>
            <a:pPr indent="-314325" lvl="0" marL="457200" rtl="0" algn="l">
              <a:lnSpc>
                <a:spcPct val="166666"/>
              </a:lnSpc>
              <a:spcBef>
                <a:spcPts val="0"/>
              </a:spcBef>
              <a:spcAft>
                <a:spcPts val="0"/>
              </a:spcAft>
              <a:buClr>
                <a:schemeClr val="dk1"/>
              </a:buClr>
              <a:buSzPts val="1350"/>
              <a:buAutoNum type="arabicPeriod"/>
            </a:pPr>
            <a:r>
              <a:rPr lang="en" sz="1350">
                <a:solidFill>
                  <a:schemeClr val="dk1"/>
                </a:solidFill>
                <a:highlight>
                  <a:srgbClr val="FFFFFF"/>
                </a:highlight>
              </a:rPr>
              <a:t>Reading from and writing information to a file</a:t>
            </a:r>
            <a:endParaRPr sz="1350">
              <a:solidFill>
                <a:schemeClr val="dk1"/>
              </a:solidFill>
              <a:highlight>
                <a:srgbClr val="FFFFFF"/>
              </a:highlight>
            </a:endParaRPr>
          </a:p>
          <a:p>
            <a:pPr indent="0" lvl="0" marL="0" rtl="0" algn="l">
              <a:spcBef>
                <a:spcPts val="45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Working with files</a:t>
            </a:r>
            <a:endParaRPr b="1" sz="1800">
              <a:solidFill>
                <a:srgbClr val="25265E"/>
              </a:solidFill>
              <a:highlight>
                <a:srgbClr val="FFFFFF"/>
              </a:highlight>
            </a:endParaRPr>
          </a:p>
          <a:p>
            <a:pPr indent="0" lvl="0" marL="0" rtl="0" algn="l">
              <a:spcBef>
                <a:spcPts val="900"/>
              </a:spcBef>
              <a:spcAft>
                <a:spcPts val="0"/>
              </a:spcAft>
              <a:buNone/>
            </a:pPr>
            <a:r>
              <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sz="1350">
              <a:solidFill>
                <a:schemeClr val="dk1"/>
              </a:solidFill>
              <a:highlight>
                <a:srgbClr val="FFFFFF"/>
              </a:highlight>
            </a:endParaRPr>
          </a:p>
          <a:p>
            <a:pPr indent="0" lvl="0" marL="457200" rtl="0" algn="l">
              <a:spcBef>
                <a:spcPts val="1600"/>
              </a:spcBef>
              <a:spcAft>
                <a:spcPts val="0"/>
              </a:spcAft>
              <a:buNone/>
            </a:pPr>
            <a:r>
              <a:rPr lang="en" sz="1350">
                <a:solidFill>
                  <a:schemeClr val="dk1"/>
                </a:solidFill>
                <a:highlight>
                  <a:srgbClr val="FFFFFF"/>
                </a:highlight>
              </a:rPr>
              <a:t>When working with files, you need to declare a pointer of type file. This declaration is needed for communication between the file and the program.</a:t>
            </a:r>
            <a:endParaRPr sz="1350">
              <a:solidFill>
                <a:schemeClr val="dk1"/>
              </a:solidFill>
              <a:highlight>
                <a:srgbClr val="FFFFFF"/>
              </a:highlight>
            </a:endParaRPr>
          </a:p>
          <a:p>
            <a:pPr indent="0" lvl="0" marL="152400" marR="152400" rtl="0" algn="l">
              <a:lnSpc>
                <a:spcPct val="142857"/>
              </a:lnSpc>
              <a:spcBef>
                <a:spcPts val="1600"/>
              </a:spcBef>
              <a:spcAft>
                <a:spcPts val="0"/>
              </a:spcAft>
              <a:buNone/>
            </a:pPr>
            <a:r>
              <a:t/>
            </a:r>
            <a:endParaRPr sz="1050">
              <a:solidFill>
                <a:srgbClr val="383A42"/>
              </a:solidFill>
              <a:highlight>
                <a:srgbClr val="F5F5F5"/>
              </a:highlight>
              <a:latin typeface="Courier New"/>
              <a:ea typeface="Courier New"/>
              <a:cs typeface="Courier New"/>
              <a:sym typeface="Courier New"/>
            </a:endParaRPr>
          </a:p>
          <a:p>
            <a:pPr indent="304800" lvl="0" marL="152400" marR="152400" rtl="0" algn="l">
              <a:lnSpc>
                <a:spcPct val="142857"/>
              </a:lnSpc>
              <a:spcBef>
                <a:spcPts val="1200"/>
              </a:spcBef>
              <a:spcAft>
                <a:spcPts val="0"/>
              </a:spcAft>
              <a:buClr>
                <a:schemeClr val="dk1"/>
              </a:buClr>
              <a:buSzPts val="1100"/>
              <a:buFont typeface="Arial"/>
              <a:buNone/>
            </a:pPr>
            <a:r>
              <a:rPr lang="en" sz="2000">
                <a:solidFill>
                  <a:srgbClr val="383A42"/>
                </a:solidFill>
                <a:highlight>
                  <a:srgbClr val="F5F5F5"/>
                </a:highlight>
                <a:latin typeface="Courier New"/>
                <a:ea typeface="Courier New"/>
                <a:cs typeface="Courier New"/>
                <a:sym typeface="Courier New"/>
              </a:rPr>
              <a:t>FILE *fptr;</a:t>
            </a:r>
            <a:endParaRPr sz="2000">
              <a:solidFill>
                <a:srgbClr val="383A42"/>
              </a:solidFill>
              <a:highlight>
                <a:srgbClr val="F5F5F5"/>
              </a:highlight>
              <a:latin typeface="Courier New"/>
              <a:ea typeface="Courier New"/>
              <a:cs typeface="Courier New"/>
              <a:sym typeface="Courier New"/>
            </a:endParaRPr>
          </a:p>
          <a:p>
            <a:pPr indent="0" lvl="0" marL="0" rtl="0" algn="l">
              <a:spcBef>
                <a:spcPts val="1200"/>
              </a:spcBef>
              <a:spcAft>
                <a:spcPts val="1600"/>
              </a:spcAft>
              <a:buNone/>
            </a:pPr>
            <a:r>
              <a:t/>
            </a:r>
            <a:endParaRPr sz="1350">
              <a:solidFill>
                <a:schemeClr val="dk1"/>
              </a:solidFill>
              <a:highlight>
                <a:srgbClr val="FFFFFF"/>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Opening a file - for creation and edit</a:t>
            </a:r>
            <a:endParaRPr b="1" sz="1800">
              <a:solidFill>
                <a:srgbClr val="25265E"/>
              </a:solidFill>
              <a:highlight>
                <a:srgbClr val="FFFFFF"/>
              </a:highlight>
            </a:endParaRPr>
          </a:p>
          <a:p>
            <a:pPr indent="0" lvl="0" marL="0" rtl="0" algn="l">
              <a:spcBef>
                <a:spcPts val="900"/>
              </a:spcBef>
              <a:spcAft>
                <a:spcPts val="0"/>
              </a:spcAft>
              <a:buNone/>
            </a:pPr>
            <a:r>
              <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FFFFF"/>
                </a:highlight>
              </a:rPr>
              <a:t>Opening a file is performed using the</a:t>
            </a:r>
            <a:r>
              <a:rPr lang="en" sz="135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fopen()</a:t>
            </a:r>
            <a:r>
              <a:rPr lang="en" sz="1350">
                <a:solidFill>
                  <a:schemeClr val="dk1"/>
                </a:solidFill>
                <a:highlight>
                  <a:srgbClr val="F9FAFC"/>
                </a:highlight>
              </a:rPr>
              <a:t> </a:t>
            </a:r>
            <a:r>
              <a:rPr lang="en" sz="1350">
                <a:solidFill>
                  <a:schemeClr val="dk1"/>
                </a:solidFill>
                <a:highlight>
                  <a:srgbClr val="FFFFFF"/>
                </a:highlight>
              </a:rPr>
              <a:t>function defined in the</a:t>
            </a:r>
            <a:r>
              <a:rPr lang="en" sz="135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stdio.h</a:t>
            </a:r>
            <a:r>
              <a:rPr lang="en" sz="1350">
                <a:solidFill>
                  <a:schemeClr val="dk1"/>
                </a:solidFill>
                <a:highlight>
                  <a:srgbClr val="F9FAFC"/>
                </a:highlight>
              </a:rPr>
              <a:t> </a:t>
            </a:r>
            <a:r>
              <a:rPr lang="en" sz="1350">
                <a:solidFill>
                  <a:schemeClr val="dk1"/>
                </a:solidFill>
                <a:highlight>
                  <a:srgbClr val="FFFFFF"/>
                </a:highlight>
              </a:rPr>
              <a:t>header file.</a:t>
            </a:r>
            <a:endParaRPr sz="1350">
              <a:solidFill>
                <a:schemeClr val="dk1"/>
              </a:solidFill>
              <a:highlight>
                <a:srgbClr val="FFFFFF"/>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FFFFF"/>
                </a:highlight>
              </a:rPr>
              <a:t>The syntax for opening a file in standard I/O is:</a:t>
            </a:r>
            <a:endParaRPr sz="1350">
              <a:solidFill>
                <a:schemeClr val="dk1"/>
              </a:solidFill>
              <a:highlight>
                <a:srgbClr val="FFFFFF"/>
              </a:highlight>
            </a:endParaRPr>
          </a:p>
          <a:p>
            <a:pPr indent="304800" lvl="0" marL="152400" marR="152400" rtl="0" algn="l">
              <a:lnSpc>
                <a:spcPct val="142857"/>
              </a:lnSpc>
              <a:spcBef>
                <a:spcPts val="1200"/>
              </a:spcBef>
              <a:spcAft>
                <a:spcPts val="0"/>
              </a:spcAft>
              <a:buClr>
                <a:schemeClr val="dk1"/>
              </a:buClr>
              <a:buSzPts val="1100"/>
              <a:buFont typeface="Arial"/>
              <a:buNone/>
            </a:pPr>
            <a:r>
              <a:rPr lang="en" sz="1500">
                <a:solidFill>
                  <a:srgbClr val="383A42"/>
                </a:solidFill>
                <a:highlight>
                  <a:srgbClr val="F5F5F5"/>
                </a:highlight>
                <a:latin typeface="Courier New"/>
                <a:ea typeface="Courier New"/>
                <a:cs typeface="Courier New"/>
                <a:sym typeface="Courier New"/>
              </a:rPr>
              <a:t>ptr = fopen(</a:t>
            </a:r>
            <a:r>
              <a:rPr lang="en" sz="1500">
                <a:solidFill>
                  <a:srgbClr val="50A14F"/>
                </a:solidFill>
                <a:highlight>
                  <a:srgbClr val="F5F5F5"/>
                </a:highlight>
                <a:latin typeface="Courier New"/>
                <a:ea typeface="Courier New"/>
                <a:cs typeface="Courier New"/>
                <a:sym typeface="Courier New"/>
              </a:rPr>
              <a:t>"fileopen"</a:t>
            </a:r>
            <a:r>
              <a:rPr lang="en" sz="1500">
                <a:solidFill>
                  <a:srgbClr val="383A42"/>
                </a:solidFill>
                <a:highlight>
                  <a:srgbClr val="F5F5F5"/>
                </a:highlight>
                <a:latin typeface="Courier New"/>
                <a:ea typeface="Courier New"/>
                <a:cs typeface="Courier New"/>
                <a:sym typeface="Courier New"/>
              </a:rPr>
              <a:t>,</a:t>
            </a:r>
            <a:r>
              <a:rPr lang="en" sz="1500">
                <a:solidFill>
                  <a:srgbClr val="50A14F"/>
                </a:solidFill>
                <a:highlight>
                  <a:srgbClr val="F5F5F5"/>
                </a:highlight>
                <a:latin typeface="Courier New"/>
                <a:ea typeface="Courier New"/>
                <a:cs typeface="Courier New"/>
                <a:sym typeface="Courier New"/>
              </a:rPr>
              <a:t>"mode"</a:t>
            </a:r>
            <a:r>
              <a:rPr lang="en" sz="1500">
                <a:solidFill>
                  <a:srgbClr val="383A42"/>
                </a:solidFill>
                <a:highlight>
                  <a:srgbClr val="F5F5F5"/>
                </a:highlight>
                <a:latin typeface="Courier New"/>
                <a:ea typeface="Courier New"/>
                <a:cs typeface="Courier New"/>
                <a:sym typeface="Courier New"/>
              </a:rPr>
              <a:t>);</a:t>
            </a:r>
            <a:endParaRPr sz="1500">
              <a:solidFill>
                <a:srgbClr val="383A42"/>
              </a:solidFill>
              <a:highlight>
                <a:srgbClr val="F5F5F5"/>
              </a:highlight>
              <a:latin typeface="Courier New"/>
              <a:ea typeface="Courier New"/>
              <a:cs typeface="Courier New"/>
              <a:sym typeface="Courier New"/>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FFFFF"/>
                </a:highlight>
              </a:rPr>
              <a:t>For example,</a:t>
            </a:r>
            <a:endParaRPr sz="1350">
              <a:solidFill>
                <a:schemeClr val="dk1"/>
              </a:solidFill>
              <a:highlight>
                <a:srgbClr val="FFFFFF"/>
              </a:highlight>
            </a:endParaRPr>
          </a:p>
          <a:p>
            <a:pPr indent="457200" lvl="0" marL="0" rtl="0" algn="l">
              <a:spcBef>
                <a:spcPts val="1200"/>
              </a:spcBef>
              <a:spcAft>
                <a:spcPts val="0"/>
              </a:spcAft>
              <a:buNone/>
            </a:pPr>
            <a:r>
              <a:rPr lang="en" sz="1500">
                <a:solidFill>
                  <a:srgbClr val="383A42"/>
                </a:solidFill>
                <a:highlight>
                  <a:srgbClr val="F5F5F5"/>
                </a:highlight>
                <a:latin typeface="Courier New"/>
                <a:ea typeface="Courier New"/>
                <a:cs typeface="Courier New"/>
                <a:sym typeface="Courier New"/>
              </a:rPr>
              <a:t>fopen(</a:t>
            </a:r>
            <a:r>
              <a:rPr lang="en" sz="1500">
                <a:solidFill>
                  <a:srgbClr val="50A14F"/>
                </a:solidFill>
                <a:highlight>
                  <a:srgbClr val="F5F5F5"/>
                </a:highlight>
                <a:latin typeface="Courier New"/>
                <a:ea typeface="Courier New"/>
                <a:cs typeface="Courier New"/>
                <a:sym typeface="Courier New"/>
              </a:rPr>
              <a:t>"E:\\cprogram\\newprogram.txt"</a:t>
            </a:r>
            <a:r>
              <a:rPr lang="en" sz="1500">
                <a:solidFill>
                  <a:srgbClr val="383A42"/>
                </a:solidFill>
                <a:highlight>
                  <a:srgbClr val="F5F5F5"/>
                </a:highlight>
                <a:latin typeface="Courier New"/>
                <a:ea typeface="Courier New"/>
                <a:cs typeface="Courier New"/>
                <a:sym typeface="Courier New"/>
              </a:rPr>
              <a:t>,</a:t>
            </a:r>
            <a:r>
              <a:rPr lang="en" sz="1500">
                <a:solidFill>
                  <a:srgbClr val="50A14F"/>
                </a:solidFill>
                <a:highlight>
                  <a:srgbClr val="F5F5F5"/>
                </a:highlight>
                <a:latin typeface="Courier New"/>
                <a:ea typeface="Courier New"/>
                <a:cs typeface="Courier New"/>
                <a:sym typeface="Courier New"/>
              </a:rPr>
              <a:t>"w"</a:t>
            </a:r>
            <a:r>
              <a:rPr lang="en" sz="1500">
                <a:solidFill>
                  <a:srgbClr val="383A42"/>
                </a:solidFill>
                <a:highlight>
                  <a:srgbClr val="F5F5F5"/>
                </a:highlight>
                <a:latin typeface="Courier New"/>
                <a:ea typeface="Courier New"/>
                <a:cs typeface="Courier New"/>
                <a:sym typeface="Courier New"/>
              </a:rPr>
              <a:t>);</a:t>
            </a:r>
            <a:endParaRPr sz="1500">
              <a:solidFill>
                <a:srgbClr val="383A42"/>
              </a:solidFill>
              <a:highlight>
                <a:srgbClr val="F5F5F5"/>
              </a:highlight>
              <a:latin typeface="Courier New"/>
              <a:ea typeface="Courier New"/>
              <a:cs typeface="Courier New"/>
              <a:sym typeface="Courier New"/>
            </a:endParaRPr>
          </a:p>
          <a:p>
            <a:pPr indent="304800" lvl="0" marL="152400" marR="152400" rtl="0" algn="l">
              <a:lnSpc>
                <a:spcPct val="142857"/>
              </a:lnSpc>
              <a:spcBef>
                <a:spcPts val="1600"/>
              </a:spcBef>
              <a:spcAft>
                <a:spcPts val="0"/>
              </a:spcAft>
              <a:buClr>
                <a:schemeClr val="dk1"/>
              </a:buClr>
              <a:buSzPts val="1100"/>
              <a:buFont typeface="Arial"/>
              <a:buNone/>
            </a:pPr>
            <a:r>
              <a:rPr lang="en" sz="1500">
                <a:solidFill>
                  <a:srgbClr val="383A42"/>
                </a:solidFill>
                <a:highlight>
                  <a:srgbClr val="F5F5F5"/>
                </a:highlight>
                <a:latin typeface="Courier New"/>
                <a:ea typeface="Courier New"/>
                <a:cs typeface="Courier New"/>
                <a:sym typeface="Courier New"/>
              </a:rPr>
              <a:t>fopen(</a:t>
            </a:r>
            <a:r>
              <a:rPr lang="en" sz="1500">
                <a:solidFill>
                  <a:srgbClr val="50A14F"/>
                </a:solidFill>
                <a:highlight>
                  <a:srgbClr val="F5F5F5"/>
                </a:highlight>
                <a:latin typeface="Courier New"/>
                <a:ea typeface="Courier New"/>
                <a:cs typeface="Courier New"/>
                <a:sym typeface="Courier New"/>
              </a:rPr>
              <a:t>"E:\\cprogram\\oldprogram.bin"</a:t>
            </a:r>
            <a:r>
              <a:rPr lang="en" sz="1500">
                <a:solidFill>
                  <a:srgbClr val="383A42"/>
                </a:solidFill>
                <a:highlight>
                  <a:srgbClr val="F5F5F5"/>
                </a:highlight>
                <a:latin typeface="Courier New"/>
                <a:ea typeface="Courier New"/>
                <a:cs typeface="Courier New"/>
                <a:sym typeface="Courier New"/>
              </a:rPr>
              <a:t>,</a:t>
            </a:r>
            <a:r>
              <a:rPr lang="en" sz="1500">
                <a:solidFill>
                  <a:srgbClr val="50A14F"/>
                </a:solidFill>
                <a:highlight>
                  <a:srgbClr val="F5F5F5"/>
                </a:highlight>
                <a:latin typeface="Courier New"/>
                <a:ea typeface="Courier New"/>
                <a:cs typeface="Courier New"/>
                <a:sym typeface="Courier New"/>
              </a:rPr>
              <a:t>"rb"</a:t>
            </a:r>
            <a:r>
              <a:rPr lang="en" sz="1500">
                <a:solidFill>
                  <a:srgbClr val="383A42"/>
                </a:solidFill>
                <a:highlight>
                  <a:srgbClr val="F5F5F5"/>
                </a:highlight>
                <a:latin typeface="Courier New"/>
                <a:ea typeface="Courier New"/>
                <a:cs typeface="Courier New"/>
                <a:sym typeface="Courier New"/>
              </a:rPr>
              <a:t>);</a:t>
            </a:r>
            <a:endParaRPr sz="1500">
              <a:solidFill>
                <a:srgbClr val="383A42"/>
              </a:solidFill>
              <a:highlight>
                <a:srgbClr val="F5F5F5"/>
              </a:highlight>
              <a:latin typeface="Courier New"/>
              <a:ea typeface="Courier New"/>
              <a:cs typeface="Courier New"/>
              <a:sym typeface="Courier New"/>
            </a:endParaRPr>
          </a:p>
          <a:p>
            <a:pPr indent="0" lvl="0" marL="0" rtl="0" algn="l">
              <a:spcBef>
                <a:spcPts val="12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21"/>
          <p:cNvPicPr preferRelativeResize="0"/>
          <p:nvPr/>
        </p:nvPicPr>
        <p:blipFill>
          <a:blip r:embed="rId3">
            <a:alphaModFix/>
          </a:blip>
          <a:stretch>
            <a:fillRect/>
          </a:stretch>
        </p:blipFill>
        <p:spPr>
          <a:xfrm>
            <a:off x="159300" y="608975"/>
            <a:ext cx="4565098" cy="3884348"/>
          </a:xfrm>
          <a:prstGeom prst="rect">
            <a:avLst/>
          </a:prstGeom>
          <a:noFill/>
          <a:ln>
            <a:noFill/>
          </a:ln>
        </p:spPr>
      </p:pic>
      <p:pic>
        <p:nvPicPr>
          <p:cNvPr id="106" name="Google Shape;106;p21"/>
          <p:cNvPicPr preferRelativeResize="0"/>
          <p:nvPr/>
        </p:nvPicPr>
        <p:blipFill>
          <a:blip r:embed="rId4">
            <a:alphaModFix/>
          </a:blip>
          <a:stretch>
            <a:fillRect/>
          </a:stretch>
        </p:blipFill>
        <p:spPr>
          <a:xfrm>
            <a:off x="4724400" y="608975"/>
            <a:ext cx="4355006" cy="3884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rgbClr val="25265E"/>
                </a:solidFill>
                <a:highlight>
                  <a:srgbClr val="FFFFFF"/>
                </a:highlight>
              </a:rPr>
              <a:t>Closing a File</a:t>
            </a:r>
            <a:endParaRPr b="1" sz="1800">
              <a:solidFill>
                <a:srgbClr val="25265E"/>
              </a:solidFill>
              <a:highlight>
                <a:srgbClr val="FFFFFF"/>
              </a:highlight>
            </a:endParaRPr>
          </a:p>
          <a:p>
            <a:pPr indent="0" lvl="0" marL="0" rtl="0" algn="l">
              <a:spcBef>
                <a:spcPts val="900"/>
              </a:spcBef>
              <a:spcAft>
                <a:spcPts val="0"/>
              </a:spcAft>
              <a:buNone/>
            </a:pPr>
            <a:r>
              <a:t/>
            </a:r>
            <a:endParaRPr/>
          </a:p>
        </p:txBody>
      </p:sp>
      <p:sp>
        <p:nvSpPr>
          <p:cNvPr id="112" name="Google Shape;112;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 sz="1350">
                <a:solidFill>
                  <a:schemeClr val="dk1"/>
                </a:solidFill>
                <a:highlight>
                  <a:srgbClr val="FFFFFF"/>
                </a:highlight>
              </a:rPr>
              <a:t>The file (both text and binary) should be closed after reading/writing.</a:t>
            </a:r>
            <a:endParaRPr sz="1350">
              <a:solidFill>
                <a:schemeClr val="dk1"/>
              </a:solidFill>
              <a:highlight>
                <a:srgbClr val="FFFFFF"/>
              </a:highlight>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FFFFF"/>
                </a:highlight>
              </a:rPr>
              <a:t>Closing a file is performed using the</a:t>
            </a:r>
            <a:r>
              <a:rPr lang="en" sz="135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fclose()</a:t>
            </a:r>
            <a:r>
              <a:rPr lang="en" sz="1350">
                <a:solidFill>
                  <a:schemeClr val="dk1"/>
                </a:solidFill>
                <a:highlight>
                  <a:srgbClr val="F9FAFC"/>
                </a:highlight>
              </a:rPr>
              <a:t> </a:t>
            </a:r>
            <a:r>
              <a:rPr lang="en" sz="1350">
                <a:solidFill>
                  <a:schemeClr val="dk1"/>
                </a:solidFill>
                <a:highlight>
                  <a:srgbClr val="FFFFFF"/>
                </a:highlight>
              </a:rPr>
              <a:t>function.</a:t>
            </a:r>
            <a:endParaRPr sz="1350">
              <a:solidFill>
                <a:schemeClr val="dk1"/>
              </a:solidFill>
              <a:highlight>
                <a:srgbClr val="FFFFFF"/>
              </a:highlight>
            </a:endParaRPr>
          </a:p>
          <a:p>
            <a:pPr indent="0" lvl="0" marL="152400" marR="152400" rtl="0" algn="l">
              <a:lnSpc>
                <a:spcPct val="142857"/>
              </a:lnSpc>
              <a:spcBef>
                <a:spcPts val="1200"/>
              </a:spcBef>
              <a:spcAft>
                <a:spcPts val="0"/>
              </a:spcAft>
              <a:buClr>
                <a:schemeClr val="dk1"/>
              </a:buClr>
              <a:buSzPts val="1100"/>
              <a:buFont typeface="Arial"/>
              <a:buNone/>
            </a:pPr>
            <a:r>
              <a:rPr lang="en" sz="1500">
                <a:solidFill>
                  <a:srgbClr val="383A42"/>
                </a:solidFill>
                <a:highlight>
                  <a:srgbClr val="F5F5F5"/>
                </a:highlight>
                <a:latin typeface="Courier New"/>
                <a:ea typeface="Courier New"/>
                <a:cs typeface="Courier New"/>
                <a:sym typeface="Courier New"/>
              </a:rPr>
              <a:t>fclose(fptr);</a:t>
            </a:r>
            <a:endParaRPr sz="1500">
              <a:solidFill>
                <a:srgbClr val="383A42"/>
              </a:solidFill>
              <a:highlight>
                <a:srgbClr val="F5F5F5"/>
              </a:highlight>
              <a:latin typeface="Courier New"/>
              <a:ea typeface="Courier New"/>
              <a:cs typeface="Courier New"/>
              <a:sym typeface="Courier New"/>
            </a:endParaRPr>
          </a:p>
          <a:p>
            <a:pPr indent="0" lvl="0" marL="0" rtl="0" algn="l">
              <a:lnSpc>
                <a:spcPct val="166666"/>
              </a:lnSpc>
              <a:spcBef>
                <a:spcPts val="1200"/>
              </a:spcBef>
              <a:spcAft>
                <a:spcPts val="0"/>
              </a:spcAft>
              <a:buClr>
                <a:schemeClr val="dk1"/>
              </a:buClr>
              <a:buSzPts val="1100"/>
              <a:buFont typeface="Arial"/>
              <a:buNone/>
            </a:pPr>
            <a:r>
              <a:rPr lang="en" sz="1350">
                <a:solidFill>
                  <a:schemeClr val="dk1"/>
                </a:solidFill>
                <a:highlight>
                  <a:srgbClr val="FFFFFF"/>
                </a:highlight>
              </a:rPr>
              <a:t>Here,</a:t>
            </a:r>
            <a:r>
              <a:rPr lang="en" sz="1350">
                <a:solidFill>
                  <a:schemeClr val="dk1"/>
                </a:solidFill>
                <a:highlight>
                  <a:srgbClr val="F9FAFC"/>
                </a:highlight>
              </a:rPr>
              <a:t> </a:t>
            </a:r>
            <a:r>
              <a:rPr lang="en" sz="1500">
                <a:solidFill>
                  <a:schemeClr val="dk1"/>
                </a:solidFill>
                <a:highlight>
                  <a:srgbClr val="F5F5F5"/>
                </a:highlight>
                <a:latin typeface="Courier New"/>
                <a:ea typeface="Courier New"/>
                <a:cs typeface="Courier New"/>
                <a:sym typeface="Courier New"/>
              </a:rPr>
              <a:t>fptr</a:t>
            </a:r>
            <a:r>
              <a:rPr lang="en" sz="1350">
                <a:solidFill>
                  <a:schemeClr val="dk1"/>
                </a:solidFill>
                <a:highlight>
                  <a:srgbClr val="F9FAFC"/>
                </a:highlight>
              </a:rPr>
              <a:t> </a:t>
            </a:r>
            <a:r>
              <a:rPr lang="en" sz="1350">
                <a:solidFill>
                  <a:schemeClr val="dk1"/>
                </a:solidFill>
                <a:highlight>
                  <a:srgbClr val="FFFFFF"/>
                </a:highlight>
              </a:rPr>
              <a:t>is a file pointer associated with the file to be closed.</a:t>
            </a:r>
            <a:endParaRPr sz="1350">
              <a:solidFill>
                <a:schemeClr val="dk1"/>
              </a:solidFill>
              <a:highlight>
                <a:srgbClr val="FFFFFF"/>
              </a:highlight>
            </a:endParaRPr>
          </a:p>
          <a:p>
            <a:pPr indent="0" lvl="0" marL="0" rtl="0" algn="l">
              <a:spcBef>
                <a:spcPts val="12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