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8" r:id="rId3"/>
    <p:sldId id="261" r:id="rId4"/>
    <p:sldId id="262" r:id="rId5"/>
    <p:sldId id="263" r:id="rId6"/>
    <p:sldId id="264" r:id="rId7"/>
    <p:sldId id="257" r:id="rId8"/>
    <p:sldId id="269" r:id="rId9"/>
    <p:sldId id="260" r:id="rId10"/>
    <p:sldId id="265" r:id="rId11"/>
    <p:sldId id="270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0"/>
  </p:normalViewPr>
  <p:slideViewPr>
    <p:cSldViewPr snapToGrid="0">
      <p:cViewPr varScale="1">
        <p:scale>
          <a:sx n="119" d="100"/>
          <a:sy n="119" d="100"/>
        </p:scale>
        <p:origin x="5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11B6F-EA58-43BB-814E-7E348071D9C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F15E6D0-CA9F-4577-8ACB-9ABFBB670E62}">
      <dgm:prSet/>
      <dgm:spPr/>
      <dgm:t>
        <a:bodyPr/>
        <a:lstStyle/>
        <a:p>
          <a:pPr>
            <a:defRPr b="1"/>
          </a:pPr>
          <a:r>
            <a:rPr lang="en-US" dirty="0"/>
            <a:t>R</a:t>
          </a:r>
          <a:r>
            <a:rPr lang="en-US" baseline="30000" dirty="0"/>
            <a:t>2</a:t>
          </a:r>
          <a:r>
            <a:rPr lang="en-US" dirty="0"/>
            <a:t> Score</a:t>
          </a:r>
        </a:p>
      </dgm:t>
    </dgm:pt>
    <dgm:pt modelId="{DAA2FF60-5723-4403-A640-7DBD8C0F0D81}" type="parTrans" cxnId="{0B03D943-3E44-4C73-AED9-CEADA46C6634}">
      <dgm:prSet/>
      <dgm:spPr/>
      <dgm:t>
        <a:bodyPr/>
        <a:lstStyle/>
        <a:p>
          <a:endParaRPr lang="en-US"/>
        </a:p>
      </dgm:t>
    </dgm:pt>
    <dgm:pt modelId="{CF10E000-AB03-4943-93D2-615DB8683884}" type="sibTrans" cxnId="{0B03D943-3E44-4C73-AED9-CEADA46C6634}">
      <dgm:prSet/>
      <dgm:spPr/>
      <dgm:t>
        <a:bodyPr/>
        <a:lstStyle/>
        <a:p>
          <a:endParaRPr lang="en-US"/>
        </a:p>
      </dgm:t>
    </dgm:pt>
    <dgm:pt modelId="{B73F5464-5A8C-4996-B4FD-E71E27A23AFF}">
      <dgm:prSet/>
      <dgm:spPr/>
      <dgm:t>
        <a:bodyPr/>
        <a:lstStyle/>
        <a:p>
          <a:r>
            <a:rPr lang="en-US"/>
            <a:t>Random Forest: 0.6202 or 62.02%</a:t>
          </a:r>
        </a:p>
      </dgm:t>
    </dgm:pt>
    <dgm:pt modelId="{C3EAD84E-C54C-40BF-A836-86E0620A5ACE}" type="parTrans" cxnId="{879F4A5B-DBC5-47F1-A062-33FB2EE3CC17}">
      <dgm:prSet/>
      <dgm:spPr/>
      <dgm:t>
        <a:bodyPr/>
        <a:lstStyle/>
        <a:p>
          <a:endParaRPr lang="en-US"/>
        </a:p>
      </dgm:t>
    </dgm:pt>
    <dgm:pt modelId="{E31FD426-1BE7-4463-8F74-42F747D9AA63}" type="sibTrans" cxnId="{879F4A5B-DBC5-47F1-A062-33FB2EE3CC17}">
      <dgm:prSet/>
      <dgm:spPr/>
      <dgm:t>
        <a:bodyPr/>
        <a:lstStyle/>
        <a:p>
          <a:endParaRPr lang="en-US"/>
        </a:p>
      </dgm:t>
    </dgm:pt>
    <dgm:pt modelId="{DBD6D7D4-6AF6-496A-9D3F-CD2C4982DF2C}">
      <dgm:prSet/>
      <dgm:spPr/>
      <dgm:t>
        <a:bodyPr/>
        <a:lstStyle/>
        <a:p>
          <a:r>
            <a:rPr lang="en-US"/>
            <a:t>Gradient Boosting: 0.6907 or 69.07%</a:t>
          </a:r>
        </a:p>
      </dgm:t>
    </dgm:pt>
    <dgm:pt modelId="{A5DE8378-B174-4BF5-BD1E-044D22F4F2CD}" type="parTrans" cxnId="{5551DECD-F651-442A-B7B6-86CE3CC7BF43}">
      <dgm:prSet/>
      <dgm:spPr/>
      <dgm:t>
        <a:bodyPr/>
        <a:lstStyle/>
        <a:p>
          <a:endParaRPr lang="en-US"/>
        </a:p>
      </dgm:t>
    </dgm:pt>
    <dgm:pt modelId="{5060FB0F-40BF-4256-BE11-C2A8782C0611}" type="sibTrans" cxnId="{5551DECD-F651-442A-B7B6-86CE3CC7BF43}">
      <dgm:prSet/>
      <dgm:spPr/>
      <dgm:t>
        <a:bodyPr/>
        <a:lstStyle/>
        <a:p>
          <a:endParaRPr lang="en-US"/>
        </a:p>
      </dgm:t>
    </dgm:pt>
    <dgm:pt modelId="{78A28233-8179-42F7-B2C3-B757D94511DC}">
      <dgm:prSet/>
      <dgm:spPr/>
      <dgm:t>
        <a:bodyPr/>
        <a:lstStyle/>
        <a:p>
          <a:pPr>
            <a:defRPr b="1"/>
          </a:pPr>
          <a:r>
            <a:rPr lang="en-US"/>
            <a:t>MAE</a:t>
          </a:r>
        </a:p>
      </dgm:t>
    </dgm:pt>
    <dgm:pt modelId="{769F521B-901F-4207-9991-ABEBBC9D7EB9}" type="parTrans" cxnId="{C0412250-79D2-48FE-AF03-03BFA14B21CC}">
      <dgm:prSet/>
      <dgm:spPr/>
      <dgm:t>
        <a:bodyPr/>
        <a:lstStyle/>
        <a:p>
          <a:endParaRPr lang="en-US"/>
        </a:p>
      </dgm:t>
    </dgm:pt>
    <dgm:pt modelId="{2549958D-7C8B-4040-817D-0CE3D16E8796}" type="sibTrans" cxnId="{C0412250-79D2-48FE-AF03-03BFA14B21CC}">
      <dgm:prSet/>
      <dgm:spPr/>
      <dgm:t>
        <a:bodyPr/>
        <a:lstStyle/>
        <a:p>
          <a:endParaRPr lang="en-US"/>
        </a:p>
      </dgm:t>
    </dgm:pt>
    <dgm:pt modelId="{EB148F40-6B63-462B-AB1E-CAEC4C1A53C9}">
      <dgm:prSet/>
      <dgm:spPr/>
      <dgm:t>
        <a:bodyPr/>
        <a:lstStyle/>
        <a:p>
          <a:r>
            <a:rPr lang="en-US"/>
            <a:t>Random Forrest: $93,572.37</a:t>
          </a:r>
        </a:p>
      </dgm:t>
    </dgm:pt>
    <dgm:pt modelId="{4AEFFB45-C3F8-4D6A-BC83-11D33AB6CE4A}" type="parTrans" cxnId="{61F17270-2770-475B-B5B1-E88C9C5BBA4D}">
      <dgm:prSet/>
      <dgm:spPr/>
      <dgm:t>
        <a:bodyPr/>
        <a:lstStyle/>
        <a:p>
          <a:endParaRPr lang="en-US"/>
        </a:p>
      </dgm:t>
    </dgm:pt>
    <dgm:pt modelId="{A38178F8-39E7-427F-B778-9436617144F8}" type="sibTrans" cxnId="{61F17270-2770-475B-B5B1-E88C9C5BBA4D}">
      <dgm:prSet/>
      <dgm:spPr/>
      <dgm:t>
        <a:bodyPr/>
        <a:lstStyle/>
        <a:p>
          <a:endParaRPr lang="en-US"/>
        </a:p>
      </dgm:t>
    </dgm:pt>
    <dgm:pt modelId="{0570C865-0C3A-48FF-B4DE-A9BF0622CE6F}">
      <dgm:prSet/>
      <dgm:spPr/>
      <dgm:t>
        <a:bodyPr/>
        <a:lstStyle/>
        <a:p>
          <a:r>
            <a:rPr lang="en-US"/>
            <a:t>Gradient Boosting: $80,909.74</a:t>
          </a:r>
        </a:p>
      </dgm:t>
    </dgm:pt>
    <dgm:pt modelId="{E15C5416-ABDC-4B38-B918-0F08098E04AD}" type="parTrans" cxnId="{2D5B1B98-E361-4B32-ADE1-FCAD4822F596}">
      <dgm:prSet/>
      <dgm:spPr/>
      <dgm:t>
        <a:bodyPr/>
        <a:lstStyle/>
        <a:p>
          <a:endParaRPr lang="en-US"/>
        </a:p>
      </dgm:t>
    </dgm:pt>
    <dgm:pt modelId="{8A15FA12-A8C4-4019-A310-6AA7517A6C4E}" type="sibTrans" cxnId="{2D5B1B98-E361-4B32-ADE1-FCAD4822F596}">
      <dgm:prSet/>
      <dgm:spPr/>
      <dgm:t>
        <a:bodyPr/>
        <a:lstStyle/>
        <a:p>
          <a:endParaRPr lang="en-US"/>
        </a:p>
      </dgm:t>
    </dgm:pt>
    <dgm:pt modelId="{607F5C33-276A-4BF7-A17C-E460F825C154}" type="pres">
      <dgm:prSet presAssocID="{44811B6F-EA58-43BB-814E-7E348071D9C4}" presName="root" presStyleCnt="0">
        <dgm:presLayoutVars>
          <dgm:dir/>
          <dgm:resizeHandles val="exact"/>
        </dgm:presLayoutVars>
      </dgm:prSet>
      <dgm:spPr/>
    </dgm:pt>
    <dgm:pt modelId="{2C9C25CE-1823-4FE1-9D57-C6B23B921F22}" type="pres">
      <dgm:prSet presAssocID="{7F15E6D0-CA9F-4577-8ACB-9ABFBB670E62}" presName="compNode" presStyleCnt="0"/>
      <dgm:spPr/>
    </dgm:pt>
    <dgm:pt modelId="{DD05C56B-C316-4ABC-8310-E5190E99BD62}" type="pres">
      <dgm:prSet presAssocID="{7F15E6D0-CA9F-4577-8ACB-9ABFBB670E6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E735E445-7454-4FD3-87CE-35F0324656CF}" type="pres">
      <dgm:prSet presAssocID="{7F15E6D0-CA9F-4577-8ACB-9ABFBB670E62}" presName="iconSpace" presStyleCnt="0"/>
      <dgm:spPr/>
    </dgm:pt>
    <dgm:pt modelId="{E78B13FC-03AB-4338-BB73-85BA7AF7E742}" type="pres">
      <dgm:prSet presAssocID="{7F15E6D0-CA9F-4577-8ACB-9ABFBB670E62}" presName="parTx" presStyleLbl="revTx" presStyleIdx="0" presStyleCnt="4">
        <dgm:presLayoutVars>
          <dgm:chMax val="0"/>
          <dgm:chPref val="0"/>
        </dgm:presLayoutVars>
      </dgm:prSet>
      <dgm:spPr/>
    </dgm:pt>
    <dgm:pt modelId="{59E6F5A9-265C-4999-A04B-4992AB0B2C1B}" type="pres">
      <dgm:prSet presAssocID="{7F15E6D0-CA9F-4577-8ACB-9ABFBB670E62}" presName="txSpace" presStyleCnt="0"/>
      <dgm:spPr/>
    </dgm:pt>
    <dgm:pt modelId="{FB310776-58AD-49F7-A2C3-1B496AFCF130}" type="pres">
      <dgm:prSet presAssocID="{7F15E6D0-CA9F-4577-8ACB-9ABFBB670E62}" presName="desTx" presStyleLbl="revTx" presStyleIdx="1" presStyleCnt="4">
        <dgm:presLayoutVars/>
      </dgm:prSet>
      <dgm:spPr/>
    </dgm:pt>
    <dgm:pt modelId="{2D0E254A-A1D2-4BAB-856D-97850127142F}" type="pres">
      <dgm:prSet presAssocID="{CF10E000-AB03-4943-93D2-615DB8683884}" presName="sibTrans" presStyleCnt="0"/>
      <dgm:spPr/>
    </dgm:pt>
    <dgm:pt modelId="{9C28B264-DE40-4BE5-AEA6-DDED3E7075DB}" type="pres">
      <dgm:prSet presAssocID="{78A28233-8179-42F7-B2C3-B757D94511DC}" presName="compNode" presStyleCnt="0"/>
      <dgm:spPr/>
    </dgm:pt>
    <dgm:pt modelId="{F06AABE5-DEAA-44C9-AEEC-7CA205B0EF0C}" type="pres">
      <dgm:prSet presAssocID="{78A28233-8179-42F7-B2C3-B757D94511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er"/>
        </a:ext>
      </dgm:extLst>
    </dgm:pt>
    <dgm:pt modelId="{830281FC-0E60-442C-9044-0CCA127845AB}" type="pres">
      <dgm:prSet presAssocID="{78A28233-8179-42F7-B2C3-B757D94511DC}" presName="iconSpace" presStyleCnt="0"/>
      <dgm:spPr/>
    </dgm:pt>
    <dgm:pt modelId="{73D8A64A-FAAA-4DAD-9CBC-2471FCBA9F98}" type="pres">
      <dgm:prSet presAssocID="{78A28233-8179-42F7-B2C3-B757D94511DC}" presName="parTx" presStyleLbl="revTx" presStyleIdx="2" presStyleCnt="4">
        <dgm:presLayoutVars>
          <dgm:chMax val="0"/>
          <dgm:chPref val="0"/>
        </dgm:presLayoutVars>
      </dgm:prSet>
      <dgm:spPr/>
    </dgm:pt>
    <dgm:pt modelId="{CEB76D21-2565-40E3-8A4C-4FF0EB9FFAA0}" type="pres">
      <dgm:prSet presAssocID="{78A28233-8179-42F7-B2C3-B757D94511DC}" presName="txSpace" presStyleCnt="0"/>
      <dgm:spPr/>
    </dgm:pt>
    <dgm:pt modelId="{2F404EBE-2E18-489A-BD55-AFD2BFB078FD}" type="pres">
      <dgm:prSet presAssocID="{78A28233-8179-42F7-B2C3-B757D94511DC}" presName="desTx" presStyleLbl="revTx" presStyleIdx="3" presStyleCnt="4">
        <dgm:presLayoutVars/>
      </dgm:prSet>
      <dgm:spPr/>
    </dgm:pt>
  </dgm:ptLst>
  <dgm:cxnLst>
    <dgm:cxn modelId="{ADBF0C22-917B-40C2-A77C-DD7F40163B6A}" type="presOf" srcId="{0570C865-0C3A-48FF-B4DE-A9BF0622CE6F}" destId="{2F404EBE-2E18-489A-BD55-AFD2BFB078FD}" srcOrd="0" destOrd="1" presId="urn:microsoft.com/office/officeart/2018/5/layout/CenteredIconLabelDescriptionList"/>
    <dgm:cxn modelId="{0AEDAE38-9B6B-454C-ABF9-F478562C267F}" type="presOf" srcId="{78A28233-8179-42F7-B2C3-B757D94511DC}" destId="{73D8A64A-FAAA-4DAD-9CBC-2471FCBA9F98}" srcOrd="0" destOrd="0" presId="urn:microsoft.com/office/officeart/2018/5/layout/CenteredIconLabelDescriptionList"/>
    <dgm:cxn modelId="{4E678F39-79BB-49BA-B83C-91295235DB25}" type="presOf" srcId="{DBD6D7D4-6AF6-496A-9D3F-CD2C4982DF2C}" destId="{FB310776-58AD-49F7-A2C3-1B496AFCF130}" srcOrd="0" destOrd="1" presId="urn:microsoft.com/office/officeart/2018/5/layout/CenteredIconLabelDescriptionList"/>
    <dgm:cxn modelId="{0B03D943-3E44-4C73-AED9-CEADA46C6634}" srcId="{44811B6F-EA58-43BB-814E-7E348071D9C4}" destId="{7F15E6D0-CA9F-4577-8ACB-9ABFBB670E62}" srcOrd="0" destOrd="0" parTransId="{DAA2FF60-5723-4403-A640-7DBD8C0F0D81}" sibTransId="{CF10E000-AB03-4943-93D2-615DB8683884}"/>
    <dgm:cxn modelId="{C0412250-79D2-48FE-AF03-03BFA14B21CC}" srcId="{44811B6F-EA58-43BB-814E-7E348071D9C4}" destId="{78A28233-8179-42F7-B2C3-B757D94511DC}" srcOrd="1" destOrd="0" parTransId="{769F521B-901F-4207-9991-ABEBBC9D7EB9}" sibTransId="{2549958D-7C8B-4040-817D-0CE3D16E8796}"/>
    <dgm:cxn modelId="{879F4A5B-DBC5-47F1-A062-33FB2EE3CC17}" srcId="{7F15E6D0-CA9F-4577-8ACB-9ABFBB670E62}" destId="{B73F5464-5A8C-4996-B4FD-E71E27A23AFF}" srcOrd="0" destOrd="0" parTransId="{C3EAD84E-C54C-40BF-A836-86E0620A5ACE}" sibTransId="{E31FD426-1BE7-4463-8F74-42F747D9AA63}"/>
    <dgm:cxn modelId="{61F17270-2770-475B-B5B1-E88C9C5BBA4D}" srcId="{78A28233-8179-42F7-B2C3-B757D94511DC}" destId="{EB148F40-6B63-462B-AB1E-CAEC4C1A53C9}" srcOrd="0" destOrd="0" parTransId="{4AEFFB45-C3F8-4D6A-BC83-11D33AB6CE4A}" sibTransId="{A38178F8-39E7-427F-B778-9436617144F8}"/>
    <dgm:cxn modelId="{62B60774-4DCA-4816-9FAF-CBFDAB59AF78}" type="presOf" srcId="{B73F5464-5A8C-4996-B4FD-E71E27A23AFF}" destId="{FB310776-58AD-49F7-A2C3-1B496AFCF130}" srcOrd="0" destOrd="0" presId="urn:microsoft.com/office/officeart/2018/5/layout/CenteredIconLabelDescriptionList"/>
    <dgm:cxn modelId="{10B9A087-8F59-423D-9D9F-BBDDC322409E}" type="presOf" srcId="{44811B6F-EA58-43BB-814E-7E348071D9C4}" destId="{607F5C33-276A-4BF7-A17C-E460F825C154}" srcOrd="0" destOrd="0" presId="urn:microsoft.com/office/officeart/2018/5/layout/CenteredIconLabelDescriptionList"/>
    <dgm:cxn modelId="{2D5B1B98-E361-4B32-ADE1-FCAD4822F596}" srcId="{78A28233-8179-42F7-B2C3-B757D94511DC}" destId="{0570C865-0C3A-48FF-B4DE-A9BF0622CE6F}" srcOrd="1" destOrd="0" parTransId="{E15C5416-ABDC-4B38-B918-0F08098E04AD}" sibTransId="{8A15FA12-A8C4-4019-A310-6AA7517A6C4E}"/>
    <dgm:cxn modelId="{5508C7B6-FE49-491C-A31D-3E1687F76E2E}" type="presOf" srcId="{7F15E6D0-CA9F-4577-8ACB-9ABFBB670E62}" destId="{E78B13FC-03AB-4338-BB73-85BA7AF7E742}" srcOrd="0" destOrd="0" presId="urn:microsoft.com/office/officeart/2018/5/layout/CenteredIconLabelDescriptionList"/>
    <dgm:cxn modelId="{5551DECD-F651-442A-B7B6-86CE3CC7BF43}" srcId="{7F15E6D0-CA9F-4577-8ACB-9ABFBB670E62}" destId="{DBD6D7D4-6AF6-496A-9D3F-CD2C4982DF2C}" srcOrd="1" destOrd="0" parTransId="{A5DE8378-B174-4BF5-BD1E-044D22F4F2CD}" sibTransId="{5060FB0F-40BF-4256-BE11-C2A8782C0611}"/>
    <dgm:cxn modelId="{6828B6E1-DDA5-4D65-AA13-28D112213C33}" type="presOf" srcId="{EB148F40-6B63-462B-AB1E-CAEC4C1A53C9}" destId="{2F404EBE-2E18-489A-BD55-AFD2BFB078FD}" srcOrd="0" destOrd="0" presId="urn:microsoft.com/office/officeart/2018/5/layout/CenteredIconLabelDescriptionList"/>
    <dgm:cxn modelId="{579698AF-3A45-42D9-B3D8-82CCC293ECD4}" type="presParOf" srcId="{607F5C33-276A-4BF7-A17C-E460F825C154}" destId="{2C9C25CE-1823-4FE1-9D57-C6B23B921F22}" srcOrd="0" destOrd="0" presId="urn:microsoft.com/office/officeart/2018/5/layout/CenteredIconLabelDescriptionList"/>
    <dgm:cxn modelId="{582F9311-57B6-49A0-804D-4888B474291B}" type="presParOf" srcId="{2C9C25CE-1823-4FE1-9D57-C6B23B921F22}" destId="{DD05C56B-C316-4ABC-8310-E5190E99BD62}" srcOrd="0" destOrd="0" presId="urn:microsoft.com/office/officeart/2018/5/layout/CenteredIconLabelDescriptionList"/>
    <dgm:cxn modelId="{E275B618-36FB-4360-AFA9-CDA7F4BD7CDA}" type="presParOf" srcId="{2C9C25CE-1823-4FE1-9D57-C6B23B921F22}" destId="{E735E445-7454-4FD3-87CE-35F0324656CF}" srcOrd="1" destOrd="0" presId="urn:microsoft.com/office/officeart/2018/5/layout/CenteredIconLabelDescriptionList"/>
    <dgm:cxn modelId="{AB0386FE-F63D-40D8-9A2B-33872194E6C6}" type="presParOf" srcId="{2C9C25CE-1823-4FE1-9D57-C6B23B921F22}" destId="{E78B13FC-03AB-4338-BB73-85BA7AF7E742}" srcOrd="2" destOrd="0" presId="urn:microsoft.com/office/officeart/2018/5/layout/CenteredIconLabelDescriptionList"/>
    <dgm:cxn modelId="{A7ACADE0-79CF-40A9-B99C-236BFB220E9F}" type="presParOf" srcId="{2C9C25CE-1823-4FE1-9D57-C6B23B921F22}" destId="{59E6F5A9-265C-4999-A04B-4992AB0B2C1B}" srcOrd="3" destOrd="0" presId="urn:microsoft.com/office/officeart/2018/5/layout/CenteredIconLabelDescriptionList"/>
    <dgm:cxn modelId="{21C53475-9AD8-426B-B61C-2790A5860220}" type="presParOf" srcId="{2C9C25CE-1823-4FE1-9D57-C6B23B921F22}" destId="{FB310776-58AD-49F7-A2C3-1B496AFCF130}" srcOrd="4" destOrd="0" presId="urn:microsoft.com/office/officeart/2018/5/layout/CenteredIconLabelDescriptionList"/>
    <dgm:cxn modelId="{DBE6C4DC-1F96-4F89-AB81-EA4CBD7AA1EA}" type="presParOf" srcId="{607F5C33-276A-4BF7-A17C-E460F825C154}" destId="{2D0E254A-A1D2-4BAB-856D-97850127142F}" srcOrd="1" destOrd="0" presId="urn:microsoft.com/office/officeart/2018/5/layout/CenteredIconLabelDescriptionList"/>
    <dgm:cxn modelId="{D003ECF7-9873-4D9B-A9C2-C392B1D6A2D1}" type="presParOf" srcId="{607F5C33-276A-4BF7-A17C-E460F825C154}" destId="{9C28B264-DE40-4BE5-AEA6-DDED3E7075DB}" srcOrd="2" destOrd="0" presId="urn:microsoft.com/office/officeart/2018/5/layout/CenteredIconLabelDescriptionList"/>
    <dgm:cxn modelId="{DE972A15-0BED-43D1-A1EA-4D5CB03BB576}" type="presParOf" srcId="{9C28B264-DE40-4BE5-AEA6-DDED3E7075DB}" destId="{F06AABE5-DEAA-44C9-AEEC-7CA205B0EF0C}" srcOrd="0" destOrd="0" presId="urn:microsoft.com/office/officeart/2018/5/layout/CenteredIconLabelDescriptionList"/>
    <dgm:cxn modelId="{A71B4E63-9EBB-4C0E-B82D-52C6760EBA94}" type="presParOf" srcId="{9C28B264-DE40-4BE5-AEA6-DDED3E7075DB}" destId="{830281FC-0E60-442C-9044-0CCA127845AB}" srcOrd="1" destOrd="0" presId="urn:microsoft.com/office/officeart/2018/5/layout/CenteredIconLabelDescriptionList"/>
    <dgm:cxn modelId="{8A3326D6-113A-4992-9369-A419AE65E2A0}" type="presParOf" srcId="{9C28B264-DE40-4BE5-AEA6-DDED3E7075DB}" destId="{73D8A64A-FAAA-4DAD-9CBC-2471FCBA9F98}" srcOrd="2" destOrd="0" presId="urn:microsoft.com/office/officeart/2018/5/layout/CenteredIconLabelDescriptionList"/>
    <dgm:cxn modelId="{7E1DDFDF-3315-43DF-AE83-BD81B976EB90}" type="presParOf" srcId="{9C28B264-DE40-4BE5-AEA6-DDED3E7075DB}" destId="{CEB76D21-2565-40E3-8A4C-4FF0EB9FFAA0}" srcOrd="3" destOrd="0" presId="urn:microsoft.com/office/officeart/2018/5/layout/CenteredIconLabelDescriptionList"/>
    <dgm:cxn modelId="{09CDDC3F-8C0E-4531-B635-9E6F73991239}" type="presParOf" srcId="{9C28B264-DE40-4BE5-AEA6-DDED3E7075DB}" destId="{2F404EBE-2E18-489A-BD55-AFD2BFB078F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7EEA85-77C0-4473-9AC0-3D0D795E968D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0440768-657F-4D44-AC73-8A2BA1DE13B9}">
      <dgm:prSet/>
      <dgm:spPr/>
      <dgm:t>
        <a:bodyPr/>
        <a:lstStyle/>
        <a:p>
          <a:pPr>
            <a:defRPr b="1"/>
          </a:pPr>
          <a:r>
            <a:rPr lang="en-US"/>
            <a:t>Gradient Boosting</a:t>
          </a:r>
        </a:p>
      </dgm:t>
    </dgm:pt>
    <dgm:pt modelId="{B147A52A-7BB9-4DD9-8D50-2D75A079540A}" type="parTrans" cxnId="{F01CA6C9-BF21-4B81-89E1-3A7CF45429E4}">
      <dgm:prSet/>
      <dgm:spPr/>
      <dgm:t>
        <a:bodyPr/>
        <a:lstStyle/>
        <a:p>
          <a:endParaRPr lang="en-US"/>
        </a:p>
      </dgm:t>
    </dgm:pt>
    <dgm:pt modelId="{BE0B6BCF-88D9-4FB0-8C79-0212AE06B86F}" type="sibTrans" cxnId="{F01CA6C9-BF21-4B81-89E1-3A7CF45429E4}">
      <dgm:prSet/>
      <dgm:spPr/>
      <dgm:t>
        <a:bodyPr/>
        <a:lstStyle/>
        <a:p>
          <a:endParaRPr lang="en-US"/>
        </a:p>
      </dgm:t>
    </dgm:pt>
    <dgm:pt modelId="{D31906D3-A1AD-4EBD-98D6-D5A7F9053EED}">
      <dgm:prSet/>
      <dgm:spPr/>
      <dgm:t>
        <a:bodyPr/>
        <a:lstStyle/>
        <a:p>
          <a:pPr>
            <a:defRPr b="1"/>
          </a:pPr>
          <a:r>
            <a:rPr lang="en-US"/>
            <a:t>Why?</a:t>
          </a:r>
        </a:p>
      </dgm:t>
    </dgm:pt>
    <dgm:pt modelId="{7BEF4547-A289-4C5B-9DF7-E86D7FCB41B7}" type="parTrans" cxnId="{3FF177DA-F831-4AE0-9E1B-982A75804903}">
      <dgm:prSet/>
      <dgm:spPr/>
      <dgm:t>
        <a:bodyPr/>
        <a:lstStyle/>
        <a:p>
          <a:endParaRPr lang="en-US"/>
        </a:p>
      </dgm:t>
    </dgm:pt>
    <dgm:pt modelId="{2A635B2D-94B5-4749-87B1-1D49F1F7C911}" type="sibTrans" cxnId="{3FF177DA-F831-4AE0-9E1B-982A75804903}">
      <dgm:prSet/>
      <dgm:spPr/>
      <dgm:t>
        <a:bodyPr/>
        <a:lstStyle/>
        <a:p>
          <a:endParaRPr lang="en-US"/>
        </a:p>
      </dgm:t>
    </dgm:pt>
    <dgm:pt modelId="{352EA213-63FB-432E-AA14-C5B64B32E8CD}">
      <dgm:prSet/>
      <dgm:spPr/>
      <dgm:t>
        <a:bodyPr/>
        <a:lstStyle/>
        <a:p>
          <a:r>
            <a:rPr lang="en-US"/>
            <a:t>Handles datasets with noise or complexity better</a:t>
          </a:r>
        </a:p>
      </dgm:t>
    </dgm:pt>
    <dgm:pt modelId="{90597557-67EC-424C-B294-D20B86D22C00}" type="parTrans" cxnId="{1C409D04-F96E-45D2-86A3-191BC7ABABB9}">
      <dgm:prSet/>
      <dgm:spPr/>
      <dgm:t>
        <a:bodyPr/>
        <a:lstStyle/>
        <a:p>
          <a:endParaRPr lang="en-US"/>
        </a:p>
      </dgm:t>
    </dgm:pt>
    <dgm:pt modelId="{1D2B71DD-DF50-42C4-9EA4-A1FFAC49E11E}" type="sibTrans" cxnId="{1C409D04-F96E-45D2-86A3-191BC7ABABB9}">
      <dgm:prSet/>
      <dgm:spPr/>
      <dgm:t>
        <a:bodyPr/>
        <a:lstStyle/>
        <a:p>
          <a:endParaRPr lang="en-US"/>
        </a:p>
      </dgm:t>
    </dgm:pt>
    <dgm:pt modelId="{CFC771A0-8E69-48B5-A1A1-CE66FB781993}">
      <dgm:prSet/>
      <dgm:spPr/>
      <dgm:t>
        <a:bodyPr/>
        <a:lstStyle/>
        <a:p>
          <a:r>
            <a:rPr lang="en-US"/>
            <a:t>Outperforms Random Forrest when outliers or nonlinear patterns exist</a:t>
          </a:r>
        </a:p>
      </dgm:t>
    </dgm:pt>
    <dgm:pt modelId="{2B5BE333-C6A1-42A8-A84D-FFA956220660}" type="parTrans" cxnId="{C91DF5E7-CDDF-4940-A98C-4463E6616EC3}">
      <dgm:prSet/>
      <dgm:spPr/>
      <dgm:t>
        <a:bodyPr/>
        <a:lstStyle/>
        <a:p>
          <a:endParaRPr lang="en-US"/>
        </a:p>
      </dgm:t>
    </dgm:pt>
    <dgm:pt modelId="{CE3457A0-3D01-4FC2-86A6-E603D19A129D}" type="sibTrans" cxnId="{C91DF5E7-CDDF-4940-A98C-4463E6616EC3}">
      <dgm:prSet/>
      <dgm:spPr/>
      <dgm:t>
        <a:bodyPr/>
        <a:lstStyle/>
        <a:p>
          <a:endParaRPr lang="en-US"/>
        </a:p>
      </dgm:t>
    </dgm:pt>
    <dgm:pt modelId="{6BDBED63-84E2-4977-832F-27701F67482C}">
      <dgm:prSet/>
      <dgm:spPr/>
      <dgm:t>
        <a:bodyPr/>
        <a:lstStyle/>
        <a:p>
          <a:r>
            <a:rPr lang="en-US"/>
            <a:t>Due to each tree learning from the previous and minimizing the loss function</a:t>
          </a:r>
        </a:p>
      </dgm:t>
    </dgm:pt>
    <dgm:pt modelId="{8B1AE064-9017-49B6-8ABC-F852AF5F99F9}" type="parTrans" cxnId="{3E2007F1-3253-4541-9706-F971ADB229CB}">
      <dgm:prSet/>
      <dgm:spPr/>
      <dgm:t>
        <a:bodyPr/>
        <a:lstStyle/>
        <a:p>
          <a:endParaRPr lang="en-US"/>
        </a:p>
      </dgm:t>
    </dgm:pt>
    <dgm:pt modelId="{7647DF93-EF0F-46D1-86FA-6C29D2A36E73}" type="sibTrans" cxnId="{3E2007F1-3253-4541-9706-F971ADB229CB}">
      <dgm:prSet/>
      <dgm:spPr/>
      <dgm:t>
        <a:bodyPr/>
        <a:lstStyle/>
        <a:p>
          <a:endParaRPr lang="en-US"/>
        </a:p>
      </dgm:t>
    </dgm:pt>
    <dgm:pt modelId="{674D71B7-EC71-411D-82AD-898C794D779E}">
      <dgm:prSet/>
      <dgm:spPr/>
      <dgm:t>
        <a:bodyPr/>
        <a:lstStyle/>
        <a:p>
          <a:r>
            <a:rPr lang="en-US"/>
            <a:t>Random Forrest tends be low variance and high bias, where GB has lower bias</a:t>
          </a:r>
        </a:p>
      </dgm:t>
    </dgm:pt>
    <dgm:pt modelId="{607D9DCC-0C44-4B97-9A01-92B588B7CCBD}" type="parTrans" cxnId="{94891EA7-F65C-4EC3-8F6F-380F83C7BC8A}">
      <dgm:prSet/>
      <dgm:spPr/>
      <dgm:t>
        <a:bodyPr/>
        <a:lstStyle/>
        <a:p>
          <a:endParaRPr lang="en-US"/>
        </a:p>
      </dgm:t>
    </dgm:pt>
    <dgm:pt modelId="{8B38A674-4EB1-49F2-AD86-1B7AFC7185E6}" type="sibTrans" cxnId="{94891EA7-F65C-4EC3-8F6F-380F83C7BC8A}">
      <dgm:prSet/>
      <dgm:spPr/>
      <dgm:t>
        <a:bodyPr/>
        <a:lstStyle/>
        <a:p>
          <a:endParaRPr lang="en-US"/>
        </a:p>
      </dgm:t>
    </dgm:pt>
    <dgm:pt modelId="{3BE69132-38B2-4D9D-8A32-E40746EE738A}">
      <dgm:prSet/>
      <dgm:spPr/>
      <dgm:t>
        <a:bodyPr/>
        <a:lstStyle/>
        <a:p>
          <a:r>
            <a:rPr lang="en-US" dirty="0"/>
            <a:t>Meaning Random Forrest makes strong assumptions about the data and is too simple</a:t>
          </a:r>
        </a:p>
      </dgm:t>
    </dgm:pt>
    <dgm:pt modelId="{15921EA8-49A3-4A13-9128-574FDBA24F49}" type="parTrans" cxnId="{66C81A5F-5964-435B-A879-AA8AF190E007}">
      <dgm:prSet/>
      <dgm:spPr/>
      <dgm:t>
        <a:bodyPr/>
        <a:lstStyle/>
        <a:p>
          <a:endParaRPr lang="en-US"/>
        </a:p>
      </dgm:t>
    </dgm:pt>
    <dgm:pt modelId="{6D7C6F8D-7C0F-4018-8666-A306901A62A2}" type="sibTrans" cxnId="{66C81A5F-5964-435B-A879-AA8AF190E007}">
      <dgm:prSet/>
      <dgm:spPr/>
      <dgm:t>
        <a:bodyPr/>
        <a:lstStyle/>
        <a:p>
          <a:endParaRPr lang="en-US"/>
        </a:p>
      </dgm:t>
    </dgm:pt>
    <dgm:pt modelId="{306C411E-1FFF-4063-A529-376D8F5F379D}">
      <dgm:prSet/>
      <dgm:spPr/>
      <dgm:t>
        <a:bodyPr/>
        <a:lstStyle/>
        <a:p>
          <a:r>
            <a:rPr lang="en-US" dirty="0"/>
            <a:t>Underfits the data and doesn’t detect subtle relationships amongst features</a:t>
          </a:r>
        </a:p>
      </dgm:t>
    </dgm:pt>
    <dgm:pt modelId="{47B5464B-432B-44C0-AB88-783DFAC3753D}" type="parTrans" cxnId="{E4157601-9857-4EA2-9A2E-3A20D5B614AC}">
      <dgm:prSet/>
      <dgm:spPr/>
      <dgm:t>
        <a:bodyPr/>
        <a:lstStyle/>
        <a:p>
          <a:endParaRPr lang="en-US"/>
        </a:p>
      </dgm:t>
    </dgm:pt>
    <dgm:pt modelId="{89128D48-42EF-447E-9017-5FAFDA3929A8}" type="sibTrans" cxnId="{E4157601-9857-4EA2-9A2E-3A20D5B614AC}">
      <dgm:prSet/>
      <dgm:spPr/>
      <dgm:t>
        <a:bodyPr/>
        <a:lstStyle/>
        <a:p>
          <a:endParaRPr lang="en-US"/>
        </a:p>
      </dgm:t>
    </dgm:pt>
    <dgm:pt modelId="{5CB59FAD-144C-4AE6-B3FA-6E488E0EF110}" type="pres">
      <dgm:prSet presAssocID="{D57EEA85-77C0-4473-9AC0-3D0D795E968D}" presName="root" presStyleCnt="0">
        <dgm:presLayoutVars>
          <dgm:dir/>
          <dgm:resizeHandles val="exact"/>
        </dgm:presLayoutVars>
      </dgm:prSet>
      <dgm:spPr/>
    </dgm:pt>
    <dgm:pt modelId="{D911B63E-0606-4A17-92E5-17B3A406002C}" type="pres">
      <dgm:prSet presAssocID="{20440768-657F-4D44-AC73-8A2BA1DE13B9}" presName="compNode" presStyleCnt="0"/>
      <dgm:spPr/>
    </dgm:pt>
    <dgm:pt modelId="{7FFDEC4F-7F69-4452-A3CB-94958EC64877}" type="pres">
      <dgm:prSet presAssocID="{20440768-657F-4D44-AC73-8A2BA1DE13B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103FCA-FC2D-4E1F-84B5-2DEE789563D7}" type="pres">
      <dgm:prSet presAssocID="{20440768-657F-4D44-AC73-8A2BA1DE13B9}" presName="iconSpace" presStyleCnt="0"/>
      <dgm:spPr/>
    </dgm:pt>
    <dgm:pt modelId="{17A75F42-4B07-4E5A-BB0F-F89C850919DE}" type="pres">
      <dgm:prSet presAssocID="{20440768-657F-4D44-AC73-8A2BA1DE13B9}" presName="parTx" presStyleLbl="revTx" presStyleIdx="0" presStyleCnt="4">
        <dgm:presLayoutVars>
          <dgm:chMax val="0"/>
          <dgm:chPref val="0"/>
        </dgm:presLayoutVars>
      </dgm:prSet>
      <dgm:spPr/>
    </dgm:pt>
    <dgm:pt modelId="{CDD4C160-5BBD-4309-9CA5-1EC6E1271C92}" type="pres">
      <dgm:prSet presAssocID="{20440768-657F-4D44-AC73-8A2BA1DE13B9}" presName="txSpace" presStyleCnt="0"/>
      <dgm:spPr/>
    </dgm:pt>
    <dgm:pt modelId="{3B49A23F-658C-49D5-8854-96DF52362EF9}" type="pres">
      <dgm:prSet presAssocID="{20440768-657F-4D44-AC73-8A2BA1DE13B9}" presName="desTx" presStyleLbl="revTx" presStyleIdx="1" presStyleCnt="4">
        <dgm:presLayoutVars/>
      </dgm:prSet>
      <dgm:spPr/>
    </dgm:pt>
    <dgm:pt modelId="{DA64B483-B598-4760-9D8D-D7704D7CB9AE}" type="pres">
      <dgm:prSet presAssocID="{BE0B6BCF-88D9-4FB0-8C79-0212AE06B86F}" presName="sibTrans" presStyleCnt="0"/>
      <dgm:spPr/>
    </dgm:pt>
    <dgm:pt modelId="{06134FD0-154D-427D-A8BA-E04E2B580EF1}" type="pres">
      <dgm:prSet presAssocID="{D31906D3-A1AD-4EBD-98D6-D5A7F9053EED}" presName="compNode" presStyleCnt="0"/>
      <dgm:spPr/>
    </dgm:pt>
    <dgm:pt modelId="{D6936ACC-BE05-4CC3-BF75-E9778A2CE78D}" type="pres">
      <dgm:prSet presAssocID="{D31906D3-A1AD-4EBD-98D6-D5A7F9053EE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B421EEAB-6985-41A4-87DE-06EB429CFEE6}" type="pres">
      <dgm:prSet presAssocID="{D31906D3-A1AD-4EBD-98D6-D5A7F9053EED}" presName="iconSpace" presStyleCnt="0"/>
      <dgm:spPr/>
    </dgm:pt>
    <dgm:pt modelId="{C47D02F2-DD63-4A72-B0A3-58137DDC29C1}" type="pres">
      <dgm:prSet presAssocID="{D31906D3-A1AD-4EBD-98D6-D5A7F9053EED}" presName="parTx" presStyleLbl="revTx" presStyleIdx="2" presStyleCnt="4">
        <dgm:presLayoutVars>
          <dgm:chMax val="0"/>
          <dgm:chPref val="0"/>
        </dgm:presLayoutVars>
      </dgm:prSet>
      <dgm:spPr/>
    </dgm:pt>
    <dgm:pt modelId="{7E074A37-81D1-4262-88C8-AF17A28297A3}" type="pres">
      <dgm:prSet presAssocID="{D31906D3-A1AD-4EBD-98D6-D5A7F9053EED}" presName="txSpace" presStyleCnt="0"/>
      <dgm:spPr/>
    </dgm:pt>
    <dgm:pt modelId="{C89AE31F-87A0-4B79-80B9-D3A514023D2D}" type="pres">
      <dgm:prSet presAssocID="{D31906D3-A1AD-4EBD-98D6-D5A7F9053EED}" presName="desTx" presStyleLbl="revTx" presStyleIdx="3" presStyleCnt="4">
        <dgm:presLayoutVars/>
      </dgm:prSet>
      <dgm:spPr/>
    </dgm:pt>
  </dgm:ptLst>
  <dgm:cxnLst>
    <dgm:cxn modelId="{E4157601-9857-4EA2-9A2E-3A20D5B614AC}" srcId="{674D71B7-EC71-411D-82AD-898C794D779E}" destId="{306C411E-1FFF-4063-A529-376D8F5F379D}" srcOrd="1" destOrd="0" parTransId="{47B5464B-432B-44C0-AB88-783DFAC3753D}" sibTransId="{89128D48-42EF-447E-9017-5FAFDA3929A8}"/>
    <dgm:cxn modelId="{C3DBD202-71C1-45D0-895D-7AEB0293D5AF}" type="presOf" srcId="{352EA213-63FB-432E-AA14-C5B64B32E8CD}" destId="{C89AE31F-87A0-4B79-80B9-D3A514023D2D}" srcOrd="0" destOrd="0" presId="urn:microsoft.com/office/officeart/2018/2/layout/IconLabelDescriptionList"/>
    <dgm:cxn modelId="{1C409D04-F96E-45D2-86A3-191BC7ABABB9}" srcId="{D31906D3-A1AD-4EBD-98D6-D5A7F9053EED}" destId="{352EA213-63FB-432E-AA14-C5B64B32E8CD}" srcOrd="0" destOrd="0" parTransId="{90597557-67EC-424C-B294-D20B86D22C00}" sibTransId="{1D2B71DD-DF50-42C4-9EA4-A1FFAC49E11E}"/>
    <dgm:cxn modelId="{641FDE0D-3657-4052-8D44-CD0C02C294F0}" type="presOf" srcId="{3BE69132-38B2-4D9D-8A32-E40746EE738A}" destId="{C89AE31F-87A0-4B79-80B9-D3A514023D2D}" srcOrd="0" destOrd="4" presId="urn:microsoft.com/office/officeart/2018/2/layout/IconLabelDescriptionList"/>
    <dgm:cxn modelId="{6B3C3D20-DFA1-405C-B118-6DA8275270D7}" type="presOf" srcId="{D31906D3-A1AD-4EBD-98D6-D5A7F9053EED}" destId="{C47D02F2-DD63-4A72-B0A3-58137DDC29C1}" srcOrd="0" destOrd="0" presId="urn:microsoft.com/office/officeart/2018/2/layout/IconLabelDescriptionList"/>
    <dgm:cxn modelId="{F8B6AC48-5EEC-49F1-B45B-252C52986791}" type="presOf" srcId="{674D71B7-EC71-411D-82AD-898C794D779E}" destId="{C89AE31F-87A0-4B79-80B9-D3A514023D2D}" srcOrd="0" destOrd="3" presId="urn:microsoft.com/office/officeart/2018/2/layout/IconLabelDescriptionList"/>
    <dgm:cxn modelId="{66C81A5F-5964-435B-A879-AA8AF190E007}" srcId="{674D71B7-EC71-411D-82AD-898C794D779E}" destId="{3BE69132-38B2-4D9D-8A32-E40746EE738A}" srcOrd="0" destOrd="0" parTransId="{15921EA8-49A3-4A13-9128-574FDBA24F49}" sibTransId="{6D7C6F8D-7C0F-4018-8666-A306901A62A2}"/>
    <dgm:cxn modelId="{9676D09B-9BAC-40C0-845C-0C87AF89EE9F}" type="presOf" srcId="{CFC771A0-8E69-48B5-A1A1-CE66FB781993}" destId="{C89AE31F-87A0-4B79-80B9-D3A514023D2D}" srcOrd="0" destOrd="1" presId="urn:microsoft.com/office/officeart/2018/2/layout/IconLabelDescriptionList"/>
    <dgm:cxn modelId="{94891EA7-F65C-4EC3-8F6F-380F83C7BC8A}" srcId="{D31906D3-A1AD-4EBD-98D6-D5A7F9053EED}" destId="{674D71B7-EC71-411D-82AD-898C794D779E}" srcOrd="2" destOrd="0" parTransId="{607D9DCC-0C44-4B97-9A01-92B588B7CCBD}" sibTransId="{8B38A674-4EB1-49F2-AD86-1B7AFC7185E6}"/>
    <dgm:cxn modelId="{AD09EDC0-A7AF-465E-9204-D8A75917DBD8}" type="presOf" srcId="{20440768-657F-4D44-AC73-8A2BA1DE13B9}" destId="{17A75F42-4B07-4E5A-BB0F-F89C850919DE}" srcOrd="0" destOrd="0" presId="urn:microsoft.com/office/officeart/2018/2/layout/IconLabelDescriptionList"/>
    <dgm:cxn modelId="{EB135FC6-02F1-4658-8A31-3B4BFA6CC9DA}" type="presOf" srcId="{6BDBED63-84E2-4977-832F-27701F67482C}" destId="{C89AE31F-87A0-4B79-80B9-D3A514023D2D}" srcOrd="0" destOrd="2" presId="urn:microsoft.com/office/officeart/2018/2/layout/IconLabelDescriptionList"/>
    <dgm:cxn modelId="{F01CA6C9-BF21-4B81-89E1-3A7CF45429E4}" srcId="{D57EEA85-77C0-4473-9AC0-3D0D795E968D}" destId="{20440768-657F-4D44-AC73-8A2BA1DE13B9}" srcOrd="0" destOrd="0" parTransId="{B147A52A-7BB9-4DD9-8D50-2D75A079540A}" sibTransId="{BE0B6BCF-88D9-4FB0-8C79-0212AE06B86F}"/>
    <dgm:cxn modelId="{3FF177DA-F831-4AE0-9E1B-982A75804903}" srcId="{D57EEA85-77C0-4473-9AC0-3D0D795E968D}" destId="{D31906D3-A1AD-4EBD-98D6-D5A7F9053EED}" srcOrd="1" destOrd="0" parTransId="{7BEF4547-A289-4C5B-9DF7-E86D7FCB41B7}" sibTransId="{2A635B2D-94B5-4749-87B1-1D49F1F7C911}"/>
    <dgm:cxn modelId="{F407B2E1-DB25-4F44-8463-EFFF40E62B9E}" type="presOf" srcId="{D57EEA85-77C0-4473-9AC0-3D0D795E968D}" destId="{5CB59FAD-144C-4AE6-B3FA-6E488E0EF110}" srcOrd="0" destOrd="0" presId="urn:microsoft.com/office/officeart/2018/2/layout/IconLabelDescriptionList"/>
    <dgm:cxn modelId="{A07587E7-41C6-47B7-9884-1695C1685F1F}" type="presOf" srcId="{306C411E-1FFF-4063-A529-376D8F5F379D}" destId="{C89AE31F-87A0-4B79-80B9-D3A514023D2D}" srcOrd="0" destOrd="5" presId="urn:microsoft.com/office/officeart/2018/2/layout/IconLabelDescriptionList"/>
    <dgm:cxn modelId="{C91DF5E7-CDDF-4940-A98C-4463E6616EC3}" srcId="{D31906D3-A1AD-4EBD-98D6-D5A7F9053EED}" destId="{CFC771A0-8E69-48B5-A1A1-CE66FB781993}" srcOrd="1" destOrd="0" parTransId="{2B5BE333-C6A1-42A8-A84D-FFA956220660}" sibTransId="{CE3457A0-3D01-4FC2-86A6-E603D19A129D}"/>
    <dgm:cxn modelId="{3E2007F1-3253-4541-9706-F971ADB229CB}" srcId="{CFC771A0-8E69-48B5-A1A1-CE66FB781993}" destId="{6BDBED63-84E2-4977-832F-27701F67482C}" srcOrd="0" destOrd="0" parTransId="{8B1AE064-9017-49B6-8ABC-F852AF5F99F9}" sibTransId="{7647DF93-EF0F-46D1-86FA-6C29D2A36E73}"/>
    <dgm:cxn modelId="{45D1670D-4329-4AD2-BDB7-B5F737943483}" type="presParOf" srcId="{5CB59FAD-144C-4AE6-B3FA-6E488E0EF110}" destId="{D911B63E-0606-4A17-92E5-17B3A406002C}" srcOrd="0" destOrd="0" presId="urn:microsoft.com/office/officeart/2018/2/layout/IconLabelDescriptionList"/>
    <dgm:cxn modelId="{DCE3762F-DE12-4E75-A587-5C3CC01097C7}" type="presParOf" srcId="{D911B63E-0606-4A17-92E5-17B3A406002C}" destId="{7FFDEC4F-7F69-4452-A3CB-94958EC64877}" srcOrd="0" destOrd="0" presId="urn:microsoft.com/office/officeart/2018/2/layout/IconLabelDescriptionList"/>
    <dgm:cxn modelId="{DFB85A86-C611-49B0-B05D-4833B055289C}" type="presParOf" srcId="{D911B63E-0606-4A17-92E5-17B3A406002C}" destId="{58103FCA-FC2D-4E1F-84B5-2DEE789563D7}" srcOrd="1" destOrd="0" presId="urn:microsoft.com/office/officeart/2018/2/layout/IconLabelDescriptionList"/>
    <dgm:cxn modelId="{2913BC6A-9FA2-4136-853F-4BA54E74EDBA}" type="presParOf" srcId="{D911B63E-0606-4A17-92E5-17B3A406002C}" destId="{17A75F42-4B07-4E5A-BB0F-F89C850919DE}" srcOrd="2" destOrd="0" presId="urn:microsoft.com/office/officeart/2018/2/layout/IconLabelDescriptionList"/>
    <dgm:cxn modelId="{42380F8D-247B-4178-ACBA-B8D94C538F54}" type="presParOf" srcId="{D911B63E-0606-4A17-92E5-17B3A406002C}" destId="{CDD4C160-5BBD-4309-9CA5-1EC6E1271C92}" srcOrd="3" destOrd="0" presId="urn:microsoft.com/office/officeart/2018/2/layout/IconLabelDescriptionList"/>
    <dgm:cxn modelId="{1108D235-17E8-434E-BE99-565E80CE3359}" type="presParOf" srcId="{D911B63E-0606-4A17-92E5-17B3A406002C}" destId="{3B49A23F-658C-49D5-8854-96DF52362EF9}" srcOrd="4" destOrd="0" presId="urn:microsoft.com/office/officeart/2018/2/layout/IconLabelDescriptionList"/>
    <dgm:cxn modelId="{5034C899-88F6-4ABF-80E7-A8D541093574}" type="presParOf" srcId="{5CB59FAD-144C-4AE6-B3FA-6E488E0EF110}" destId="{DA64B483-B598-4760-9D8D-D7704D7CB9AE}" srcOrd="1" destOrd="0" presId="urn:microsoft.com/office/officeart/2018/2/layout/IconLabelDescriptionList"/>
    <dgm:cxn modelId="{12923DF2-CA4A-4C45-B0B4-80B673357051}" type="presParOf" srcId="{5CB59FAD-144C-4AE6-B3FA-6E488E0EF110}" destId="{06134FD0-154D-427D-A8BA-E04E2B580EF1}" srcOrd="2" destOrd="0" presId="urn:microsoft.com/office/officeart/2018/2/layout/IconLabelDescriptionList"/>
    <dgm:cxn modelId="{FAE23259-F3DB-4D0E-B05B-B847E18BFF46}" type="presParOf" srcId="{06134FD0-154D-427D-A8BA-E04E2B580EF1}" destId="{D6936ACC-BE05-4CC3-BF75-E9778A2CE78D}" srcOrd="0" destOrd="0" presId="urn:microsoft.com/office/officeart/2018/2/layout/IconLabelDescriptionList"/>
    <dgm:cxn modelId="{393142FA-49F2-4B7E-BED7-F2F117656D2D}" type="presParOf" srcId="{06134FD0-154D-427D-A8BA-E04E2B580EF1}" destId="{B421EEAB-6985-41A4-87DE-06EB429CFEE6}" srcOrd="1" destOrd="0" presId="urn:microsoft.com/office/officeart/2018/2/layout/IconLabelDescriptionList"/>
    <dgm:cxn modelId="{FD8166A3-9696-4FC5-B585-DB87291C3988}" type="presParOf" srcId="{06134FD0-154D-427D-A8BA-E04E2B580EF1}" destId="{C47D02F2-DD63-4A72-B0A3-58137DDC29C1}" srcOrd="2" destOrd="0" presId="urn:microsoft.com/office/officeart/2018/2/layout/IconLabelDescriptionList"/>
    <dgm:cxn modelId="{1B3ABC7C-6C41-473D-BF83-160CD53092A5}" type="presParOf" srcId="{06134FD0-154D-427D-A8BA-E04E2B580EF1}" destId="{7E074A37-81D1-4262-88C8-AF17A28297A3}" srcOrd="3" destOrd="0" presId="urn:microsoft.com/office/officeart/2018/2/layout/IconLabelDescriptionList"/>
    <dgm:cxn modelId="{59F08715-DE7F-44BE-9BB1-BF613D0CB798}" type="presParOf" srcId="{06134FD0-154D-427D-A8BA-E04E2B580EF1}" destId="{C89AE31F-87A0-4B79-80B9-D3A514023D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5C56B-C316-4ABC-8310-E5190E99BD62}">
      <dsp:nvSpPr>
        <dsp:cNvPr id="0" name=""/>
        <dsp:cNvSpPr/>
      </dsp:nvSpPr>
      <dsp:spPr>
        <a:xfrm>
          <a:off x="2062150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B13FC-03AB-4338-BB73-85BA7AF7E742}">
      <dsp:nvSpPr>
        <dsp:cNvPr id="0" name=""/>
        <dsp:cNvSpPr/>
      </dsp:nvSpPr>
      <dsp:spPr>
        <a:xfrm>
          <a:off x="658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dirty="0"/>
            <a:t>R</a:t>
          </a:r>
          <a:r>
            <a:rPr lang="en-US" sz="3600" kern="1200" baseline="30000" dirty="0"/>
            <a:t>2</a:t>
          </a:r>
          <a:r>
            <a:rPr lang="en-US" sz="3600" kern="1200" dirty="0"/>
            <a:t> Score</a:t>
          </a:r>
        </a:p>
      </dsp:txBody>
      <dsp:txXfrm>
        <a:off x="658150" y="1876901"/>
        <a:ext cx="4320000" cy="648000"/>
      </dsp:txXfrm>
    </dsp:sp>
    <dsp:sp modelId="{FB310776-58AD-49F7-A2C3-1B496AFCF130}">
      <dsp:nvSpPr>
        <dsp:cNvPr id="0" name=""/>
        <dsp:cNvSpPr/>
      </dsp:nvSpPr>
      <dsp:spPr>
        <a:xfrm>
          <a:off x="658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Forest: 0.6202 or 62.02%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0.6907 or 69.07%</a:t>
          </a:r>
        </a:p>
      </dsp:txBody>
      <dsp:txXfrm>
        <a:off x="658150" y="2585587"/>
        <a:ext cx="4320000" cy="683131"/>
      </dsp:txXfrm>
    </dsp:sp>
    <dsp:sp modelId="{F06AABE5-DEAA-44C9-AEEC-7CA205B0EF0C}">
      <dsp:nvSpPr>
        <dsp:cNvPr id="0" name=""/>
        <dsp:cNvSpPr/>
      </dsp:nvSpPr>
      <dsp:spPr>
        <a:xfrm>
          <a:off x="7138151" y="234426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8A64A-FAAA-4DAD-9CBC-2471FCBA9F98}">
      <dsp:nvSpPr>
        <dsp:cNvPr id="0" name=""/>
        <dsp:cNvSpPr/>
      </dsp:nvSpPr>
      <dsp:spPr>
        <a:xfrm>
          <a:off x="5734150" y="1876901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MAE</a:t>
          </a:r>
        </a:p>
      </dsp:txBody>
      <dsp:txXfrm>
        <a:off x="5734150" y="1876901"/>
        <a:ext cx="4320000" cy="648000"/>
      </dsp:txXfrm>
    </dsp:sp>
    <dsp:sp modelId="{2F404EBE-2E18-489A-BD55-AFD2BFB078FD}">
      <dsp:nvSpPr>
        <dsp:cNvPr id="0" name=""/>
        <dsp:cNvSpPr/>
      </dsp:nvSpPr>
      <dsp:spPr>
        <a:xfrm>
          <a:off x="5734150" y="2585587"/>
          <a:ext cx="4320000" cy="6831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Random Forrest: $93,572.37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Gradient Boosting: $80,909.74</a:t>
          </a:r>
        </a:p>
      </dsp:txBody>
      <dsp:txXfrm>
        <a:off x="5734150" y="2585587"/>
        <a:ext cx="4320000" cy="6831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FDEC4F-7F69-4452-A3CB-94958EC64877}">
      <dsp:nvSpPr>
        <dsp:cNvPr id="0" name=""/>
        <dsp:cNvSpPr/>
      </dsp:nvSpPr>
      <dsp:spPr>
        <a:xfrm>
          <a:off x="4232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A75F42-4B07-4E5A-BB0F-F89C850919DE}">
      <dsp:nvSpPr>
        <dsp:cNvPr id="0" name=""/>
        <dsp:cNvSpPr/>
      </dsp:nvSpPr>
      <dsp:spPr>
        <a:xfrm>
          <a:off x="4232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Gradient Boosting</a:t>
          </a:r>
        </a:p>
      </dsp:txBody>
      <dsp:txXfrm>
        <a:off x="4232" y="1484259"/>
        <a:ext cx="3409635" cy="483693"/>
      </dsp:txXfrm>
    </dsp:sp>
    <dsp:sp modelId="{3B49A23F-658C-49D5-8854-96DF52362EF9}">
      <dsp:nvSpPr>
        <dsp:cNvPr id="0" name=""/>
        <dsp:cNvSpPr/>
      </dsp:nvSpPr>
      <dsp:spPr>
        <a:xfrm>
          <a:off x="4232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36ACC-BE05-4CC3-BF75-E9778A2CE78D}">
      <dsp:nvSpPr>
        <dsp:cNvPr id="0" name=""/>
        <dsp:cNvSpPr/>
      </dsp:nvSpPr>
      <dsp:spPr>
        <a:xfrm>
          <a:off x="4010554" y="142318"/>
          <a:ext cx="1193372" cy="11286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7D02F2-DD63-4A72-B0A3-58137DDC29C1}">
      <dsp:nvSpPr>
        <dsp:cNvPr id="0" name=""/>
        <dsp:cNvSpPr/>
      </dsp:nvSpPr>
      <dsp:spPr>
        <a:xfrm>
          <a:off x="4010554" y="1484259"/>
          <a:ext cx="3409635" cy="4836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kern="1200"/>
            <a:t>Why?</a:t>
          </a:r>
        </a:p>
      </dsp:txBody>
      <dsp:txXfrm>
        <a:off x="4010554" y="1484259"/>
        <a:ext cx="3409635" cy="483693"/>
      </dsp:txXfrm>
    </dsp:sp>
    <dsp:sp modelId="{C89AE31F-87A0-4B79-80B9-D3A514023D2D}">
      <dsp:nvSpPr>
        <dsp:cNvPr id="0" name=""/>
        <dsp:cNvSpPr/>
      </dsp:nvSpPr>
      <dsp:spPr>
        <a:xfrm>
          <a:off x="4010554" y="2067172"/>
          <a:ext cx="3409635" cy="3036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Handles datasets with noise or complexity better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Outperforms Random Forrest when outliers or nonlinear patterns exist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Due to each tree learning from the previous and minimizing the loss function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Random Forrest tends be low variance and high bias, where GB has lower bias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Meaning Random Forrest makes strong assumptions about the data and is too simple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Underfits the data and doesn’t detect subtle relationships amongst features</a:t>
          </a:r>
        </a:p>
      </dsp:txBody>
      <dsp:txXfrm>
        <a:off x="4010554" y="2067172"/>
        <a:ext cx="3409635" cy="3036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8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44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321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61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89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413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95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0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536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081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11EAACC7-3B3F-47D1-959A-EF58926E955E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312CC964-A50B-4C29-B4E4-2C30BB34CC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01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ikipedia.org/" TargetMode="External"/><Relationship Id="rId2" Type="http://schemas.openxmlformats.org/officeDocument/2006/relationships/hyperlink" Target="http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numpy.org/doc/" TargetMode="External"/><Relationship Id="rId4" Type="http://schemas.openxmlformats.org/officeDocument/2006/relationships/hyperlink" Target="https://pandas.pydata.org/docs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88933B-CFB2-4662-9CA9-2C1E08385B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09EEE1-52DB-4A86-AFCE-CCE9041848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2"/>
            <a:ext cx="12192000" cy="68573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B7B057-AF13-64F8-3C54-D5AD03C13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05869" y="1994264"/>
            <a:ext cx="6935872" cy="3922755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US Housing Market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B145E-57B2-3783-96AA-8FDCCE38E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3790" y="1050878"/>
            <a:ext cx="6157951" cy="94338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By: Rami walid &amp; Andre luiz cardoso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785833-08C8-D103-0B98-463DF4DEFA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981" r="8893" b="-1"/>
          <a:stretch>
            <a:fillRect/>
          </a:stretch>
        </p:blipFill>
        <p:spPr>
          <a:xfrm>
            <a:off x="-2573" y="10"/>
            <a:ext cx="4811317" cy="6857988"/>
          </a:xfrm>
          <a:custGeom>
            <a:avLst/>
            <a:gdLst/>
            <a:ahLst/>
            <a:cxnLst/>
            <a:rect l="l" t="t" r="r" b="b"/>
            <a:pathLst>
              <a:path w="4811317" h="6857998">
                <a:moveTo>
                  <a:pt x="0" y="0"/>
                </a:moveTo>
                <a:lnTo>
                  <a:pt x="4811317" y="0"/>
                </a:lnTo>
                <a:lnTo>
                  <a:pt x="2712446" y="6857998"/>
                </a:lnTo>
                <a:lnTo>
                  <a:pt x="0" y="6857998"/>
                </a:lnTo>
                <a:close/>
              </a:path>
            </a:pathLst>
          </a:cu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6FE4BA-3BD1-4AB3-A3EB-39FF16D96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418764" y="0"/>
            <a:ext cx="815637" cy="685734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85EF3-E980-4EF9-BF91-C0540D302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  <a:endCxn id="15" idx="2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468380"/>
            <a:ext cx="6096000" cy="1389619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2621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430E9F-3B61-4A75-9A34-1EF839CC7C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A93CC3-99AA-471D-9142-5BD2235D6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3"/>
            <a:ext cx="12192000" cy="20089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5A1EFF-2E6F-4210-A283-AF9BE5B07C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C9A7BB-4074-4704-B5B6-B526355DF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78117" y="0"/>
            <a:ext cx="340591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D5622E3-2C65-496F-9C3F-CBEE21924A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1299548"/>
            <a:ext cx="1769035" cy="69557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4ED111D-3746-4B9C-AEE8-7AB834670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1150" y="1171094"/>
            <a:ext cx="4860850" cy="8240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AE1D3C-1EF9-4A89-B613-EE7B789102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8968704" y="0"/>
            <a:ext cx="2147217" cy="199511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49C71DB-74E4-3CD3-F364-13E46B48B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497395"/>
            <a:ext cx="10064376" cy="1229756"/>
          </a:xfrm>
        </p:spPr>
        <p:txBody>
          <a:bodyPr>
            <a:normAutofit/>
          </a:bodyPr>
          <a:lstStyle/>
          <a:p>
            <a:r>
              <a:rPr lang="en-US" dirty="0"/>
              <a:t>Summary of findings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DE80A3F-530A-4181-887F-9AAF6DCBF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94353" y="-14436"/>
            <a:ext cx="239059" cy="200955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277182B-4EE8-6112-6D83-403BBD488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0749195"/>
              </p:ext>
            </p:extLst>
          </p:nvPr>
        </p:nvGraphicFramePr>
        <p:xfrm>
          <a:off x="818708" y="2552700"/>
          <a:ext cx="10712302" cy="3503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5422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50B5D-3BC1-AD40-1CE3-70ECAB9E5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 sz="3700"/>
              <a:t>Reasons for lackluster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661F5-27F0-ACED-63E5-3E8DA909E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Dataset contained mostly structural features</a:t>
            </a:r>
          </a:p>
          <a:p>
            <a:pPr lvl="1">
              <a:lnSpc>
                <a:spcPct val="90000"/>
              </a:lnSpc>
            </a:pPr>
            <a:r>
              <a:rPr lang="en-US"/>
              <a:t>Bedrooms, Bathrooms, Square footage, etc.</a:t>
            </a:r>
          </a:p>
          <a:p>
            <a:pPr>
              <a:lnSpc>
                <a:spcPct val="90000"/>
              </a:lnSpc>
            </a:pPr>
            <a:r>
              <a:rPr lang="en-US"/>
              <a:t>Missing features like market trends, crime rates, commute time, etc. led to hole in variance</a:t>
            </a:r>
          </a:p>
          <a:p>
            <a:pPr>
              <a:lnSpc>
                <a:spcPct val="90000"/>
              </a:lnSpc>
            </a:pPr>
            <a:r>
              <a:rPr lang="en-US"/>
              <a:t>Random Forrest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Can’t fill in missing context well and associate subtle relationships together</a:t>
            </a:r>
          </a:p>
          <a:p>
            <a:pPr lvl="1">
              <a:lnSpc>
                <a:spcPct val="90000"/>
              </a:lnSpc>
            </a:pPr>
            <a:r>
              <a:rPr lang="en-US"/>
              <a:t>Saw our structural features and built good rules but hit a ceiling without further information</a:t>
            </a:r>
          </a:p>
          <a:p>
            <a:pPr>
              <a:lnSpc>
                <a:spcPct val="90000"/>
              </a:lnSpc>
            </a:pPr>
            <a:r>
              <a:rPr lang="en-US"/>
              <a:t>Gradient Boosting Regressor</a:t>
            </a:r>
          </a:p>
          <a:p>
            <a:pPr lvl="1">
              <a:lnSpc>
                <a:spcPct val="90000"/>
              </a:lnSpc>
            </a:pPr>
            <a:r>
              <a:rPr lang="en-US"/>
              <a:t>Prone to overfitting, especially with excess of structural features not indicative of true market value</a:t>
            </a:r>
          </a:p>
          <a:p>
            <a:pPr lvl="1">
              <a:lnSpc>
                <a:spcPct val="90000"/>
              </a:lnSpc>
            </a:pPr>
            <a:r>
              <a:rPr lang="en-US"/>
              <a:t>Can track subtle relationships so it performed better but needed contextual features to make more accurate predictions.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115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CA7A60-8DF8-4B78-BFE3-B372B90A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69A5737-8D36-4BF8-AC7D-2AA2B6B633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968"/>
            <a:ext cx="3818316" cy="6900306"/>
          </a:xfrm>
          <a:custGeom>
            <a:avLst/>
            <a:gdLst>
              <a:gd name="connsiteX0" fmla="*/ 0 w 4584879"/>
              <a:gd name="connsiteY0" fmla="*/ 0 h 6863976"/>
              <a:gd name="connsiteX1" fmla="*/ 4584879 w 4584879"/>
              <a:gd name="connsiteY1" fmla="*/ 0 h 6863976"/>
              <a:gd name="connsiteX2" fmla="*/ 2493114 w 4584879"/>
              <a:gd name="connsiteY2" fmla="*/ 6863976 h 6863976"/>
              <a:gd name="connsiteX3" fmla="*/ 0 w 4584879"/>
              <a:gd name="connsiteY3" fmla="*/ 6863976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493114 w 3818316"/>
              <a:gd name="connsiteY2" fmla="*/ 6863976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  <a:gd name="connsiteX0" fmla="*/ 0 w 3818316"/>
              <a:gd name="connsiteY0" fmla="*/ 0 h 6863976"/>
              <a:gd name="connsiteX1" fmla="*/ 3818316 w 3818316"/>
              <a:gd name="connsiteY1" fmla="*/ 0 h 6863976"/>
              <a:gd name="connsiteX2" fmla="*/ 2252194 w 3818316"/>
              <a:gd name="connsiteY2" fmla="*/ 6853025 h 6863976"/>
              <a:gd name="connsiteX3" fmla="*/ 0 w 3818316"/>
              <a:gd name="connsiteY3" fmla="*/ 6863976 h 6863976"/>
              <a:gd name="connsiteX4" fmla="*/ 0 w 3818316"/>
              <a:gd name="connsiteY4" fmla="*/ 0 h 6863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8316" h="6863976">
                <a:moveTo>
                  <a:pt x="0" y="0"/>
                </a:moveTo>
                <a:lnTo>
                  <a:pt x="3818316" y="0"/>
                </a:lnTo>
                <a:lnTo>
                  <a:pt x="2252194" y="6853025"/>
                </a:lnTo>
                <a:lnTo>
                  <a:pt x="0" y="6863976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A5349D-DFC9-FD08-052A-3CB2E3E3D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810" y="714374"/>
            <a:ext cx="2472454" cy="1857375"/>
          </a:xfrm>
        </p:spPr>
        <p:txBody>
          <a:bodyPr anchor="t">
            <a:normAutofit/>
          </a:bodyPr>
          <a:lstStyle/>
          <a:p>
            <a:r>
              <a:rPr lang="en-US" sz="2000"/>
              <a:t>Winner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2ECE8B0-6962-4F5B-830A-E8F8F9726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2759626"/>
            <a:ext cx="3484282" cy="40953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EAF673E-0279-495F-A8A9-F84D0AB5A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0" y="5259294"/>
            <a:ext cx="4748213" cy="159571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1352C66-3D6C-24CC-3988-AA87E8E43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1483955"/>
              </p:ext>
            </p:extLst>
          </p:nvPr>
        </p:nvGraphicFramePr>
        <p:xfrm>
          <a:off x="4106586" y="788465"/>
          <a:ext cx="7424423" cy="52456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88840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389FF-5313-21B4-EF7E-2A4A69CF2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5EFA9-AA72-63AD-8A52-9308D64D2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hlinkClick r:id="rId2"/>
              </a:rPr>
              <a:t>Kaggle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3"/>
              </a:rPr>
              <a:t>Wikipedia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4"/>
              </a:rPr>
              <a:t>Pandas</a:t>
            </a:r>
            <a:endParaRPr lang="en-US" dirty="0"/>
          </a:p>
          <a:p>
            <a:pPr marL="0" indent="0" algn="ctr">
              <a:buNone/>
            </a:pPr>
            <a:r>
              <a:rPr lang="en-US" dirty="0">
                <a:hlinkClick r:id="rId5"/>
              </a:rPr>
              <a:t>Numpy</a:t>
            </a:r>
            <a:endParaRPr lang="en-US" dirty="0"/>
          </a:p>
          <a:p>
            <a:pPr marL="0" indent="0" algn="ctr">
              <a:buNone/>
            </a:pPr>
            <a:r>
              <a:rPr lang="en-US">
                <a:hlinkClick r:id="rId6"/>
              </a:rPr>
              <a:t>Seaborn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8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7C8717-0DB3-5D09-C4D2-6EBD3C539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Thank you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Handshake">
            <a:extLst>
              <a:ext uri="{FF2B5EF4-FFF2-40B4-BE49-F238E27FC236}">
                <a16:creationId xmlns:a16="http://schemas.microsoft.com/office/drawing/2014/main" id="{BEB2B0DF-FAF7-CEC9-6F66-04833CFAC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5487" y="533400"/>
            <a:ext cx="3721025" cy="372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50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1775E6C-9FE7-4AE4-ABE7-2568D95DEA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CECB99A-E2AB-482F-A307-487955310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650"/>
            <a:ext cx="5676966" cy="6869953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121508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215089 w 6125882"/>
              <a:gd name="connsiteY4" fmla="*/ 0 h 6857998"/>
              <a:gd name="connsiteX0" fmla="*/ 1222204 w 6132997"/>
              <a:gd name="connsiteY0" fmla="*/ 0 h 6881904"/>
              <a:gd name="connsiteX1" fmla="*/ 6132997 w 6132997"/>
              <a:gd name="connsiteY1" fmla="*/ 0 h 6881904"/>
              <a:gd name="connsiteX2" fmla="*/ 6132997 w 6132997"/>
              <a:gd name="connsiteY2" fmla="*/ 6857998 h 6881904"/>
              <a:gd name="connsiteX3" fmla="*/ 0 w 6132997"/>
              <a:gd name="connsiteY3" fmla="*/ 6881904 h 6881904"/>
              <a:gd name="connsiteX4" fmla="*/ 1222204 w 6132997"/>
              <a:gd name="connsiteY4" fmla="*/ 0 h 6881904"/>
              <a:gd name="connsiteX0" fmla="*/ 1348644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348644 w 6132997"/>
              <a:gd name="connsiteY4" fmla="*/ 0 h 6893857"/>
              <a:gd name="connsiteX0" fmla="*/ 1457021 w 6132997"/>
              <a:gd name="connsiteY0" fmla="*/ 0 h 6893857"/>
              <a:gd name="connsiteX1" fmla="*/ 6132997 w 6132997"/>
              <a:gd name="connsiteY1" fmla="*/ 11953 h 6893857"/>
              <a:gd name="connsiteX2" fmla="*/ 6132997 w 6132997"/>
              <a:gd name="connsiteY2" fmla="*/ 6869951 h 6893857"/>
              <a:gd name="connsiteX3" fmla="*/ 0 w 6132997"/>
              <a:gd name="connsiteY3" fmla="*/ 6893857 h 6893857"/>
              <a:gd name="connsiteX4" fmla="*/ 1457021 w 6132997"/>
              <a:gd name="connsiteY4" fmla="*/ 0 h 6893857"/>
              <a:gd name="connsiteX0" fmla="*/ 1754909 w 6430885"/>
              <a:gd name="connsiteY0" fmla="*/ 0 h 6869951"/>
              <a:gd name="connsiteX1" fmla="*/ 6430885 w 6430885"/>
              <a:gd name="connsiteY1" fmla="*/ 11953 h 6869951"/>
              <a:gd name="connsiteX2" fmla="*/ 6430885 w 6430885"/>
              <a:gd name="connsiteY2" fmla="*/ 6869951 h 6869951"/>
              <a:gd name="connsiteX3" fmla="*/ 0 w 6430885"/>
              <a:gd name="connsiteY3" fmla="*/ 6869951 h 6869951"/>
              <a:gd name="connsiteX4" fmla="*/ 1754909 w 6430885"/>
              <a:gd name="connsiteY4" fmla="*/ 0 h 686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0885" h="6869951">
                <a:moveTo>
                  <a:pt x="1754909" y="0"/>
                </a:moveTo>
                <a:lnTo>
                  <a:pt x="6430885" y="11953"/>
                </a:lnTo>
                <a:lnTo>
                  <a:pt x="6430885" y="6869951"/>
                </a:lnTo>
                <a:lnTo>
                  <a:pt x="0" y="6869951"/>
                </a:lnTo>
                <a:lnTo>
                  <a:pt x="1754909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633E63-45E2-9EC3-2E59-D50A76C15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920" y="800849"/>
            <a:ext cx="4065767" cy="3510553"/>
          </a:xfrm>
        </p:spPr>
        <p:txBody>
          <a:bodyPr anchor="t">
            <a:normAutofit/>
          </a:bodyPr>
          <a:lstStyle/>
          <a:p>
            <a:r>
              <a:rPr lang="en-US"/>
              <a:t>USA Housing market dataset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EECF302-805D-FEC7-8BAB-4DED10F6F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5753" y="533400"/>
            <a:ext cx="5458046" cy="5791200"/>
          </a:xfrm>
        </p:spPr>
        <p:txBody>
          <a:bodyPr anchor="ctr">
            <a:normAutofit/>
          </a:bodyPr>
          <a:lstStyle/>
          <a:p>
            <a:r>
              <a:rPr lang="en-US" dirty="0"/>
              <a:t>4000 row dataset containing a record of sale of US homes</a:t>
            </a:r>
          </a:p>
          <a:p>
            <a:r>
              <a:rPr lang="en-US" dirty="0"/>
              <a:t>Provides features of each home such as:</a:t>
            </a:r>
          </a:p>
          <a:p>
            <a:pPr lvl="1"/>
            <a:r>
              <a:rPr lang="en-US" dirty="0"/>
              <a:t>Date Sold</a:t>
            </a:r>
          </a:p>
          <a:p>
            <a:pPr lvl="1"/>
            <a:r>
              <a:rPr lang="en-US" dirty="0"/>
              <a:t>Sale Price</a:t>
            </a:r>
          </a:p>
          <a:p>
            <a:pPr lvl="1"/>
            <a:r>
              <a:rPr lang="en-US" dirty="0"/>
              <a:t>Number of Rooms (Bathrooms + Bedrooms)</a:t>
            </a:r>
          </a:p>
          <a:p>
            <a:pPr lvl="1"/>
            <a:r>
              <a:rPr lang="en-US" dirty="0"/>
              <a:t>Square Feet of Living Space</a:t>
            </a:r>
          </a:p>
          <a:p>
            <a:pPr lvl="1"/>
            <a:r>
              <a:rPr lang="en-US" dirty="0"/>
              <a:t>Square Feet of Basement</a:t>
            </a:r>
          </a:p>
          <a:p>
            <a:pPr lvl="1"/>
            <a:r>
              <a:rPr lang="en-US" dirty="0"/>
              <a:t>Number of Floors</a:t>
            </a:r>
          </a:p>
          <a:p>
            <a:pPr lvl="1"/>
            <a:r>
              <a:rPr lang="en-US" dirty="0"/>
              <a:t>Ranking of View (0-4)</a:t>
            </a:r>
          </a:p>
          <a:p>
            <a:pPr lvl="1"/>
            <a:r>
              <a:rPr lang="en-US" dirty="0"/>
              <a:t>Ranking of Condition (1-5)</a:t>
            </a:r>
          </a:p>
          <a:p>
            <a:pPr lvl="1"/>
            <a:r>
              <a:rPr lang="en-US" dirty="0"/>
              <a:t>Year Built</a:t>
            </a:r>
          </a:p>
          <a:p>
            <a:pPr lvl="1"/>
            <a:r>
              <a:rPr lang="en-US" dirty="0"/>
              <a:t>Year Renovated</a:t>
            </a:r>
          </a:p>
          <a:p>
            <a:pPr lvl="1"/>
            <a:r>
              <a:rPr lang="en-US" dirty="0"/>
              <a:t>Location (Street, City, State, Zip, Country)</a:t>
            </a:r>
          </a:p>
          <a:p>
            <a:pPr lvl="1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A66062-E0FE-4EE7-9840-EC05B87AC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4541520"/>
            <a:ext cx="5895754" cy="231050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3B4C179-2540-4304-9C9C-2AAAA53EF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" y="2988236"/>
            <a:ext cx="2418079" cy="388769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4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4" name="Rectangle 123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DD4F4B2-CDA5-4967-581E-B6BA14DBA28B}"/>
              </a:ext>
            </a:extLst>
          </p:cNvPr>
          <p:cNvSpPr txBox="1"/>
          <p:nvPr/>
        </p:nvSpPr>
        <p:spPr>
          <a:xfrm>
            <a:off x="8286014" y="1122363"/>
            <a:ext cx="3316463" cy="30253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i="1" cap="all">
                <a:solidFill>
                  <a:schemeClr val="tx2"/>
                </a:solidFill>
                <a:latin typeface="+mj-lt"/>
                <a:ea typeface="+mj-ea"/>
                <a:cs typeface="+mj-cs"/>
              </a:rPr>
              <a:t>Visualization of US Home Prices</a:t>
            </a:r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graph of a house price&#10;&#10;AI-generated content may be incorrect.">
            <a:extLst>
              <a:ext uri="{FF2B5EF4-FFF2-40B4-BE49-F238E27FC236}">
                <a16:creationId xmlns:a16="http://schemas.microsoft.com/office/drawing/2014/main" id="{6D1B157B-3920-29E1-871C-61AA57313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068566"/>
            <a:ext cx="7228091" cy="471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828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A61707E-B659-0132-270E-C6AB485AF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dirty="0"/>
              <a:t>Price v. Square footage</a:t>
            </a:r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0E567E5-ABEB-1D90-AD9A-4A9852116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46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0A34275-CD0A-499C-9600-C96742FAC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852546B-EF97-46E8-A930-3A03341066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7587" y="2720800"/>
            <a:ext cx="3470809" cy="41326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801F4A-0A74-45E0-8E5A-65A65252A3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-4540"/>
            <a:ext cx="1274412" cy="496722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D245F29-ABE7-4BB1-8164-5F4C4604B2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5257800" y="0"/>
            <a:ext cx="6926614" cy="112236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808480D-5292-48C6-0D21-177BB4BE6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014" y="1122363"/>
            <a:ext cx="3316463" cy="302530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100"/>
              <a:t>Price per property based on # of bedrooms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F00EEAF-0634-4EEB-81E5-9FBC2170F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7102" y="6051582"/>
            <a:ext cx="4847312" cy="8064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3E11676-332F-449D-9A03-6CE4ED25CC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225160" y="0"/>
            <a:ext cx="3541141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0225C7-1D0C-680F-D960-10F4720FF0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" y="1213127"/>
            <a:ext cx="7228091" cy="4427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42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E972F-23C9-681C-2D0C-098E14C57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88" y="533400"/>
            <a:ext cx="4493885" cy="361427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600" dirty="0"/>
              <a:t>Feature correlation heatmap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2E889C-BF1F-40B2-86C2-92153DB7E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8034" y="0"/>
            <a:ext cx="6553966" cy="3542616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57940A-71CE-48E1-BD71-2BEF15613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851108" y="4783369"/>
            <a:ext cx="5340893" cy="207463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777C915-01E5-4C85-B3BF-7BF7CC3FE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0021640" y="0"/>
            <a:ext cx="1268175" cy="68580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a heat map&#10;&#10;AI-generated content may be incorrect.">
            <a:extLst>
              <a:ext uri="{FF2B5EF4-FFF2-40B4-BE49-F238E27FC236}">
                <a16:creationId xmlns:a16="http://schemas.microsoft.com/office/drawing/2014/main" id="{017559CD-531E-927F-A258-EA8B7A670B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6516" y="963115"/>
            <a:ext cx="5802084" cy="493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883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5F0A9D0-BB35-4CAB-B92D-E061B9D8E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F5DE35-776B-4C7D-AF2E-514E68BD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0" y="0"/>
            <a:ext cx="698360" cy="57024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65E4E8-1272-4386-BDFE-0129D7A7E2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9642143" y="0"/>
            <a:ext cx="2549857" cy="207446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515F51-DBC6-42B8-9C34-749F69BB6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97737" y="0"/>
            <a:ext cx="1294263" cy="599136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F398FFF-E214-C3B1-0869-24B83B5B0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9553" y="638174"/>
            <a:ext cx="10529048" cy="1476375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3F5967-4993-405D-A3E6-84DCEFF44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2403086" cy="103723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C27C5-D9DA-E85C-04E5-7AF3B5C25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9553" y="2114549"/>
            <a:ext cx="4632341" cy="4190331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dirty="0"/>
              <a:t>Can we use </a:t>
            </a:r>
            <a:r>
              <a:rPr lang="en-US" b="1" dirty="0"/>
              <a:t>regression</a:t>
            </a:r>
            <a:r>
              <a:rPr lang="en-US" dirty="0"/>
              <a:t> </a:t>
            </a:r>
            <a:r>
              <a:rPr lang="en-US" b="1" dirty="0"/>
              <a:t>models</a:t>
            </a:r>
            <a:r>
              <a:rPr lang="en-US" dirty="0"/>
              <a:t> to </a:t>
            </a:r>
            <a:r>
              <a:rPr lang="en-US" b="1" dirty="0"/>
              <a:t>predict</a:t>
            </a:r>
            <a:r>
              <a:rPr lang="en-US" dirty="0"/>
              <a:t> the price of a US home based on the features of the house?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3A523CC-BD6C-4A0D-B9DB-1DC2CE1E2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6807758" y="5501473"/>
            <a:ext cx="5455709" cy="135652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Graphic 6" descr="Suburban scene">
            <a:extLst>
              <a:ext uri="{FF2B5EF4-FFF2-40B4-BE49-F238E27FC236}">
                <a16:creationId xmlns:a16="http://schemas.microsoft.com/office/drawing/2014/main" id="{A30EBDF2-610C-85B2-BEA5-5C5B1EA8D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8492" y="2114549"/>
            <a:ext cx="4210052" cy="4210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581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AEC2F-2BA8-6547-C2D8-D62CCEE3F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3700"/>
              <a:t>Gradient boosting model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4" descr="What is Gradient Boosting? | IBM">
            <a:extLst>
              <a:ext uri="{FF2B5EF4-FFF2-40B4-BE49-F238E27FC236}">
                <a16:creationId xmlns:a16="http://schemas.microsoft.com/office/drawing/2014/main" id="{939AD756-4FC8-A38E-6C23-B38DCC30C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864519"/>
            <a:ext cx="5562600" cy="3128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44A9F-5C1D-5E99-D6C5-2D10D23BF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Builds an ensemble of weak prediction models, called decision trees.</a:t>
            </a:r>
          </a:p>
          <a:p>
            <a:pPr>
              <a:lnSpc>
                <a:spcPct val="90000"/>
              </a:lnSpc>
            </a:pPr>
            <a:r>
              <a:rPr lang="en-US" sz="1400"/>
              <a:t>Decision trees are built sequentially and learn from the mistakes of the previous model</a:t>
            </a:r>
          </a:p>
          <a:p>
            <a:pPr>
              <a:lnSpc>
                <a:spcPct val="90000"/>
              </a:lnSpc>
            </a:pPr>
            <a:r>
              <a:rPr lang="en-US" sz="1400"/>
              <a:t>Leads to a powerful final model with more accuracy than prior individual components</a:t>
            </a:r>
          </a:p>
          <a:p>
            <a:pPr>
              <a:lnSpc>
                <a:spcPct val="90000"/>
              </a:lnSpc>
            </a:pPr>
            <a:r>
              <a:rPr lang="en-US" sz="1400"/>
              <a:t>In each step: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Gradient of the loss function is calculated with respect to the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Adjusts the next model to move in the direction that reduces the error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Continues one-by-one until a final, more accurate model is reached</a:t>
            </a:r>
          </a:p>
          <a:p>
            <a:pPr lvl="1">
              <a:lnSpc>
                <a:spcPct val="90000"/>
              </a:lnSpc>
            </a:pPr>
            <a:endParaRPr lang="en-US" sz="140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8275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21FBE127-D2A6-4FA3-A6B9-B8FD1DE4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44779A-CA48-9F38-1857-E88A9C4AC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988" y="533400"/>
            <a:ext cx="4496228" cy="1690687"/>
          </a:xfrm>
        </p:spPr>
        <p:txBody>
          <a:bodyPr>
            <a:normAutofit/>
          </a:bodyPr>
          <a:lstStyle/>
          <a:p>
            <a:r>
              <a:rPr lang="en-US" sz="4100"/>
              <a:t>Random Forest model</a:t>
            </a:r>
          </a:p>
        </p:txBody>
      </p:sp>
      <p:cxnSp>
        <p:nvCxnSpPr>
          <p:cNvPr id="1050" name="Straight Connector 1049">
            <a:extLst>
              <a:ext uri="{FF2B5EF4-FFF2-40B4-BE49-F238E27FC236}">
                <a16:creationId xmlns:a16="http://schemas.microsoft.com/office/drawing/2014/main" id="{DDD9C044-4B08-47CC-852C-B22B09675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4948518" cy="132453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5033687E-2F83-4E90-B11A-4B998C1540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818708" cy="642738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D292DBC3-1A72-41ED-8432-D0D64FD63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1" y="2743200"/>
            <a:ext cx="4477872" cy="4114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Anas Brital | Random Forest Algorithm Explained .">
            <a:extLst>
              <a:ext uri="{FF2B5EF4-FFF2-40B4-BE49-F238E27FC236}">
                <a16:creationId xmlns:a16="http://schemas.microsoft.com/office/drawing/2014/main" id="{8CBB5D41-BC71-F96D-6A88-D0154DB28E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3400" y="1440370"/>
            <a:ext cx="5562600" cy="3977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B21D-F5CE-661C-C594-8B96ED8C8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1789" y="2290762"/>
            <a:ext cx="4572428" cy="4033837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/>
              <a:t>Ensemble learning method, combining multiple decision trees to make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Predictions are made by asking a series of questions about the dataset</a:t>
            </a:r>
          </a:p>
          <a:p>
            <a:pPr>
              <a:lnSpc>
                <a:spcPct val="90000"/>
              </a:lnSpc>
            </a:pPr>
            <a:r>
              <a:rPr lang="en-US" sz="1400"/>
              <a:t>”Random” comes from its use of random subsets of the data and features to train each tree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Each tree is trained on a slightly different subset of the data and a random subset of features</a:t>
            </a:r>
          </a:p>
          <a:p>
            <a:pPr>
              <a:lnSpc>
                <a:spcPct val="90000"/>
              </a:lnSpc>
            </a:pPr>
            <a:r>
              <a:rPr lang="en-US" sz="1400"/>
              <a:t>The final prediction is made up of an aggregation of the individual tree predictions</a:t>
            </a:r>
          </a:p>
          <a:p>
            <a:pPr lvl="1">
              <a:lnSpc>
                <a:spcPct val="90000"/>
              </a:lnSpc>
            </a:pPr>
            <a:r>
              <a:rPr lang="en-US" sz="1400"/>
              <a:t>For regression, the random forest averages the predictions of all individual trees</a:t>
            </a:r>
          </a:p>
        </p:txBody>
      </p:sp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99309E4A-5F81-4CAB-B5DB-AB4EB90C7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602477" y="2548218"/>
            <a:ext cx="589522" cy="430978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4332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515</Words>
  <Application>Microsoft Macintosh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Univers Condensed Light</vt:lpstr>
      <vt:lpstr>Walbaum Display Light</vt:lpstr>
      <vt:lpstr>AngleLinesVTI</vt:lpstr>
      <vt:lpstr>US Housing Market</vt:lpstr>
      <vt:lpstr>USA Housing market dataset</vt:lpstr>
      <vt:lpstr>PowerPoint Presentation</vt:lpstr>
      <vt:lpstr>Price v. Square footage</vt:lpstr>
      <vt:lpstr>Price per property based on # of bedrooms</vt:lpstr>
      <vt:lpstr>Feature correlation heatmap</vt:lpstr>
      <vt:lpstr>Problem Statement</vt:lpstr>
      <vt:lpstr>Gradient boosting model</vt:lpstr>
      <vt:lpstr>Random Forest model</vt:lpstr>
      <vt:lpstr>Summary of findings</vt:lpstr>
      <vt:lpstr>Reasons for lackluster performance</vt:lpstr>
      <vt:lpstr>Winner</vt:lpstr>
      <vt:lpstr>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Walid-647, Zain</dc:creator>
  <cp:lastModifiedBy>Walid-647, Zain</cp:lastModifiedBy>
  <cp:revision>8</cp:revision>
  <dcterms:created xsi:type="dcterms:W3CDTF">2025-06-30T02:44:22Z</dcterms:created>
  <dcterms:modified xsi:type="dcterms:W3CDTF">2025-06-30T13:16:51Z</dcterms:modified>
</cp:coreProperties>
</file>