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Black and white photo of a solar panel"/>
          <p:cNvSpPr>
            <a:spLocks noGrp="1"/>
          </p:cNvSpPr>
          <p:nvPr>
            <p:ph type="pic" sz="half" idx="21"/>
          </p:nvPr>
        </p:nvSpPr>
        <p:spPr>
          <a:xfrm>
            <a:off x="5463161" y="-90805"/>
            <a:ext cx="8585201" cy="5043805"/>
          </a:xfrm>
          <a:prstGeom prst="rect">
            <a:avLst/>
          </a:prstGeom>
        </p:spPr>
        <p:txBody>
          <a:bodyPr lIns="91439" tIns="45719" rIns="91439" bIns="45719">
            <a:noAutofit/>
          </a:bodyPr>
          <a:lstStyle/>
          <a:p>
            <a:endParaRPr/>
          </a:p>
        </p:txBody>
      </p:sp>
      <p:sp>
        <p:nvSpPr>
          <p:cNvPr id="112" name="Black and white photo of water flowing over the spillway gates of a dam"/>
          <p:cNvSpPr>
            <a:spLocks noGrp="1"/>
          </p:cNvSpPr>
          <p:nvPr>
            <p:ph type="pic" sz="half" idx="22"/>
          </p:nvPr>
        </p:nvSpPr>
        <p:spPr>
          <a:xfrm>
            <a:off x="5918717" y="4660900"/>
            <a:ext cx="7669766" cy="5219700"/>
          </a:xfrm>
          <a:prstGeom prst="rect">
            <a:avLst/>
          </a:prstGeom>
        </p:spPr>
        <p:txBody>
          <a:bodyPr lIns="91439" tIns="45719" rIns="91439" bIns="45719">
            <a:noAutofit/>
          </a:bodyPr>
          <a:lstStyle/>
          <a:p>
            <a:endParaRPr/>
          </a:p>
        </p:txBody>
      </p:sp>
      <p:sp>
        <p:nvSpPr>
          <p:cNvPr id="113" name="Black and white photo of windmills under a cloudy sky"/>
          <p:cNvSpPr>
            <a:spLocks noGrp="1"/>
          </p:cNvSpPr>
          <p:nvPr>
            <p:ph type="pic" idx="23"/>
          </p:nvPr>
        </p:nvSpPr>
        <p:spPr>
          <a:xfrm>
            <a:off x="-1016000" y="-12700"/>
            <a:ext cx="8860898" cy="97790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Bold"/>
              </a:defRPr>
            </a:pPr>
            <a:endParaRPr/>
          </a:p>
        </p:txBody>
      </p:sp>
      <p:sp>
        <p:nvSpPr>
          <p:cNvPr id="122" name="Type a quote here."/>
          <p:cNvSpPr txBox="1">
            <a:spLocks noGrp="1"/>
          </p:cNvSpPr>
          <p:nvPr>
            <p:ph type="body" sz="quarter" idx="21"/>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Bold"/>
              </a:defRPr>
            </a:lvl1pPr>
          </a:lstStyle>
          <a:p>
            <a:r>
              <a:t>Type a quote here.</a:t>
            </a:r>
          </a:p>
        </p:txBody>
      </p:sp>
      <p:sp>
        <p:nvSpPr>
          <p:cNvPr id="123" name="Johnny Appleseed"/>
          <p:cNvSpPr txBox="1">
            <a:spLocks noGrp="1"/>
          </p:cNvSpPr>
          <p:nvPr>
            <p:ph type="body" sz="quarter" idx="22"/>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Bold"/>
              </a:defRPr>
            </a:lvl1pPr>
          </a:lstStyle>
          <a:p>
            <a:r>
              <a:t>Johnny Appleseed</a:t>
            </a:r>
          </a:p>
        </p:txBody>
      </p:sp>
      <p:sp>
        <p:nvSpPr>
          <p:cNvPr id="124" name="Text"/>
          <p:cNvSpPr txBox="1">
            <a:spLocks noGrp="1"/>
          </p:cNvSpPr>
          <p:nvPr>
            <p:ph type="body" sz="quarter" idx="2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Bold"/>
              </a:defRPr>
            </a:lvl1pPr>
          </a:lstStyle>
          <a:p>
            <a:r>
              <a:t>Type a quote here.</a:t>
            </a:r>
          </a:p>
        </p:txBody>
      </p:sp>
      <p:sp>
        <p:nvSpPr>
          <p:cNvPr id="133" name="Black and white photo of windmills under a cloudy sky"/>
          <p:cNvSpPr>
            <a:spLocks noGrp="1"/>
          </p:cNvSpPr>
          <p:nvPr>
            <p:ph type="pic" idx="22"/>
          </p:nvPr>
        </p:nvSpPr>
        <p:spPr>
          <a:xfrm>
            <a:off x="-1016000" y="-12700"/>
            <a:ext cx="8860898" cy="97790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23"/>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Bol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Black and white aerial photo of a person standing on top of a dam"/>
          <p:cNvSpPr>
            <a:spLocks noGrp="1"/>
          </p:cNvSpPr>
          <p:nvPr>
            <p:ph type="pic" idx="21"/>
          </p:nvPr>
        </p:nvSpPr>
        <p:spPr>
          <a:xfrm>
            <a:off x="-914400" y="-12700"/>
            <a:ext cx="14814645" cy="97790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Black and white aerial photo of a person standing on top of a dam"/>
          <p:cNvSpPr>
            <a:spLocks noGrp="1"/>
          </p:cNvSpPr>
          <p:nvPr>
            <p:ph type="pic" idx="21"/>
          </p:nvPr>
        </p:nvSpPr>
        <p:spPr>
          <a:xfrm>
            <a:off x="-914400" y="-12700"/>
            <a:ext cx="14814645" cy="9779000"/>
          </a:xfrm>
          <a:prstGeom prst="rect">
            <a:avLst/>
          </a:prstGeom>
        </p:spPr>
        <p:txBody>
          <a:bodyPr lIns="91439" tIns="45719" rIns="91439" bIns="45719">
            <a:noAutofit/>
          </a:bodyPr>
          <a:lstStyle/>
          <a:p>
            <a:endParaRPr/>
          </a:p>
        </p:txBody>
      </p:sp>
      <p:sp>
        <p:nvSpPr>
          <p:cNvPr id="2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re">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Black and white photo of windmills under a cloudy sky"/>
          <p:cNvSpPr>
            <a:spLocks noGrp="1"/>
          </p:cNvSpPr>
          <p:nvPr>
            <p:ph type="pic" idx="21"/>
          </p:nvPr>
        </p:nvSpPr>
        <p:spPr>
          <a:xfrm>
            <a:off x="-1016000" y="-12700"/>
            <a:ext cx="8860898" cy="97790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sz="5400" cap="all">
                <a:solidFill>
                  <a:srgbClr val="A6AAA9"/>
                </a:solidFill>
                <a:latin typeface="DIN Alternate Bold"/>
                <a:ea typeface="DIN Alternate Bold"/>
                <a:cs typeface="DIN Alternate Bold"/>
                <a:sym typeface="DIN Alternate Bold"/>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Bold"/>
                <a:ea typeface="DIN Alternate Bold"/>
                <a:cs typeface="DIN Alternate Bold"/>
                <a:sym typeface="DIN Alternate Bold"/>
              </a:defRPr>
            </a:lvl1pPr>
          </a:lstStyle>
          <a:p>
            <a:r>
              <a:t>Text</a:t>
            </a:r>
          </a:p>
        </p:txBody>
      </p:sp>
      <p:sp>
        <p:nvSpPr>
          <p:cNvPr id="92" name="Black and white photo of windmills under a cloudy sky"/>
          <p:cNvSpPr>
            <a:spLocks noGrp="1"/>
          </p:cNvSpPr>
          <p:nvPr>
            <p:ph type="pic" idx="22"/>
          </p:nvPr>
        </p:nvSpPr>
        <p:spPr>
          <a:xfrm>
            <a:off x="6665377" y="1219200"/>
            <a:ext cx="7445457" cy="82169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Bold"/>
                <a:ea typeface="DIN Alternate Bold"/>
                <a:cs typeface="DIN Alternate Bold"/>
                <a:sym typeface="DIN Alternate Bold"/>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Bol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UDITING FOR BIAS"/>
          <p:cNvSpPr txBox="1">
            <a:spLocks noGrp="1"/>
          </p:cNvSpPr>
          <p:nvPr>
            <p:ph type="ctrTitle"/>
          </p:nvPr>
        </p:nvSpPr>
        <p:spPr>
          <a:xfrm>
            <a:off x="203199" y="793403"/>
            <a:ext cx="12598401" cy="2864197"/>
          </a:xfrm>
          <a:prstGeom prst="rect">
            <a:avLst/>
          </a:prstGeom>
        </p:spPr>
        <p:txBody>
          <a:bodyPr>
            <a:noAutofit/>
          </a:bodyPr>
          <a:lstStyle>
            <a:lvl1pPr defTabSz="549148">
              <a:defRPr sz="15980"/>
            </a:lvl1pPr>
          </a:lstStyle>
          <a:p>
            <a:pPr algn="ctr"/>
            <a:r>
              <a:rPr sz="11500" dirty="0"/>
              <a:t>AUDITING FOR BIAS</a:t>
            </a:r>
          </a:p>
        </p:txBody>
      </p:sp>
      <p:sp>
        <p:nvSpPr>
          <p:cNvPr id="167" name="By…"/>
          <p:cNvSpPr txBox="1">
            <a:spLocks noGrp="1"/>
          </p:cNvSpPr>
          <p:nvPr>
            <p:ph type="subTitle" sz="quarter" idx="1"/>
          </p:nvPr>
        </p:nvSpPr>
        <p:spPr>
          <a:prstGeom prst="rect">
            <a:avLst/>
          </a:prstGeom>
        </p:spPr>
        <p:txBody>
          <a:bodyPr/>
          <a:lstStyle/>
          <a:p>
            <a:pPr defTabSz="344677">
              <a:spcBef>
                <a:spcPts val="1300"/>
              </a:spcBef>
              <a:defRPr sz="2359"/>
            </a:pPr>
            <a:r>
              <a:t>By</a:t>
            </a:r>
          </a:p>
          <a:p>
            <a:pPr defTabSz="344677">
              <a:spcBef>
                <a:spcPts val="1300"/>
              </a:spcBef>
              <a:defRPr sz="2359"/>
            </a:pPr>
            <a:r>
              <a:t>Sai Rohith Pasham - G01348426</a:t>
            </a:r>
          </a:p>
          <a:p>
            <a:pPr defTabSz="344677">
              <a:spcBef>
                <a:spcPts val="1300"/>
              </a:spcBef>
              <a:defRPr sz="2359"/>
            </a:pPr>
            <a:r>
              <a:t>Srikanth Dubba - G01353043</a:t>
            </a:r>
          </a:p>
          <a:p>
            <a:pPr defTabSz="344677">
              <a:spcBef>
                <a:spcPts val="1300"/>
              </a:spcBef>
              <a:defRPr sz="2359"/>
            </a:pPr>
            <a:r>
              <a:t>Ramaswamy Iyappan - G01348097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uditing for Bias"/>
          <p:cNvSpPr txBox="1">
            <a:spLocks noGrp="1"/>
          </p:cNvSpPr>
          <p:nvPr>
            <p:ph type="body" idx="21"/>
          </p:nvPr>
        </p:nvSpPr>
        <p:spPr>
          <a:prstGeom prst="rect">
            <a:avLst/>
          </a:prstGeom>
        </p:spPr>
        <p:txBody>
          <a:bodyPr/>
          <a:lstStyle/>
          <a:p>
            <a:r>
              <a:t>Auditing for Bias</a:t>
            </a:r>
          </a:p>
        </p:txBody>
      </p:sp>
      <p:sp>
        <p:nvSpPr>
          <p:cNvPr id="170" name="Background and motivation"/>
          <p:cNvSpPr txBox="1">
            <a:spLocks noGrp="1"/>
          </p:cNvSpPr>
          <p:nvPr>
            <p:ph type="title"/>
          </p:nvPr>
        </p:nvSpPr>
        <p:spPr>
          <a:prstGeom prst="rect">
            <a:avLst/>
          </a:prstGeom>
        </p:spPr>
        <p:txBody>
          <a:bodyPr/>
          <a:lstStyle>
            <a:lvl1pPr defTabSz="467359">
              <a:spcBef>
                <a:spcPts val="2200"/>
              </a:spcBef>
              <a:defRPr sz="4800"/>
            </a:lvl1pPr>
          </a:lstStyle>
          <a:p>
            <a:r>
              <a:t>Background and motivation</a:t>
            </a:r>
          </a:p>
        </p:txBody>
      </p:sp>
      <p:sp>
        <p:nvSpPr>
          <p:cNvPr id="171" name="COMPAS is a popular algorithm used by judges for scoring criminal defendant’s likelihood of recidivism, which was meant to be fair prediction in a diverse population.…"/>
          <p:cNvSpPr txBox="1">
            <a:spLocks noGrp="1"/>
          </p:cNvSpPr>
          <p:nvPr>
            <p:ph type="body" idx="1"/>
          </p:nvPr>
        </p:nvSpPr>
        <p:spPr>
          <a:prstGeom prst="rect">
            <a:avLst/>
          </a:prstGeom>
        </p:spPr>
        <p:txBody>
          <a:bodyPr/>
          <a:lstStyle/>
          <a:p>
            <a:pPr marL="444500" indent="-444500" algn="just">
              <a:defRPr sz="2600"/>
            </a:pPr>
            <a:r>
              <a:t>COMPAS is a popular algorithm used by judges for scoring criminal defendant’s likelihood of recidivism, which was meant to be fair prediction in a diverse population.</a:t>
            </a:r>
          </a:p>
          <a:p>
            <a:pPr marL="444500" indent="-444500" algn="just">
              <a:defRPr sz="2600"/>
            </a:pPr>
            <a:r>
              <a:t>The dataset contains features used in scoring defendants such as decile_score, juv_fel_count, priors count, race, age, etc.. and whether they recidivate within 2 years of their decision, for 7214 criminal defendants in Broward county, Florida.</a:t>
            </a:r>
          </a:p>
          <a:p>
            <a:pPr marL="444500" indent="-444500" algn="just">
              <a:defRPr sz="2600"/>
            </a:pPr>
            <a:r>
              <a:t>Our task was to predict if the defendant in a criminal case will recidivate within the next 2 years and in the process, to see if there is any bias associated to the model against any particular demographics.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Auditing for bias"/>
          <p:cNvSpPr txBox="1">
            <a:spLocks noGrp="1"/>
          </p:cNvSpPr>
          <p:nvPr>
            <p:ph type="body" idx="21"/>
          </p:nvPr>
        </p:nvSpPr>
        <p:spPr>
          <a:prstGeom prst="rect">
            <a:avLst/>
          </a:prstGeom>
        </p:spPr>
        <p:txBody>
          <a:bodyPr/>
          <a:lstStyle/>
          <a:p>
            <a:r>
              <a:t>Auditing for bias</a:t>
            </a:r>
          </a:p>
        </p:txBody>
      </p:sp>
      <p:sp>
        <p:nvSpPr>
          <p:cNvPr id="174" name="Specific Questions"/>
          <p:cNvSpPr txBox="1">
            <a:spLocks noGrp="1"/>
          </p:cNvSpPr>
          <p:nvPr>
            <p:ph type="title"/>
          </p:nvPr>
        </p:nvSpPr>
        <p:spPr>
          <a:prstGeom prst="rect">
            <a:avLst/>
          </a:prstGeom>
        </p:spPr>
        <p:txBody>
          <a:bodyPr/>
          <a:lstStyle>
            <a:lvl1pPr defTabSz="467359">
              <a:spcBef>
                <a:spcPts val="2200"/>
              </a:spcBef>
              <a:defRPr sz="4800"/>
            </a:lvl1pPr>
          </a:lstStyle>
          <a:p>
            <a:r>
              <a:t>Specific Questions</a:t>
            </a:r>
          </a:p>
        </p:txBody>
      </p:sp>
      <p:sp>
        <p:nvSpPr>
          <p:cNvPr id="175" name="The first task is to build a model that predicts if the defendant will recidivate within next 2 years or not.…"/>
          <p:cNvSpPr txBox="1">
            <a:spLocks noGrp="1"/>
          </p:cNvSpPr>
          <p:nvPr>
            <p:ph type="body" idx="1"/>
          </p:nvPr>
        </p:nvSpPr>
        <p:spPr>
          <a:xfrm>
            <a:off x="406400" y="2730500"/>
            <a:ext cx="12192000" cy="6108700"/>
          </a:xfrm>
          <a:prstGeom prst="rect">
            <a:avLst/>
          </a:prstGeom>
        </p:spPr>
        <p:txBody>
          <a:bodyPr/>
          <a:lstStyle/>
          <a:p>
            <a:pPr marL="413385" indent="-413385" algn="just" defTabSz="543305">
              <a:spcBef>
                <a:spcPts val="2600"/>
              </a:spcBef>
              <a:defRPr sz="2232"/>
            </a:pPr>
            <a:r>
              <a:t>The first task is to build a model that predicts if the defendant will recidivate within next 2 years or not. </a:t>
            </a:r>
          </a:p>
          <a:p>
            <a:pPr marL="413385" indent="-413385" algn="just" defTabSz="543305">
              <a:spcBef>
                <a:spcPts val="2600"/>
              </a:spcBef>
              <a:defRPr sz="2232"/>
            </a:pPr>
            <a:r>
              <a:t>Next task is to compute the probability that an individual is predicted positive by our model given that they did not recidivate and they are African American. Now comparing this to the probability of positive prediction given that they haven’t recidivated and are Caucasian</a:t>
            </a:r>
          </a:p>
          <a:p>
            <a:pPr marL="413385" indent="-413385" algn="just" defTabSz="543305">
              <a:spcBef>
                <a:spcPts val="2600"/>
              </a:spcBef>
              <a:defRPr sz="2232"/>
            </a:pPr>
            <a:r>
              <a:t>Next task is to compute the probability that an individual is predicted positive and actually recidivates, and categorised as African American and compare with the probability that an individual is predicted positive and actually recidivates, and categorised as Caucasian.</a:t>
            </a:r>
          </a:p>
          <a:p>
            <a:pPr marL="413385" indent="-413385" algn="just" defTabSz="543305">
              <a:spcBef>
                <a:spcPts val="2600"/>
              </a:spcBef>
              <a:defRPr sz="2232"/>
            </a:pPr>
            <a:r>
              <a:t>Considering race as protected feature and performing our predictions.</a:t>
            </a:r>
          </a:p>
          <a:p>
            <a:pPr marL="413385" indent="-413385" algn="just" defTabSz="543305">
              <a:spcBef>
                <a:spcPts val="2600"/>
              </a:spcBef>
              <a:defRPr sz="2232"/>
            </a:pPr>
            <a:r>
              <a:t>The last task is to perform our predictions with demographic parity classifier.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uditing for bias"/>
          <p:cNvSpPr txBox="1">
            <a:spLocks noGrp="1"/>
          </p:cNvSpPr>
          <p:nvPr>
            <p:ph type="body" idx="21"/>
          </p:nvPr>
        </p:nvSpPr>
        <p:spPr>
          <a:prstGeom prst="rect">
            <a:avLst/>
          </a:prstGeom>
        </p:spPr>
        <p:txBody>
          <a:bodyPr/>
          <a:lstStyle/>
          <a:p>
            <a:r>
              <a:t>Auditing for bias</a:t>
            </a:r>
          </a:p>
        </p:txBody>
      </p:sp>
      <p:sp>
        <p:nvSpPr>
          <p:cNvPr id="178" name="Results"/>
          <p:cNvSpPr txBox="1">
            <a:spLocks noGrp="1"/>
          </p:cNvSpPr>
          <p:nvPr>
            <p:ph type="title"/>
          </p:nvPr>
        </p:nvSpPr>
        <p:spPr>
          <a:prstGeom prst="rect">
            <a:avLst/>
          </a:prstGeom>
        </p:spPr>
        <p:txBody>
          <a:bodyPr/>
          <a:lstStyle>
            <a:lvl1pPr defTabSz="467359">
              <a:spcBef>
                <a:spcPts val="2200"/>
              </a:spcBef>
              <a:defRPr sz="4800"/>
            </a:lvl1pPr>
          </a:lstStyle>
          <a:p>
            <a:r>
              <a:t>Results</a:t>
            </a:r>
          </a:p>
        </p:txBody>
      </p:sp>
      <p:graphicFrame>
        <p:nvGraphicFramePr>
          <p:cNvPr id="179" name="Table"/>
          <p:cNvGraphicFramePr/>
          <p:nvPr/>
        </p:nvGraphicFramePr>
        <p:xfrm>
          <a:off x="2976165" y="3299429"/>
          <a:ext cx="7305234" cy="3763265"/>
        </p:xfrm>
        <a:graphic>
          <a:graphicData uri="http://schemas.openxmlformats.org/drawingml/2006/table">
            <a:tbl>
              <a:tblPr firstRow="1" bandRow="1">
                <a:tableStyleId>{4C3C2611-4C71-4FC5-86AE-919BDF0F9419}</a:tableStyleId>
              </a:tblPr>
              <a:tblGrid>
                <a:gridCol w="3652617">
                  <a:extLst>
                    <a:ext uri="{9D8B030D-6E8A-4147-A177-3AD203B41FA5}">
                      <a16:colId xmlns:a16="http://schemas.microsoft.com/office/drawing/2014/main" val="20000"/>
                    </a:ext>
                  </a:extLst>
                </a:gridCol>
                <a:gridCol w="3652617">
                  <a:extLst>
                    <a:ext uri="{9D8B030D-6E8A-4147-A177-3AD203B41FA5}">
                      <a16:colId xmlns:a16="http://schemas.microsoft.com/office/drawing/2014/main" val="20001"/>
                    </a:ext>
                  </a:extLst>
                </a:gridCol>
              </a:tblGrid>
              <a:tr h="752653">
                <a:tc>
                  <a:txBody>
                    <a:bodyPr/>
                    <a:lstStyle/>
                    <a:p>
                      <a:pPr algn="ctr">
                        <a:lnSpc>
                          <a:spcPct val="100000"/>
                        </a:lnSpc>
                        <a:defRPr sz="1800" b="0">
                          <a:solidFill>
                            <a:srgbClr val="000000"/>
                          </a:solidFill>
                        </a:defRPr>
                      </a:pPr>
                      <a:r>
                        <a:rPr sz="3600">
                          <a:solidFill>
                            <a:srgbClr val="A6AAA9"/>
                          </a:solidFill>
                          <a:sym typeface="Avenir Next Demi Bold"/>
                        </a:rPr>
                        <a:t>Classifier</a:t>
                      </a:r>
                    </a:p>
                  </a:txBody>
                  <a:tcPr marL="50800" marR="50800" marT="50800" marB="50800" anchor="ctr" horzOverflow="overflow">
                    <a:lnL w="25400">
                      <a:solidFill>
                        <a:srgbClr val="5F6568"/>
                      </a:solidFill>
                      <a:miter lim="400000"/>
                    </a:lnL>
                    <a:lnR w="25400">
                      <a:solidFill>
                        <a:srgbClr val="5F6568"/>
                      </a:solidFill>
                      <a:miter lim="400000"/>
                    </a:lnR>
                    <a:lnT w="25400">
                      <a:solidFill>
                        <a:srgbClr val="5F6568"/>
                      </a:solidFill>
                      <a:miter lim="400000"/>
                    </a:lnT>
                  </a:tcPr>
                </a:tc>
                <a:tc>
                  <a:txBody>
                    <a:bodyPr/>
                    <a:lstStyle/>
                    <a:p>
                      <a:pPr algn="ctr">
                        <a:lnSpc>
                          <a:spcPct val="100000"/>
                        </a:lnSpc>
                        <a:defRPr sz="1800" b="0">
                          <a:solidFill>
                            <a:srgbClr val="000000"/>
                          </a:solidFill>
                        </a:defRPr>
                      </a:pPr>
                      <a:r>
                        <a:rPr sz="3600">
                          <a:solidFill>
                            <a:srgbClr val="A6AAA9"/>
                          </a:solidFill>
                          <a:sym typeface="Avenir Next Demi Bold"/>
                        </a:rPr>
                        <a:t>Accuracy</a:t>
                      </a:r>
                    </a:p>
                  </a:txBody>
                  <a:tcPr marL="50800" marR="50800" marT="50800" marB="50800" anchor="ctr" horzOverflow="overflow">
                    <a:lnL w="25400">
                      <a:solidFill>
                        <a:srgbClr val="5F6568"/>
                      </a:solidFill>
                      <a:miter lim="400000"/>
                    </a:lnL>
                    <a:lnR w="25400">
                      <a:solidFill>
                        <a:srgbClr val="5F6568"/>
                      </a:solidFill>
                      <a:miter lim="400000"/>
                    </a:lnR>
                    <a:lnT w="25400">
                      <a:solidFill>
                        <a:srgbClr val="5F6568"/>
                      </a:solidFill>
                      <a:miter lim="400000"/>
                    </a:lnT>
                  </a:tcPr>
                </a:tc>
                <a:extLst>
                  <a:ext uri="{0D108BD9-81ED-4DB2-BD59-A6C34878D82A}">
                    <a16:rowId xmlns:a16="http://schemas.microsoft.com/office/drawing/2014/main" val="10000"/>
                  </a:ext>
                </a:extLst>
              </a:tr>
              <a:tr h="752653">
                <a:tc>
                  <a:txBody>
                    <a:bodyPr/>
                    <a:lstStyle/>
                    <a:p>
                      <a:pPr algn="ctr">
                        <a:lnSpc>
                          <a:spcPct val="100000"/>
                        </a:lnSpc>
                        <a:defRPr sz="1800">
                          <a:solidFill>
                            <a:srgbClr val="000000"/>
                          </a:solidFill>
                        </a:defRPr>
                      </a:pPr>
                      <a:r>
                        <a:rPr sz="2300">
                          <a:solidFill>
                            <a:srgbClr val="FFFFFF"/>
                          </a:solidFill>
                          <a:sym typeface="Avenir Next Medium"/>
                        </a:rPr>
                        <a:t>Random Forest</a:t>
                      </a:r>
                    </a:p>
                  </a:txBody>
                  <a:tcPr marL="50800" marR="50800" marT="50800" marB="50800" anchor="ctr" horzOverflow="overflow">
                    <a:lnL w="25400">
                      <a:solidFill>
                        <a:srgbClr val="5F6568"/>
                      </a:solidFill>
                      <a:miter lim="400000"/>
                    </a:lnL>
                    <a:lnR w="25400">
                      <a:solidFill>
                        <a:srgbClr val="5F6568"/>
                      </a:solidFill>
                      <a:miter lim="400000"/>
                    </a:lnR>
                  </a:tcPr>
                </a:tc>
                <a:tc>
                  <a:txBody>
                    <a:bodyPr/>
                    <a:lstStyle/>
                    <a:p>
                      <a:pPr algn="ctr">
                        <a:lnSpc>
                          <a:spcPct val="100000"/>
                        </a:lnSpc>
                        <a:defRPr sz="1800">
                          <a:solidFill>
                            <a:srgbClr val="000000"/>
                          </a:solidFill>
                        </a:defRPr>
                      </a:pPr>
                      <a:r>
                        <a:rPr sz="2300">
                          <a:solidFill>
                            <a:srgbClr val="FFFFFF"/>
                          </a:solidFill>
                          <a:sym typeface="Avenir Next Medium"/>
                        </a:rPr>
                        <a:t>90%</a:t>
                      </a:r>
                    </a:p>
                  </a:txBody>
                  <a:tcPr marL="50800" marR="50800" marT="50800" marB="50800" anchor="ctr" horzOverflow="overflow">
                    <a:lnL w="25400">
                      <a:solidFill>
                        <a:srgbClr val="5F6568"/>
                      </a:solidFill>
                      <a:miter lim="400000"/>
                    </a:lnL>
                    <a:lnR w="25400">
                      <a:solidFill>
                        <a:srgbClr val="5F6568"/>
                      </a:solidFill>
                      <a:miter lim="400000"/>
                    </a:lnR>
                  </a:tcPr>
                </a:tc>
                <a:extLst>
                  <a:ext uri="{0D108BD9-81ED-4DB2-BD59-A6C34878D82A}">
                    <a16:rowId xmlns:a16="http://schemas.microsoft.com/office/drawing/2014/main" val="10001"/>
                  </a:ext>
                </a:extLst>
              </a:tr>
              <a:tr h="752653">
                <a:tc>
                  <a:txBody>
                    <a:bodyPr/>
                    <a:lstStyle/>
                    <a:p>
                      <a:pPr algn="ctr">
                        <a:lnSpc>
                          <a:spcPct val="100000"/>
                        </a:lnSpc>
                        <a:defRPr sz="1800">
                          <a:solidFill>
                            <a:srgbClr val="000000"/>
                          </a:solidFill>
                        </a:defRPr>
                      </a:pPr>
                      <a:r>
                        <a:rPr sz="2300">
                          <a:solidFill>
                            <a:srgbClr val="FFFFFF"/>
                          </a:solidFill>
                          <a:sym typeface="Avenir Next Medium"/>
                        </a:rPr>
                        <a:t>Logistic Regression</a:t>
                      </a:r>
                    </a:p>
                  </a:txBody>
                  <a:tcPr marL="50800" marR="50800" marT="50800" marB="50800" anchor="ctr" horzOverflow="overflow">
                    <a:lnL w="25400">
                      <a:solidFill>
                        <a:srgbClr val="5F6568"/>
                      </a:solidFill>
                      <a:miter lim="400000"/>
                    </a:lnL>
                    <a:lnR w="25400">
                      <a:solidFill>
                        <a:srgbClr val="5F6568"/>
                      </a:solidFill>
                      <a:miter lim="400000"/>
                    </a:lnR>
                  </a:tcPr>
                </a:tc>
                <a:tc>
                  <a:txBody>
                    <a:bodyPr/>
                    <a:lstStyle/>
                    <a:p>
                      <a:pPr algn="ctr">
                        <a:lnSpc>
                          <a:spcPct val="100000"/>
                        </a:lnSpc>
                        <a:defRPr sz="1800">
                          <a:solidFill>
                            <a:srgbClr val="000000"/>
                          </a:solidFill>
                        </a:defRPr>
                      </a:pPr>
                      <a:r>
                        <a:rPr sz="2300">
                          <a:solidFill>
                            <a:srgbClr val="FFFFFF"/>
                          </a:solidFill>
                          <a:sym typeface="Avenir Next Medium"/>
                        </a:rPr>
                        <a:t>90%</a:t>
                      </a:r>
                    </a:p>
                  </a:txBody>
                  <a:tcPr marL="50800" marR="50800" marT="50800" marB="50800" anchor="ctr" horzOverflow="overflow">
                    <a:lnL w="25400">
                      <a:solidFill>
                        <a:srgbClr val="5F6568"/>
                      </a:solidFill>
                      <a:miter lim="400000"/>
                    </a:lnL>
                    <a:lnR w="25400">
                      <a:solidFill>
                        <a:srgbClr val="5F6568"/>
                      </a:solidFill>
                      <a:miter lim="400000"/>
                    </a:lnR>
                  </a:tcPr>
                </a:tc>
                <a:extLst>
                  <a:ext uri="{0D108BD9-81ED-4DB2-BD59-A6C34878D82A}">
                    <a16:rowId xmlns:a16="http://schemas.microsoft.com/office/drawing/2014/main" val="10002"/>
                  </a:ext>
                </a:extLst>
              </a:tr>
              <a:tr h="752653">
                <a:tc>
                  <a:txBody>
                    <a:bodyPr/>
                    <a:lstStyle/>
                    <a:p>
                      <a:pPr algn="ctr">
                        <a:lnSpc>
                          <a:spcPct val="100000"/>
                        </a:lnSpc>
                        <a:defRPr sz="1800">
                          <a:solidFill>
                            <a:srgbClr val="000000"/>
                          </a:solidFill>
                        </a:defRPr>
                      </a:pPr>
                      <a:r>
                        <a:rPr sz="2300">
                          <a:solidFill>
                            <a:srgbClr val="FFFFFF"/>
                          </a:solidFill>
                          <a:sym typeface="Avenir Next Medium"/>
                        </a:rPr>
                        <a:t>KNN</a:t>
                      </a:r>
                    </a:p>
                  </a:txBody>
                  <a:tcPr marL="50800" marR="50800" marT="50800" marB="50800" anchor="ctr" horzOverflow="overflow">
                    <a:lnL w="25400">
                      <a:solidFill>
                        <a:srgbClr val="5F6568"/>
                      </a:solidFill>
                      <a:miter lim="400000"/>
                    </a:lnL>
                    <a:lnR w="25400">
                      <a:solidFill>
                        <a:srgbClr val="5F6568"/>
                      </a:solidFill>
                      <a:miter lim="400000"/>
                    </a:lnR>
                  </a:tcPr>
                </a:tc>
                <a:tc>
                  <a:txBody>
                    <a:bodyPr/>
                    <a:lstStyle/>
                    <a:p>
                      <a:pPr algn="ctr">
                        <a:lnSpc>
                          <a:spcPct val="100000"/>
                        </a:lnSpc>
                        <a:defRPr sz="1800">
                          <a:solidFill>
                            <a:srgbClr val="000000"/>
                          </a:solidFill>
                        </a:defRPr>
                      </a:pPr>
                      <a:r>
                        <a:rPr sz="2300">
                          <a:solidFill>
                            <a:srgbClr val="FFFFFF"/>
                          </a:solidFill>
                          <a:sym typeface="Avenir Next Medium"/>
                        </a:rPr>
                        <a:t>74.50%</a:t>
                      </a:r>
                    </a:p>
                  </a:txBody>
                  <a:tcPr marL="50800" marR="50800" marT="50800" marB="50800" anchor="ctr" horzOverflow="overflow">
                    <a:lnL w="25400">
                      <a:solidFill>
                        <a:srgbClr val="5F6568"/>
                      </a:solidFill>
                      <a:miter lim="400000"/>
                    </a:lnL>
                    <a:lnR w="25400">
                      <a:solidFill>
                        <a:srgbClr val="5F6568"/>
                      </a:solidFill>
                      <a:miter lim="400000"/>
                    </a:lnR>
                  </a:tcPr>
                </a:tc>
                <a:extLst>
                  <a:ext uri="{0D108BD9-81ED-4DB2-BD59-A6C34878D82A}">
                    <a16:rowId xmlns:a16="http://schemas.microsoft.com/office/drawing/2014/main" val="10003"/>
                  </a:ext>
                </a:extLst>
              </a:tr>
              <a:tr h="752653">
                <a:tc>
                  <a:txBody>
                    <a:bodyPr/>
                    <a:lstStyle/>
                    <a:p>
                      <a:pPr algn="ctr">
                        <a:lnSpc>
                          <a:spcPct val="100000"/>
                        </a:lnSpc>
                        <a:defRPr sz="1800">
                          <a:solidFill>
                            <a:srgbClr val="000000"/>
                          </a:solidFill>
                        </a:defRPr>
                      </a:pPr>
                      <a:r>
                        <a:rPr sz="2300">
                          <a:solidFill>
                            <a:srgbClr val="FFFFFF"/>
                          </a:solidFill>
                          <a:sym typeface="Avenir Next Medium"/>
                        </a:rPr>
                        <a:t>XGBoost</a:t>
                      </a:r>
                    </a:p>
                  </a:txBody>
                  <a:tcPr marL="50800" marR="50800" marT="50800" marB="50800" anchor="ctr" horzOverflow="overflow">
                    <a:lnL w="25400">
                      <a:solidFill>
                        <a:srgbClr val="5F6568"/>
                      </a:solidFill>
                      <a:miter lim="400000"/>
                    </a:lnL>
                    <a:lnR w="25400">
                      <a:solidFill>
                        <a:srgbClr val="5F6568"/>
                      </a:solidFill>
                      <a:miter lim="400000"/>
                    </a:lnR>
                  </a:tcPr>
                </a:tc>
                <a:tc>
                  <a:txBody>
                    <a:bodyPr/>
                    <a:lstStyle/>
                    <a:p>
                      <a:pPr algn="ctr">
                        <a:lnSpc>
                          <a:spcPct val="100000"/>
                        </a:lnSpc>
                        <a:defRPr sz="1800">
                          <a:solidFill>
                            <a:srgbClr val="000000"/>
                          </a:solidFill>
                        </a:defRPr>
                      </a:pPr>
                      <a:r>
                        <a:rPr sz="2300">
                          <a:solidFill>
                            <a:srgbClr val="FFFFFF"/>
                          </a:solidFill>
                          <a:sym typeface="Avenir Next Medium"/>
                        </a:rPr>
                        <a:t>89.92%</a:t>
                      </a:r>
                    </a:p>
                  </a:txBody>
                  <a:tcPr marL="50800" marR="50800" marT="50800" marB="50800" anchor="ctr" horzOverflow="overflow">
                    <a:lnL w="25400">
                      <a:solidFill>
                        <a:srgbClr val="5F6568"/>
                      </a:solidFill>
                      <a:miter lim="400000"/>
                    </a:lnL>
                    <a:lnR w="25400">
                      <a:solidFill>
                        <a:srgbClr val="5F6568"/>
                      </a:solidFill>
                      <a:miter lim="400000"/>
                    </a:lnR>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Auditing for bias"/>
          <p:cNvSpPr txBox="1">
            <a:spLocks noGrp="1"/>
          </p:cNvSpPr>
          <p:nvPr>
            <p:ph type="body" idx="21"/>
          </p:nvPr>
        </p:nvSpPr>
        <p:spPr>
          <a:prstGeom prst="rect">
            <a:avLst/>
          </a:prstGeom>
        </p:spPr>
        <p:txBody>
          <a:bodyPr/>
          <a:lstStyle/>
          <a:p>
            <a:r>
              <a:t>Auditing for bias</a:t>
            </a:r>
          </a:p>
        </p:txBody>
      </p:sp>
      <p:sp>
        <p:nvSpPr>
          <p:cNvPr id="182" name="Results"/>
          <p:cNvSpPr txBox="1">
            <a:spLocks noGrp="1"/>
          </p:cNvSpPr>
          <p:nvPr>
            <p:ph type="title"/>
          </p:nvPr>
        </p:nvSpPr>
        <p:spPr>
          <a:prstGeom prst="rect">
            <a:avLst/>
          </a:prstGeom>
        </p:spPr>
        <p:txBody>
          <a:bodyPr/>
          <a:lstStyle>
            <a:lvl1pPr defTabSz="467359">
              <a:spcBef>
                <a:spcPts val="2200"/>
              </a:spcBef>
              <a:defRPr sz="4800"/>
            </a:lvl1pPr>
          </a:lstStyle>
          <a:p>
            <a:r>
              <a:t>Results</a:t>
            </a:r>
          </a:p>
        </p:txBody>
      </p:sp>
      <p:graphicFrame>
        <p:nvGraphicFramePr>
          <p:cNvPr id="183" name="Table"/>
          <p:cNvGraphicFramePr/>
          <p:nvPr/>
        </p:nvGraphicFramePr>
        <p:xfrm>
          <a:off x="704623" y="4096175"/>
          <a:ext cx="11595552" cy="3987800"/>
        </p:xfrm>
        <a:graphic>
          <a:graphicData uri="http://schemas.openxmlformats.org/drawingml/2006/table">
            <a:tbl>
              <a:tblPr firstRow="1" firstCol="1" bandRow="1">
                <a:tableStyleId>{2708684C-4D16-4618-839F-0558EEFCDFE6}</a:tableStyleId>
              </a:tblPr>
              <a:tblGrid>
                <a:gridCol w="3020646">
                  <a:extLst>
                    <a:ext uri="{9D8B030D-6E8A-4147-A177-3AD203B41FA5}">
                      <a16:colId xmlns:a16="http://schemas.microsoft.com/office/drawing/2014/main" val="20000"/>
                    </a:ext>
                  </a:extLst>
                </a:gridCol>
                <a:gridCol w="2082147">
                  <a:extLst>
                    <a:ext uri="{9D8B030D-6E8A-4147-A177-3AD203B41FA5}">
                      <a16:colId xmlns:a16="http://schemas.microsoft.com/office/drawing/2014/main" val="20001"/>
                    </a:ext>
                  </a:extLst>
                </a:gridCol>
                <a:gridCol w="2122012">
                  <a:extLst>
                    <a:ext uri="{9D8B030D-6E8A-4147-A177-3AD203B41FA5}">
                      <a16:colId xmlns:a16="http://schemas.microsoft.com/office/drawing/2014/main" val="20002"/>
                    </a:ext>
                  </a:extLst>
                </a:gridCol>
                <a:gridCol w="2250586">
                  <a:extLst>
                    <a:ext uri="{9D8B030D-6E8A-4147-A177-3AD203B41FA5}">
                      <a16:colId xmlns:a16="http://schemas.microsoft.com/office/drawing/2014/main" val="20003"/>
                    </a:ext>
                  </a:extLst>
                </a:gridCol>
                <a:gridCol w="2120161">
                  <a:extLst>
                    <a:ext uri="{9D8B030D-6E8A-4147-A177-3AD203B41FA5}">
                      <a16:colId xmlns:a16="http://schemas.microsoft.com/office/drawing/2014/main" val="20004"/>
                    </a:ext>
                  </a:extLst>
                </a:gridCol>
              </a:tblGrid>
              <a:tr h="996950">
                <a:tc>
                  <a:txBody>
                    <a:bodyPr/>
                    <a:lstStyle/>
                    <a:p>
                      <a:pPr algn="ctr">
                        <a:lnSpc>
                          <a:spcPct val="100000"/>
                        </a:lnSpc>
                        <a:defRPr sz="1800" b="0">
                          <a:solidFill>
                            <a:srgbClr val="000000"/>
                          </a:solidFill>
                        </a:defRPr>
                      </a:pPr>
                      <a:r>
                        <a:rPr sz="2600">
                          <a:solidFill>
                            <a:schemeClr val="accent2"/>
                          </a:solidFill>
                          <a:sym typeface="Avenir Next Demi Bold"/>
                        </a:rPr>
                        <a:t>\-</a:t>
                      </a:r>
                    </a:p>
                  </a:txBody>
                  <a:tcPr marL="50800" marR="50800" marT="50800" marB="50800" anchor="ctr" horzOverflow="overflow">
                    <a:lnT w="25400">
                      <a:solidFill>
                        <a:srgbClr val="5F6568"/>
                      </a:solidFill>
                      <a:miter lim="400000"/>
                    </a:lnT>
                  </a:tcPr>
                </a:tc>
                <a:tc gridSpan="2">
                  <a:txBody>
                    <a:bodyPr/>
                    <a:lstStyle/>
                    <a:p>
                      <a:pPr algn="ctr">
                        <a:lnSpc>
                          <a:spcPct val="100000"/>
                        </a:lnSpc>
                        <a:defRPr sz="1800" b="0">
                          <a:solidFill>
                            <a:srgbClr val="000000"/>
                          </a:solidFill>
                        </a:defRPr>
                      </a:pPr>
                      <a:r>
                        <a:rPr sz="2600">
                          <a:solidFill>
                            <a:schemeClr val="accent2"/>
                          </a:solidFill>
                          <a:sym typeface="Avenir Next Demi Bold"/>
                        </a:rPr>
                        <a:t>With Race Feature</a:t>
                      </a:r>
                    </a:p>
                  </a:txBody>
                  <a:tcPr marL="50800" marR="50800" marT="50800" marB="50800" anchor="ctr" horzOverflow="overflow">
                    <a:lnT w="25400">
                      <a:solidFill>
                        <a:srgbClr val="5F6568"/>
                      </a:solidFill>
                      <a:miter lim="400000"/>
                    </a:lnT>
                  </a:tcPr>
                </a:tc>
                <a:tc hMerge="1">
                  <a:txBody>
                    <a:bodyPr/>
                    <a:lstStyle/>
                    <a:p>
                      <a:endParaRPr lang="en-US"/>
                    </a:p>
                  </a:txBody>
                  <a:tcPr/>
                </a:tc>
                <a:tc gridSpan="2">
                  <a:txBody>
                    <a:bodyPr/>
                    <a:lstStyle/>
                    <a:p>
                      <a:pPr algn="ctr">
                        <a:lnSpc>
                          <a:spcPct val="100000"/>
                        </a:lnSpc>
                        <a:defRPr sz="1800" b="0">
                          <a:solidFill>
                            <a:srgbClr val="000000"/>
                          </a:solidFill>
                        </a:defRPr>
                      </a:pPr>
                      <a:r>
                        <a:rPr sz="2600">
                          <a:solidFill>
                            <a:schemeClr val="accent2"/>
                          </a:solidFill>
                          <a:sym typeface="Avenir Next Demi Bold"/>
                        </a:rPr>
                        <a:t>Without Race Feature</a:t>
                      </a:r>
                    </a:p>
                  </a:txBody>
                  <a:tcPr marL="50800" marR="50800" marT="50800" marB="50800" anchor="ctr" horzOverflow="overflow">
                    <a:lnT w="25400">
                      <a:solidFill>
                        <a:srgbClr val="5F6568"/>
                      </a:solidFill>
                      <a:miter lim="400000"/>
                    </a:lnT>
                  </a:tcPr>
                </a:tc>
                <a:tc hMerge="1">
                  <a:txBody>
                    <a:bodyPr/>
                    <a:lstStyle/>
                    <a:p>
                      <a:endParaRPr lang="en-US"/>
                    </a:p>
                  </a:txBody>
                  <a:tcPr/>
                </a:tc>
                <a:extLst>
                  <a:ext uri="{0D108BD9-81ED-4DB2-BD59-A6C34878D82A}">
                    <a16:rowId xmlns:a16="http://schemas.microsoft.com/office/drawing/2014/main" val="10000"/>
                  </a:ext>
                </a:extLst>
              </a:tr>
              <a:tr h="996950">
                <a:tc>
                  <a:txBody>
                    <a:bodyPr/>
                    <a:lstStyle/>
                    <a:p>
                      <a:pPr algn="ctr">
                        <a:lnSpc>
                          <a:spcPct val="100000"/>
                        </a:lnSpc>
                        <a:defRPr sz="1800" b="0">
                          <a:solidFill>
                            <a:srgbClr val="000000"/>
                          </a:solidFill>
                        </a:defRPr>
                      </a:pPr>
                      <a:r>
                        <a:rPr sz="2600">
                          <a:solidFill>
                            <a:schemeClr val="accent2"/>
                          </a:solidFill>
                          <a:sym typeface="Avenir Next Demi Bold"/>
                        </a:rPr>
                        <a:t>Race</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FFFFFF"/>
                          </a:solidFill>
                          <a:sym typeface="Avenir Next Medium"/>
                        </a:rPr>
                        <a:t>False Positives</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FFFFFF"/>
                          </a:solidFill>
                          <a:sym typeface="Avenir Next Medium"/>
                        </a:rPr>
                        <a:t>True Positives</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FFFFFF"/>
                          </a:solidFill>
                          <a:sym typeface="Avenir Next Medium"/>
                        </a:rPr>
                        <a:t>False Positives</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FFFFFF"/>
                          </a:solidFill>
                          <a:sym typeface="Avenir Next Medium"/>
                        </a:rPr>
                        <a:t>True Positives</a:t>
                      </a:r>
                    </a:p>
                  </a:txBody>
                  <a:tcPr marL="50800" marR="50800" marT="50800" marB="50800" anchor="ctr" horzOverflow="overflow"/>
                </a:tc>
                <a:extLst>
                  <a:ext uri="{0D108BD9-81ED-4DB2-BD59-A6C34878D82A}">
                    <a16:rowId xmlns:a16="http://schemas.microsoft.com/office/drawing/2014/main" val="10001"/>
                  </a:ext>
                </a:extLst>
              </a:tr>
              <a:tr h="996950">
                <a:tc>
                  <a:txBody>
                    <a:bodyPr/>
                    <a:lstStyle/>
                    <a:p>
                      <a:pPr algn="ctr">
                        <a:lnSpc>
                          <a:spcPct val="100000"/>
                        </a:lnSpc>
                        <a:defRPr sz="1800" b="0">
                          <a:solidFill>
                            <a:srgbClr val="000000"/>
                          </a:solidFill>
                        </a:defRPr>
                      </a:pPr>
                      <a:r>
                        <a:rPr sz="2600">
                          <a:solidFill>
                            <a:srgbClr val="FFFFFF"/>
                          </a:solidFill>
                          <a:sym typeface="Avenir Next Demi Bold"/>
                        </a:rPr>
                        <a:t>African American</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A6AAA9"/>
                          </a:solidFill>
                          <a:sym typeface="Avenir Next Medium"/>
                        </a:rPr>
                        <a:t>56.7%</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61.03%</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54.24%</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61.4%</a:t>
                      </a:r>
                    </a:p>
                  </a:txBody>
                  <a:tcPr marL="50800" marR="50800" marT="50800" marB="50800" anchor="ctr" horzOverflow="overflow"/>
                </a:tc>
                <a:extLst>
                  <a:ext uri="{0D108BD9-81ED-4DB2-BD59-A6C34878D82A}">
                    <a16:rowId xmlns:a16="http://schemas.microsoft.com/office/drawing/2014/main" val="10002"/>
                  </a:ext>
                </a:extLst>
              </a:tr>
              <a:tr h="996950">
                <a:tc>
                  <a:txBody>
                    <a:bodyPr/>
                    <a:lstStyle/>
                    <a:p>
                      <a:pPr algn="ctr">
                        <a:lnSpc>
                          <a:spcPct val="100000"/>
                        </a:lnSpc>
                        <a:defRPr sz="1800" b="0">
                          <a:solidFill>
                            <a:srgbClr val="000000"/>
                          </a:solidFill>
                        </a:defRPr>
                      </a:pPr>
                      <a:r>
                        <a:rPr sz="2600">
                          <a:solidFill>
                            <a:srgbClr val="FFFFFF"/>
                          </a:solidFill>
                          <a:sym typeface="Avenir Next Demi Bold"/>
                        </a:rPr>
                        <a:t>Caucasian</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A6AAA9"/>
                          </a:solidFill>
                          <a:sym typeface="Avenir Next Medium"/>
                        </a:rPr>
                        <a:t>24.74%</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29.17%</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23.73%</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28.92%</a:t>
                      </a:r>
                    </a:p>
                  </a:txBody>
                  <a:tcPr marL="50800" marR="50800" marT="50800" marB="50800" anchor="ctr" horzOverflow="overflow"/>
                </a:tc>
                <a:extLst>
                  <a:ext uri="{0D108BD9-81ED-4DB2-BD59-A6C34878D82A}">
                    <a16:rowId xmlns:a16="http://schemas.microsoft.com/office/drawing/2014/main" val="10003"/>
                  </a:ext>
                </a:extLst>
              </a:tr>
            </a:tbl>
          </a:graphicData>
        </a:graphic>
      </p:graphicFrame>
      <p:sp>
        <p:nvSpPr>
          <p:cNvPr id="184" name="Using Random Forest Classifier"/>
          <p:cNvSpPr txBox="1"/>
          <p:nvPr/>
        </p:nvSpPr>
        <p:spPr>
          <a:xfrm>
            <a:off x="3697244" y="2874520"/>
            <a:ext cx="5610312"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400">
                <a:solidFill>
                  <a:schemeClr val="accent6"/>
                </a:solidFill>
                <a:latin typeface="+mn-lt"/>
                <a:ea typeface="+mn-ea"/>
                <a:cs typeface="+mn-cs"/>
                <a:sym typeface="DIN Condensed Bold"/>
              </a:defRPr>
            </a:lvl1pPr>
          </a:lstStyle>
          <a:p>
            <a:pPr algn="ctr"/>
            <a:r>
              <a:rPr sz="3200" dirty="0"/>
              <a:t>Using Random Forest Classifier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Auditing for bias"/>
          <p:cNvSpPr txBox="1">
            <a:spLocks noGrp="1"/>
          </p:cNvSpPr>
          <p:nvPr>
            <p:ph type="body" idx="21"/>
          </p:nvPr>
        </p:nvSpPr>
        <p:spPr>
          <a:prstGeom prst="rect">
            <a:avLst/>
          </a:prstGeom>
        </p:spPr>
        <p:txBody>
          <a:bodyPr/>
          <a:lstStyle/>
          <a:p>
            <a:r>
              <a:t>Auditing for bias</a:t>
            </a:r>
          </a:p>
        </p:txBody>
      </p:sp>
      <p:sp>
        <p:nvSpPr>
          <p:cNvPr id="187" name="Results"/>
          <p:cNvSpPr txBox="1">
            <a:spLocks noGrp="1"/>
          </p:cNvSpPr>
          <p:nvPr>
            <p:ph type="title"/>
          </p:nvPr>
        </p:nvSpPr>
        <p:spPr>
          <a:prstGeom prst="rect">
            <a:avLst/>
          </a:prstGeom>
        </p:spPr>
        <p:txBody>
          <a:bodyPr/>
          <a:lstStyle>
            <a:lvl1pPr defTabSz="467359">
              <a:spcBef>
                <a:spcPts val="2200"/>
              </a:spcBef>
              <a:defRPr sz="4800"/>
            </a:lvl1pPr>
          </a:lstStyle>
          <a:p>
            <a:r>
              <a:t>Results</a:t>
            </a:r>
          </a:p>
        </p:txBody>
      </p:sp>
      <p:graphicFrame>
        <p:nvGraphicFramePr>
          <p:cNvPr id="188" name="Table"/>
          <p:cNvGraphicFramePr/>
          <p:nvPr/>
        </p:nvGraphicFramePr>
        <p:xfrm>
          <a:off x="2448987" y="4876800"/>
          <a:ext cx="8106825" cy="2678664"/>
        </p:xfrm>
        <a:graphic>
          <a:graphicData uri="http://schemas.openxmlformats.org/drawingml/2006/table">
            <a:tbl>
              <a:tblPr firstCol="1" bandRow="1">
                <a:tableStyleId>{2708684C-4D16-4618-839F-0558EEFCDFE6}</a:tableStyleId>
              </a:tblPr>
              <a:tblGrid>
                <a:gridCol w="3389413">
                  <a:extLst>
                    <a:ext uri="{9D8B030D-6E8A-4147-A177-3AD203B41FA5}">
                      <a16:colId xmlns:a16="http://schemas.microsoft.com/office/drawing/2014/main" val="20000"/>
                    </a:ext>
                  </a:extLst>
                </a:gridCol>
                <a:gridCol w="2336340">
                  <a:extLst>
                    <a:ext uri="{9D8B030D-6E8A-4147-A177-3AD203B41FA5}">
                      <a16:colId xmlns:a16="http://schemas.microsoft.com/office/drawing/2014/main" val="20001"/>
                    </a:ext>
                  </a:extLst>
                </a:gridCol>
                <a:gridCol w="2381072">
                  <a:extLst>
                    <a:ext uri="{9D8B030D-6E8A-4147-A177-3AD203B41FA5}">
                      <a16:colId xmlns:a16="http://schemas.microsoft.com/office/drawing/2014/main" val="20002"/>
                    </a:ext>
                  </a:extLst>
                </a:gridCol>
              </a:tblGrid>
              <a:tr h="892888">
                <a:tc>
                  <a:txBody>
                    <a:bodyPr/>
                    <a:lstStyle/>
                    <a:p>
                      <a:pPr algn="ctr">
                        <a:lnSpc>
                          <a:spcPct val="100000"/>
                        </a:lnSpc>
                        <a:defRPr sz="1800" b="0">
                          <a:solidFill>
                            <a:srgbClr val="000000"/>
                          </a:solidFill>
                        </a:defRPr>
                      </a:pPr>
                      <a:r>
                        <a:rPr sz="2600">
                          <a:solidFill>
                            <a:schemeClr val="accent2"/>
                          </a:solidFill>
                          <a:sym typeface="Avenir Next Demi Bold"/>
                        </a:rPr>
                        <a:t>Race</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FFFFFF"/>
                          </a:solidFill>
                          <a:sym typeface="Avenir Next Medium"/>
                        </a:rPr>
                        <a:t>False Positives</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FFFFFF"/>
                          </a:solidFill>
                          <a:sym typeface="Avenir Next Medium"/>
                        </a:rPr>
                        <a:t>True Positives</a:t>
                      </a:r>
                    </a:p>
                  </a:txBody>
                  <a:tcPr marL="50800" marR="50800" marT="50800" marB="50800" anchor="ctr" horzOverflow="overflow"/>
                </a:tc>
                <a:extLst>
                  <a:ext uri="{0D108BD9-81ED-4DB2-BD59-A6C34878D82A}">
                    <a16:rowId xmlns:a16="http://schemas.microsoft.com/office/drawing/2014/main" val="10000"/>
                  </a:ext>
                </a:extLst>
              </a:tr>
              <a:tr h="892888">
                <a:tc>
                  <a:txBody>
                    <a:bodyPr/>
                    <a:lstStyle/>
                    <a:p>
                      <a:pPr algn="ctr">
                        <a:lnSpc>
                          <a:spcPct val="100000"/>
                        </a:lnSpc>
                        <a:defRPr sz="1800" b="0">
                          <a:solidFill>
                            <a:srgbClr val="000000"/>
                          </a:solidFill>
                        </a:defRPr>
                      </a:pPr>
                      <a:r>
                        <a:rPr sz="2600">
                          <a:solidFill>
                            <a:srgbClr val="FFFFFF"/>
                          </a:solidFill>
                          <a:sym typeface="Avenir Next Demi Bold"/>
                        </a:rPr>
                        <a:t>African American</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A6AAA9"/>
                          </a:solidFill>
                          <a:sym typeface="Avenir Next Medium"/>
                        </a:rPr>
                        <a:t>54.84%</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61.1%</a:t>
                      </a:r>
                    </a:p>
                  </a:txBody>
                  <a:tcPr marL="50800" marR="50800" marT="50800" marB="50800" anchor="ctr" horzOverflow="overflow"/>
                </a:tc>
                <a:extLst>
                  <a:ext uri="{0D108BD9-81ED-4DB2-BD59-A6C34878D82A}">
                    <a16:rowId xmlns:a16="http://schemas.microsoft.com/office/drawing/2014/main" val="10001"/>
                  </a:ext>
                </a:extLst>
              </a:tr>
              <a:tr h="892888">
                <a:tc>
                  <a:txBody>
                    <a:bodyPr/>
                    <a:lstStyle/>
                    <a:p>
                      <a:pPr algn="ctr">
                        <a:lnSpc>
                          <a:spcPct val="100000"/>
                        </a:lnSpc>
                        <a:defRPr sz="1800" b="0">
                          <a:solidFill>
                            <a:srgbClr val="000000"/>
                          </a:solidFill>
                        </a:defRPr>
                      </a:pPr>
                      <a:r>
                        <a:rPr sz="2600">
                          <a:solidFill>
                            <a:srgbClr val="FFFFFF"/>
                          </a:solidFill>
                          <a:sym typeface="Avenir Next Demi Bold"/>
                        </a:rPr>
                        <a:t>Caucasian</a:t>
                      </a:r>
                    </a:p>
                  </a:txBody>
                  <a:tcPr marL="50800" marR="50800" marT="50800" marB="50800" anchor="ctr" horzOverflow="overflow">
                    <a:lnL w="25400">
                      <a:solidFill>
                        <a:srgbClr val="5F6568"/>
                      </a:solidFill>
                      <a:miter lim="400000"/>
                    </a:lnL>
                  </a:tcPr>
                </a:tc>
                <a:tc>
                  <a:txBody>
                    <a:bodyPr/>
                    <a:lstStyle/>
                    <a:p>
                      <a:pPr algn="ctr">
                        <a:lnSpc>
                          <a:spcPct val="100000"/>
                        </a:lnSpc>
                        <a:defRPr sz="1800">
                          <a:solidFill>
                            <a:srgbClr val="000000"/>
                          </a:solidFill>
                        </a:defRPr>
                      </a:pPr>
                      <a:r>
                        <a:rPr sz="2600">
                          <a:solidFill>
                            <a:srgbClr val="A6AAA9"/>
                          </a:solidFill>
                          <a:sym typeface="Avenir Next Medium"/>
                        </a:rPr>
                        <a:t>29.03%</a:t>
                      </a:r>
                    </a:p>
                  </a:txBody>
                  <a:tcPr marL="50800" marR="50800" marT="50800" marB="50800" anchor="ctr" horzOverflow="overflow"/>
                </a:tc>
                <a:tc>
                  <a:txBody>
                    <a:bodyPr/>
                    <a:lstStyle/>
                    <a:p>
                      <a:pPr algn="ctr">
                        <a:lnSpc>
                          <a:spcPct val="100000"/>
                        </a:lnSpc>
                        <a:defRPr sz="1800">
                          <a:solidFill>
                            <a:srgbClr val="000000"/>
                          </a:solidFill>
                        </a:defRPr>
                      </a:pPr>
                      <a:r>
                        <a:rPr sz="2600">
                          <a:solidFill>
                            <a:srgbClr val="A6AAA9"/>
                          </a:solidFill>
                          <a:sym typeface="Avenir Next Medium"/>
                        </a:rPr>
                        <a:t>29.28%</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189" name="Using Demographic parity Classifier"/>
          <p:cNvSpPr txBox="1"/>
          <p:nvPr/>
        </p:nvSpPr>
        <p:spPr>
          <a:xfrm>
            <a:off x="3305612" y="2600472"/>
            <a:ext cx="6393576"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400">
                <a:solidFill>
                  <a:schemeClr val="accent6"/>
                </a:solidFill>
                <a:latin typeface="+mn-lt"/>
                <a:ea typeface="+mn-ea"/>
                <a:cs typeface="+mn-cs"/>
                <a:sym typeface="DIN Condensed Bold"/>
              </a:defRPr>
            </a:lvl1pPr>
          </a:lstStyle>
          <a:p>
            <a:pPr algn="ctr"/>
            <a:r>
              <a:rPr sz="3200" dirty="0"/>
              <a:t>Using Demographic parity Classifier</a:t>
            </a:r>
          </a:p>
        </p:txBody>
      </p:sp>
      <p:sp>
        <p:nvSpPr>
          <p:cNvPr id="190" name="Accuracy = 91%"/>
          <p:cNvSpPr txBox="1"/>
          <p:nvPr/>
        </p:nvSpPr>
        <p:spPr>
          <a:xfrm>
            <a:off x="5183287" y="3597799"/>
            <a:ext cx="2638226" cy="558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600">
                <a:solidFill>
                  <a:srgbClr val="A6AAA9"/>
                </a:solidFill>
              </a:defRPr>
            </a:lvl1pPr>
          </a:lstStyle>
          <a:p>
            <a:r>
              <a:t>Accuracy = 91%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Auditing for bias"/>
          <p:cNvSpPr txBox="1">
            <a:spLocks noGrp="1"/>
          </p:cNvSpPr>
          <p:nvPr>
            <p:ph type="body" idx="21"/>
          </p:nvPr>
        </p:nvSpPr>
        <p:spPr>
          <a:prstGeom prst="rect">
            <a:avLst/>
          </a:prstGeom>
        </p:spPr>
        <p:txBody>
          <a:bodyPr/>
          <a:lstStyle/>
          <a:p>
            <a:r>
              <a:t>Auditing for bias</a:t>
            </a:r>
          </a:p>
        </p:txBody>
      </p:sp>
      <p:sp>
        <p:nvSpPr>
          <p:cNvPr id="193" name="Reflections / Inference"/>
          <p:cNvSpPr txBox="1">
            <a:spLocks noGrp="1"/>
          </p:cNvSpPr>
          <p:nvPr>
            <p:ph type="title"/>
          </p:nvPr>
        </p:nvSpPr>
        <p:spPr>
          <a:prstGeom prst="rect">
            <a:avLst/>
          </a:prstGeom>
        </p:spPr>
        <p:txBody>
          <a:bodyPr/>
          <a:lstStyle>
            <a:lvl1pPr defTabSz="467359">
              <a:spcBef>
                <a:spcPts val="2200"/>
              </a:spcBef>
              <a:defRPr sz="4800"/>
            </a:lvl1pPr>
          </a:lstStyle>
          <a:p>
            <a:r>
              <a:t>Reflections / Inference</a:t>
            </a:r>
          </a:p>
        </p:txBody>
      </p:sp>
      <p:sp>
        <p:nvSpPr>
          <p:cNvPr id="194" name="From our analysis of the Compas dataset, it is found that the predictions seem to be biased and is more likely to misclassify African-Americans as high risk over Caucasians even though they did not commit any crime in the next 2 years.…"/>
          <p:cNvSpPr txBox="1">
            <a:spLocks noGrp="1"/>
          </p:cNvSpPr>
          <p:nvPr>
            <p:ph type="body" idx="1"/>
          </p:nvPr>
        </p:nvSpPr>
        <p:spPr>
          <a:prstGeom prst="rect">
            <a:avLst/>
          </a:prstGeom>
        </p:spPr>
        <p:txBody>
          <a:bodyPr/>
          <a:lstStyle/>
          <a:p>
            <a:pPr marL="408940" indent="-408940" defTabSz="537463">
              <a:spcBef>
                <a:spcPts val="2500"/>
              </a:spcBef>
              <a:defRPr sz="2576"/>
            </a:pPr>
            <a:r>
              <a:t>From our analysis of the Compas dataset, it is found that the predictions seem to be biased and is more likely to misclassify African-Americans as high risk over Caucasians even though they did not commit any crime in the next 2 years. </a:t>
            </a:r>
          </a:p>
          <a:p>
            <a:pPr marL="408940" indent="-408940" defTabSz="537463">
              <a:spcBef>
                <a:spcPts val="2500"/>
              </a:spcBef>
              <a:defRPr sz="2576"/>
            </a:pPr>
            <a:r>
              <a:t>By making the race as a protected feature, we observed that there was only a slight change in the false positive rate. So, there can be other factors like decile score, is_violent, sex, etc. which may be the reason for this bias against/in favour of one community.</a:t>
            </a:r>
          </a:p>
          <a:p>
            <a:pPr marL="408940" indent="-408940" defTabSz="537463">
              <a:spcBef>
                <a:spcPts val="2500"/>
              </a:spcBef>
              <a:defRPr sz="2576"/>
            </a:pPr>
            <a:r>
              <a:t>By performing the whole experiment using a fair classifier such as demographic parity classifier from sklego library, we observed that the accuracy slightly improved but still the false positive rates and true positive rates are similar to our model, which may be due to the implicit bias.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diting for bias"/>
          <p:cNvSpPr txBox="1">
            <a:spLocks noGrp="1"/>
          </p:cNvSpPr>
          <p:nvPr>
            <p:ph type="body" idx="21"/>
          </p:nvPr>
        </p:nvSpPr>
        <p:spPr>
          <a:prstGeom prst="rect">
            <a:avLst/>
          </a:prstGeom>
        </p:spPr>
        <p:txBody>
          <a:bodyPr/>
          <a:lstStyle/>
          <a:p>
            <a:r>
              <a:t>Auditing for bias</a:t>
            </a:r>
          </a:p>
        </p:txBody>
      </p:sp>
      <p:sp>
        <p:nvSpPr>
          <p:cNvPr id="197" name="Thank you"/>
          <p:cNvSpPr txBox="1">
            <a:spLocks noGrp="1"/>
          </p:cNvSpPr>
          <p:nvPr>
            <p:ph type="title"/>
          </p:nvPr>
        </p:nvSpPr>
        <p:spPr>
          <a:xfrm>
            <a:off x="406399" y="2067508"/>
            <a:ext cx="12192001" cy="4832331"/>
          </a:xfrm>
          <a:prstGeom prst="rect">
            <a:avLst/>
          </a:prstGeom>
        </p:spPr>
        <p:txBody>
          <a:bodyPr anchor="ctr"/>
          <a:lstStyle>
            <a:lvl1pPr algn="ctr">
              <a:defRPr sz="9000"/>
            </a:lvl1pPr>
          </a:lstStyle>
          <a:p>
            <a:r>
              <a:t>Thank you </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533</Words>
  <Application>Microsoft Office PowerPoint</Application>
  <PresentationFormat>Custom</PresentationFormat>
  <Paragraphs>70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Avenir Next Demi Bold</vt:lpstr>
      <vt:lpstr>Avenir Next Medium</vt:lpstr>
      <vt:lpstr>Avenir Next Regular</vt:lpstr>
      <vt:lpstr>DIN Alternate Bold</vt:lpstr>
      <vt:lpstr>DIN Condensed Bold</vt:lpstr>
      <vt:lpstr>Helvetica</vt:lpstr>
      <vt:lpstr>Helvetica Neue</vt:lpstr>
      <vt:lpstr>New_Template7</vt:lpstr>
      <vt:lpstr>AUDITING FOR BIAS</vt:lpstr>
      <vt:lpstr>Background and motivation</vt:lpstr>
      <vt:lpstr>Specific Questions</vt:lpstr>
      <vt:lpstr>Results</vt:lpstr>
      <vt:lpstr>Results</vt:lpstr>
      <vt:lpstr>Results</vt:lpstr>
      <vt:lpstr>Reflections / Inference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FOR BIAS</dc:title>
  <cp:lastModifiedBy>Ramaswamy Iyappan</cp:lastModifiedBy>
  <cp:revision>1</cp:revision>
  <dcterms:modified xsi:type="dcterms:W3CDTF">2022-05-08T20:03:04Z</dcterms:modified>
</cp:coreProperties>
</file>