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61" r:id="rId2"/>
    <p:sldId id="257" r:id="rId3"/>
    <p:sldId id="259" r:id="rId4"/>
    <p:sldId id="262" r:id="rId5"/>
    <p:sldId id="263" r:id="rId6"/>
    <p:sldId id="264" r:id="rId7"/>
    <p:sldId id="275" r:id="rId8"/>
    <p:sldId id="265" r:id="rId9"/>
    <p:sldId id="266" r:id="rId10"/>
    <p:sldId id="268" r:id="rId11"/>
    <p:sldId id="269" r:id="rId12"/>
    <p:sldId id="267" r:id="rId13"/>
    <p:sldId id="296" r:id="rId14"/>
    <p:sldId id="272" r:id="rId15"/>
    <p:sldId id="274" r:id="rId16"/>
    <p:sldId id="271" r:id="rId17"/>
    <p:sldId id="278" r:id="rId18"/>
    <p:sldId id="276" r:id="rId19"/>
    <p:sldId id="279" r:id="rId20"/>
    <p:sldId id="286" r:id="rId21"/>
    <p:sldId id="297" r:id="rId22"/>
    <p:sldId id="282" r:id="rId23"/>
    <p:sldId id="288" r:id="rId24"/>
    <p:sldId id="289" r:id="rId25"/>
    <p:sldId id="295" r:id="rId26"/>
    <p:sldId id="290" r:id="rId27"/>
    <p:sldId id="291" r:id="rId28"/>
    <p:sldId id="273" r:id="rId29"/>
    <p:sldId id="281" r:id="rId30"/>
    <p:sldId id="284" r:id="rId31"/>
    <p:sldId id="283" r:id="rId32"/>
    <p:sldId id="287" r:id="rId33"/>
    <p:sldId id="293" r:id="rId34"/>
    <p:sldId id="285" r:id="rId35"/>
    <p:sldId id="292" r:id="rId36"/>
    <p:sldId id="294" r:id="rId37"/>
    <p:sldId id="280" r:id="rId38"/>
    <p:sldId id="300" r:id="rId39"/>
    <p:sldId id="299" r:id="rId40"/>
    <p:sldId id="301"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92ED"/>
    <a:srgbClr val="F6F7FA"/>
    <a:srgbClr val="646D78"/>
    <a:srgbClr val="A9B2B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74" autoAdjust="0"/>
  </p:normalViewPr>
  <p:slideViewPr>
    <p:cSldViewPr>
      <p:cViewPr varScale="1">
        <p:scale>
          <a:sx n="163" d="100"/>
          <a:sy n="163" d="100"/>
        </p:scale>
        <p:origin x="200" y="2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12/5/22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12/5/22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12/5/22</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12/5/22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12/5/22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12/5/22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12/5/22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12/5/22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a:xfrm>
            <a:off x="4863278" y="1796702"/>
            <a:ext cx="4283968" cy="857250"/>
          </a:xfrm>
        </p:spPr>
        <p:txBody>
          <a:bodyPr/>
          <a:lstStyle/>
          <a:p>
            <a:r>
              <a:rPr lang="en-US" sz="2800" dirty="0"/>
              <a:t>Credit Card Fraud Detection</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a:xfrm>
            <a:off x="4932040" y="2427733"/>
            <a:ext cx="3672408" cy="452437"/>
          </a:xfrm>
        </p:spPr>
        <p:txBody>
          <a:bodyPr/>
          <a:lstStyle/>
          <a:p>
            <a:r>
              <a:rPr lang="en-US" dirty="0"/>
              <a:t>Machine Learning CS 688</a:t>
            </a: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Text Placeholder 2"/>
          <p:cNvSpPr>
            <a:spLocks noGrp="1"/>
          </p:cNvSpPr>
          <p:nvPr>
            <p:ph type="body" sz="quarter" idx="35"/>
          </p:nvPr>
        </p:nvSpPr>
        <p:spPr>
          <a:xfrm>
            <a:off x="3517240" y="918868"/>
            <a:ext cx="5400600" cy="2684542"/>
          </a:xfrm>
        </p:spPr>
        <p:txBody>
          <a:bodyPr/>
          <a:lstStyle/>
          <a:p>
            <a:pPr marL="342900" indent="-342900" algn="l">
              <a:buFont typeface="Arial" panose="020B0604020202020204" pitchFamily="34" charset="0"/>
              <a:buChar char="•"/>
            </a:pPr>
            <a:r>
              <a:rPr lang="en-US" sz="1900" dirty="0"/>
              <a:t>Changes for detecting new frauds are done manually.</a:t>
            </a:r>
          </a:p>
          <a:p>
            <a:pPr marL="342900" indent="-342900" algn="l">
              <a:buFont typeface="Arial" panose="020B0604020202020204" pitchFamily="34" charset="0"/>
              <a:buChar char="•"/>
            </a:pPr>
            <a:r>
              <a:rPr lang="en-US" sz="1900" dirty="0"/>
              <a:t>Increase in customer and data, increases human effort.</a:t>
            </a:r>
          </a:p>
          <a:p>
            <a:pPr marL="342900" indent="-342900" algn="l">
              <a:buFont typeface="Arial" panose="020B0604020202020204" pitchFamily="34" charset="0"/>
              <a:buChar char="•"/>
            </a:pPr>
            <a:r>
              <a:rPr lang="en-US" sz="1900" dirty="0"/>
              <a:t>High rates of false positives, results in losing a lot of genuine customers.</a:t>
            </a:r>
          </a:p>
          <a:p>
            <a:pPr marL="342900" indent="-342900" algn="l">
              <a:buFont typeface="Arial" panose="020B0604020202020204" pitchFamily="34" charset="0"/>
              <a:buChar char="•"/>
            </a:pPr>
            <a:r>
              <a:rPr lang="en-US" sz="1900" dirty="0"/>
              <a:t>Cannot recognize hidden patterns.</a:t>
            </a:r>
          </a:p>
          <a:p>
            <a:pPr marL="342900" indent="-342900" algn="l">
              <a:buFont typeface="Arial" panose="020B0604020202020204" pitchFamily="34" charset="0"/>
              <a:buChar char="•"/>
            </a:pPr>
            <a:r>
              <a:rPr lang="en-US" sz="1900" dirty="0"/>
              <a:t>Time consuming and costly.</a:t>
            </a:r>
          </a:p>
        </p:txBody>
      </p:sp>
      <p:pic>
        <p:nvPicPr>
          <p:cNvPr id="3074" name="Picture 2" descr="Common Disadvantages of Remote Work : Jobillico.com">
            <a:extLst>
              <a:ext uri="{FF2B5EF4-FFF2-40B4-BE49-F238E27FC236}">
                <a16:creationId xmlns:a16="http://schemas.microsoft.com/office/drawing/2014/main" id="{47AEF62F-D69D-C6E9-B177-FFDC98436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52" y="1383520"/>
            <a:ext cx="3126720" cy="1764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388D7D-5263-36D6-C0EF-66F5B90B7EF3}"/>
              </a:ext>
            </a:extLst>
          </p:cNvPr>
          <p:cNvSpPr txBox="1"/>
          <p:nvPr/>
        </p:nvSpPr>
        <p:spPr>
          <a:xfrm>
            <a:off x="2195736" y="3762302"/>
            <a:ext cx="6408712" cy="553998"/>
          </a:xfrm>
          <a:prstGeom prst="rect">
            <a:avLst/>
          </a:prstGeom>
          <a:noFill/>
        </p:spPr>
        <p:txBody>
          <a:bodyPr wrap="square" rtlCol="0">
            <a:spAutoFit/>
          </a:bodyPr>
          <a:lstStyle/>
          <a:p>
            <a:r>
              <a:rPr lang="en-US" sz="3000" b="1" u="sng" dirty="0">
                <a:solidFill>
                  <a:srgbClr val="AD92ED"/>
                </a:solidFill>
                <a:latin typeface="Andale Mono" panose="020B0509000000000004" pitchFamily="49" charset="0"/>
              </a:rPr>
              <a:t>Data Science to the Rescue</a:t>
            </a:r>
          </a:p>
        </p:txBody>
      </p:sp>
      <p:pic>
        <p:nvPicPr>
          <p:cNvPr id="3076" name="Picture 4" descr="Dynamic Arrow Painted Yellow | Arrow painting, Graphic design background  templates, Happy wallpaper">
            <a:extLst>
              <a:ext uri="{FF2B5EF4-FFF2-40B4-BE49-F238E27FC236}">
                <a16:creationId xmlns:a16="http://schemas.microsoft.com/office/drawing/2014/main" id="{84125A5B-435F-853F-19A2-47D420AFA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77745"/>
            <a:ext cx="1154667" cy="94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73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Approach </a:t>
            </a:r>
          </a:p>
        </p:txBody>
      </p:sp>
      <p:sp>
        <p:nvSpPr>
          <p:cNvPr id="3" name="Text Placeholder 2"/>
          <p:cNvSpPr>
            <a:spLocks noGrp="1"/>
          </p:cNvSpPr>
          <p:nvPr>
            <p:ph type="body" sz="quarter" idx="35"/>
          </p:nvPr>
        </p:nvSpPr>
        <p:spPr>
          <a:xfrm>
            <a:off x="4572000" y="1635646"/>
            <a:ext cx="4536502" cy="2031459"/>
          </a:xfrm>
        </p:spPr>
        <p:txBody>
          <a:bodyPr/>
          <a:lstStyle/>
          <a:p>
            <a:pPr algn="l"/>
            <a:r>
              <a:rPr lang="en-US" dirty="0"/>
              <a:t>We leverage the vast amounts of Data collection from online transactions and model it in a way that allows us to flag or predict fraud in future transactions.</a:t>
            </a:r>
          </a:p>
        </p:txBody>
      </p:sp>
      <p:pic>
        <p:nvPicPr>
          <p:cNvPr id="4098" name="Picture 2" descr="Online Data Science Events | Eventbrite">
            <a:extLst>
              <a:ext uri="{FF2B5EF4-FFF2-40B4-BE49-F238E27FC236}">
                <a16:creationId xmlns:a16="http://schemas.microsoft.com/office/drawing/2014/main" id="{43943293-0473-5947-C1D1-4F27A82BA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82886"/>
            <a:ext cx="4104456" cy="277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1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Text Placeholder 2"/>
          <p:cNvSpPr>
            <a:spLocks noGrp="1"/>
          </p:cNvSpPr>
          <p:nvPr>
            <p:ph type="body" sz="quarter" idx="35"/>
          </p:nvPr>
        </p:nvSpPr>
        <p:spPr>
          <a:xfrm>
            <a:off x="3563888" y="1063228"/>
            <a:ext cx="5040560" cy="3338910"/>
          </a:xfrm>
        </p:spPr>
        <p:txBody>
          <a:bodyPr/>
          <a:lstStyle/>
          <a:p>
            <a:pPr marL="342900" indent="-342900" algn="l">
              <a:buFont typeface="Arial" panose="020B0604020202020204" pitchFamily="34" charset="0"/>
              <a:buChar char="•"/>
            </a:pPr>
            <a:r>
              <a:rPr lang="en-US" dirty="0"/>
              <a:t>The dataset contains transactions made by credit cards in September 2013 by European cardholders.</a:t>
            </a:r>
          </a:p>
          <a:p>
            <a:pPr marL="342900" indent="-342900" algn="l">
              <a:buFont typeface="Arial" panose="020B0604020202020204" pitchFamily="34" charset="0"/>
              <a:buChar char="•"/>
            </a:pPr>
            <a:r>
              <a:rPr lang="en-US" dirty="0"/>
              <a:t>This dataset presents transactions that occurred in two days, where we have 492 frauds out of 284,807 transactions.</a:t>
            </a:r>
          </a:p>
          <a:p>
            <a:pPr marL="342900" indent="-342900" algn="l">
              <a:buFont typeface="Arial" panose="020B0604020202020204" pitchFamily="34" charset="0"/>
              <a:buChar char="•"/>
            </a:pPr>
            <a:r>
              <a:rPr lang="en-US" dirty="0"/>
              <a:t>The dataset is highly unbalanced, the positive class (frauds) account for 0.172% of all transactions.</a:t>
            </a:r>
          </a:p>
          <a:p>
            <a:pPr marL="342900" indent="-342900" algn="l">
              <a:buFont typeface="Arial" panose="020B0604020202020204" pitchFamily="34" charset="0"/>
              <a:buChar char="•"/>
            </a:pPr>
            <a:endParaRPr lang="en-US" dirty="0"/>
          </a:p>
        </p:txBody>
      </p:sp>
      <p:pic>
        <p:nvPicPr>
          <p:cNvPr id="5124" name="Picture 4" descr="Best Premium Web Hosting Illustration download in PNG &amp; Vector format">
            <a:extLst>
              <a:ext uri="{FF2B5EF4-FFF2-40B4-BE49-F238E27FC236}">
                <a16:creationId xmlns:a16="http://schemas.microsoft.com/office/drawing/2014/main" id="{FCEC8F68-DDD0-01F6-9FAA-F28A8107A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3" y="781819"/>
            <a:ext cx="3579862" cy="357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9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a:t>
            </a:r>
          </a:p>
        </p:txBody>
      </p:sp>
      <p:sp>
        <p:nvSpPr>
          <p:cNvPr id="3" name="Text Placeholder 2"/>
          <p:cNvSpPr>
            <a:spLocks noGrp="1"/>
          </p:cNvSpPr>
          <p:nvPr>
            <p:ph type="body" sz="quarter" idx="35"/>
          </p:nvPr>
        </p:nvSpPr>
        <p:spPr>
          <a:xfrm>
            <a:off x="3646240" y="1248666"/>
            <a:ext cx="5040560" cy="2660650"/>
          </a:xfrm>
        </p:spPr>
        <p:txBody>
          <a:bodyPr/>
          <a:lstStyle/>
          <a:p>
            <a:pPr marL="342900" indent="-342900" algn="l">
              <a:buFont typeface="Arial" panose="020B0604020202020204" pitchFamily="34" charset="0"/>
              <a:buChar char="•"/>
            </a:pPr>
            <a:r>
              <a:rPr lang="en-US" sz="2000" dirty="0"/>
              <a:t>Dataset is prepared by applying PCA(Dimensionality reduction) over several features and are brought down to 30 features which are still censored for privacy and security.</a:t>
            </a:r>
          </a:p>
          <a:p>
            <a:pPr marL="342900" indent="-342900" algn="l">
              <a:buFont typeface="Arial" panose="020B0604020202020204" pitchFamily="34" charset="0"/>
              <a:buChar char="•"/>
            </a:pPr>
            <a:r>
              <a:rPr lang="en-US" sz="2000" dirty="0"/>
              <a:t>There are no NULL values present.</a:t>
            </a:r>
          </a:p>
          <a:p>
            <a:pPr marL="342900" indent="-342900" algn="l">
              <a:buFont typeface="Arial" panose="020B0604020202020204" pitchFamily="34" charset="0"/>
              <a:buChar char="•"/>
            </a:pPr>
            <a:r>
              <a:rPr lang="en-US" sz="2000" dirty="0"/>
              <a:t>“Time” column dropped because of irrelevancy.</a:t>
            </a:r>
          </a:p>
          <a:p>
            <a:pPr marL="342900" indent="-342900" algn="l">
              <a:buFont typeface="Arial" panose="020B0604020202020204" pitchFamily="34" charset="0"/>
              <a:buChar char="•"/>
            </a:pPr>
            <a:r>
              <a:rPr lang="en-US" sz="2000" dirty="0"/>
              <a:t>Scaled “Amount” feature.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18436" name="Picture 4" descr="Explore Vectors &amp; Illustrations for Free Download | Freepik">
            <a:extLst>
              <a:ext uri="{FF2B5EF4-FFF2-40B4-BE49-F238E27FC236}">
                <a16:creationId xmlns:a16="http://schemas.microsoft.com/office/drawing/2014/main" id="{567907B0-CFFA-618F-81F9-01CE14B14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26339"/>
            <a:ext cx="2355726" cy="23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8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dealing with class imbalance</a:t>
            </a:r>
          </a:p>
        </p:txBody>
      </p:sp>
      <p:sp>
        <p:nvSpPr>
          <p:cNvPr id="3" name="Text Placeholder 2"/>
          <p:cNvSpPr>
            <a:spLocks noGrp="1"/>
          </p:cNvSpPr>
          <p:nvPr>
            <p:ph type="body" sz="quarter" idx="35"/>
          </p:nvPr>
        </p:nvSpPr>
        <p:spPr>
          <a:xfrm>
            <a:off x="357768" y="1347614"/>
            <a:ext cx="5040560" cy="2660650"/>
          </a:xfrm>
        </p:spPr>
        <p:txBody>
          <a:bodyPr/>
          <a:lstStyle/>
          <a:p>
            <a:pPr marL="457200" indent="-457200" algn="l">
              <a:buFont typeface="Arial" panose="020B0604020202020204" pitchFamily="34" charset="0"/>
              <a:buChar char="•"/>
            </a:pPr>
            <a:r>
              <a:rPr lang="en-US" dirty="0"/>
              <a:t>Classifier tends to favor majority class (in this case legitimate transactions).</a:t>
            </a:r>
          </a:p>
          <a:p>
            <a:pPr marL="457200" indent="-457200" algn="l">
              <a:buFont typeface="Arial" panose="020B0604020202020204" pitchFamily="34" charset="0"/>
              <a:buChar char="•"/>
            </a:pPr>
            <a:r>
              <a:rPr lang="en-US" dirty="0"/>
              <a:t>Large classification error over the fraud cases.</a:t>
            </a:r>
          </a:p>
          <a:p>
            <a:pPr marL="457200" indent="-457200" algn="l">
              <a:buFont typeface="Arial" panose="020B0604020202020204" pitchFamily="34" charset="0"/>
              <a:buChar char="•"/>
            </a:pPr>
            <a:r>
              <a:rPr lang="en-US" dirty="0"/>
              <a:t>Classifiers learn better from a balanced distribution.</a:t>
            </a:r>
          </a:p>
        </p:txBody>
      </p:sp>
      <p:pic>
        <p:nvPicPr>
          <p:cNvPr id="11266" name="Picture 2" descr="What is Imblearn Technique - Everything To Know For Class Imbalance Issues  In Machine Learning">
            <a:extLst>
              <a:ext uri="{FF2B5EF4-FFF2-40B4-BE49-F238E27FC236}">
                <a16:creationId xmlns:a16="http://schemas.microsoft.com/office/drawing/2014/main" id="{280A2802-27F2-2A92-1BA9-4DA5498A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666" y="1552104"/>
            <a:ext cx="3166566" cy="203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Techniques to Overcome Imbalance</a:t>
            </a:r>
          </a:p>
        </p:txBody>
      </p:sp>
      <p:sp>
        <p:nvSpPr>
          <p:cNvPr id="3" name="Text Placeholder 2"/>
          <p:cNvSpPr>
            <a:spLocks noGrp="1"/>
          </p:cNvSpPr>
          <p:nvPr>
            <p:ph type="body" sz="quarter" idx="35"/>
          </p:nvPr>
        </p:nvSpPr>
        <p:spPr>
          <a:xfrm>
            <a:off x="683568" y="1220279"/>
            <a:ext cx="3528392" cy="1080120"/>
          </a:xfrm>
        </p:spPr>
        <p:txBody>
          <a:bodyPr/>
          <a:lstStyle/>
          <a:p>
            <a:pPr marL="457200" indent="-457200" algn="l">
              <a:buFont typeface="Arial" panose="020B0604020202020204" pitchFamily="34" charset="0"/>
              <a:buChar char="•"/>
            </a:pPr>
            <a:r>
              <a:rPr lang="en-US" dirty="0"/>
              <a:t>Over Sampling</a:t>
            </a:r>
          </a:p>
          <a:p>
            <a:pPr marL="457200" indent="-457200" algn="l">
              <a:buFont typeface="Arial" panose="020B0604020202020204" pitchFamily="34" charset="0"/>
              <a:buChar char="•"/>
            </a:pPr>
            <a:r>
              <a:rPr lang="en-US" dirty="0"/>
              <a:t>Under Sampling</a:t>
            </a:r>
          </a:p>
        </p:txBody>
      </p:sp>
      <p:pic>
        <p:nvPicPr>
          <p:cNvPr id="13314" name="Picture 2" descr="Undersampling and oversampling: An old and a new approach | by Nour  Al-Rahman Al-Serw | Analytics Vidhya | Medium">
            <a:extLst>
              <a:ext uri="{FF2B5EF4-FFF2-40B4-BE49-F238E27FC236}">
                <a16:creationId xmlns:a16="http://schemas.microsoft.com/office/drawing/2014/main" id="{1EF27BAE-7DFD-BEB8-DC2C-84AC134DA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 y="2457450"/>
            <a:ext cx="9144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20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 Sampling</a:t>
            </a:r>
          </a:p>
        </p:txBody>
      </p:sp>
      <p:sp>
        <p:nvSpPr>
          <p:cNvPr id="3" name="Text Placeholder 2"/>
          <p:cNvSpPr>
            <a:spLocks noGrp="1"/>
          </p:cNvSpPr>
          <p:nvPr>
            <p:ph type="body" sz="quarter" idx="35"/>
          </p:nvPr>
        </p:nvSpPr>
        <p:spPr>
          <a:xfrm>
            <a:off x="5004048" y="1347614"/>
            <a:ext cx="3682752" cy="2160240"/>
          </a:xfrm>
        </p:spPr>
        <p:txBody>
          <a:bodyPr/>
          <a:lstStyle/>
          <a:p>
            <a:pPr algn="l"/>
            <a:r>
              <a:rPr lang="en-US" dirty="0"/>
              <a:t>Under sampling involves randomly selecting examples based on a strategy from the majority class and deleting them from the training dataset. </a:t>
            </a:r>
          </a:p>
          <a:p>
            <a:pPr marL="457200" indent="-457200" algn="l">
              <a:buFont typeface="Arial" panose="020B0604020202020204" pitchFamily="34" charset="0"/>
              <a:buChar char="•"/>
            </a:pPr>
            <a:endParaRPr lang="en-US" dirty="0"/>
          </a:p>
        </p:txBody>
      </p:sp>
      <p:pic>
        <p:nvPicPr>
          <p:cNvPr id="5" name="Picture 4" descr="Chart, bar chart&#10;&#10;Description automatically generated">
            <a:extLst>
              <a:ext uri="{FF2B5EF4-FFF2-40B4-BE49-F238E27FC236}">
                <a16:creationId xmlns:a16="http://schemas.microsoft.com/office/drawing/2014/main" id="{A0D09D4D-3C14-D633-A606-DAC3E48EC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9582"/>
            <a:ext cx="4071962" cy="3456384"/>
          </a:xfrm>
          <a:prstGeom prst="rect">
            <a:avLst/>
          </a:prstGeom>
        </p:spPr>
      </p:pic>
    </p:spTree>
    <p:extLst>
      <p:ext uri="{BB962C8B-B14F-4D97-AF65-F5344CB8AC3E}">
        <p14:creationId xmlns:p14="http://schemas.microsoft.com/office/powerpoint/2010/main" val="248417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 Sampling Techniques Used</a:t>
            </a:r>
          </a:p>
        </p:txBody>
      </p:sp>
      <p:sp>
        <p:nvSpPr>
          <p:cNvPr id="3" name="Text Placeholder 2"/>
          <p:cNvSpPr>
            <a:spLocks noGrp="1"/>
          </p:cNvSpPr>
          <p:nvPr>
            <p:ph type="body" sz="quarter" idx="35"/>
          </p:nvPr>
        </p:nvSpPr>
        <p:spPr>
          <a:xfrm>
            <a:off x="888589" y="1491630"/>
            <a:ext cx="3682752" cy="2160240"/>
          </a:xfrm>
        </p:spPr>
        <p:txBody>
          <a:bodyPr/>
          <a:lstStyle/>
          <a:p>
            <a:pPr marL="457200" indent="-457200" algn="l">
              <a:buFont typeface="Arial" panose="020B0604020202020204" pitchFamily="34" charset="0"/>
              <a:buChar char="•"/>
            </a:pPr>
            <a:r>
              <a:rPr lang="en-US" dirty="0"/>
              <a:t>Random Under Sampling</a:t>
            </a:r>
          </a:p>
          <a:p>
            <a:pPr marL="457200" indent="-457200" algn="l">
              <a:buFont typeface="Arial" panose="020B0604020202020204" pitchFamily="34" charset="0"/>
              <a:buChar char="•"/>
            </a:pPr>
            <a:r>
              <a:rPr lang="en-US" dirty="0"/>
              <a:t>Near Miss</a:t>
            </a:r>
          </a:p>
        </p:txBody>
      </p:sp>
      <p:pic>
        <p:nvPicPr>
          <p:cNvPr id="1030" name="Picture 6" descr="Random under-sampling — imbalanced-learn 0.3.0.dev0 documentation">
            <a:extLst>
              <a:ext uri="{FF2B5EF4-FFF2-40B4-BE49-F238E27FC236}">
                <a16:creationId xmlns:a16="http://schemas.microsoft.com/office/drawing/2014/main" id="{302060F2-AEF4-981E-F59F-CDA33BB42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832" y="1282828"/>
            <a:ext cx="3140968" cy="2355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ampling to Properly Handle Imbalanced Datasets in Machine Learning | by  Younes Charfaoui | Heartbeat">
            <a:extLst>
              <a:ext uri="{FF2B5EF4-FFF2-40B4-BE49-F238E27FC236}">
                <a16:creationId xmlns:a16="http://schemas.microsoft.com/office/drawing/2014/main" id="{908F0150-48C7-D739-F5C7-B3720A86C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15" y="2571750"/>
            <a:ext cx="4077099" cy="177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38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Sampling</a:t>
            </a:r>
          </a:p>
        </p:txBody>
      </p:sp>
      <p:sp>
        <p:nvSpPr>
          <p:cNvPr id="3" name="Text Placeholder 2"/>
          <p:cNvSpPr>
            <a:spLocks noGrp="1"/>
          </p:cNvSpPr>
          <p:nvPr>
            <p:ph type="body" sz="quarter" idx="35"/>
          </p:nvPr>
        </p:nvSpPr>
        <p:spPr>
          <a:xfrm>
            <a:off x="5004048" y="1347614"/>
            <a:ext cx="3682752" cy="2160240"/>
          </a:xfrm>
        </p:spPr>
        <p:txBody>
          <a:bodyPr/>
          <a:lstStyle/>
          <a:p>
            <a:pPr algn="l"/>
            <a:r>
              <a:rPr lang="en-US" dirty="0"/>
              <a:t>Oversampling involves randomly selecting examples from the minority class and adding them to the training dataset.</a:t>
            </a:r>
          </a:p>
        </p:txBody>
      </p:sp>
      <p:pic>
        <p:nvPicPr>
          <p:cNvPr id="9" name="Picture 8" descr="Chart, bar chart&#10;&#10;Description automatically generated">
            <a:extLst>
              <a:ext uri="{FF2B5EF4-FFF2-40B4-BE49-F238E27FC236}">
                <a16:creationId xmlns:a16="http://schemas.microsoft.com/office/drawing/2014/main" id="{CC807764-EA11-B14A-204A-719D84F6D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961766"/>
            <a:ext cx="3744416" cy="2978136"/>
          </a:xfrm>
          <a:prstGeom prst="rect">
            <a:avLst/>
          </a:prstGeom>
        </p:spPr>
      </p:pic>
    </p:spTree>
    <p:extLst>
      <p:ext uri="{BB962C8B-B14F-4D97-AF65-F5344CB8AC3E}">
        <p14:creationId xmlns:p14="http://schemas.microsoft.com/office/powerpoint/2010/main" val="194292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Sampling Techniques Used</a:t>
            </a:r>
          </a:p>
        </p:txBody>
      </p:sp>
      <p:sp>
        <p:nvSpPr>
          <p:cNvPr id="4" name="Text Placeholder 2">
            <a:extLst>
              <a:ext uri="{FF2B5EF4-FFF2-40B4-BE49-F238E27FC236}">
                <a16:creationId xmlns:a16="http://schemas.microsoft.com/office/drawing/2014/main" id="{89B12081-D121-D5FE-E51B-045BC4CAB070}"/>
              </a:ext>
            </a:extLst>
          </p:cNvPr>
          <p:cNvSpPr txBox="1">
            <a:spLocks/>
          </p:cNvSpPr>
          <p:nvPr/>
        </p:nvSpPr>
        <p:spPr>
          <a:xfrm>
            <a:off x="755576" y="1491630"/>
            <a:ext cx="3682752" cy="2160240"/>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t>Random Over Sampling</a:t>
            </a:r>
          </a:p>
          <a:p>
            <a:pPr marL="457200" indent="-457200" algn="l">
              <a:buFont typeface="Arial" panose="020B0604020202020204" pitchFamily="34" charset="0"/>
              <a:buChar char="•"/>
            </a:pPr>
            <a:r>
              <a:rPr lang="en-US" dirty="0"/>
              <a:t>SMOTE</a:t>
            </a:r>
          </a:p>
        </p:txBody>
      </p:sp>
      <p:pic>
        <p:nvPicPr>
          <p:cNvPr id="2050" name="Picture 2" descr="Random over-sampling — imbalanced-learn 0.3.0.dev0 documentation">
            <a:extLst>
              <a:ext uri="{FF2B5EF4-FFF2-40B4-BE49-F238E27FC236}">
                <a16:creationId xmlns:a16="http://schemas.microsoft.com/office/drawing/2014/main" id="{561E6CE3-8485-9B65-C7D1-4650C12AA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720" y="1483328"/>
            <a:ext cx="3549080" cy="2274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CD8539-213E-3F80-39F9-7DC0473E74F9}"/>
              </a:ext>
            </a:extLst>
          </p:cNvPr>
          <p:cNvPicPr>
            <a:picLocks noChangeAspect="1"/>
          </p:cNvPicPr>
          <p:nvPr/>
        </p:nvPicPr>
        <p:blipFill>
          <a:blip r:embed="rId3"/>
          <a:stretch>
            <a:fillRect/>
          </a:stretch>
        </p:blipFill>
        <p:spPr>
          <a:xfrm>
            <a:off x="1105406" y="2355726"/>
            <a:ext cx="3754626" cy="2106762"/>
          </a:xfrm>
          <a:prstGeom prst="rect">
            <a:avLst/>
          </a:prstGeom>
        </p:spPr>
      </p:pic>
    </p:spTree>
    <p:extLst>
      <p:ext uri="{BB962C8B-B14F-4D97-AF65-F5344CB8AC3E}">
        <p14:creationId xmlns:p14="http://schemas.microsoft.com/office/powerpoint/2010/main" val="416203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Details	</a:t>
            </a:r>
          </a:p>
        </p:txBody>
      </p:sp>
      <p:sp>
        <p:nvSpPr>
          <p:cNvPr id="3" name="Text Placeholder 2"/>
          <p:cNvSpPr>
            <a:spLocks noGrp="1"/>
          </p:cNvSpPr>
          <p:nvPr>
            <p:ph type="body" sz="quarter" idx="35"/>
          </p:nvPr>
        </p:nvSpPr>
        <p:spPr/>
        <p:txBody>
          <a:bodyPr/>
          <a:lstStyle/>
          <a:p>
            <a:r>
              <a:rPr lang="en-US" b="0" i="0" dirty="0">
                <a:solidFill>
                  <a:srgbClr val="000000"/>
                </a:solidFill>
                <a:effectLst/>
                <a:latin typeface="Open Sans" panose="020B0606030504020204" pitchFamily="34" charset="0"/>
              </a:rPr>
              <a:t> Ramaswamy </a:t>
            </a:r>
            <a:r>
              <a:rPr lang="en-US" b="0" i="0" dirty="0" err="1">
                <a:solidFill>
                  <a:srgbClr val="000000"/>
                </a:solidFill>
                <a:effectLst/>
                <a:latin typeface="Open Sans" panose="020B0606030504020204" pitchFamily="34" charset="0"/>
              </a:rPr>
              <a:t>Iyappan</a:t>
            </a:r>
            <a:r>
              <a:rPr lang="en-US" b="0" i="0" dirty="0">
                <a:solidFill>
                  <a:srgbClr val="000000"/>
                </a:solidFill>
                <a:effectLst/>
                <a:latin typeface="Open Sans" panose="020B0606030504020204" pitchFamily="34" charset="0"/>
              </a:rPr>
              <a:t> : G01348097</a:t>
            </a:r>
          </a:p>
          <a:p>
            <a:r>
              <a:rPr lang="en-US" b="0" i="0" dirty="0">
                <a:solidFill>
                  <a:srgbClr val="000000"/>
                </a:solidFill>
                <a:effectLst/>
                <a:latin typeface="Open Sans" panose="020B0606030504020204" pitchFamily="34" charset="0"/>
              </a:rPr>
              <a:t> Joel </a:t>
            </a:r>
            <a:r>
              <a:rPr lang="en-US" b="0" i="0" dirty="0" err="1">
                <a:solidFill>
                  <a:srgbClr val="000000"/>
                </a:solidFill>
                <a:effectLst/>
                <a:latin typeface="Open Sans" panose="020B0606030504020204" pitchFamily="34" charset="0"/>
              </a:rPr>
              <a:t>Sadanand</a:t>
            </a:r>
            <a:r>
              <a:rPr lang="en-US" b="0" i="0" dirty="0">
                <a:solidFill>
                  <a:srgbClr val="000000"/>
                </a:solidFill>
                <a:effectLst/>
                <a:latin typeface="Open Sans" panose="020B0606030504020204" pitchFamily="34" charset="0"/>
              </a:rPr>
              <a:t> Samson : G01352483 </a:t>
            </a:r>
          </a:p>
          <a:p>
            <a:r>
              <a:rPr lang="en-US" b="0" i="0" dirty="0">
                <a:solidFill>
                  <a:srgbClr val="000000"/>
                </a:solidFill>
                <a:effectLst/>
                <a:latin typeface="Open Sans" panose="020B0606030504020204" pitchFamily="34" charset="0"/>
              </a:rPr>
              <a:t> Abhijeet </a:t>
            </a:r>
            <a:r>
              <a:rPr lang="en-US" b="0" i="0" dirty="0" err="1">
                <a:solidFill>
                  <a:srgbClr val="000000"/>
                </a:solidFill>
                <a:effectLst/>
                <a:latin typeface="Open Sans" panose="020B0606030504020204" pitchFamily="34" charset="0"/>
              </a:rPr>
              <a:t>Amitava</a:t>
            </a:r>
            <a:r>
              <a:rPr lang="en-US" b="0" i="0" dirty="0">
                <a:solidFill>
                  <a:srgbClr val="000000"/>
                </a:solidFill>
                <a:effectLst/>
                <a:latin typeface="Open Sans" panose="020B0606030504020204" pitchFamily="34" charset="0"/>
              </a:rPr>
              <a:t> Banerjee : G01349260</a:t>
            </a:r>
            <a:endParaRPr lang="en-US" dirty="0"/>
          </a:p>
        </p:txBody>
      </p:sp>
    </p:spTree>
    <p:extLst>
      <p:ext uri="{BB962C8B-B14F-4D97-AF65-F5344CB8AC3E}">
        <p14:creationId xmlns:p14="http://schemas.microsoft.com/office/powerpoint/2010/main" val="377273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Scores by Different sampling Techniques</a:t>
            </a:r>
          </a:p>
        </p:txBody>
      </p:sp>
      <p:pic>
        <p:nvPicPr>
          <p:cNvPr id="8" name="Picture 7" descr="Chart, bar chart&#10;&#10;Description automatically generated">
            <a:extLst>
              <a:ext uri="{FF2B5EF4-FFF2-40B4-BE49-F238E27FC236}">
                <a16:creationId xmlns:a16="http://schemas.microsoft.com/office/drawing/2014/main" id="{ACCE6756-351E-173A-6F7C-40BA054FD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5937"/>
            <a:ext cx="7772400" cy="3548269"/>
          </a:xfrm>
          <a:prstGeom prst="rect">
            <a:avLst/>
          </a:prstGeom>
        </p:spPr>
      </p:pic>
    </p:spTree>
    <p:extLst>
      <p:ext uri="{BB962C8B-B14F-4D97-AF65-F5344CB8AC3E}">
        <p14:creationId xmlns:p14="http://schemas.microsoft.com/office/powerpoint/2010/main" val="362294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Related Work</a:t>
            </a:r>
          </a:p>
        </p:txBody>
      </p:sp>
      <p:sp>
        <p:nvSpPr>
          <p:cNvPr id="3" name="Text Placeholder 2"/>
          <p:cNvSpPr>
            <a:spLocks noGrp="1"/>
          </p:cNvSpPr>
          <p:nvPr>
            <p:ph type="body" sz="quarter" idx="35"/>
          </p:nvPr>
        </p:nvSpPr>
        <p:spPr>
          <a:xfrm>
            <a:off x="457200" y="1211801"/>
            <a:ext cx="8144109" cy="3232157"/>
          </a:xfrm>
        </p:spPr>
        <p:txBody>
          <a:bodyPr/>
          <a:lstStyle/>
          <a:p>
            <a:pPr marL="457200" indent="-457200" algn="l">
              <a:buFont typeface="Arial" panose="020B0604020202020204" pitchFamily="34" charset="0"/>
              <a:buChar char="•"/>
            </a:pPr>
            <a:r>
              <a:rPr lang="en-US" sz="1800" dirty="0"/>
              <a:t>In ref. [1], the authors implemented a system using several ML algorithms including LR, DT, SVM and RF. The researcher used the classification accuracy to assess the performance of each ML approach.</a:t>
            </a:r>
          </a:p>
          <a:p>
            <a:pPr marL="457200" indent="-457200" algn="l">
              <a:buFont typeface="Arial" panose="020B0604020202020204" pitchFamily="34" charset="0"/>
              <a:buChar char="•"/>
            </a:pPr>
            <a:r>
              <a:rPr lang="en-US" sz="1800" dirty="0"/>
              <a:t>In ref. [2], to deal with the class imbalance problem present in the dataset, the researcher implemented the Synthetic Minority Oversampling Technique (SMOTE) oversampling technique. Following ML algorithms were included RF, NB and MLP.</a:t>
            </a:r>
          </a:p>
          <a:p>
            <a:pPr marL="457200" indent="-457200" algn="l">
              <a:buFont typeface="Arial" panose="020B0604020202020204" pitchFamily="34" charset="0"/>
              <a:buChar char="•"/>
            </a:pPr>
            <a:r>
              <a:rPr lang="en-US" sz="1800" dirty="0"/>
              <a:t>In ref. [3], to deal with the highly imbalanced nature of this dataset, the authors employed the SMOTE sampling technique. The following ML methods were considered: DT, LR, and Isolation Forest (IF).</a:t>
            </a:r>
          </a:p>
          <a:p>
            <a:pPr marL="457200" indent="-457200" algn="l">
              <a:buFont typeface="Arial" panose="020B0604020202020204" pitchFamily="34" charset="0"/>
              <a:buChar char="•"/>
            </a:pPr>
            <a:endParaRPr lang="en-US" sz="1800" dirty="0"/>
          </a:p>
        </p:txBody>
      </p:sp>
    </p:spTree>
    <p:extLst>
      <p:ext uri="{BB962C8B-B14F-4D97-AF65-F5344CB8AC3E}">
        <p14:creationId xmlns:p14="http://schemas.microsoft.com/office/powerpoint/2010/main" val="125092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p>
        </p:txBody>
      </p:sp>
      <p:sp>
        <p:nvSpPr>
          <p:cNvPr id="3" name="Text Placeholder 2"/>
          <p:cNvSpPr>
            <a:spLocks noGrp="1"/>
          </p:cNvSpPr>
          <p:nvPr>
            <p:ph type="body" sz="quarter" idx="35"/>
          </p:nvPr>
        </p:nvSpPr>
        <p:spPr>
          <a:xfrm>
            <a:off x="4355976" y="1491630"/>
            <a:ext cx="5040560" cy="2660650"/>
          </a:xfrm>
        </p:spPr>
        <p:txBody>
          <a:bodyPr/>
          <a:lstStyle/>
          <a:p>
            <a:pPr marL="457200" indent="-457200" algn="l">
              <a:buFont typeface="Arial" panose="020B0604020202020204" pitchFamily="34" charset="0"/>
              <a:buChar char="•"/>
            </a:pPr>
            <a:r>
              <a:rPr lang="en-US" dirty="0"/>
              <a:t>Bagging</a:t>
            </a:r>
          </a:p>
          <a:p>
            <a:pPr marL="457200" indent="-457200" algn="l">
              <a:buFont typeface="Arial" panose="020B0604020202020204" pitchFamily="34" charset="0"/>
              <a:buChar char="•"/>
            </a:pPr>
            <a:r>
              <a:rPr lang="en-US" dirty="0"/>
              <a:t>Boosting</a:t>
            </a:r>
          </a:p>
          <a:p>
            <a:pPr marL="457200" indent="-457200" algn="l">
              <a:buFont typeface="Arial" panose="020B0604020202020204" pitchFamily="34" charset="0"/>
              <a:buChar char="•"/>
            </a:pPr>
            <a:r>
              <a:rPr lang="en-US" dirty="0"/>
              <a:t>Voting Classifier</a:t>
            </a:r>
          </a:p>
          <a:p>
            <a:pPr marL="457200" indent="-457200" algn="l">
              <a:buFont typeface="Arial" panose="020B0604020202020204" pitchFamily="34" charset="0"/>
              <a:buChar char="•"/>
            </a:pPr>
            <a:r>
              <a:rPr lang="en-US" dirty="0"/>
              <a:t>Artificial Neural Network</a:t>
            </a:r>
          </a:p>
        </p:txBody>
      </p:sp>
      <p:pic>
        <p:nvPicPr>
          <p:cNvPr id="5122" name="Picture 2" descr="Building Machine Learning Models Overview | Krasamo">
            <a:extLst>
              <a:ext uri="{FF2B5EF4-FFF2-40B4-BE49-F238E27FC236}">
                <a16:creationId xmlns:a16="http://schemas.microsoft.com/office/drawing/2014/main" id="{EC3239F2-59A8-B0A1-370F-70FB5E2F6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75606"/>
            <a:ext cx="3105370" cy="206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3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Bagging (Random Forest)</a:t>
            </a:r>
          </a:p>
        </p:txBody>
      </p:sp>
      <p:pic>
        <p:nvPicPr>
          <p:cNvPr id="7" name="Picture 6" descr="Chart, treemap chart&#10;&#10;Description automatically generated">
            <a:extLst>
              <a:ext uri="{FF2B5EF4-FFF2-40B4-BE49-F238E27FC236}">
                <a16:creationId xmlns:a16="http://schemas.microsoft.com/office/drawing/2014/main" id="{3D112E78-8727-3408-529A-0836C083C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347614"/>
            <a:ext cx="3538073" cy="2910954"/>
          </a:xfrm>
          <a:prstGeom prst="rect">
            <a:avLst/>
          </a:prstGeom>
        </p:spPr>
      </p:pic>
      <p:sp>
        <p:nvSpPr>
          <p:cNvPr id="8" name="TextBox 7">
            <a:extLst>
              <a:ext uri="{FF2B5EF4-FFF2-40B4-BE49-F238E27FC236}">
                <a16:creationId xmlns:a16="http://schemas.microsoft.com/office/drawing/2014/main" id="{B80A5A66-016A-46D7-C915-483EC3FFFABF}"/>
              </a:ext>
            </a:extLst>
          </p:cNvPr>
          <p:cNvSpPr txBox="1"/>
          <p:nvPr/>
        </p:nvSpPr>
        <p:spPr>
          <a:xfrm>
            <a:off x="457200" y="1635646"/>
            <a:ext cx="4896544" cy="2739211"/>
          </a:xfrm>
          <a:prstGeom prst="rect">
            <a:avLst/>
          </a:prstGeom>
          <a:noFill/>
        </p:spPr>
        <p:txBody>
          <a:bodyPr wrap="square" rtlCol="0">
            <a:spAutoFit/>
          </a:bodyPr>
          <a:lstStyle/>
          <a:p>
            <a:pPr marL="285750" indent="-285750">
              <a:buFont typeface="Arial" panose="020B0604020202020204" pitchFamily="34" charset="0"/>
              <a:buChar char="•"/>
            </a:pPr>
            <a:r>
              <a:rPr lang="en-US" sz="2000" dirty="0"/>
              <a:t>Involves using a single machine learning algorithm usually decision trees and training each model on different sample of the same training data set.</a:t>
            </a:r>
          </a:p>
          <a:p>
            <a:pPr marL="285750" indent="-285750">
              <a:buFont typeface="Arial" panose="020B0604020202020204" pitchFamily="34" charset="0"/>
              <a:buChar char="•"/>
            </a:pPr>
            <a:r>
              <a:rPr lang="en-US" sz="2000" dirty="0"/>
              <a:t>Parallel approach.</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498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Boosting(XG Boost)</a:t>
            </a:r>
          </a:p>
        </p:txBody>
      </p:sp>
      <p:pic>
        <p:nvPicPr>
          <p:cNvPr id="4" name="Picture 3" descr="Chart, treemap chart&#10;&#10;Description automatically generated">
            <a:extLst>
              <a:ext uri="{FF2B5EF4-FFF2-40B4-BE49-F238E27FC236}">
                <a16:creationId xmlns:a16="http://schemas.microsoft.com/office/drawing/2014/main" id="{2B940CE0-8A14-7148-50D8-46FCDFF0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37" y="1203598"/>
            <a:ext cx="3808959" cy="3133826"/>
          </a:xfrm>
          <a:prstGeom prst="rect">
            <a:avLst/>
          </a:prstGeom>
        </p:spPr>
      </p:pic>
      <p:sp>
        <p:nvSpPr>
          <p:cNvPr id="6" name="TextBox 5">
            <a:extLst>
              <a:ext uri="{FF2B5EF4-FFF2-40B4-BE49-F238E27FC236}">
                <a16:creationId xmlns:a16="http://schemas.microsoft.com/office/drawing/2014/main" id="{AD174D5B-A6A0-6870-7C1F-C2D7F26DFC36}"/>
              </a:ext>
            </a:extLst>
          </p:cNvPr>
          <p:cNvSpPr txBox="1"/>
          <p:nvPr/>
        </p:nvSpPr>
        <p:spPr>
          <a:xfrm>
            <a:off x="4848106" y="1779662"/>
            <a:ext cx="3103322"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key property of boosting ensemble is the idea of correcting prediction errors.</a:t>
            </a:r>
          </a:p>
          <a:p>
            <a:pPr marL="285750" indent="-285750">
              <a:buFont typeface="Arial" panose="020B0604020202020204" pitchFamily="34" charset="0"/>
              <a:buChar char="•"/>
            </a:pPr>
            <a:r>
              <a:rPr lang="en-US" sz="2000" dirty="0"/>
              <a:t>Sequential approach.</a:t>
            </a:r>
          </a:p>
        </p:txBody>
      </p:sp>
    </p:spTree>
    <p:extLst>
      <p:ext uri="{BB962C8B-B14F-4D97-AF65-F5344CB8AC3E}">
        <p14:creationId xmlns:p14="http://schemas.microsoft.com/office/powerpoint/2010/main" val="12682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nsemble Learning: Bagging &amp; Boosting | by Fernando López | Towards Data  Science">
            <a:extLst>
              <a:ext uri="{FF2B5EF4-FFF2-40B4-BE49-F238E27FC236}">
                <a16:creationId xmlns:a16="http://schemas.microsoft.com/office/drawing/2014/main" id="{61DD0848-C44E-341A-6D1F-8BC6C06F1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84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Classifier</a:t>
            </a:r>
          </a:p>
        </p:txBody>
      </p:sp>
      <p:pic>
        <p:nvPicPr>
          <p:cNvPr id="5" name="Picture 4" descr="Chart, treemap chart&#10;&#10;Description automatically generated">
            <a:extLst>
              <a:ext uri="{FF2B5EF4-FFF2-40B4-BE49-F238E27FC236}">
                <a16:creationId xmlns:a16="http://schemas.microsoft.com/office/drawing/2014/main" id="{2C79EE4E-C42D-C062-52A7-7E5B3F6F9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271451"/>
            <a:ext cx="3768452" cy="3100499"/>
          </a:xfrm>
          <a:prstGeom prst="rect">
            <a:avLst/>
          </a:prstGeom>
        </p:spPr>
      </p:pic>
      <p:sp>
        <p:nvSpPr>
          <p:cNvPr id="6" name="TextBox 5">
            <a:extLst>
              <a:ext uri="{FF2B5EF4-FFF2-40B4-BE49-F238E27FC236}">
                <a16:creationId xmlns:a16="http://schemas.microsoft.com/office/drawing/2014/main" id="{27944B27-258A-EF76-5821-B6232772C34F}"/>
              </a:ext>
            </a:extLst>
          </p:cNvPr>
          <p:cNvSpPr txBox="1"/>
          <p:nvPr/>
        </p:nvSpPr>
        <p:spPr>
          <a:xfrm>
            <a:off x="755576" y="1707654"/>
            <a:ext cx="403244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Voting ensemble is a machine learning model that combines predictions from multiple other models.</a:t>
            </a:r>
          </a:p>
          <a:p>
            <a:pPr marL="285750" indent="-285750">
              <a:buFont typeface="Arial" panose="020B0604020202020204" pitchFamily="34" charset="0"/>
              <a:buChar char="•"/>
            </a:pPr>
            <a:r>
              <a:rPr lang="en-US" sz="2000" dirty="0"/>
              <a:t>Used for ideally achieving better performance than any single model used in the ensemble.</a:t>
            </a:r>
          </a:p>
        </p:txBody>
      </p:sp>
    </p:spTree>
    <p:extLst>
      <p:ext uri="{BB962C8B-B14F-4D97-AF65-F5344CB8AC3E}">
        <p14:creationId xmlns:p14="http://schemas.microsoft.com/office/powerpoint/2010/main" val="640512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Network(MLP Classifier)</a:t>
            </a:r>
          </a:p>
        </p:txBody>
      </p:sp>
      <p:pic>
        <p:nvPicPr>
          <p:cNvPr id="4" name="Picture 3" descr="Chart, treemap chart&#10;&#10;Description automatically generated">
            <a:extLst>
              <a:ext uri="{FF2B5EF4-FFF2-40B4-BE49-F238E27FC236}">
                <a16:creationId xmlns:a16="http://schemas.microsoft.com/office/drawing/2014/main" id="{8061894A-D4AD-45BC-8E1C-D34009C3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131590"/>
            <a:ext cx="3768452" cy="3100499"/>
          </a:xfrm>
          <a:prstGeom prst="rect">
            <a:avLst/>
          </a:prstGeom>
        </p:spPr>
      </p:pic>
      <p:sp>
        <p:nvSpPr>
          <p:cNvPr id="6" name="TextBox 5">
            <a:extLst>
              <a:ext uri="{FF2B5EF4-FFF2-40B4-BE49-F238E27FC236}">
                <a16:creationId xmlns:a16="http://schemas.microsoft.com/office/drawing/2014/main" id="{D62BE72B-4CBC-73BE-5677-51073CD7F979}"/>
              </a:ext>
            </a:extLst>
          </p:cNvPr>
          <p:cNvSpPr txBox="1"/>
          <p:nvPr/>
        </p:nvSpPr>
        <p:spPr>
          <a:xfrm>
            <a:off x="457200" y="1712343"/>
            <a:ext cx="447484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Multi Layer Perceptron classifier is a supplement of feed forward neural network.</a:t>
            </a:r>
          </a:p>
          <a:p>
            <a:pPr marL="285750" indent="-285750">
              <a:buFont typeface="Arial" panose="020B0604020202020204" pitchFamily="34" charset="0"/>
              <a:buChar char="•"/>
            </a:pPr>
            <a:r>
              <a:rPr lang="en-US" sz="2000" dirty="0"/>
              <a:t>Uses SGD optimizer to optimize cross entropy loss.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8936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Accuracy not a good metric?</a:t>
            </a:r>
          </a:p>
        </p:txBody>
      </p:sp>
      <p:sp>
        <p:nvSpPr>
          <p:cNvPr id="3" name="Text Placeholder 2"/>
          <p:cNvSpPr>
            <a:spLocks noGrp="1"/>
          </p:cNvSpPr>
          <p:nvPr>
            <p:ph type="body" sz="quarter" idx="35"/>
          </p:nvPr>
        </p:nvSpPr>
        <p:spPr>
          <a:xfrm>
            <a:off x="4644008" y="1491630"/>
            <a:ext cx="4392488" cy="2660650"/>
          </a:xfrm>
        </p:spPr>
        <p:txBody>
          <a:bodyPr/>
          <a:lstStyle/>
          <a:p>
            <a:pPr marL="457200" indent="-457200" algn="l">
              <a:buFont typeface="Arial" panose="020B0604020202020204" pitchFamily="34" charset="0"/>
              <a:buChar char="•"/>
            </a:pPr>
            <a:r>
              <a:rPr lang="en-US" dirty="0"/>
              <a:t>The ML model trained on this dataset will show that its 98% accurate even if you predict everything as not fraud which is misleading.</a:t>
            </a:r>
          </a:p>
        </p:txBody>
      </p:sp>
      <p:pic>
        <p:nvPicPr>
          <p:cNvPr id="4" name="Picture 3">
            <a:extLst>
              <a:ext uri="{FF2B5EF4-FFF2-40B4-BE49-F238E27FC236}">
                <a16:creationId xmlns:a16="http://schemas.microsoft.com/office/drawing/2014/main" id="{5A191D14-CFEF-824B-6DC2-16DA31EEC670}"/>
              </a:ext>
            </a:extLst>
          </p:cNvPr>
          <p:cNvPicPr>
            <a:picLocks noChangeAspect="1"/>
          </p:cNvPicPr>
          <p:nvPr/>
        </p:nvPicPr>
        <p:blipFill>
          <a:blip r:embed="rId2"/>
          <a:stretch>
            <a:fillRect/>
          </a:stretch>
        </p:blipFill>
        <p:spPr>
          <a:xfrm>
            <a:off x="341014" y="1203598"/>
            <a:ext cx="4177924" cy="3016257"/>
          </a:xfrm>
          <a:prstGeom prst="rect">
            <a:avLst/>
          </a:prstGeom>
        </p:spPr>
      </p:pic>
    </p:spTree>
    <p:extLst>
      <p:ext uri="{BB962C8B-B14F-4D97-AF65-F5344CB8AC3E}">
        <p14:creationId xmlns:p14="http://schemas.microsoft.com/office/powerpoint/2010/main" val="112598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Evaluation </a:t>
            </a:r>
          </a:p>
        </p:txBody>
      </p:sp>
      <p:sp>
        <p:nvSpPr>
          <p:cNvPr id="3" name="Text Placeholder 2"/>
          <p:cNvSpPr>
            <a:spLocks noGrp="1"/>
          </p:cNvSpPr>
          <p:nvPr>
            <p:ph type="body" sz="quarter" idx="35"/>
          </p:nvPr>
        </p:nvSpPr>
        <p:spPr>
          <a:xfrm>
            <a:off x="971600" y="1779662"/>
            <a:ext cx="5040560" cy="2660650"/>
          </a:xfrm>
        </p:spPr>
        <p:txBody>
          <a:bodyPr/>
          <a:lstStyle/>
          <a:p>
            <a:pPr marL="457200" indent="-457200" algn="l">
              <a:buFont typeface="Arial" panose="020B0604020202020204" pitchFamily="34" charset="0"/>
              <a:buChar char="•"/>
            </a:pPr>
            <a:r>
              <a:rPr lang="en-US" sz="2500" dirty="0"/>
              <a:t>Precision</a:t>
            </a:r>
          </a:p>
          <a:p>
            <a:pPr marL="457200" indent="-457200" algn="l">
              <a:buFont typeface="Arial" panose="020B0604020202020204" pitchFamily="34" charset="0"/>
              <a:buChar char="•"/>
            </a:pPr>
            <a:r>
              <a:rPr lang="en-US" sz="2500" dirty="0"/>
              <a:t>Recall</a:t>
            </a:r>
          </a:p>
          <a:p>
            <a:pPr marL="457200" indent="-457200" algn="l">
              <a:buFont typeface="Arial" panose="020B0604020202020204" pitchFamily="34" charset="0"/>
              <a:buChar char="•"/>
            </a:pPr>
            <a:r>
              <a:rPr lang="en-US" sz="2500" dirty="0"/>
              <a:t>ROC – AUC Curve</a:t>
            </a:r>
          </a:p>
        </p:txBody>
      </p:sp>
      <p:pic>
        <p:nvPicPr>
          <p:cNvPr id="4098" name="Picture 2" descr="Key Performance Metrics for Quality Analysts and How to Improve Them -  Playvox">
            <a:extLst>
              <a:ext uri="{FF2B5EF4-FFF2-40B4-BE49-F238E27FC236}">
                <a16:creationId xmlns:a16="http://schemas.microsoft.com/office/drawing/2014/main" id="{34DC4EA8-5A8D-D215-6077-E9E6A0009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9622"/>
            <a:ext cx="3317578"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a:t>
            </a:r>
          </a:p>
        </p:txBody>
      </p:sp>
      <p:sp>
        <p:nvSpPr>
          <p:cNvPr id="3" name="Text Placeholder 2"/>
          <p:cNvSpPr>
            <a:spLocks noGrp="1"/>
          </p:cNvSpPr>
          <p:nvPr>
            <p:ph type="body" sz="quarter" idx="35"/>
          </p:nvPr>
        </p:nvSpPr>
        <p:spPr>
          <a:xfrm>
            <a:off x="4726360" y="1707654"/>
            <a:ext cx="3960440" cy="2407768"/>
          </a:xfrm>
        </p:spPr>
        <p:txBody>
          <a:bodyPr/>
          <a:lstStyle/>
          <a:p>
            <a:pPr algn="l"/>
            <a:r>
              <a:rPr lang="en-US" sz="20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rPr>
              <a:t>Credit card fraud is the act of using another person’s credit card to make purchases or request cash advances without the cardholder’s knowledge or consent.</a:t>
            </a:r>
          </a:p>
        </p:txBody>
      </p:sp>
      <p:pic>
        <p:nvPicPr>
          <p:cNvPr id="5" name="Picture 4" descr="Graphical user interface, icon&#10;&#10;Description automatically generated">
            <a:extLst>
              <a:ext uri="{FF2B5EF4-FFF2-40B4-BE49-F238E27FC236}">
                <a16:creationId xmlns:a16="http://schemas.microsoft.com/office/drawing/2014/main" id="{FFCDB23D-7EAC-919A-5AEC-F5925C363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47614"/>
            <a:ext cx="4104456" cy="2952328"/>
          </a:xfrm>
          <a:prstGeom prst="rect">
            <a:avLst/>
          </a:prstGeom>
        </p:spPr>
      </p:pic>
    </p:spTree>
    <p:extLst>
      <p:ext uri="{BB962C8B-B14F-4D97-AF65-F5344CB8AC3E}">
        <p14:creationId xmlns:p14="http://schemas.microsoft.com/office/powerpoint/2010/main" val="395658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a:t>
            </a:r>
          </a:p>
        </p:txBody>
      </p:sp>
      <p:sp>
        <p:nvSpPr>
          <p:cNvPr id="3" name="Text Placeholder 2"/>
          <p:cNvSpPr>
            <a:spLocks noGrp="1"/>
          </p:cNvSpPr>
          <p:nvPr>
            <p:ph type="body" sz="quarter" idx="35"/>
          </p:nvPr>
        </p:nvSpPr>
        <p:spPr>
          <a:xfrm>
            <a:off x="166206" y="1308805"/>
            <a:ext cx="5472608" cy="2660650"/>
          </a:xfrm>
        </p:spPr>
        <p:txBody>
          <a:bodyPr/>
          <a:lstStyle/>
          <a:p>
            <a:pPr marL="342900" indent="-342900" algn="l">
              <a:buFont typeface="Arial" panose="020B0604020202020204" pitchFamily="34" charset="0"/>
              <a:buChar char="•"/>
            </a:pPr>
            <a:r>
              <a:rPr lang="en-US" dirty="0"/>
              <a:t>Proportion of observations correctly predicted to be positive, out of all predicted positive observations.</a:t>
            </a:r>
          </a:p>
          <a:p>
            <a:pPr marL="342900" indent="-342900" algn="l">
              <a:buFont typeface="Arial" panose="020B0604020202020204" pitchFamily="34" charset="0"/>
              <a:buChar char="•"/>
            </a:pPr>
            <a:r>
              <a:rPr lang="en-US" dirty="0"/>
              <a:t>Here, precision defines how many predicted frauds are true fraud transactions.</a:t>
            </a:r>
          </a:p>
          <a:p>
            <a:pPr marL="342900" indent="-342900" algn="l">
              <a:buFont typeface="Arial" panose="020B0604020202020204" pitchFamily="34" charset="0"/>
              <a:buChar char="•"/>
            </a:pPr>
            <a:endParaRPr lang="en-US" dirty="0"/>
          </a:p>
        </p:txBody>
      </p:sp>
      <p:pic>
        <p:nvPicPr>
          <p:cNvPr id="7170" name="Picture 2" descr="Precision vs Recall | Precision and Recall Machine Learning">
            <a:extLst>
              <a:ext uri="{FF2B5EF4-FFF2-40B4-BE49-F238E27FC236}">
                <a16:creationId xmlns:a16="http://schemas.microsoft.com/office/drawing/2014/main" id="{61408165-4393-8EB9-A4F9-296FF6B90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91" t="5547" r="16298" b="-4171"/>
          <a:stretch/>
        </p:blipFill>
        <p:spPr bwMode="auto">
          <a:xfrm>
            <a:off x="5652120" y="1308805"/>
            <a:ext cx="3096344" cy="237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5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 y="226566"/>
            <a:ext cx="8229600" cy="857250"/>
          </a:xfrm>
        </p:spPr>
        <p:txBody>
          <a:bodyPr>
            <a:normAutofit/>
          </a:bodyPr>
          <a:lstStyle/>
          <a:p>
            <a:r>
              <a:rPr lang="en-US" dirty="0"/>
              <a:t>Recall </a:t>
            </a:r>
          </a:p>
        </p:txBody>
      </p:sp>
      <p:sp>
        <p:nvSpPr>
          <p:cNvPr id="3" name="Text Placeholder 2"/>
          <p:cNvSpPr>
            <a:spLocks noGrp="1"/>
          </p:cNvSpPr>
          <p:nvPr>
            <p:ph type="body" sz="quarter" idx="35"/>
          </p:nvPr>
        </p:nvSpPr>
        <p:spPr>
          <a:xfrm>
            <a:off x="179512" y="1373540"/>
            <a:ext cx="5472608" cy="2660650"/>
          </a:xfrm>
        </p:spPr>
        <p:txBody>
          <a:bodyPr/>
          <a:lstStyle/>
          <a:p>
            <a:pPr marL="342900" indent="-342900" algn="l">
              <a:buFont typeface="Arial" panose="020B0604020202020204" pitchFamily="34" charset="0"/>
              <a:buChar char="•"/>
            </a:pPr>
            <a:r>
              <a:rPr lang="en-US" dirty="0"/>
              <a:t>Recall is a metric that quantifies the number of correct positive predictions made out of all true positive observations.</a:t>
            </a:r>
          </a:p>
          <a:p>
            <a:pPr marL="342900" indent="-342900" algn="l">
              <a:buFont typeface="Arial" panose="020B0604020202020204" pitchFamily="34" charset="0"/>
              <a:buChar char="•"/>
            </a:pPr>
            <a:r>
              <a:rPr lang="en-US" dirty="0"/>
              <a:t>Here, recall measures how many actual fraud transactions were predicted correctly out of all true fraud transactions that happened.</a:t>
            </a:r>
          </a:p>
        </p:txBody>
      </p:sp>
      <p:pic>
        <p:nvPicPr>
          <p:cNvPr id="7172" name="Picture 4" descr="Precision and recall - Wikipedia">
            <a:extLst>
              <a:ext uri="{FF2B5EF4-FFF2-40B4-BE49-F238E27FC236}">
                <a16:creationId xmlns:a16="http://schemas.microsoft.com/office/drawing/2014/main" id="{D83FDCC3-6B6A-17D3-1133-3DE3A0AA4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26566"/>
            <a:ext cx="2388121" cy="394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30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292" name="Picture 4" descr="Precision vs Recall. In this blog, I will focus on the… | by shruti saxena  | Medium">
            <a:extLst>
              <a:ext uri="{FF2B5EF4-FFF2-40B4-BE49-F238E27FC236}">
                <a16:creationId xmlns:a16="http://schemas.microsoft.com/office/drawing/2014/main" id="{D23EDD62-5459-35BD-74BC-20E47655B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1224"/>
            <a:ext cx="9144000" cy="346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9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D3AACA0-5DC8-A5A0-FD43-F86C4EB4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39502"/>
            <a:ext cx="5136865" cy="4104456"/>
          </a:xfrm>
          <a:prstGeom prst="rect">
            <a:avLst/>
          </a:prstGeom>
        </p:spPr>
      </p:pic>
    </p:spTree>
    <p:extLst>
      <p:ext uri="{BB962C8B-B14F-4D97-AF65-F5344CB8AC3E}">
        <p14:creationId xmlns:p14="http://schemas.microsoft.com/office/powerpoint/2010/main" val="1436429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 AUC Curve</a:t>
            </a:r>
          </a:p>
        </p:txBody>
      </p:sp>
      <p:sp>
        <p:nvSpPr>
          <p:cNvPr id="3" name="Text Placeholder 2"/>
          <p:cNvSpPr>
            <a:spLocks noGrp="1"/>
          </p:cNvSpPr>
          <p:nvPr>
            <p:ph type="body" sz="quarter" idx="35"/>
          </p:nvPr>
        </p:nvSpPr>
        <p:spPr>
          <a:xfrm>
            <a:off x="179512" y="1373540"/>
            <a:ext cx="5472608" cy="2660650"/>
          </a:xfrm>
        </p:spPr>
        <p:txBody>
          <a:bodyPr/>
          <a:lstStyle/>
          <a:p>
            <a:pPr marL="342900" indent="-342900" algn="l">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AUC - ROC curve is a performance measurement for the classification problems at various threshold settings.</a:t>
            </a:r>
          </a:p>
          <a:p>
            <a:pPr marL="342900" indent="-342900" algn="l">
              <a:buFont typeface="Arial" panose="020B0604020202020204" pitchFamily="34" charset="0"/>
              <a:buChar char="•"/>
            </a:pPr>
            <a:r>
              <a:rPr lang="en-US" b="0" i="0" dirty="0">
                <a:solidFill>
                  <a:schemeClr val="bg2">
                    <a:lumMod val="10000"/>
                  </a:schemeClr>
                </a:solidFill>
                <a:effectLst/>
                <a:latin typeface="Calibri" panose="020F0502020204030204" pitchFamily="34" charset="0"/>
                <a:cs typeface="Calibri" panose="020F0502020204030204" pitchFamily="34" charset="0"/>
              </a:rPr>
              <a:t>ROC is a probability curve and AUC represents the degree or measure of separability. </a:t>
            </a:r>
          </a:p>
          <a:p>
            <a:pPr marL="342900" indent="-342900" algn="l">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 It tells how much the model is capable of distinguishing between classes.</a:t>
            </a:r>
          </a:p>
        </p:txBody>
      </p:sp>
      <p:pic>
        <p:nvPicPr>
          <p:cNvPr id="10242" name="Picture 2" descr="Understanding AUC - ROC Curve | by Sarang Narkhede | Towards Data Science">
            <a:extLst>
              <a:ext uri="{FF2B5EF4-FFF2-40B4-BE49-F238E27FC236}">
                <a16:creationId xmlns:a16="http://schemas.microsoft.com/office/drawing/2014/main" id="{B2223841-6DB7-92D6-0619-0035B79AE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418" y="1524466"/>
            <a:ext cx="2580382" cy="235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547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medium confidence">
            <a:extLst>
              <a:ext uri="{FF2B5EF4-FFF2-40B4-BE49-F238E27FC236}">
                <a16:creationId xmlns:a16="http://schemas.microsoft.com/office/drawing/2014/main" id="{B376D982-E256-7A06-B364-94904F4B1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01650"/>
            <a:ext cx="4823048" cy="3853710"/>
          </a:xfrm>
          <a:prstGeom prst="rect">
            <a:avLst/>
          </a:prstGeom>
        </p:spPr>
      </p:pic>
    </p:spTree>
    <p:extLst>
      <p:ext uri="{BB962C8B-B14F-4D97-AF65-F5344CB8AC3E}">
        <p14:creationId xmlns:p14="http://schemas.microsoft.com/office/powerpoint/2010/main" val="230889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Results</a:t>
            </a:r>
          </a:p>
        </p:txBody>
      </p:sp>
      <p:graphicFrame>
        <p:nvGraphicFramePr>
          <p:cNvPr id="5" name="Table 5">
            <a:extLst>
              <a:ext uri="{FF2B5EF4-FFF2-40B4-BE49-F238E27FC236}">
                <a16:creationId xmlns:a16="http://schemas.microsoft.com/office/drawing/2014/main" id="{D77DEF57-9AFE-63B2-6F11-8155B183DF82}"/>
              </a:ext>
            </a:extLst>
          </p:cNvPr>
          <p:cNvGraphicFramePr>
            <a:graphicFrameLocks noGrp="1"/>
          </p:cNvGraphicFramePr>
          <p:nvPr>
            <p:extLst>
              <p:ext uri="{D42A27DB-BD31-4B8C-83A1-F6EECF244321}">
                <p14:modId xmlns:p14="http://schemas.microsoft.com/office/powerpoint/2010/main" val="3709092419"/>
              </p:ext>
            </p:extLst>
          </p:nvPr>
        </p:nvGraphicFramePr>
        <p:xfrm>
          <a:off x="1524000" y="1347614"/>
          <a:ext cx="6096000" cy="29311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0657522"/>
                    </a:ext>
                  </a:extLst>
                </a:gridCol>
                <a:gridCol w="1219200">
                  <a:extLst>
                    <a:ext uri="{9D8B030D-6E8A-4147-A177-3AD203B41FA5}">
                      <a16:colId xmlns:a16="http://schemas.microsoft.com/office/drawing/2014/main" val="2961549027"/>
                    </a:ext>
                  </a:extLst>
                </a:gridCol>
                <a:gridCol w="1219200">
                  <a:extLst>
                    <a:ext uri="{9D8B030D-6E8A-4147-A177-3AD203B41FA5}">
                      <a16:colId xmlns:a16="http://schemas.microsoft.com/office/drawing/2014/main" val="1847075599"/>
                    </a:ext>
                  </a:extLst>
                </a:gridCol>
                <a:gridCol w="1219200">
                  <a:extLst>
                    <a:ext uri="{9D8B030D-6E8A-4147-A177-3AD203B41FA5}">
                      <a16:colId xmlns:a16="http://schemas.microsoft.com/office/drawing/2014/main" val="4223629092"/>
                    </a:ext>
                  </a:extLst>
                </a:gridCol>
                <a:gridCol w="1219200">
                  <a:extLst>
                    <a:ext uri="{9D8B030D-6E8A-4147-A177-3AD203B41FA5}">
                      <a16:colId xmlns:a16="http://schemas.microsoft.com/office/drawing/2014/main" val="1308160967"/>
                    </a:ext>
                  </a:extLst>
                </a:gridCol>
              </a:tblGrid>
              <a:tr h="370840">
                <a:tc>
                  <a:txBody>
                    <a:bodyPr/>
                    <a:lstStyle/>
                    <a:p>
                      <a:r>
                        <a:rPr lang="en-US" dirty="0"/>
                        <a:t>Model</a:t>
                      </a:r>
                    </a:p>
                  </a:txBody>
                  <a:tcPr/>
                </a:tc>
                <a:tc>
                  <a:txBody>
                    <a:bodyPr/>
                    <a:lstStyle/>
                    <a:p>
                      <a:r>
                        <a:rPr lang="en-US" dirty="0"/>
                        <a:t>Precision</a:t>
                      </a:r>
                    </a:p>
                  </a:txBody>
                  <a:tcPr/>
                </a:tc>
                <a:tc>
                  <a:txBody>
                    <a:bodyPr/>
                    <a:lstStyle/>
                    <a:p>
                      <a:r>
                        <a:rPr lang="en-US" dirty="0"/>
                        <a:t>Recall</a:t>
                      </a:r>
                    </a:p>
                  </a:txBody>
                  <a:tcPr>
                    <a:lnB w="12700" cap="flat" cmpd="sng" algn="ctr">
                      <a:solidFill>
                        <a:schemeClr val="tx1"/>
                      </a:solidFill>
                      <a:prstDash val="solid"/>
                      <a:round/>
                      <a:headEnd type="none" w="med" len="med"/>
                      <a:tailEnd type="none" w="med" len="med"/>
                    </a:lnB>
                  </a:tcPr>
                </a:tc>
                <a:tc>
                  <a:txBody>
                    <a:bodyPr/>
                    <a:lstStyle/>
                    <a:p>
                      <a:r>
                        <a:rPr lang="en-US" dirty="0"/>
                        <a:t>AUC</a:t>
                      </a:r>
                    </a:p>
                  </a:txBody>
                  <a:tcPr/>
                </a:tc>
                <a:tc>
                  <a:txBody>
                    <a:bodyPr/>
                    <a:lstStyle/>
                    <a:p>
                      <a:r>
                        <a:rPr lang="en-US" dirty="0"/>
                        <a:t>Accuracy</a:t>
                      </a:r>
                    </a:p>
                  </a:txBody>
                  <a:tcPr/>
                </a:tc>
                <a:extLst>
                  <a:ext uri="{0D108BD9-81ED-4DB2-BD59-A6C34878D82A}">
                    <a16:rowId xmlns:a16="http://schemas.microsoft.com/office/drawing/2014/main" val="828091844"/>
                  </a:ext>
                </a:extLst>
              </a:tr>
              <a:tr h="370840">
                <a:tc>
                  <a:txBody>
                    <a:bodyPr/>
                    <a:lstStyle/>
                    <a:p>
                      <a:r>
                        <a:rPr lang="en-US" dirty="0"/>
                        <a:t>Random Forest</a:t>
                      </a:r>
                    </a:p>
                  </a:txBody>
                  <a:tcPr>
                    <a:solidFill>
                      <a:schemeClr val="accent3">
                        <a:lumMod val="60000"/>
                        <a:lumOff val="40000"/>
                      </a:schemeClr>
                    </a:solidFill>
                  </a:tcPr>
                </a:tc>
                <a:tc>
                  <a:txBody>
                    <a:bodyPr/>
                    <a:lstStyle/>
                    <a:p>
                      <a:r>
                        <a:rPr lang="en-US" dirty="0"/>
                        <a:t>0.998</a:t>
                      </a:r>
                    </a:p>
                  </a:txBody>
                  <a:tcPr>
                    <a:lnR w="12700" cap="flat" cmpd="sng" algn="ctr">
                      <a:solidFill>
                        <a:schemeClr val="tx1"/>
                      </a:solidFill>
                      <a:prstDash val="solid"/>
                      <a:round/>
                      <a:headEnd type="none" w="med" len="med"/>
                      <a:tailEnd type="none" w="med" len="med"/>
                    </a:lnR>
                  </a:tcPr>
                </a:tc>
                <a:tc>
                  <a:txBody>
                    <a:bodyPr/>
                    <a:lstStyle/>
                    <a:p>
                      <a:r>
                        <a:rPr lang="en-US" dirty="0"/>
                        <a:t>0.889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0.9852</a:t>
                      </a:r>
                    </a:p>
                  </a:txBody>
                  <a:tcPr>
                    <a:lnL w="12700" cap="flat" cmpd="sng" algn="ctr">
                      <a:solidFill>
                        <a:schemeClr val="tx1"/>
                      </a:solidFill>
                      <a:prstDash val="solid"/>
                      <a:round/>
                      <a:headEnd type="none" w="med" len="med"/>
                      <a:tailEnd type="none" w="med" len="med"/>
                    </a:lnL>
                  </a:tcPr>
                </a:tc>
                <a:tc>
                  <a:txBody>
                    <a:bodyPr/>
                    <a:lstStyle/>
                    <a:p>
                      <a:r>
                        <a:rPr lang="en-US" dirty="0"/>
                        <a:t>98.27%</a:t>
                      </a:r>
                    </a:p>
                  </a:txBody>
                  <a:tcPr/>
                </a:tc>
                <a:extLst>
                  <a:ext uri="{0D108BD9-81ED-4DB2-BD59-A6C34878D82A}">
                    <a16:rowId xmlns:a16="http://schemas.microsoft.com/office/drawing/2014/main" val="1774014313"/>
                  </a:ext>
                </a:extLst>
              </a:tr>
              <a:tr h="370840">
                <a:tc>
                  <a:txBody>
                    <a:bodyPr/>
                    <a:lstStyle/>
                    <a:p>
                      <a:r>
                        <a:rPr lang="en-US" dirty="0"/>
                        <a:t>XG Boost</a:t>
                      </a:r>
                    </a:p>
                    <a:p>
                      <a:endParaRPr lang="en-US" dirty="0"/>
                    </a:p>
                  </a:txBody>
                  <a:tcPr>
                    <a:solidFill>
                      <a:schemeClr val="accent3">
                        <a:lumMod val="60000"/>
                        <a:lumOff val="40000"/>
                      </a:schemeClr>
                    </a:solidFill>
                  </a:tcPr>
                </a:tc>
                <a:tc>
                  <a:txBody>
                    <a:bodyPr/>
                    <a:lstStyle/>
                    <a:p>
                      <a:r>
                        <a:rPr lang="en-US" dirty="0"/>
                        <a:t>0.983</a:t>
                      </a:r>
                    </a:p>
                  </a:txBody>
                  <a:tcPr>
                    <a:lnR w="12700" cap="flat" cmpd="sng" algn="ctr">
                      <a:solidFill>
                        <a:schemeClr val="tx1"/>
                      </a:solidFill>
                      <a:prstDash val="solid"/>
                      <a:round/>
                      <a:headEnd type="none" w="med" len="med"/>
                      <a:tailEnd type="none" w="med" len="med"/>
                    </a:lnR>
                  </a:tcPr>
                </a:tc>
                <a:tc>
                  <a:txBody>
                    <a:bodyPr/>
                    <a:lstStyle/>
                    <a:p>
                      <a:r>
                        <a:rPr lang="en-US" dirty="0"/>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0.997</a:t>
                      </a:r>
                    </a:p>
                  </a:txBody>
                  <a:tcPr>
                    <a:lnL w="12700" cap="flat" cmpd="sng" algn="ctr">
                      <a:solidFill>
                        <a:schemeClr val="tx1"/>
                      </a:solidFill>
                      <a:prstDash val="solid"/>
                      <a:round/>
                      <a:headEnd type="none" w="med" len="med"/>
                      <a:tailEnd type="none" w="med" len="med"/>
                    </a:lnL>
                  </a:tcPr>
                </a:tc>
                <a:tc>
                  <a:txBody>
                    <a:bodyPr/>
                    <a:lstStyle/>
                    <a:p>
                      <a:r>
                        <a:rPr lang="en-US" dirty="0"/>
                        <a:t>97.83%</a:t>
                      </a:r>
                    </a:p>
                  </a:txBody>
                  <a:tcPr/>
                </a:tc>
                <a:extLst>
                  <a:ext uri="{0D108BD9-81ED-4DB2-BD59-A6C34878D82A}">
                    <a16:rowId xmlns:a16="http://schemas.microsoft.com/office/drawing/2014/main" val="3219497717"/>
                  </a:ext>
                </a:extLst>
              </a:tr>
              <a:tr h="370840">
                <a:tc>
                  <a:txBody>
                    <a:bodyPr/>
                    <a:lstStyle/>
                    <a:p>
                      <a:r>
                        <a:rPr lang="en-US" dirty="0"/>
                        <a:t>Voting Classifier</a:t>
                      </a:r>
                    </a:p>
                  </a:txBody>
                  <a:tcPr>
                    <a:lnB w="12700" cmpd="sng">
                      <a:noFill/>
                    </a:lnB>
                    <a:solidFill>
                      <a:schemeClr val="accent3">
                        <a:lumMod val="60000"/>
                        <a:lumOff val="40000"/>
                      </a:schemeClr>
                    </a:solidFill>
                  </a:tcPr>
                </a:tc>
                <a:tc>
                  <a:txBody>
                    <a:bodyPr/>
                    <a:lstStyle/>
                    <a:p>
                      <a:r>
                        <a:rPr lang="en-US" dirty="0"/>
                        <a:t>0.995</a:t>
                      </a:r>
                    </a:p>
                  </a:txBody>
                  <a:tcPr>
                    <a:lnR w="12700" cap="flat" cmpd="sng" algn="ctr">
                      <a:solidFill>
                        <a:schemeClr val="tx1"/>
                      </a:solidFill>
                      <a:prstDash val="solid"/>
                      <a:round/>
                      <a:headEnd type="none" w="med" len="med"/>
                      <a:tailEnd type="none" w="med" len="med"/>
                    </a:lnR>
                  </a:tcPr>
                </a:tc>
                <a:tc>
                  <a:txBody>
                    <a:bodyPr/>
                    <a:lstStyle/>
                    <a:p>
                      <a:r>
                        <a:rPr lang="en-US" dirty="0"/>
                        <a:t>0.937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0.999</a:t>
                      </a:r>
                    </a:p>
                  </a:txBody>
                  <a:tcPr>
                    <a:lnL w="12700" cap="flat" cmpd="sng" algn="ctr">
                      <a:solidFill>
                        <a:schemeClr val="tx1"/>
                      </a:solidFill>
                      <a:prstDash val="solid"/>
                      <a:round/>
                      <a:headEnd type="none" w="med" len="med"/>
                      <a:tailEnd type="none" w="med" len="med"/>
                    </a:lnL>
                  </a:tcPr>
                </a:tc>
                <a:tc>
                  <a:txBody>
                    <a:bodyPr/>
                    <a:lstStyle/>
                    <a:p>
                      <a:r>
                        <a:rPr lang="en-US" dirty="0"/>
                        <a:t>97.77%</a:t>
                      </a:r>
                    </a:p>
                  </a:txBody>
                  <a:tcPr/>
                </a:tc>
                <a:extLst>
                  <a:ext uri="{0D108BD9-81ED-4DB2-BD59-A6C34878D82A}">
                    <a16:rowId xmlns:a16="http://schemas.microsoft.com/office/drawing/2014/main" val="642710066"/>
                  </a:ext>
                </a:extLst>
              </a:tr>
              <a:tr h="370840">
                <a:tc>
                  <a:txBody>
                    <a:bodyPr/>
                    <a:lstStyle/>
                    <a:p>
                      <a:r>
                        <a:rPr lang="en-US" dirty="0"/>
                        <a:t>MLP Classifier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dirty="0"/>
                        <a:t>0.996</a:t>
                      </a:r>
                    </a:p>
                  </a:txBody>
                  <a:tcPr>
                    <a:lnL w="12700" cmpd="sng">
                      <a:noFill/>
                    </a:lnL>
                    <a:lnR w="12700" cap="flat" cmpd="sng" algn="ctr">
                      <a:solidFill>
                        <a:schemeClr val="tx1"/>
                      </a:solidFill>
                      <a:prstDash val="solid"/>
                      <a:round/>
                      <a:headEnd type="none" w="med" len="med"/>
                      <a:tailEnd type="none" w="med" len="med"/>
                    </a:lnR>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1.0</a:t>
                      </a:r>
                    </a:p>
                  </a:txBody>
                  <a:tcPr>
                    <a:lnL w="12700" cap="flat" cmpd="sng" algn="ctr">
                      <a:solidFill>
                        <a:schemeClr val="tx1"/>
                      </a:solidFill>
                      <a:prstDash val="solid"/>
                      <a:round/>
                      <a:headEnd type="none" w="med" len="med"/>
                      <a:tailEnd type="none" w="med" len="med"/>
                    </a:lnL>
                  </a:tcPr>
                </a:tc>
                <a:tc>
                  <a:txBody>
                    <a:bodyPr/>
                    <a:lstStyle/>
                    <a:p>
                      <a:r>
                        <a:rPr lang="en-US" dirty="0"/>
                        <a:t>99.87%</a:t>
                      </a:r>
                    </a:p>
                  </a:txBody>
                  <a:tcPr/>
                </a:tc>
                <a:extLst>
                  <a:ext uri="{0D108BD9-81ED-4DB2-BD59-A6C34878D82A}">
                    <a16:rowId xmlns:a16="http://schemas.microsoft.com/office/drawing/2014/main" val="3312590089"/>
                  </a:ext>
                </a:extLst>
              </a:tr>
            </a:tbl>
          </a:graphicData>
        </a:graphic>
      </p:graphicFrame>
    </p:spTree>
    <p:extLst>
      <p:ext uri="{BB962C8B-B14F-4D97-AF65-F5344CB8AC3E}">
        <p14:creationId xmlns:p14="http://schemas.microsoft.com/office/powerpoint/2010/main" val="4395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Improvements</a:t>
            </a:r>
          </a:p>
        </p:txBody>
      </p:sp>
      <p:sp>
        <p:nvSpPr>
          <p:cNvPr id="3" name="Text Placeholder 2"/>
          <p:cNvSpPr>
            <a:spLocks noGrp="1"/>
          </p:cNvSpPr>
          <p:nvPr>
            <p:ph type="body" sz="quarter" idx="35"/>
          </p:nvPr>
        </p:nvSpPr>
        <p:spPr>
          <a:xfrm>
            <a:off x="4499992" y="1211801"/>
            <a:ext cx="4101317" cy="2088231"/>
          </a:xfrm>
        </p:spPr>
        <p:txBody>
          <a:bodyPr/>
          <a:lstStyle/>
          <a:p>
            <a:pPr marL="457200" indent="-457200" algn="l">
              <a:buFont typeface="Arial" panose="020B0604020202020204" pitchFamily="34" charset="0"/>
              <a:buChar char="•"/>
            </a:pPr>
            <a:r>
              <a:rPr lang="en-US" dirty="0"/>
              <a:t>Different sampling Techniques may be used such as borderline smote ,Tomek links, Edited nearest neighbors, SOA-S.</a:t>
            </a:r>
          </a:p>
          <a:p>
            <a:pPr marL="457200" indent="-457200" algn="l">
              <a:buFont typeface="Arial" panose="020B0604020202020204" pitchFamily="34" charset="0"/>
              <a:buChar char="•"/>
            </a:pPr>
            <a:r>
              <a:rPr lang="en-US" dirty="0"/>
              <a:t>Model Tuning can be done to find optimal estimates for Hyperparameters.</a:t>
            </a:r>
          </a:p>
          <a:p>
            <a:pPr marL="457200" indent="-457200" algn="l">
              <a:buFont typeface="Arial" panose="020B0604020202020204" pitchFamily="34" charset="0"/>
              <a:buChar char="•"/>
            </a:pPr>
            <a:endParaRPr lang="en-US" dirty="0"/>
          </a:p>
        </p:txBody>
      </p:sp>
      <p:pic>
        <p:nvPicPr>
          <p:cNvPr id="3074" name="Picture 2" descr="Future Vectors &amp; Illustrations for Free Download | Freepik">
            <a:extLst>
              <a:ext uri="{FF2B5EF4-FFF2-40B4-BE49-F238E27FC236}">
                <a16:creationId xmlns:a16="http://schemas.microsoft.com/office/drawing/2014/main" id="{6F897400-88B1-19FC-247B-D97827FA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11801"/>
            <a:ext cx="3534316" cy="23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85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Text Placeholder 2"/>
          <p:cNvSpPr>
            <a:spLocks noGrp="1"/>
          </p:cNvSpPr>
          <p:nvPr>
            <p:ph type="body" sz="quarter" idx="35"/>
          </p:nvPr>
        </p:nvSpPr>
        <p:spPr>
          <a:xfrm>
            <a:off x="179512" y="1131590"/>
            <a:ext cx="5266928" cy="3600400"/>
          </a:xfrm>
        </p:spPr>
        <p:txBody>
          <a:bodyPr/>
          <a:lstStyle/>
          <a:p>
            <a:pPr marL="457200" indent="-457200" algn="l">
              <a:buFont typeface="Arial" panose="020B0604020202020204" pitchFamily="34" charset="0"/>
              <a:buChar char="•"/>
            </a:pPr>
            <a:r>
              <a:rPr lang="en-US" sz="1800" dirty="0"/>
              <a:t>There are some instances in the real-world such as class imbalance which cannot be prevented due to various reasons.</a:t>
            </a:r>
          </a:p>
          <a:p>
            <a:pPr marL="457200" indent="-457200" algn="l">
              <a:buFont typeface="Arial" panose="020B0604020202020204" pitchFamily="34" charset="0"/>
              <a:buChar char="•"/>
            </a:pPr>
            <a:r>
              <a:rPr lang="en-US" sz="1800" dirty="0"/>
              <a:t>Thanks to Machine learning techniques like Resampling, varying thresholds, ensemble learning, etc., Which can be used to deal with such specific real-world problems.</a:t>
            </a:r>
          </a:p>
          <a:p>
            <a:pPr marL="457200" indent="-457200" algn="l">
              <a:buFont typeface="Arial" panose="020B0604020202020204" pitchFamily="34" charset="0"/>
              <a:buChar char="•"/>
            </a:pPr>
            <a:r>
              <a:rPr lang="en-US" sz="1800" dirty="0"/>
              <a:t>Advances in Deep Learning, Re-</a:t>
            </a:r>
            <a:r>
              <a:rPr lang="en-US" sz="1800" dirty="0" err="1"/>
              <a:t>inforcement</a:t>
            </a:r>
            <a:r>
              <a:rPr lang="en-US" sz="1800" dirty="0"/>
              <a:t> Learning provide more methods to learn back from mistakes and make more close-to reality predictions.</a:t>
            </a:r>
          </a:p>
        </p:txBody>
      </p:sp>
      <p:pic>
        <p:nvPicPr>
          <p:cNvPr id="19458" name="Picture 2" descr="Final thoughts, conclusion or summary of all study topics, thinking about  solutions, result, outcome or opinion from business case study concept,  businessman with lightbulb idea of final thoughts. 4669652 Vector Art at">
            <a:extLst>
              <a:ext uri="{FF2B5EF4-FFF2-40B4-BE49-F238E27FC236}">
                <a16:creationId xmlns:a16="http://schemas.microsoft.com/office/drawing/2014/main" id="{89D40929-1700-B19D-D868-0F67029CB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533" y="1488165"/>
            <a:ext cx="3785617" cy="252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02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Text Placeholder 2"/>
          <p:cNvSpPr>
            <a:spLocks noGrp="1"/>
          </p:cNvSpPr>
          <p:nvPr>
            <p:ph type="body" sz="quarter" idx="35"/>
          </p:nvPr>
        </p:nvSpPr>
        <p:spPr>
          <a:xfrm>
            <a:off x="457200" y="1211801"/>
            <a:ext cx="8144109" cy="3232157"/>
          </a:xfrm>
        </p:spPr>
        <p:txBody>
          <a:bodyPr/>
          <a:lstStyle/>
          <a:p>
            <a:pPr marL="457200" indent="-457200" algn="l">
              <a:buFont typeface="+mj-lt"/>
              <a:buAutoNum type="arabicPeriod"/>
            </a:pPr>
            <a:r>
              <a:rPr lang="en-US" b="0" i="0" dirty="0">
                <a:solidFill>
                  <a:srgbClr val="333333"/>
                </a:solidFill>
                <a:effectLst/>
                <a:latin typeface="Calibri" panose="020F0502020204030204" pitchFamily="34" charset="0"/>
                <a:cs typeface="Calibri" panose="020F0502020204030204" pitchFamily="34" charset="0"/>
              </a:rPr>
              <a:t>Campus K. Credit card fraud detection using machine learning models and collating machine learning models. Int J Pure Appl Math. 2018;118(20):825–38.</a:t>
            </a:r>
          </a:p>
          <a:p>
            <a:pPr marL="457200" indent="-457200" algn="l">
              <a:buFont typeface="+mj-lt"/>
              <a:buAutoNum type="arabicPeriod"/>
            </a:pPr>
            <a:r>
              <a:rPr lang="en-IN" b="0" i="0" dirty="0">
                <a:solidFill>
                  <a:srgbClr val="333333"/>
                </a:solidFill>
                <a:effectLst/>
                <a:latin typeface="Calibri" panose="020F0502020204030204" pitchFamily="34" charset="0"/>
                <a:cs typeface="Calibri" panose="020F0502020204030204" pitchFamily="34" charset="0"/>
              </a:rPr>
              <a:t>Varmedja D, Karanovic M, Sladojevic S, Arsenovic M, Anderla A. Credit card fraud detection-machine learning methods. In: 18th international symposium INFOTEH-JAHORINA (INFOTEH); 2019. p. 1-5.</a:t>
            </a:r>
            <a:endParaRPr lang="en-US" dirty="0">
              <a:solidFill>
                <a:srgbClr val="333333"/>
              </a:solidFill>
              <a:latin typeface="Calibri" panose="020F0502020204030204" pitchFamily="34" charset="0"/>
              <a:cs typeface="Calibri" panose="020F0502020204030204" pitchFamily="34" charset="0"/>
            </a:endParaRPr>
          </a:p>
          <a:p>
            <a:pPr marL="457200" indent="-457200" algn="l">
              <a:buFont typeface="+mj-lt"/>
              <a:buAutoNum type="arabicPeriod"/>
            </a:pPr>
            <a:r>
              <a:rPr lang="en-IN" b="0" i="0" dirty="0">
                <a:solidFill>
                  <a:srgbClr val="333333"/>
                </a:solidFill>
                <a:effectLst/>
                <a:latin typeface="Calibri" panose="020F0502020204030204" pitchFamily="34" charset="0"/>
                <a:cs typeface="Calibri" panose="020F0502020204030204" pitchFamily="34" charset="0"/>
              </a:rPr>
              <a:t>Dornadula VN, Geetha S. Credit card fraud detection using machine learning algorithms. Proc Comput Sci. 2019;165:631–41.</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97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1187624" y="555526"/>
            <a:ext cx="3803239" cy="1440160"/>
          </a:xfrm>
        </p:spPr>
        <p:txBody>
          <a:bodyPr/>
          <a:lstStyle/>
          <a:p>
            <a:r>
              <a:rPr lang="en-US" sz="1600" b="0" i="0" dirty="0">
                <a:solidFill>
                  <a:srgbClr val="252525"/>
                </a:solidFill>
                <a:effectLst/>
                <a:latin typeface="Open Sans" panose="020B0606030504020204" pitchFamily="34" charset="0"/>
              </a:rPr>
              <a:t>Credit card fraudsters are increasingly using digital means to steal the credit card number and accompanying personal information to make illicit transactions, according to the National Credit Union for Western Union (NCU).</a:t>
            </a:r>
            <a:endParaRPr lang="en-US" sz="16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151537A8-B1D0-C9A1-6994-9659A4F4A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7494"/>
            <a:ext cx="3803239" cy="2160240"/>
          </a:xfrm>
          <a:prstGeom prst="rect">
            <a:avLst/>
          </a:prstGeom>
        </p:spPr>
      </p:pic>
      <p:pic>
        <p:nvPicPr>
          <p:cNvPr id="2050" name="Picture 2" descr="Credit Card Fraud - Types of Frauds &amp; How to Prevent | IDFC FIRST Bank">
            <a:extLst>
              <a:ext uri="{FF2B5EF4-FFF2-40B4-BE49-F238E27FC236}">
                <a16:creationId xmlns:a16="http://schemas.microsoft.com/office/drawing/2014/main" id="{E7160830-DB77-19CD-4C7A-ABF52785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10238"/>
            <a:ext cx="3445835" cy="19497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E678E36-072A-94B9-4927-542E71287912}"/>
              </a:ext>
            </a:extLst>
          </p:cNvPr>
          <p:cNvSpPr txBox="1"/>
          <p:nvPr/>
        </p:nvSpPr>
        <p:spPr>
          <a:xfrm>
            <a:off x="5681531" y="3147814"/>
            <a:ext cx="2736304" cy="923330"/>
          </a:xfrm>
          <a:prstGeom prst="rect">
            <a:avLst/>
          </a:prstGeom>
          <a:noFill/>
        </p:spPr>
        <p:txBody>
          <a:bodyPr wrap="square" rtlCol="0">
            <a:spAutoFit/>
          </a:bodyPr>
          <a:lstStyle/>
          <a:p>
            <a:r>
              <a:rPr lang="en-US" dirty="0"/>
              <a:t>This has been tied to Identity theft which is common today</a:t>
            </a:r>
          </a:p>
        </p:txBody>
      </p:sp>
    </p:spTree>
    <p:extLst>
      <p:ext uri="{BB962C8B-B14F-4D97-AF65-F5344CB8AC3E}">
        <p14:creationId xmlns:p14="http://schemas.microsoft.com/office/powerpoint/2010/main" val="1063928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Page 10 | Thank you presentation Images | Free Vectors, Stock Photos &amp; PSD">
            <a:extLst>
              <a:ext uri="{FF2B5EF4-FFF2-40B4-BE49-F238E27FC236}">
                <a16:creationId xmlns:a16="http://schemas.microsoft.com/office/drawing/2014/main" id="{680DB9D1-D363-9ADB-D4C7-1B05503B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01"/>
            <a:ext cx="9144000" cy="513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1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 Statistics</a:t>
            </a:r>
          </a:p>
        </p:txBody>
      </p:sp>
      <p:sp>
        <p:nvSpPr>
          <p:cNvPr id="3" name="Text Placeholder 2"/>
          <p:cNvSpPr>
            <a:spLocks noGrp="1"/>
          </p:cNvSpPr>
          <p:nvPr>
            <p:ph type="body" sz="quarter" idx="35"/>
          </p:nvPr>
        </p:nvSpPr>
        <p:spPr>
          <a:xfrm>
            <a:off x="4211960" y="1203598"/>
            <a:ext cx="4680520" cy="2232248"/>
          </a:xfrm>
        </p:spPr>
        <p:txBody>
          <a:bodyPr/>
          <a:lstStyle/>
          <a:p>
            <a:pPr algn="l">
              <a:buFont typeface="Arial" panose="020B0604020202020204" pitchFamily="34" charset="0"/>
              <a:buChar char="•"/>
            </a:pPr>
            <a:r>
              <a:rPr lang="en-US" sz="1400" dirty="0"/>
              <a:t>A total of $28.58 billion credit card fraud loss was suffered by credit card issuers, merchants, and consumers in 2020.</a:t>
            </a:r>
          </a:p>
          <a:p>
            <a:pPr algn="l">
              <a:buFont typeface="Arial" panose="020B0604020202020204" pitchFamily="34" charset="0"/>
              <a:buChar char="•"/>
            </a:pPr>
            <a:r>
              <a:rPr lang="en-US" sz="1400" dirty="0"/>
              <a:t>The global loss due to credit card fraud is estimated to reach e $49.32 billion in 2030.</a:t>
            </a:r>
          </a:p>
          <a:p>
            <a:pPr algn="l">
              <a:buFont typeface="Arial" panose="020B0604020202020204" pitchFamily="34" charset="0"/>
              <a:buChar char="•"/>
            </a:pPr>
            <a:r>
              <a:rPr lang="en-US" sz="1400" dirty="0"/>
              <a:t>The total amount of money lost on fraud performed on UK-issued cards in 2020 is £574.2 million.</a:t>
            </a:r>
          </a:p>
          <a:p>
            <a:pPr algn="l">
              <a:buFont typeface="Arial" panose="020B0604020202020204" pitchFamily="34" charset="0"/>
              <a:buChar char="•"/>
            </a:pPr>
            <a:r>
              <a:rPr lang="en-US" sz="1400" dirty="0"/>
              <a:t>In 2020, 3.5% of American credit card holders reported a credit card loss, theft, or fraud in the past 12 months.</a:t>
            </a:r>
          </a:p>
          <a:p>
            <a:pPr algn="l">
              <a:buFont typeface="Arial" panose="020B0604020202020204" pitchFamily="34" charset="0"/>
              <a:buChar char="•"/>
            </a:pPr>
            <a:r>
              <a:rPr lang="en-US" sz="1400" dirty="0"/>
              <a:t>The Federal Trade Commission reported receiving 389,845 credit card fraud reports in 2021.</a:t>
            </a:r>
          </a:p>
          <a:p>
            <a:pPr algn="l">
              <a:buFont typeface="Arial" panose="020B0604020202020204" pitchFamily="34" charset="0"/>
              <a:buChar char="•"/>
            </a:pPr>
            <a:r>
              <a:rPr lang="en-US" sz="1400" dirty="0"/>
              <a:t>88,354 of the frauds that resulted in money loss in 2021 involved credit cards.</a:t>
            </a:r>
            <a:endParaRPr lang="en-US" sz="1400" dirty="0">
              <a:solidFill>
                <a:schemeClr val="bg2">
                  <a:lumMod val="10000"/>
                </a:schemeClr>
              </a:solidFill>
            </a:endParaRPr>
          </a:p>
        </p:txBody>
      </p:sp>
      <p:pic>
        <p:nvPicPr>
          <p:cNvPr id="5" name="Picture 4" descr="Diagram&#10;&#10;Description automatically generated with low confidence">
            <a:extLst>
              <a:ext uri="{FF2B5EF4-FFF2-40B4-BE49-F238E27FC236}">
                <a16:creationId xmlns:a16="http://schemas.microsoft.com/office/drawing/2014/main" id="{351B3861-41B3-CEE7-3FCE-EF11D7C6D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54150"/>
            <a:ext cx="3810000" cy="2235200"/>
          </a:xfrm>
          <a:prstGeom prst="rect">
            <a:avLst/>
          </a:prstGeom>
        </p:spPr>
      </p:pic>
    </p:spTree>
    <p:extLst>
      <p:ext uri="{BB962C8B-B14F-4D97-AF65-F5344CB8AC3E}">
        <p14:creationId xmlns:p14="http://schemas.microsoft.com/office/powerpoint/2010/main" val="315612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 Detection</a:t>
            </a:r>
          </a:p>
        </p:txBody>
      </p:sp>
      <p:sp>
        <p:nvSpPr>
          <p:cNvPr id="3" name="Text Placeholder 2"/>
          <p:cNvSpPr>
            <a:spLocks noGrp="1"/>
          </p:cNvSpPr>
          <p:nvPr>
            <p:ph type="body" sz="quarter" idx="35"/>
          </p:nvPr>
        </p:nvSpPr>
        <p:spPr/>
        <p:txBody>
          <a:bodyPr/>
          <a:lstStyle/>
          <a:p>
            <a:pPr algn="l"/>
            <a:r>
              <a:rPr lang="en-US" b="1" i="0" dirty="0">
                <a:solidFill>
                  <a:srgbClr val="101E2E"/>
                </a:solidFill>
                <a:effectLst/>
                <a:latin typeface="Inter"/>
              </a:rPr>
              <a:t>Credit card fraud detection</a:t>
            </a:r>
            <a:r>
              <a:rPr lang="en-US" b="0" i="0" dirty="0">
                <a:solidFill>
                  <a:srgbClr val="101E2E"/>
                </a:solidFill>
                <a:effectLst/>
                <a:latin typeface="Inter"/>
              </a:rPr>
              <a:t> is the collective term for the policies, tools, methodologies, and practices that credit card companies and financial institutions take to combat identity fraud and stop fraudulent transactions.  </a:t>
            </a:r>
          </a:p>
          <a:p>
            <a:pPr marL="342900" indent="-342900" algn="l">
              <a:buFont typeface="Arial" panose="020B0604020202020204" pitchFamily="34" charset="0"/>
              <a:buChar char="•"/>
            </a:pPr>
            <a:r>
              <a:rPr lang="en-US" sz="1600" b="0" i="0" dirty="0">
                <a:solidFill>
                  <a:srgbClr val="101E2E"/>
                </a:solidFill>
                <a:effectLst/>
                <a:latin typeface="Inter"/>
              </a:rPr>
              <a:t> In recent years, as the amount of data has exploded and the number of payment card transactions has skyrocketed, fraud detection has become largely digitized and automated.</a:t>
            </a:r>
          </a:p>
          <a:p>
            <a:pPr marL="342900" indent="-342900" algn="l">
              <a:buFont typeface="Arial" panose="020B0604020202020204" pitchFamily="34" charset="0"/>
              <a:buChar char="•"/>
            </a:pPr>
            <a:r>
              <a:rPr lang="en-US" sz="1600" b="0" i="0" dirty="0">
                <a:solidFill>
                  <a:srgbClr val="101E2E"/>
                </a:solidFill>
                <a:effectLst/>
                <a:latin typeface="Inter"/>
              </a:rPr>
              <a:t>Most modern solutions leverage </a:t>
            </a:r>
            <a:r>
              <a:rPr lang="en-US" sz="1600" b="1" i="0" dirty="0">
                <a:solidFill>
                  <a:srgbClr val="101E2E"/>
                </a:solidFill>
                <a:effectLst/>
                <a:latin typeface="Inter"/>
              </a:rPr>
              <a:t>artificial intelligence (AI)</a:t>
            </a:r>
            <a:r>
              <a:rPr lang="en-US" sz="1600" b="0" i="0" dirty="0">
                <a:solidFill>
                  <a:srgbClr val="101E2E"/>
                </a:solidFill>
                <a:effectLst/>
                <a:latin typeface="Inter"/>
              </a:rPr>
              <a:t> and </a:t>
            </a:r>
            <a:r>
              <a:rPr lang="en-US" sz="1600" b="1" i="0" dirty="0">
                <a:solidFill>
                  <a:srgbClr val="101E2E"/>
                </a:solidFill>
                <a:effectLst/>
                <a:latin typeface="Inter"/>
              </a:rPr>
              <a:t>machine learning (ML)</a:t>
            </a:r>
            <a:r>
              <a:rPr lang="en-US" sz="1600" b="0" i="0" dirty="0">
                <a:solidFill>
                  <a:srgbClr val="101E2E"/>
                </a:solidFill>
                <a:effectLst/>
                <a:latin typeface="Inter"/>
              </a:rPr>
              <a:t> to manage data analysis, predictive modeling, decision-making, fraud alerts and remediation activity that occur when individual instances of credit card fraud are detected.  </a:t>
            </a:r>
            <a:endParaRPr lang="en-US" sz="1600" dirty="0"/>
          </a:p>
        </p:txBody>
      </p:sp>
    </p:spTree>
    <p:extLst>
      <p:ext uri="{BB962C8B-B14F-4D97-AF65-F5344CB8AC3E}">
        <p14:creationId xmlns:p14="http://schemas.microsoft.com/office/powerpoint/2010/main" val="396464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With Current Fraud Detection</a:t>
            </a:r>
          </a:p>
        </p:txBody>
      </p:sp>
      <p:sp>
        <p:nvSpPr>
          <p:cNvPr id="3" name="Text Placeholder 2"/>
          <p:cNvSpPr>
            <a:spLocks noGrp="1"/>
          </p:cNvSpPr>
          <p:nvPr>
            <p:ph type="body" sz="quarter" idx="35"/>
          </p:nvPr>
        </p:nvSpPr>
        <p:spPr>
          <a:xfrm>
            <a:off x="179512" y="1373540"/>
            <a:ext cx="5040560" cy="2660650"/>
          </a:xfrm>
        </p:spPr>
        <p:txBody>
          <a:bodyPr/>
          <a:lstStyle/>
          <a:p>
            <a:pPr marL="457200" indent="-457200" algn="l">
              <a:buFont typeface="Arial" panose="020B0604020202020204" pitchFamily="34" charset="0"/>
              <a:buChar char="•"/>
            </a:pPr>
            <a:r>
              <a:rPr lang="en-US" dirty="0"/>
              <a:t>Unbalanced Data - Less than 0.5% credit card transactions are fraud which is rare occurrence.</a:t>
            </a:r>
          </a:p>
          <a:p>
            <a:pPr marL="457200" indent="-457200" algn="l">
              <a:buFont typeface="Arial" panose="020B0604020202020204" pitchFamily="34" charset="0"/>
              <a:buChar char="•"/>
            </a:pPr>
            <a:r>
              <a:rPr lang="en-US" dirty="0"/>
              <a:t>Optimal Efficiency - Less than 8 sec to flag a transaction.</a:t>
            </a:r>
          </a:p>
          <a:p>
            <a:pPr marL="457200" indent="-457200" algn="l">
              <a:buFont typeface="Arial" panose="020B0604020202020204" pitchFamily="34" charset="0"/>
              <a:buChar char="•"/>
            </a:pPr>
            <a:r>
              <a:rPr lang="en-US" dirty="0"/>
              <a:t>Incorrect Flagging - Avoid harassing real customers.</a:t>
            </a:r>
          </a:p>
        </p:txBody>
      </p:sp>
      <p:pic>
        <p:nvPicPr>
          <p:cNvPr id="9218" name="Picture 2" descr="11 Big SEO Challenges You'll Face in Your Career">
            <a:extLst>
              <a:ext uri="{FF2B5EF4-FFF2-40B4-BE49-F238E27FC236}">
                <a16:creationId xmlns:a16="http://schemas.microsoft.com/office/drawing/2014/main" id="{60950575-2A2C-7A45-E567-D43AD21EA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744" y="1515616"/>
            <a:ext cx="4023368" cy="211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8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to tackle Credit Card Fraud</a:t>
            </a:r>
          </a:p>
        </p:txBody>
      </p:sp>
      <p:sp>
        <p:nvSpPr>
          <p:cNvPr id="3" name="Text Placeholder 2"/>
          <p:cNvSpPr>
            <a:spLocks noGrp="1"/>
          </p:cNvSpPr>
          <p:nvPr>
            <p:ph type="body" sz="quarter" idx="35"/>
          </p:nvPr>
        </p:nvSpPr>
        <p:spPr>
          <a:xfrm>
            <a:off x="611560" y="1419622"/>
            <a:ext cx="5544616" cy="1296144"/>
          </a:xfrm>
        </p:spPr>
        <p:txBody>
          <a:bodyPr/>
          <a:lstStyle/>
          <a:p>
            <a:pPr marL="342900" indent="-342900" algn="l">
              <a:buFont typeface="Arial" panose="020B0604020202020204" pitchFamily="34" charset="0"/>
              <a:buChar char="•"/>
            </a:pPr>
            <a:r>
              <a:rPr lang="en-US" sz="2300" dirty="0"/>
              <a:t>Rule-Based or Traditional Based Approach</a:t>
            </a:r>
          </a:p>
          <a:p>
            <a:pPr marL="342900" indent="-342900" algn="l">
              <a:buFont typeface="Arial" panose="020B0604020202020204" pitchFamily="34" charset="0"/>
              <a:buChar char="•"/>
            </a:pPr>
            <a:r>
              <a:rPr lang="en-US" sz="2300" dirty="0"/>
              <a:t>Data Science Approach</a:t>
            </a:r>
          </a:p>
        </p:txBody>
      </p:sp>
      <p:pic>
        <p:nvPicPr>
          <p:cNvPr id="7" name="Picture 6" descr="A picture containing text, clipart&#10;&#10;Description automatically generated">
            <a:extLst>
              <a:ext uri="{FF2B5EF4-FFF2-40B4-BE49-F238E27FC236}">
                <a16:creationId xmlns:a16="http://schemas.microsoft.com/office/drawing/2014/main" id="{679AF392-7BB3-C6CE-2284-40C456CA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211710"/>
            <a:ext cx="3665984" cy="1832992"/>
          </a:xfrm>
          <a:prstGeom prst="rect">
            <a:avLst/>
          </a:prstGeom>
        </p:spPr>
      </p:pic>
    </p:spTree>
    <p:extLst>
      <p:ext uri="{BB962C8B-B14F-4D97-AF65-F5344CB8AC3E}">
        <p14:creationId xmlns:p14="http://schemas.microsoft.com/office/powerpoint/2010/main" val="125269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Rule-Based or Traditional Based Approach</a:t>
            </a:r>
          </a:p>
        </p:txBody>
      </p:sp>
      <p:sp>
        <p:nvSpPr>
          <p:cNvPr id="3" name="Text Placeholder 2"/>
          <p:cNvSpPr>
            <a:spLocks noGrp="1"/>
          </p:cNvSpPr>
          <p:nvPr>
            <p:ph type="body" sz="quarter" idx="35"/>
          </p:nvPr>
        </p:nvSpPr>
        <p:spPr>
          <a:xfrm>
            <a:off x="3851919" y="1275606"/>
            <a:ext cx="5395405" cy="2520280"/>
          </a:xfrm>
        </p:spPr>
        <p:txBody>
          <a:bodyPr/>
          <a:lstStyle/>
          <a:p>
            <a:pPr algn="l"/>
            <a:r>
              <a:rPr lang="en-US" b="1" dirty="0"/>
              <a:t>A rule-based system is a system that applies human-made rules to store, sort and manipulate data.</a:t>
            </a:r>
          </a:p>
          <a:p>
            <a:pPr algn="l"/>
            <a:r>
              <a:rPr lang="en-US" dirty="0"/>
              <a:t>Algorithms are written by fraud analysts which follow strict rules.</a:t>
            </a:r>
          </a:p>
        </p:txBody>
      </p:sp>
      <p:pic>
        <p:nvPicPr>
          <p:cNvPr id="5" name="Picture 4" descr="Graphical user interface, application&#10;&#10;Description automatically generated">
            <a:extLst>
              <a:ext uri="{FF2B5EF4-FFF2-40B4-BE49-F238E27FC236}">
                <a16:creationId xmlns:a16="http://schemas.microsoft.com/office/drawing/2014/main" id="{0F34ABA0-77BE-637D-B846-89409EE3D3E9}"/>
              </a:ext>
            </a:extLst>
          </p:cNvPr>
          <p:cNvPicPr>
            <a:picLocks noChangeAspect="1"/>
          </p:cNvPicPr>
          <p:nvPr/>
        </p:nvPicPr>
        <p:blipFill rotWithShape="1">
          <a:blip r:embed="rId2">
            <a:extLst>
              <a:ext uri="{28A0092B-C50C-407E-A947-70E740481C1C}">
                <a14:useLocalDpi xmlns:a14="http://schemas.microsoft.com/office/drawing/2010/main" val="0"/>
              </a:ext>
            </a:extLst>
          </a:blip>
          <a:srcRect t="15744" b="7012"/>
          <a:stretch/>
        </p:blipFill>
        <p:spPr>
          <a:xfrm>
            <a:off x="251519" y="1063228"/>
            <a:ext cx="3537687" cy="2732658"/>
          </a:xfrm>
          <a:prstGeom prst="rect">
            <a:avLst/>
          </a:prstGeom>
        </p:spPr>
      </p:pic>
    </p:spTree>
    <p:extLst>
      <p:ext uri="{BB962C8B-B14F-4D97-AF65-F5344CB8AC3E}">
        <p14:creationId xmlns:p14="http://schemas.microsoft.com/office/powerpoint/2010/main" val="539020673"/>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L" id="{CC67C15F-D920-0645-9398-2AC2F7FD00E9}" vid="{2E2B7605-3901-E64B-8172-A161DCD59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1484</TotalTime>
  <Words>1368</Words>
  <Application>Microsoft Macintosh PowerPoint</Application>
  <PresentationFormat>On-screen Show (16:9)</PresentationFormat>
  <Paragraphs>145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Andale Mono</vt:lpstr>
      <vt:lpstr>Arial</vt:lpstr>
      <vt:lpstr>Calibri</vt:lpstr>
      <vt:lpstr>Inter</vt:lpstr>
      <vt:lpstr>Open Sans</vt:lpstr>
      <vt:lpstr>1985</vt:lpstr>
      <vt:lpstr>Credit Card Fraud Detection</vt:lpstr>
      <vt:lpstr>Team Details </vt:lpstr>
      <vt:lpstr>Credit Card Fraud</vt:lpstr>
      <vt:lpstr>PowerPoint Presentation</vt:lpstr>
      <vt:lpstr>Credit Card Fraud Statistics</vt:lpstr>
      <vt:lpstr>Credit Card Fraud Detection</vt:lpstr>
      <vt:lpstr>Challenges With Current Fraud Detection</vt:lpstr>
      <vt:lpstr>Approach to tackle Credit Card Fraud</vt:lpstr>
      <vt:lpstr>Rule-Based or Traditional Based Approach</vt:lpstr>
      <vt:lpstr>Disadvantages</vt:lpstr>
      <vt:lpstr>Data Science Approach </vt:lpstr>
      <vt:lpstr>Dataset </vt:lpstr>
      <vt:lpstr>Exploratory Data Analysis</vt:lpstr>
      <vt:lpstr>Problems dealing with class imbalance</vt:lpstr>
      <vt:lpstr>Techniques to Overcome Imbalance</vt:lpstr>
      <vt:lpstr>Under Sampling</vt:lpstr>
      <vt:lpstr>Under Sampling Techniques Used</vt:lpstr>
      <vt:lpstr>Over Sampling</vt:lpstr>
      <vt:lpstr>Over Sampling Techniques Used</vt:lpstr>
      <vt:lpstr>Comparing Scores by Different sampling Techniques</vt:lpstr>
      <vt:lpstr>Related Work</vt:lpstr>
      <vt:lpstr>Methodology</vt:lpstr>
      <vt:lpstr>Bagging (Random Forest)</vt:lpstr>
      <vt:lpstr>Boosting(XG Boost)</vt:lpstr>
      <vt:lpstr>PowerPoint Presentation</vt:lpstr>
      <vt:lpstr>Voting Classifier</vt:lpstr>
      <vt:lpstr>Neural Network(MLP Classifier)</vt:lpstr>
      <vt:lpstr>Why is Accuracy not a good metric?</vt:lpstr>
      <vt:lpstr>Performance Evaluation </vt:lpstr>
      <vt:lpstr>Precision </vt:lpstr>
      <vt:lpstr>Recall </vt:lpstr>
      <vt:lpstr>PowerPoint Presentation</vt:lpstr>
      <vt:lpstr>PowerPoint Presentation</vt:lpstr>
      <vt:lpstr>ROC - AUC Curve</vt:lpstr>
      <vt:lpstr>PowerPoint Presentation</vt:lpstr>
      <vt:lpstr>Comparing Results</vt:lpstr>
      <vt:lpstr>Future Improvements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Eric Vadeboncoeur</dc:creator>
  <cp:lastModifiedBy>Ramaswamy Iyappan</cp:lastModifiedBy>
  <cp:revision>35</cp:revision>
  <dcterms:created xsi:type="dcterms:W3CDTF">2019-07-30T02:05:01Z</dcterms:created>
  <dcterms:modified xsi:type="dcterms:W3CDTF">2022-12-06T02:40:49Z</dcterms:modified>
</cp:coreProperties>
</file>