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9BF82"/>
    <a:srgbClr val="E01AD2"/>
    <a:srgbClr val="CC6A86"/>
    <a:srgbClr val="77F9CE"/>
    <a:srgbClr val="66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40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5A93-AB89-466B-B79C-C31B7B705ED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7473-A551-4439-A048-D74254E8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D6C0-95B2-1DD5-7EA6-545CDFA86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methods for Solving wave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7EEB4-6312-6718-CA8C-AD622CFEF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Prepared By: Ramiz Mahmmud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ID: 18203035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MS Session: 2021-2022</a:t>
            </a:r>
          </a:p>
        </p:txBody>
      </p:sp>
    </p:spTree>
    <p:extLst>
      <p:ext uri="{BB962C8B-B14F-4D97-AF65-F5344CB8AC3E}">
        <p14:creationId xmlns:p14="http://schemas.microsoft.com/office/powerpoint/2010/main" val="332592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7E33-2FFD-6D64-5600-B91B8293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FF99"/>
                </a:solidFill>
              </a:rPr>
              <a:t>Von Neumann stability analysis of</a:t>
            </a:r>
            <a:br>
              <a:rPr lang="en-US" dirty="0">
                <a:solidFill>
                  <a:srgbClr val="66FF99"/>
                </a:solidFill>
              </a:rPr>
            </a:br>
            <a:r>
              <a:rPr lang="en-US" dirty="0">
                <a:solidFill>
                  <a:srgbClr val="66FF99"/>
                </a:solidFill>
              </a:rPr>
              <a:t>Lax method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DF8E8-5B6E-BB98-70CC-DFCD0E91A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Now,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Or,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for stability, 	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	or, 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Lax method is stable for	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Lax method is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conditionally stable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DF8E8-5B6E-BB98-70CC-DFCD0E91A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6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BEC4EA5-E57E-239A-B722-5F6CED20A267}"/>
              </a:ext>
            </a:extLst>
          </p:cNvPr>
          <p:cNvSpPr/>
          <p:nvPr/>
        </p:nvSpPr>
        <p:spPr>
          <a:xfrm>
            <a:off x="4523232" y="4011168"/>
            <a:ext cx="2036064" cy="768096"/>
          </a:xfrm>
          <a:prstGeom prst="rect">
            <a:avLst/>
          </a:prstGeom>
          <a:noFill/>
          <a:ln w="19050">
            <a:solidFill>
              <a:srgbClr val="E01AD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CE97-A87D-F0AF-E238-2DC2AB5A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</a:rPr>
              <a:t>Euler implicit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89FF6-796E-6D9E-16B0-2812B05DF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41523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implicit method Difference (FTCS) equation 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Or,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/>
                  <a:t>             </a:t>
                </a:r>
                <a:r>
                  <a:rPr lang="en-US" sz="2400" dirty="0">
                    <a:solidFill>
                      <a:srgbClr val="09BF82"/>
                    </a:solidFill>
                  </a:rPr>
                  <a:t>(4)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Here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known. To find the others values we have to solve system of linear equation.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89FF6-796E-6D9E-16B0-2812B05DF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4152336"/>
              </a:xfrm>
              <a:blipFill>
                <a:blip r:embed="rId2"/>
                <a:stretch>
                  <a:fillRect l="-766" t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E4350C3-16EA-38D9-82D8-BBD68D3243EE}"/>
              </a:ext>
            </a:extLst>
          </p:cNvPr>
          <p:cNvSpPr/>
          <p:nvPr/>
        </p:nvSpPr>
        <p:spPr>
          <a:xfrm>
            <a:off x="3547872" y="3767327"/>
            <a:ext cx="4059936" cy="10135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08FA6-DA71-724A-16BF-59F2EB135E6F}"/>
              </a:ext>
            </a:extLst>
          </p:cNvPr>
          <p:cNvSpPr/>
          <p:nvPr/>
        </p:nvSpPr>
        <p:spPr>
          <a:xfrm>
            <a:off x="3340608" y="3767327"/>
            <a:ext cx="4267200" cy="1154753"/>
          </a:xfrm>
          <a:prstGeom prst="rect">
            <a:avLst/>
          </a:prstGeom>
          <a:noFill/>
          <a:ln w="19050">
            <a:solidFill>
              <a:srgbClr val="09BF8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2DEF-C200-B73E-8C3A-C3387C87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C00CC"/>
                </a:solidFill>
              </a:rPr>
              <a:t>Von Neumann stability analysis of</a:t>
            </a:r>
            <a:br>
              <a:rPr lang="en-US" dirty="0">
                <a:solidFill>
                  <a:srgbClr val="CC00CC"/>
                </a:solidFill>
              </a:rPr>
            </a:br>
            <a:r>
              <a:rPr lang="en-US" dirty="0">
                <a:solidFill>
                  <a:srgbClr val="CC00CC"/>
                </a:solidFill>
              </a:rPr>
              <a:t>Euler implicit method</a:t>
            </a:r>
            <a:br>
              <a:rPr lang="en-US" dirty="0">
                <a:solidFill>
                  <a:srgbClr val="66FF99"/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7006A-284A-F13F-16CE-F6D37D81F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670304"/>
                <a:ext cx="10353762" cy="49499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Von Neumann stability analysis we get,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1+ⅈ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 the Euler implicit method is </a:t>
                </a:r>
                <a:r>
                  <a:rPr lang="en-US" dirty="0">
                    <a:solidFill>
                      <a:srgbClr val="FF0000"/>
                    </a:solidFill>
                  </a:rPr>
                  <a:t>unconditionally stable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7006A-284A-F13F-16CE-F6D37D81F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670304"/>
                <a:ext cx="10353762" cy="4949952"/>
              </a:xfrm>
              <a:blipFill>
                <a:blip r:embed="rId2"/>
                <a:stretch>
                  <a:fillRect l="-766" t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8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4680-0D8D-BDAA-2317-7AB05E8F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 frog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5769E-1E89-06F7-CFE7-AA0FFB68E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59488"/>
                <a:ext cx="10353762" cy="36951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Taking central time and central space difference formula we get equation for Leap Frog scheme.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			Or,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    </a:t>
                </a:r>
                <a:r>
                  <a:rPr lang="en-US" dirty="0">
                    <a:solidFill>
                      <a:srgbClr val="00B050"/>
                    </a:solidFill>
                  </a:rPr>
                  <a:t> (5)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Leap Frog method is stable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/>
                  <a:t> It is second order T.E scheme.</a:t>
                </a:r>
              </a:p>
              <a:p>
                <a:pPr marL="0" indent="0">
                  <a:buNone/>
                </a:pPr>
                <a:r>
                  <a:rPr lang="en-US" dirty="0"/>
                  <a:t>Leap Frog method is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conditionally 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5769E-1E89-06F7-CFE7-AA0FFB68E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59488"/>
                <a:ext cx="10353762" cy="3695136"/>
              </a:xfrm>
              <a:blipFill>
                <a:blip r:embed="rId2"/>
                <a:stretch>
                  <a:fillRect l="-707" t="-330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46243CD-409C-746F-8E0B-2E2C782905BA}"/>
              </a:ext>
            </a:extLst>
          </p:cNvPr>
          <p:cNvSpPr/>
          <p:nvPr/>
        </p:nvSpPr>
        <p:spPr>
          <a:xfrm>
            <a:off x="4157472" y="3907056"/>
            <a:ext cx="3597714" cy="5957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A0D3-1C48-DC60-5CDA-DB655BC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Crank-Nicolson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5BA37-00E3-3BB8-D126-481941B8D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41523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difference equation for convection equation using Crank-Nicolson method is given by: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                </a:t>
                </a:r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b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   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(6)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It is a second order accuracy method.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5BA37-00E3-3BB8-D126-481941B8D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4152336"/>
              </a:xfrm>
              <a:blipFill>
                <a:blip r:embed="rId2"/>
                <a:stretch>
                  <a:fillRect l="-1001" t="-147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5AF4EFC-88B4-6CFB-D087-0D57F0EB324D}"/>
              </a:ext>
            </a:extLst>
          </p:cNvPr>
          <p:cNvSpPr/>
          <p:nvPr/>
        </p:nvSpPr>
        <p:spPr>
          <a:xfrm>
            <a:off x="2231136" y="3694176"/>
            <a:ext cx="7266432" cy="12279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37D6-82FD-2DC4-2633-F4E52D75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neumann</a:t>
            </a:r>
            <a:r>
              <a:rPr lang="en-US" dirty="0"/>
              <a:t> stability analysis Crank-Nicolson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B7C7C-A483-FE3F-BBFC-EE7D46A4C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Using Von Neumann stability analysis, we get: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2400" dirty="0"/>
                  <a:t>Or,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;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B7C7C-A483-FE3F-BBFC-EE7D46A4C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0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55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253-DED3-C071-29AB-F023A95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neumann</a:t>
            </a:r>
            <a:r>
              <a:rPr lang="en-US" dirty="0"/>
              <a:t> stability analysis for Crank-Nicolson method(cont.)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B0BA2-C1B3-8890-C0A3-87BA5642F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23" y="2035104"/>
                <a:ext cx="10353762" cy="36951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−ⅈ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</m:num>
                          <m:den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Crank-Nicolson Method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unconditionally stable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B0BA2-C1B3-8890-C0A3-87BA5642F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23" y="2035104"/>
                <a:ext cx="10353762" cy="3695136"/>
              </a:xfrm>
              <a:blipFill>
                <a:blip r:embed="rId2"/>
                <a:stretch>
                  <a:fillRect l="-1001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F286835-DC68-DECB-DE35-9FBAD0964ED5}"/>
              </a:ext>
            </a:extLst>
          </p:cNvPr>
          <p:cNvSpPr/>
          <p:nvPr/>
        </p:nvSpPr>
        <p:spPr>
          <a:xfrm>
            <a:off x="1755648" y="3608832"/>
            <a:ext cx="3218688" cy="1036320"/>
          </a:xfrm>
          <a:prstGeom prst="rect">
            <a:avLst/>
          </a:prstGeom>
          <a:noFill/>
          <a:ln w="19050">
            <a:solidFill>
              <a:srgbClr val="CC00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06ED-BF91-2C6F-9288-408D6959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5919-5973-2AC3-404F-0432851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Fluid Dynamics and Heat Transfer by John C. Tannehill, Dale A. Anderson, Richard H. Pletcher</a:t>
            </a:r>
          </a:p>
          <a:p>
            <a:r>
              <a:rPr lang="en-US" dirty="0"/>
              <a:t>Computational Fluid Dynamics Volume I by Klaus A. Hoffmann, Steve T. Chiang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AA63-1EA0-852D-A98B-6A0B4EC5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23744"/>
            <a:ext cx="10353762" cy="1146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60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600-0371-6794-A7EC-02C88F56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wave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330BF-1758-7B22-475B-2285B2DD2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second order wave equation: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second order 1-D wave equation: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first order 1-D wave equation also known as 1-D linear convection equation:</a:t>
                </a:r>
              </a:p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330BF-1758-7B22-475B-2285B2DD2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9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23E-808F-CE9C-715B-A6447930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convection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9BD3-8A35-6278-A18A-1AA710860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pure initial value problem,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Initial condition: </a:t>
                </a:r>
                <a:r>
                  <a:rPr lang="en-US" sz="24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u(x,0) = f(x),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−∞&lt;</m:t>
                    </m:r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Exact solution: </a:t>
                </a:r>
                <a:r>
                  <a:rPr lang="en-US" sz="24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 , t) = f(x - c t)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B9BD3-8A35-6278-A18A-1AA710860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E391-0804-7A56-1F38-8C6FF44D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Euler explicit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7589E-C639-98CE-E815-91DE65134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5921"/>
                <a:ext cx="10353762" cy="463556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Converting PDE into FDE (FTCS):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</a:t>
                </a:r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FFFF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       or,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Putting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we get,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FFFF00"/>
                    </a:solidFill>
                  </a:rPr>
                  <a:t>                 </a:t>
                </a:r>
                <a:r>
                  <a:rPr lang="en-US" sz="2400" dirty="0"/>
                  <a:t>Or,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   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(1)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7589E-C639-98CE-E815-91DE65134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5921"/>
                <a:ext cx="10353762" cy="4635567"/>
              </a:xfr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9DEA04-B156-94F2-9F10-E55C177771B9}"/>
              </a:ext>
            </a:extLst>
          </p:cNvPr>
          <p:cNvSpPr/>
          <p:nvPr/>
        </p:nvSpPr>
        <p:spPr>
          <a:xfrm>
            <a:off x="2877312" y="5644896"/>
            <a:ext cx="4023360" cy="8046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18D0-B557-AF51-677B-D849135E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2166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Von Neumann stability analysis of Euler explicit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8E171-2908-95BB-EEB2-AAF804188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87296"/>
                <a:ext cx="10353762" cy="4535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Using Von Neumann stability analysis, we can put in </a:t>
                </a:r>
                <a:r>
                  <a:rPr lang="en-US" dirty="0">
                    <a:solidFill>
                      <a:srgbClr val="00B050"/>
                    </a:solidFill>
                  </a:rPr>
                  <a:t>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dirty="0">
                    <a:solidFill>
                      <a:srgbClr val="FFFF00"/>
                    </a:solidFill>
                  </a:rPr>
                  <a:t>G</a:t>
                </a:r>
                <a:r>
                  <a:rPr lang="en-US" dirty="0"/>
                  <a:t> is growth factor, </a:t>
                </a:r>
                <a:r>
                  <a:rPr lang="en-US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is wave number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ⅈ=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method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Equation (1) reduces to,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8E171-2908-95BB-EEB2-AAF804188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87296"/>
                <a:ext cx="10353762" cy="4535424"/>
              </a:xfrm>
              <a:blipFill>
                <a:blip r:embed="rId2"/>
                <a:stretch>
                  <a:fillRect l="-707" t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98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37F8-0AB7-6F84-C735-53E9670B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Von Neumann stability analysis of Euler explicit method(cont.)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50D8-80AE-5D65-6CEB-0EBBB353E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relation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−ⅈ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=2ⅈ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we get,		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=1−ⅈ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1+ⅈ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  				   </a:t>
                </a:r>
                <a:r>
                  <a:rPr lang="en-US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 Euler Explicit Method for convection equation is </a:t>
                </a:r>
                <a:r>
                  <a:rPr lang="en-US" dirty="0">
                    <a:solidFill>
                      <a:srgbClr val="FF0000"/>
                    </a:solidFill>
                  </a:rPr>
                  <a:t>unconditionally unstable.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50D8-80AE-5D65-6CEB-0EBBB353E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F0BA-7B6A-6544-D33B-1EB64510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(first order upwind or windward) differencing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78C5B-8E49-D65D-65D9-E66A7DB47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40243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Changing Forward space to Backward space in Euler explicit method:</a:t>
                </a:r>
              </a:p>
              <a:p>
                <a:pPr marL="0" indent="0">
                  <a:buNone/>
                </a:pPr>
                <a:r>
                  <a:rPr lang="en-US" dirty="0"/>
                  <a:t>Forward time backward space (FTBS):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Or,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         </a:t>
                </a:r>
                <a:r>
                  <a:rPr lang="en-US" dirty="0">
                    <a:solidFill>
                      <a:srgbClr val="00B050"/>
                    </a:solidFill>
                  </a:rPr>
                  <a:t>(2)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method is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conditionally stable</a:t>
                </a:r>
                <a:r>
                  <a:rPr lang="en-US" dirty="0"/>
                  <a:t>. Using Von Neumann stability analysis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78C5B-8E49-D65D-65D9-E66A7DB47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4024320"/>
              </a:xfrm>
              <a:blipFill>
                <a:blip r:embed="rId2"/>
                <a:stretch>
                  <a:fillRect l="-707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55BE75D-89B0-DCBD-4722-7ED0841F0FA7}"/>
              </a:ext>
            </a:extLst>
          </p:cNvPr>
          <p:cNvSpPr/>
          <p:nvPr/>
        </p:nvSpPr>
        <p:spPr>
          <a:xfrm>
            <a:off x="4218432" y="3852672"/>
            <a:ext cx="3328416" cy="6461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021-5678-8BEA-3642-E3673283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FF99"/>
                </a:solidFill>
              </a:rPr>
              <a:t>Lax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33239-AC70-72DA-4590-7F23C8AD8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Euler Explicit Method: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in Euler Explicit equation we get,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		</a:t>
                </a:r>
                <a:r>
                  <a:rPr lang="en-US" dirty="0"/>
                  <a:t>or,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        </a:t>
                </a:r>
                <a:r>
                  <a:rPr lang="en-US" dirty="0">
                    <a:solidFill>
                      <a:srgbClr val="00B050"/>
                    </a:solidFill>
                  </a:rPr>
                  <a:t>(3)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33239-AC70-72DA-4590-7F23C8AD8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F33EC19-A5A3-7B8A-1E5D-9EFC0A4856F2}"/>
              </a:ext>
            </a:extLst>
          </p:cNvPr>
          <p:cNvSpPr/>
          <p:nvPr/>
        </p:nvSpPr>
        <p:spPr>
          <a:xfrm>
            <a:off x="3706368" y="4303776"/>
            <a:ext cx="4120896" cy="9631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4C84-3D0B-08FF-A0C8-772FA97B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FF99"/>
                </a:solidFill>
              </a:rPr>
              <a:t>Von Neumann stability analysis of</a:t>
            </a:r>
            <a:br>
              <a:rPr lang="en-US" dirty="0">
                <a:solidFill>
                  <a:srgbClr val="66FF99"/>
                </a:solidFill>
              </a:rPr>
            </a:br>
            <a:r>
              <a:rPr lang="en-US" dirty="0">
                <a:solidFill>
                  <a:srgbClr val="66FF99"/>
                </a:solidFill>
              </a:rPr>
              <a:t>Lax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A5607-E045-F1E1-D73A-CF8341198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Von Neumann stability analysis we get,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Or,  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−ⅈ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Or,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−ⅈ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A5607-E045-F1E1-D73A-CF8341198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7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511</TotalTime>
  <Words>927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Cambria Math</vt:lpstr>
      <vt:lpstr>Rockwell</vt:lpstr>
      <vt:lpstr>Damask</vt:lpstr>
      <vt:lpstr>Numerical methods for Solving wave equation</vt:lpstr>
      <vt:lpstr>Introduction to wave equation</vt:lpstr>
      <vt:lpstr>Solution of convection equation</vt:lpstr>
      <vt:lpstr>Euler explicit method</vt:lpstr>
      <vt:lpstr>Von Neumann stability analysis of Euler explicit method</vt:lpstr>
      <vt:lpstr>Von Neumann stability analysis of Euler explicit method(cont.)</vt:lpstr>
      <vt:lpstr>Upstream (first order upwind or windward) differencing method</vt:lpstr>
      <vt:lpstr>Lax method</vt:lpstr>
      <vt:lpstr>Von Neumann stability analysis of Lax method</vt:lpstr>
      <vt:lpstr>Von Neumann stability analysis of Lax method (cont.)</vt:lpstr>
      <vt:lpstr>Euler implicit method</vt:lpstr>
      <vt:lpstr>Von Neumann stability analysis of Euler implicit method </vt:lpstr>
      <vt:lpstr>Leap frog method</vt:lpstr>
      <vt:lpstr>Crank-Nicolson method</vt:lpstr>
      <vt:lpstr>Von neumann stability analysis Crank-Nicolson method</vt:lpstr>
      <vt:lpstr>Von neumann stability analysis for Crank-Nicolson method(cont.)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wave equation</dc:title>
  <dc:creator>Ramiz Mahmmud</dc:creator>
  <cp:lastModifiedBy>Ramiz Mahmmud</cp:lastModifiedBy>
  <cp:revision>8</cp:revision>
  <dcterms:created xsi:type="dcterms:W3CDTF">2024-02-17T14:39:29Z</dcterms:created>
  <dcterms:modified xsi:type="dcterms:W3CDTF">2024-02-28T02:58:30Z</dcterms:modified>
</cp:coreProperties>
</file>