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59" r:id="rId5"/>
    <p:sldId id="265" r:id="rId6"/>
    <p:sldId id="261" r:id="rId7"/>
    <p:sldId id="278" r:id="rId8"/>
    <p:sldId id="266" r:id="rId9"/>
    <p:sldId id="269" r:id="rId10"/>
    <p:sldId id="270" r:id="rId11"/>
    <p:sldId id="271" r:id="rId12"/>
    <p:sldId id="273" r:id="rId13"/>
    <p:sldId id="274" r:id="rId14"/>
    <p:sldId id="275" r:id="rId15"/>
    <p:sldId id="276" r:id="rId16"/>
    <p:sldId id="277" r:id="rId17"/>
    <p:sldId id="287" r:id="rId18"/>
    <p:sldId id="288" r:id="rId19"/>
    <p:sldId id="28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janibram885@gmail.com" initials="" lastIdx="1" clrIdx="0">
    <p:extLst>
      <p:ext uri="{19B8F6BF-5375-455C-9EA6-DF929625EA0E}">
        <p15:presenceInfo xmlns:p15="http://schemas.microsoft.com/office/powerpoint/2012/main" userId="2dec907ad88f60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commentAuthors" Target="commentAuthor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4T19:35:55.361" idx="1">
    <p:pos x="10" y="10"/>
    <p:text>Advanced Detection Techniques: Continued research and development in the field of cybersecurity will lead to the creation of more sophisticated detection techniques for identifying and mitigating keylogger threats. This could involve the use of machine learning algorithms, behavior analysis, and anomaly detection to recognize patterns associated with keylogger activity.
Enhanced Endpoint Security Solutions: The development of more robust and intelligent endpoint security solutions will play a crucial role in combating keylogger threats. Future innovations may include the integration of artificial intelligence and predictive analytics to proactively detect and prevent keylogger attacks in real-time.
Secure Hardware Solutions: As keyloggers can sometimes exploit vulnerabilities at the hardware level, there is potential for the development of secure hardware solutions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592CF2-A4A6-164A-AC32-C98B510DF960}" type="datetimeFigureOut">
              <a:rPr lang="en-US" smtClean="0"/>
              <a:t>4/5/2024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00480-C72C-D848-8DA4-E3314A830938}" type="slidenum">
              <a:rPr lang="en-US" smtClean="0"/>
              <a:t>‹#›</a:t>
            </a:fld>
            <a:endParaRPr lang="en-US"/>
          </a:p>
        </p:txBody>
      </p:sp>
    </p:spTree>
    <p:extLst>
      <p:ext uri="{BB962C8B-B14F-4D97-AF65-F5344CB8AC3E}">
        <p14:creationId xmlns:p14="http://schemas.microsoft.com/office/powerpoint/2010/main" val="3298733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8100480-C72C-D848-8DA4-E3314A830938}" type="slidenum">
              <a:rPr lang="en-US" smtClean="0"/>
              <a:t>1</a:t>
            </a:fld>
            <a:endParaRPr lang="en-US"/>
          </a:p>
        </p:txBody>
      </p:sp>
    </p:spTree>
    <p:extLst>
      <p:ext uri="{BB962C8B-B14F-4D97-AF65-F5344CB8AC3E}">
        <p14:creationId xmlns:p14="http://schemas.microsoft.com/office/powerpoint/2010/main" val="2229660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a:p>
            <a:endParaRPr lang="en-IN"/>
          </a:p>
          <a:p>
            <a:endParaRPr lang="en-US"/>
          </a:p>
        </p:txBody>
      </p:sp>
      <p:sp>
        <p:nvSpPr>
          <p:cNvPr id="4" name="Slide Number Placeholder 3"/>
          <p:cNvSpPr>
            <a:spLocks noGrp="1"/>
          </p:cNvSpPr>
          <p:nvPr>
            <p:ph type="sldNum" sz="quarter" idx="5"/>
          </p:nvPr>
        </p:nvSpPr>
        <p:spPr/>
        <p:txBody>
          <a:bodyPr/>
          <a:lstStyle/>
          <a:p>
            <a:fld id="{08100480-C72C-D848-8DA4-E3314A830938}" type="slidenum">
              <a:rPr lang="en-US" smtClean="0"/>
              <a:t>12</a:t>
            </a:fld>
            <a:endParaRPr lang="en-US"/>
          </a:p>
        </p:txBody>
      </p:sp>
    </p:spTree>
    <p:extLst>
      <p:ext uri="{BB962C8B-B14F-4D97-AF65-F5344CB8AC3E}">
        <p14:creationId xmlns:p14="http://schemas.microsoft.com/office/powerpoint/2010/main" val="1776229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Advanced Detection Techniques: Continued research and development in the field of cybersecurity will lead to the creation of more sophisticated detection techniques for identifying and mitigating </a:t>
            </a:r>
            <a:r>
              <a:rPr lang="en-IN" dirty="0" err="1"/>
              <a:t>keylogger</a:t>
            </a:r>
            <a:r>
              <a:rPr lang="en-IN" dirty="0"/>
              <a:t> threats. This could involve the use of machine learning algorithms, </a:t>
            </a:r>
            <a:r>
              <a:rPr lang="en-IN" dirty="0" err="1"/>
              <a:t>behavior</a:t>
            </a:r>
            <a:r>
              <a:rPr lang="en-IN" dirty="0"/>
              <a:t> analysis, and anomaly detection to recognize patterns associated with </a:t>
            </a:r>
            <a:r>
              <a:rPr lang="en-IN" dirty="0" err="1"/>
              <a:t>keylogger</a:t>
            </a:r>
            <a:r>
              <a:rPr lang="en-IN" dirty="0"/>
              <a:t> activity.
Enhanced Endpoint Security Solutions: The development of more robust and intelligent endpoint security solutions will play a crucial role in combating </a:t>
            </a:r>
            <a:r>
              <a:rPr lang="en-IN" dirty="0" err="1"/>
              <a:t>keylogger</a:t>
            </a:r>
            <a:r>
              <a:rPr lang="en-IN" dirty="0"/>
              <a:t> threats. Future innovations may include the integration of artificial intelligence and predictive analytics to proactively detect and prevent </a:t>
            </a:r>
            <a:r>
              <a:rPr lang="en-IN" dirty="0" err="1"/>
              <a:t>keylogger</a:t>
            </a:r>
            <a:r>
              <a:rPr lang="en-IN" dirty="0"/>
              <a:t> attacks in real-time.
Secure Hardware Solutions: As </a:t>
            </a:r>
            <a:r>
              <a:rPr lang="en-IN" dirty="0" err="1"/>
              <a:t>keyloggers</a:t>
            </a:r>
            <a:r>
              <a:rPr lang="en-IN" dirty="0"/>
              <a:t> can sometimes exploit vulnerabilities at the hardware level, there is potential for the development of secure hardware solutions </a:t>
            </a:r>
            <a:endParaRPr lang="en-US" dirty="0"/>
          </a:p>
        </p:txBody>
      </p:sp>
      <p:sp>
        <p:nvSpPr>
          <p:cNvPr id="4" name="Slide Number Placeholder 3"/>
          <p:cNvSpPr>
            <a:spLocks noGrp="1"/>
          </p:cNvSpPr>
          <p:nvPr>
            <p:ph type="sldNum" sz="quarter" idx="5"/>
          </p:nvPr>
        </p:nvSpPr>
        <p:spPr/>
        <p:txBody>
          <a:bodyPr/>
          <a:lstStyle/>
          <a:p>
            <a:fld id="{08100480-C72C-D848-8DA4-E3314A830938}" type="slidenum">
              <a:rPr lang="en-US" smtClean="0"/>
              <a:t>14</a:t>
            </a:fld>
            <a:endParaRPr lang="en-US"/>
          </a:p>
        </p:txBody>
      </p:sp>
    </p:spTree>
    <p:extLst>
      <p:ext uri="{BB962C8B-B14F-4D97-AF65-F5344CB8AC3E}">
        <p14:creationId xmlns:p14="http://schemas.microsoft.com/office/powerpoint/2010/main" val="3246427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4/5/2024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4/5/2024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4/5/2024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4/5/2024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4/5/2024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4/5/2024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4/5/2024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4/5/2024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4/5/2024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4/5/2024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4/5/2024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4/5/2024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65D2-1C0C-F45D-388B-C63BC9004394}"/>
              </a:ext>
            </a:extLst>
          </p:cNvPr>
          <p:cNvSpPr>
            <a:spLocks noGrp="1"/>
          </p:cNvSpPr>
          <p:nvPr>
            <p:ph type="ctrTitle"/>
          </p:nvPr>
        </p:nvSpPr>
        <p:spPr>
          <a:xfrm>
            <a:off x="959363" y="179782"/>
            <a:ext cx="8825658" cy="2677648"/>
          </a:xfrm>
        </p:spPr>
        <p:txBody>
          <a:bodyPr/>
          <a:lstStyle/>
          <a:p>
            <a:r>
              <a:rPr lang="en-IN" dirty="0"/>
              <a:t>Keylogger</a:t>
            </a:r>
            <a:br>
              <a:rPr lang="en-IN" dirty="0"/>
            </a:br>
            <a:r>
              <a:rPr lang="en-IN" dirty="0"/>
              <a:t>And security</a:t>
            </a:r>
            <a:endParaRPr lang="en-US" dirty="0"/>
          </a:p>
        </p:txBody>
      </p:sp>
      <p:sp>
        <p:nvSpPr>
          <p:cNvPr id="5" name="Subtitle 4">
            <a:extLst>
              <a:ext uri="{FF2B5EF4-FFF2-40B4-BE49-F238E27FC236}">
                <a16:creationId xmlns:a16="http://schemas.microsoft.com/office/drawing/2014/main" id="{D66C56F4-63F0-D79F-2890-160645D75094}"/>
              </a:ext>
            </a:extLst>
          </p:cNvPr>
          <p:cNvSpPr>
            <a:spLocks noGrp="1"/>
          </p:cNvSpPr>
          <p:nvPr>
            <p:ph type="subTitle" idx="1"/>
          </p:nvPr>
        </p:nvSpPr>
        <p:spPr/>
        <p:txBody>
          <a:bodyPr>
            <a:normAutofit fontScale="77500" lnSpcReduction="20000"/>
          </a:bodyPr>
          <a:lstStyle/>
          <a:p>
            <a:r>
              <a:rPr lang="en-IN">
                <a:solidFill>
                  <a:schemeClr val="bg2"/>
                </a:solidFill>
              </a:rPr>
              <a:t>Student name : </a:t>
            </a:r>
            <a:r>
              <a:rPr lang="en-IN" err="1">
                <a:solidFill>
                  <a:schemeClr val="bg2"/>
                </a:solidFill>
              </a:rPr>
              <a:t>Ramjan</a:t>
            </a:r>
            <a:r>
              <a:rPr lang="en-IN">
                <a:solidFill>
                  <a:schemeClr val="bg2"/>
                </a:solidFill>
              </a:rPr>
              <a:t> </a:t>
            </a:r>
            <a:r>
              <a:rPr lang="en-IN" err="1">
                <a:solidFill>
                  <a:schemeClr val="bg2"/>
                </a:solidFill>
              </a:rPr>
              <a:t>Begam</a:t>
            </a:r>
            <a:r>
              <a:rPr lang="en-IN">
                <a:solidFill>
                  <a:schemeClr val="bg2"/>
                </a:solidFill>
              </a:rPr>
              <a:t> I</a:t>
            </a:r>
          </a:p>
          <a:p>
            <a:r>
              <a:rPr lang="en-IN">
                <a:solidFill>
                  <a:schemeClr val="bg2"/>
                </a:solidFill>
              </a:rPr>
              <a:t>College name :  </a:t>
            </a:r>
            <a:r>
              <a:rPr lang="en-IN" err="1">
                <a:solidFill>
                  <a:schemeClr val="bg2"/>
                </a:solidFill>
              </a:rPr>
              <a:t>anjalai</a:t>
            </a:r>
            <a:r>
              <a:rPr lang="en-IN">
                <a:solidFill>
                  <a:schemeClr val="bg2"/>
                </a:solidFill>
              </a:rPr>
              <a:t> </a:t>
            </a:r>
            <a:r>
              <a:rPr lang="en-IN" err="1">
                <a:solidFill>
                  <a:schemeClr val="bg2"/>
                </a:solidFill>
              </a:rPr>
              <a:t>ammal</a:t>
            </a:r>
            <a:r>
              <a:rPr lang="en-IN">
                <a:solidFill>
                  <a:schemeClr val="bg2"/>
                </a:solidFill>
              </a:rPr>
              <a:t> </a:t>
            </a:r>
            <a:r>
              <a:rPr lang="en-IN" err="1">
                <a:solidFill>
                  <a:schemeClr val="bg2"/>
                </a:solidFill>
              </a:rPr>
              <a:t>mahalingam</a:t>
            </a:r>
            <a:r>
              <a:rPr lang="en-IN">
                <a:solidFill>
                  <a:schemeClr val="bg2"/>
                </a:solidFill>
              </a:rPr>
              <a:t> engineering college</a:t>
            </a:r>
          </a:p>
          <a:p>
            <a:r>
              <a:rPr lang="en-IN" err="1">
                <a:solidFill>
                  <a:schemeClr val="bg2"/>
                </a:solidFill>
              </a:rPr>
              <a:t>Department:computer</a:t>
            </a:r>
            <a:r>
              <a:rPr lang="en-IN">
                <a:solidFill>
                  <a:schemeClr val="bg2"/>
                </a:solidFill>
              </a:rPr>
              <a:t> science and  engineering</a:t>
            </a:r>
          </a:p>
          <a:p>
            <a:endParaRPr lang="en-IN">
              <a:solidFill>
                <a:schemeClr val="bg2"/>
              </a:solidFill>
            </a:endParaRPr>
          </a:p>
          <a:p>
            <a:endParaRPr lang="en-IN">
              <a:solidFill>
                <a:schemeClr val="bg2"/>
              </a:solidFill>
            </a:endParaRPr>
          </a:p>
          <a:p>
            <a:endParaRPr lang="en-US">
              <a:solidFill>
                <a:schemeClr val="bg2"/>
              </a:solidFill>
            </a:endParaRPr>
          </a:p>
        </p:txBody>
      </p:sp>
      <p:pic>
        <p:nvPicPr>
          <p:cNvPr id="6" name="Picture 5">
            <a:extLst>
              <a:ext uri="{FF2B5EF4-FFF2-40B4-BE49-F238E27FC236}">
                <a16:creationId xmlns:a16="http://schemas.microsoft.com/office/drawing/2014/main" id="{27130DFC-B028-C439-A523-32242D77BCBA}"/>
              </a:ext>
            </a:extLst>
          </p:cNvPr>
          <p:cNvPicPr>
            <a:picLocks noChangeAspect="1"/>
          </p:cNvPicPr>
          <p:nvPr/>
        </p:nvPicPr>
        <p:blipFill>
          <a:blip r:embed="rId3"/>
          <a:stretch>
            <a:fillRect/>
          </a:stretch>
        </p:blipFill>
        <p:spPr>
          <a:xfrm>
            <a:off x="7776946" y="937480"/>
            <a:ext cx="3260098" cy="5037293"/>
          </a:xfrm>
          <a:prstGeom prst="rect">
            <a:avLst/>
          </a:prstGeom>
        </p:spPr>
      </p:pic>
    </p:spTree>
    <p:extLst>
      <p:ext uri="{BB962C8B-B14F-4D97-AF65-F5344CB8AC3E}">
        <p14:creationId xmlns:p14="http://schemas.microsoft.com/office/powerpoint/2010/main" val="154663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8857-7657-6851-233B-EB61035412E5}"/>
              </a:ext>
            </a:extLst>
          </p:cNvPr>
          <p:cNvSpPr>
            <a:spLocks noGrp="1"/>
          </p:cNvSpPr>
          <p:nvPr>
            <p:ph type="title"/>
          </p:nvPr>
        </p:nvSpPr>
        <p:spPr/>
        <p:txBody>
          <a:bodyPr/>
          <a:lstStyle/>
          <a:p>
            <a:r>
              <a:rPr lang="en-IN"/>
              <a:t>Result</a:t>
            </a:r>
            <a:endParaRPr lang="en-US"/>
          </a:p>
        </p:txBody>
      </p:sp>
      <p:sp>
        <p:nvSpPr>
          <p:cNvPr id="3" name="Content Placeholder 2">
            <a:extLst>
              <a:ext uri="{FF2B5EF4-FFF2-40B4-BE49-F238E27FC236}">
                <a16:creationId xmlns:a16="http://schemas.microsoft.com/office/drawing/2014/main" id="{5D057F53-50FA-A915-BE8B-405F2FD27391}"/>
              </a:ext>
            </a:extLst>
          </p:cNvPr>
          <p:cNvSpPr>
            <a:spLocks noGrp="1"/>
          </p:cNvSpPr>
          <p:nvPr>
            <p:ph idx="1"/>
          </p:nvPr>
        </p:nvSpPr>
        <p:spPr/>
        <p:txBody>
          <a:bodyPr/>
          <a:lstStyle/>
          <a:p>
            <a:r>
              <a:rPr lang="en-IN"/>
              <a:t>In today’s digital age, the proliferation of </a:t>
            </a:r>
            <a:r>
              <a:rPr lang="en-IN" err="1"/>
              <a:t>keyloggers</a:t>
            </a:r>
            <a:r>
              <a:rPr lang="en-IN"/>
              <a:t> presents a grave concern for cybersecurity. These stealthy software tools are designed to secretly monitor and record keystrokes on a user’s computer, posing a severe threat to both individuals and organizations. </a:t>
            </a:r>
            <a:r>
              <a:rPr lang="en-IN" err="1"/>
              <a:t>Keyloggers</a:t>
            </a:r>
            <a:r>
              <a:rPr lang="en-IN"/>
              <a:t> have the capability to capture sensitive information such as passwords, credit card details, and personal data, ultimately resulting in identity theft, financial loss, and privacy breaches. As such, it’s crucial for individuals and organizations to remain vigilant and implement robust security measures to protect against this growing threat.</a:t>
            </a:r>
            <a:endParaRPr lang="en-US"/>
          </a:p>
        </p:txBody>
      </p:sp>
    </p:spTree>
    <p:extLst>
      <p:ext uri="{BB962C8B-B14F-4D97-AF65-F5344CB8AC3E}">
        <p14:creationId xmlns:p14="http://schemas.microsoft.com/office/powerpoint/2010/main" val="917472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7129-236C-62D6-CE33-10611898256A}"/>
              </a:ext>
            </a:extLst>
          </p:cNvPr>
          <p:cNvSpPr>
            <a:spLocks noGrp="1"/>
          </p:cNvSpPr>
          <p:nvPr>
            <p:ph type="title"/>
          </p:nvPr>
        </p:nvSpPr>
        <p:spPr/>
        <p:txBody>
          <a:bodyPr/>
          <a:lstStyle/>
          <a:p>
            <a:r>
              <a:rPr lang="en-IN"/>
              <a:t>Conclusion</a:t>
            </a:r>
            <a:endParaRPr lang="en-US"/>
          </a:p>
        </p:txBody>
      </p:sp>
      <p:sp>
        <p:nvSpPr>
          <p:cNvPr id="3" name="Content Placeholder 2">
            <a:extLst>
              <a:ext uri="{FF2B5EF4-FFF2-40B4-BE49-F238E27FC236}">
                <a16:creationId xmlns:a16="http://schemas.microsoft.com/office/drawing/2014/main" id="{7E14576C-6B6B-5DA2-44F6-6C9379E2130C}"/>
              </a:ext>
            </a:extLst>
          </p:cNvPr>
          <p:cNvSpPr>
            <a:spLocks noGrp="1"/>
          </p:cNvSpPr>
          <p:nvPr>
            <p:ph idx="1"/>
          </p:nvPr>
        </p:nvSpPr>
        <p:spPr/>
        <p:txBody>
          <a:bodyPr>
            <a:normAutofit fontScale="92500" lnSpcReduction="10000"/>
          </a:bodyPr>
          <a:lstStyle/>
          <a:p>
            <a:r>
              <a:rPr lang="en-IN" dirty="0"/>
              <a:t>In conclusion, the proliferation of </a:t>
            </a:r>
            <a:r>
              <a:rPr lang="en-IN" dirty="0" err="1"/>
              <a:t>keyloggers</a:t>
            </a:r>
            <a:r>
              <a:rPr lang="en-IN" dirty="0"/>
              <a:t> presents a significant threat in today’s digital age, where cybersecurity risks are ever-present. These stealthy software tools have the capability to silently monitor and record keystrokes on a user’s computer, compromising sensitive information such as passwords, credit card details, and other personal data. The consequences of </a:t>
            </a:r>
            <a:r>
              <a:rPr lang="en-IN" dirty="0" err="1"/>
              <a:t>keylogger</a:t>
            </a:r>
            <a:r>
              <a:rPr lang="en-IN" dirty="0"/>
              <a:t> attacks can be severe, leading to identity theft, financial loss, and privacy breaches for individuals and organizations </a:t>
            </a:r>
            <a:r>
              <a:rPr lang="en-IN" dirty="0" err="1"/>
              <a:t>alike.As</a:t>
            </a:r>
            <a:r>
              <a:rPr lang="en-IN" dirty="0"/>
              <a:t> technology continues to advance, it is crucial for individuals and organizations to remain vigilant and proactive in addressing </a:t>
            </a:r>
            <a:r>
              <a:rPr lang="en-IN" dirty="0" err="1"/>
              <a:t>keylogger</a:t>
            </a:r>
            <a:r>
              <a:rPr lang="en-IN" dirty="0"/>
              <a:t> threats. Implementing comprehensive security measures, including education and awareness programs, robust security policies and procedures, endpoint and network security solutions, incident response plans, and continuous monitoring and improvement efforts, is essential for mitigating  the risk posed by </a:t>
            </a:r>
            <a:r>
              <a:rPr lang="en-IN" dirty="0" err="1"/>
              <a:t>keylogger</a:t>
            </a:r>
            <a:endParaRPr lang="en-US" dirty="0"/>
          </a:p>
        </p:txBody>
      </p:sp>
    </p:spTree>
    <p:extLst>
      <p:ext uri="{BB962C8B-B14F-4D97-AF65-F5344CB8AC3E}">
        <p14:creationId xmlns:p14="http://schemas.microsoft.com/office/powerpoint/2010/main" val="1517330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7FF33-0291-E2A2-2AD9-AE2E181D207A}"/>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B7B5F7D7-D12A-DE8B-38C9-57AE91BA03AC}"/>
              </a:ext>
            </a:extLst>
          </p:cNvPr>
          <p:cNvSpPr>
            <a:spLocks noGrp="1"/>
          </p:cNvSpPr>
          <p:nvPr>
            <p:ph idx="1"/>
          </p:nvPr>
        </p:nvSpPr>
        <p:spPr>
          <a:xfrm>
            <a:off x="904620" y="2726086"/>
            <a:ext cx="6172651" cy="7780142"/>
          </a:xfrm>
        </p:spPr>
        <p:txBody>
          <a:bodyPr/>
          <a:lstStyle/>
          <a:p>
            <a:r>
              <a:rPr lang="en-IN" dirty="0"/>
              <a:t>By adopting a systematic and multi-layered approach to cybersecurity, individuals and organizations can better protect themselves against the proliferation of </a:t>
            </a:r>
            <a:r>
              <a:rPr lang="en-IN" dirty="0" err="1"/>
              <a:t>keyloggers</a:t>
            </a:r>
            <a:r>
              <a:rPr lang="en-IN" dirty="0"/>
              <a:t> and safeguard Their sensitive information</a:t>
            </a:r>
          </a:p>
          <a:p>
            <a:r>
              <a:rPr lang="en-IN" dirty="0"/>
              <a:t>In today’s digital landscape. Collaboration, awareness, and ongoing adaptation to emerging threats are key in the ongoing battle against </a:t>
            </a:r>
            <a:r>
              <a:rPr lang="en-IN" dirty="0" err="1"/>
              <a:t>keylogger</a:t>
            </a:r>
            <a:r>
              <a:rPr lang="en-IN" dirty="0"/>
              <a:t> proliferation and other cybersecurity challenges.</a:t>
            </a:r>
            <a:endParaRPr lang="en-US" dirty="0"/>
          </a:p>
        </p:txBody>
      </p:sp>
      <p:pic>
        <p:nvPicPr>
          <p:cNvPr id="7" name="Picture 6">
            <a:extLst>
              <a:ext uri="{FF2B5EF4-FFF2-40B4-BE49-F238E27FC236}">
                <a16:creationId xmlns:a16="http://schemas.microsoft.com/office/drawing/2014/main" id="{169ED750-3F0A-6502-5FE5-9728F21C5AA6}"/>
              </a:ext>
            </a:extLst>
          </p:cNvPr>
          <p:cNvPicPr>
            <a:picLocks noChangeAspect="1"/>
          </p:cNvPicPr>
          <p:nvPr/>
        </p:nvPicPr>
        <p:blipFill>
          <a:blip r:embed="rId3"/>
          <a:stretch>
            <a:fillRect/>
          </a:stretch>
        </p:blipFill>
        <p:spPr>
          <a:xfrm>
            <a:off x="7713722" y="2726086"/>
            <a:ext cx="4229710" cy="2996718"/>
          </a:xfrm>
          <a:prstGeom prst="rect">
            <a:avLst/>
          </a:prstGeom>
        </p:spPr>
      </p:pic>
    </p:spTree>
    <p:extLst>
      <p:ext uri="{BB962C8B-B14F-4D97-AF65-F5344CB8AC3E}">
        <p14:creationId xmlns:p14="http://schemas.microsoft.com/office/powerpoint/2010/main" val="3643888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67B2F-A1A1-5FCE-26BC-2D10B7791789}"/>
              </a:ext>
            </a:extLst>
          </p:cNvPr>
          <p:cNvSpPr>
            <a:spLocks noGrp="1"/>
          </p:cNvSpPr>
          <p:nvPr>
            <p:ph type="title"/>
          </p:nvPr>
        </p:nvSpPr>
        <p:spPr/>
        <p:txBody>
          <a:bodyPr/>
          <a:lstStyle/>
          <a:p>
            <a:r>
              <a:rPr lang="en-IN"/>
              <a:t>Future scope</a:t>
            </a:r>
            <a:endParaRPr lang="en-US"/>
          </a:p>
        </p:txBody>
      </p:sp>
      <p:sp>
        <p:nvSpPr>
          <p:cNvPr id="3" name="Content Placeholder 2">
            <a:extLst>
              <a:ext uri="{FF2B5EF4-FFF2-40B4-BE49-F238E27FC236}">
                <a16:creationId xmlns:a16="http://schemas.microsoft.com/office/drawing/2014/main" id="{FDB82914-3D22-0D11-D1A4-E66C347C46D4}"/>
              </a:ext>
            </a:extLst>
          </p:cNvPr>
          <p:cNvSpPr>
            <a:spLocks noGrp="1"/>
          </p:cNvSpPr>
          <p:nvPr>
            <p:ph idx="1"/>
          </p:nvPr>
        </p:nvSpPr>
        <p:spPr>
          <a:xfrm>
            <a:off x="1154954" y="2603500"/>
            <a:ext cx="10495089" cy="3142061"/>
          </a:xfrm>
        </p:spPr>
        <p:txBody>
          <a:bodyPr>
            <a:normAutofit fontScale="92500" lnSpcReduction="10000"/>
          </a:bodyPr>
          <a:lstStyle/>
          <a:p>
            <a:r>
              <a:rPr lang="en-IN" dirty="0"/>
              <a:t>Advanced Detection Techniques: Continued research and development in the field of cybersecurity will lead to the creation of more sophisticated detection techniques for identifying and mitigating </a:t>
            </a:r>
            <a:r>
              <a:rPr lang="en-IN" dirty="0" err="1"/>
              <a:t>keylogger</a:t>
            </a:r>
            <a:r>
              <a:rPr lang="en-IN" dirty="0"/>
              <a:t> threats. This could involve the use of machine learning algorithms, </a:t>
            </a:r>
            <a:r>
              <a:rPr lang="en-IN" dirty="0" err="1"/>
              <a:t>behavior</a:t>
            </a:r>
            <a:r>
              <a:rPr lang="en-IN" dirty="0"/>
              <a:t> analysis, and anomaly detection to recognize patterns associated with </a:t>
            </a:r>
            <a:r>
              <a:rPr lang="en-IN" dirty="0" err="1"/>
              <a:t>keylogger</a:t>
            </a:r>
            <a:r>
              <a:rPr lang="en-IN" dirty="0"/>
              <a:t> activity.
Enhanced Endpoint Security Solutions: The development of more robust and intelligent endpoint security solutions will play a crucial role in combating </a:t>
            </a:r>
            <a:r>
              <a:rPr lang="en-IN" dirty="0" err="1"/>
              <a:t>keylogger</a:t>
            </a:r>
            <a:r>
              <a:rPr lang="en-IN" dirty="0"/>
              <a:t> threats. Future innovations may include the integration of artificial intelligence and predictive analytics to proactively detect and prevent </a:t>
            </a:r>
            <a:r>
              <a:rPr lang="en-IN" dirty="0" err="1"/>
              <a:t>keylogger</a:t>
            </a:r>
            <a:r>
              <a:rPr lang="en-IN" dirty="0"/>
              <a:t> attacks in real-time.
Secure Hardware Solutions: As </a:t>
            </a:r>
            <a:r>
              <a:rPr lang="en-IN" dirty="0" err="1"/>
              <a:t>keyloggers</a:t>
            </a:r>
            <a:r>
              <a:rPr lang="en-IN" dirty="0"/>
              <a:t> can sometimes exploit vulnerabilities at the hardware level, there is potential for the development of secure hardware solutions </a:t>
            </a:r>
            <a:endParaRPr lang="en-US" dirty="0"/>
          </a:p>
        </p:txBody>
      </p:sp>
    </p:spTree>
    <p:extLst>
      <p:ext uri="{BB962C8B-B14F-4D97-AF65-F5344CB8AC3E}">
        <p14:creationId xmlns:p14="http://schemas.microsoft.com/office/powerpoint/2010/main" val="2273182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6792-28E7-DD8B-343D-5BD7AD2F7B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3DE577-1FA7-E6DE-3C66-549A37EAA24A}"/>
              </a:ext>
            </a:extLst>
          </p:cNvPr>
          <p:cNvSpPr>
            <a:spLocks noGrp="1"/>
          </p:cNvSpPr>
          <p:nvPr>
            <p:ph idx="1"/>
          </p:nvPr>
        </p:nvSpPr>
        <p:spPr/>
        <p:txBody>
          <a:bodyPr>
            <a:normAutofit/>
          </a:bodyPr>
          <a:lstStyle/>
          <a:p>
            <a:endParaRPr lang="en-IN" dirty="0"/>
          </a:p>
          <a:p>
            <a:r>
              <a:rPr lang="en-IN" dirty="0"/>
              <a:t>User Education: Increasing awareness among individuals and organizations about the risks of </a:t>
            </a:r>
            <a:r>
              <a:rPr lang="en-IN" dirty="0" err="1"/>
              <a:t>keyloggers</a:t>
            </a:r>
            <a:r>
              <a:rPr lang="en-IN" dirty="0"/>
              <a:t> and promoting best practices for preventing their installation and mitigating their effects.
Regulatory Measures: Enforcing stricter regulations and compliance standards to hold software developers accountable for implementing robust security measures to prevent </a:t>
            </a:r>
            <a:r>
              <a:rPr lang="en-IN" dirty="0" err="1"/>
              <a:t>keylogger</a:t>
            </a:r>
            <a:r>
              <a:rPr lang="en-IN" dirty="0"/>
              <a:t> infiltration.
Collaborative Efforts: Encouraging collaboration between cybersecurity professionals, researchers, and industry stakeholders to share threat intelligence and develop proactive </a:t>
            </a:r>
            <a:r>
              <a:rPr lang="en-IN" dirty="0" err="1"/>
              <a:t>defense</a:t>
            </a:r>
            <a:r>
              <a:rPr lang="en-IN" dirty="0"/>
              <a:t> strategies against </a:t>
            </a:r>
            <a:r>
              <a:rPr lang="en-IN" dirty="0" err="1"/>
              <a:t>keyloggers</a:t>
            </a:r>
            <a:r>
              <a:rPr lang="en-IN" dirty="0"/>
              <a:t>.</a:t>
            </a:r>
          </a:p>
          <a:p>
            <a:endParaRPr lang="en-IN" dirty="0"/>
          </a:p>
          <a:p>
            <a:endParaRPr lang="en-US" dirty="0"/>
          </a:p>
        </p:txBody>
      </p:sp>
    </p:spTree>
    <p:extLst>
      <p:ext uri="{BB962C8B-B14F-4D97-AF65-F5344CB8AC3E}">
        <p14:creationId xmlns:p14="http://schemas.microsoft.com/office/powerpoint/2010/main" val="609857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49C1F-6218-4F8B-C0BC-DDE1C2F70F4F}"/>
              </a:ext>
            </a:extLst>
          </p:cNvPr>
          <p:cNvSpPr>
            <a:spLocks noGrp="1"/>
          </p:cNvSpPr>
          <p:nvPr>
            <p:ph type="title"/>
          </p:nvPr>
        </p:nvSpPr>
        <p:spPr/>
        <p:txBody>
          <a:bodyPr/>
          <a:lstStyle/>
          <a:p>
            <a:r>
              <a:rPr lang="en-IN"/>
              <a:t>References</a:t>
            </a:r>
            <a:endParaRPr lang="en-US"/>
          </a:p>
        </p:txBody>
      </p:sp>
      <p:sp>
        <p:nvSpPr>
          <p:cNvPr id="7" name="Content Placeholder 6">
            <a:extLst>
              <a:ext uri="{FF2B5EF4-FFF2-40B4-BE49-F238E27FC236}">
                <a16:creationId xmlns:a16="http://schemas.microsoft.com/office/drawing/2014/main" id="{219167F4-24FF-BB19-5603-58946D3640A3}"/>
              </a:ext>
            </a:extLst>
          </p:cNvPr>
          <p:cNvSpPr>
            <a:spLocks noGrp="1"/>
          </p:cNvSpPr>
          <p:nvPr>
            <p:ph idx="1"/>
          </p:nvPr>
        </p:nvSpPr>
        <p:spPr/>
        <p:txBody>
          <a:bodyPr>
            <a:normAutofit/>
          </a:bodyPr>
          <a:lstStyle/>
          <a:p>
            <a:r>
              <a:rPr lang="en-IN" dirty="0" err="1"/>
              <a:t>Sood</a:t>
            </a:r>
            <a:r>
              <a:rPr lang="en-IN" dirty="0"/>
              <a:t>, Aditya K., et al. “A taxonomy of </a:t>
            </a:r>
            <a:r>
              <a:rPr lang="en-IN" dirty="0" err="1"/>
              <a:t>keyloggers</a:t>
            </a:r>
            <a:r>
              <a:rPr lang="en-IN" dirty="0"/>
              <a:t> and detection approaches.” Security &amp; Privacy, IEEE 9.5 (2011): 25-32.
Bu, </a:t>
            </a:r>
            <a:r>
              <a:rPr lang="en-IN" dirty="0" err="1"/>
              <a:t>Feifei</a:t>
            </a:r>
            <a:r>
              <a:rPr lang="en-IN" dirty="0"/>
              <a:t>, et al. “Detecting </a:t>
            </a:r>
            <a:r>
              <a:rPr lang="en-IN" dirty="0" err="1"/>
              <a:t>keylogger</a:t>
            </a:r>
            <a:r>
              <a:rPr lang="en-IN" dirty="0"/>
              <a:t> attacks with keystroke </a:t>
            </a:r>
            <a:r>
              <a:rPr lang="en-IN" dirty="0" err="1"/>
              <a:t>behavioral</a:t>
            </a:r>
            <a:r>
              <a:rPr lang="en-IN" dirty="0"/>
              <a:t> biometrics.” Proceedings of the 2010 IEEE Symposium on Security and Privacy. IEEE Computer Society, 2010.                                  </a:t>
            </a:r>
          </a:p>
          <a:p>
            <a:r>
              <a:rPr lang="en-IN" dirty="0" err="1"/>
              <a:t>Barisani</a:t>
            </a:r>
            <a:r>
              <a:rPr lang="en-IN" dirty="0"/>
              <a:t>, Andrea, and Daniele Bianco. “</a:t>
            </a:r>
            <a:r>
              <a:rPr lang="en-IN" dirty="0" err="1"/>
              <a:t>Keyloggers</a:t>
            </a:r>
            <a:r>
              <a:rPr lang="en-IN" dirty="0"/>
              <a:t>: A dangerous threat to corporate and personal security.” Black Hat Briefings (2005): 1-11.
Lantz, Brett. “The dangers of </a:t>
            </a:r>
            <a:r>
              <a:rPr lang="en-IN" dirty="0" err="1"/>
              <a:t>keyloggers</a:t>
            </a:r>
            <a:r>
              <a:rPr lang="en-IN" dirty="0"/>
              <a:t> and how to combat them.” SANS Institute InfoSec Reading Room (2014).</a:t>
            </a:r>
            <a:endParaRPr lang="en-US" dirty="0"/>
          </a:p>
        </p:txBody>
      </p:sp>
    </p:spTree>
    <p:extLst>
      <p:ext uri="{BB962C8B-B14F-4D97-AF65-F5344CB8AC3E}">
        <p14:creationId xmlns:p14="http://schemas.microsoft.com/office/powerpoint/2010/main" val="478391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84EE-94C2-4463-E057-1B46811DF4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5E72CE-DFF4-1E54-A137-3EEFA8FA14CD}"/>
              </a:ext>
            </a:extLst>
          </p:cNvPr>
          <p:cNvSpPr>
            <a:spLocks noGrp="1"/>
          </p:cNvSpPr>
          <p:nvPr>
            <p:ph idx="1"/>
          </p:nvPr>
        </p:nvSpPr>
        <p:spPr/>
        <p:txBody>
          <a:bodyPr/>
          <a:lstStyle/>
          <a:p>
            <a:r>
              <a:rPr lang="en-IN"/>
              <a:t>Collaborative Efforts: Encouraging collaboration between cybersecurity professionals, researchers, and industry stakeholders to share threat intelligence and develop proactive </a:t>
            </a:r>
            <a:r>
              <a:rPr lang="en-IN" err="1"/>
              <a:t>defense</a:t>
            </a:r>
            <a:r>
              <a:rPr lang="en-IN"/>
              <a:t> strategies against </a:t>
            </a:r>
            <a:r>
              <a:rPr lang="en-IN" err="1"/>
              <a:t>keyloggers</a:t>
            </a:r>
            <a:r>
              <a:rPr lang="en-IN"/>
              <a:t>.
By focusing on these areas, we can enhance our </a:t>
            </a:r>
            <a:r>
              <a:rPr lang="en-IN" err="1"/>
              <a:t>defenses</a:t>
            </a:r>
            <a:r>
              <a:rPr lang="en-IN"/>
              <a:t> against </a:t>
            </a:r>
            <a:r>
              <a:rPr lang="en-IN" err="1"/>
              <a:t>keyloggers</a:t>
            </a:r>
            <a:r>
              <a:rPr lang="en-IN"/>
              <a:t> and mitigate the risks they pose to individuals and organizations in the digital age</a:t>
            </a:r>
            <a:endParaRPr lang="en-US"/>
          </a:p>
        </p:txBody>
      </p:sp>
      <p:pic>
        <p:nvPicPr>
          <p:cNvPr id="4" name="Picture 3">
            <a:extLst>
              <a:ext uri="{FF2B5EF4-FFF2-40B4-BE49-F238E27FC236}">
                <a16:creationId xmlns:a16="http://schemas.microsoft.com/office/drawing/2014/main" id="{37EAC533-E667-ABA5-A7EB-370635D9B4A4}"/>
              </a:ext>
            </a:extLst>
          </p:cNvPr>
          <p:cNvPicPr>
            <a:picLocks noChangeAspect="1"/>
          </p:cNvPicPr>
          <p:nvPr/>
        </p:nvPicPr>
        <p:blipFill>
          <a:blip r:embed="rId2"/>
          <a:stretch>
            <a:fillRect/>
          </a:stretch>
        </p:blipFill>
        <p:spPr>
          <a:xfrm>
            <a:off x="5880032" y="4535326"/>
            <a:ext cx="5867808" cy="2309973"/>
          </a:xfrm>
          <a:prstGeom prst="rect">
            <a:avLst/>
          </a:prstGeom>
        </p:spPr>
      </p:pic>
    </p:spTree>
    <p:extLst>
      <p:ext uri="{BB962C8B-B14F-4D97-AF65-F5344CB8AC3E}">
        <p14:creationId xmlns:p14="http://schemas.microsoft.com/office/powerpoint/2010/main" val="2116779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9D5B3-51EF-60A2-E035-72561158C052}"/>
              </a:ext>
            </a:extLst>
          </p:cNvPr>
          <p:cNvSpPr>
            <a:spLocks noGrp="1"/>
          </p:cNvSpPr>
          <p:nvPr>
            <p:ph type="title"/>
          </p:nvPr>
        </p:nvSpPr>
        <p:spPr/>
        <p:txBody>
          <a:bodyPr/>
          <a:lstStyle/>
          <a:p>
            <a:r>
              <a:rPr lang="en-IN" dirty="0"/>
              <a:t>Output</a:t>
            </a:r>
            <a:endParaRPr lang="en-US" dirty="0"/>
          </a:p>
        </p:txBody>
      </p:sp>
      <p:pic>
        <p:nvPicPr>
          <p:cNvPr id="4" name="Content Placeholder 3">
            <a:extLst>
              <a:ext uri="{FF2B5EF4-FFF2-40B4-BE49-F238E27FC236}">
                <a16:creationId xmlns:a16="http://schemas.microsoft.com/office/drawing/2014/main" id="{EFCC0FCD-2029-8279-BD64-6F239EB4B736}"/>
              </a:ext>
            </a:extLst>
          </p:cNvPr>
          <p:cNvPicPr>
            <a:picLocks noGrp="1" noChangeAspect="1"/>
          </p:cNvPicPr>
          <p:nvPr>
            <p:ph idx="1"/>
          </p:nvPr>
        </p:nvPicPr>
        <p:blipFill>
          <a:blip r:embed="rId2"/>
          <a:stretch>
            <a:fillRect/>
          </a:stretch>
        </p:blipFill>
        <p:spPr>
          <a:xfrm>
            <a:off x="1155700" y="2669236"/>
            <a:ext cx="8824913" cy="3284828"/>
          </a:xfrm>
        </p:spPr>
      </p:pic>
    </p:spTree>
    <p:extLst>
      <p:ext uri="{BB962C8B-B14F-4D97-AF65-F5344CB8AC3E}">
        <p14:creationId xmlns:p14="http://schemas.microsoft.com/office/powerpoint/2010/main" val="3508845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6416-0412-4B42-D250-2E50B9EA0F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54C43E-094C-4E12-D861-5F223C293569}"/>
              </a:ext>
            </a:extLst>
          </p:cNvPr>
          <p:cNvSpPr>
            <a:spLocks noGrp="1"/>
          </p:cNvSpPr>
          <p:nvPr>
            <p:ph idx="1"/>
          </p:nvPr>
        </p:nvSpPr>
        <p:spPr/>
        <p:txBody>
          <a:bodyPr/>
          <a:lstStyle/>
          <a:p>
            <a:r>
              <a:rPr lang="en-IN" dirty="0"/>
              <a:t>‘h’’e’’l’’l’’</a:t>
            </a:r>
            <a:r>
              <a:rPr lang="en-IN" dirty="0" err="1"/>
              <a:t>o’Key.enter</a:t>
            </a:r>
            <a:endParaRPr lang="en-US" dirty="0"/>
          </a:p>
        </p:txBody>
      </p:sp>
    </p:spTree>
    <p:extLst>
      <p:ext uri="{BB962C8B-B14F-4D97-AF65-F5344CB8AC3E}">
        <p14:creationId xmlns:p14="http://schemas.microsoft.com/office/powerpoint/2010/main" val="3887661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DB9B-28BD-EBA2-1BD6-B1BDE9904353}"/>
              </a:ext>
            </a:extLst>
          </p:cNvPr>
          <p:cNvSpPr>
            <a:spLocks noGrp="1"/>
          </p:cNvSpPr>
          <p:nvPr>
            <p:ph type="title"/>
          </p:nvPr>
        </p:nvSpPr>
        <p:spPr/>
        <p:txBody>
          <a:bodyPr/>
          <a:lstStyle/>
          <a:p>
            <a:endParaRPr lang="en-US"/>
          </a:p>
        </p:txBody>
      </p:sp>
      <p:pic>
        <p:nvPicPr>
          <p:cNvPr id="10" name="Content Placeholder 9">
            <a:extLst>
              <a:ext uri="{FF2B5EF4-FFF2-40B4-BE49-F238E27FC236}">
                <a16:creationId xmlns:a16="http://schemas.microsoft.com/office/drawing/2014/main" id="{3917F9C3-C012-7720-3E34-7C180B28725D}"/>
              </a:ext>
            </a:extLst>
          </p:cNvPr>
          <p:cNvPicPr>
            <a:picLocks noGrp="1" noChangeAspect="1"/>
          </p:cNvPicPr>
          <p:nvPr>
            <p:ph idx="1"/>
          </p:nvPr>
        </p:nvPicPr>
        <p:blipFill>
          <a:blip r:embed="rId2"/>
          <a:stretch>
            <a:fillRect/>
          </a:stretch>
        </p:blipFill>
        <p:spPr>
          <a:xfrm>
            <a:off x="2427315" y="2693324"/>
            <a:ext cx="6391771" cy="3496128"/>
          </a:xfrm>
        </p:spPr>
      </p:pic>
    </p:spTree>
    <p:extLst>
      <p:ext uri="{BB962C8B-B14F-4D97-AF65-F5344CB8AC3E}">
        <p14:creationId xmlns:p14="http://schemas.microsoft.com/office/powerpoint/2010/main" val="317532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9C4A-39C2-63BC-573A-50AE43FFA73A}"/>
              </a:ext>
            </a:extLst>
          </p:cNvPr>
          <p:cNvSpPr>
            <a:spLocks noGrp="1"/>
          </p:cNvSpPr>
          <p:nvPr>
            <p:ph type="title"/>
          </p:nvPr>
        </p:nvSpPr>
        <p:spPr/>
        <p:txBody>
          <a:bodyPr/>
          <a:lstStyle/>
          <a:p>
            <a:r>
              <a:rPr lang="en-IN"/>
              <a:t>Problem statement</a:t>
            </a:r>
            <a:endParaRPr lang="en-US"/>
          </a:p>
        </p:txBody>
      </p:sp>
      <p:sp>
        <p:nvSpPr>
          <p:cNvPr id="3" name="Content Placeholder 2">
            <a:extLst>
              <a:ext uri="{FF2B5EF4-FFF2-40B4-BE49-F238E27FC236}">
                <a16:creationId xmlns:a16="http://schemas.microsoft.com/office/drawing/2014/main" id="{DEC8CA46-BD4F-F966-F335-2A40AA339A12}"/>
              </a:ext>
            </a:extLst>
          </p:cNvPr>
          <p:cNvSpPr>
            <a:spLocks noGrp="1"/>
          </p:cNvSpPr>
          <p:nvPr>
            <p:ph idx="1"/>
          </p:nvPr>
        </p:nvSpPr>
        <p:spPr/>
        <p:txBody>
          <a:bodyPr/>
          <a:lstStyle/>
          <a:p>
            <a:r>
              <a:rPr lang="en-IN"/>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US"/>
          </a:p>
        </p:txBody>
      </p:sp>
    </p:spTree>
    <p:extLst>
      <p:ext uri="{BB962C8B-B14F-4D97-AF65-F5344CB8AC3E}">
        <p14:creationId xmlns:p14="http://schemas.microsoft.com/office/powerpoint/2010/main" val="3058181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E608-6E3E-7CA9-6AD3-5AF96F5C8D7C}"/>
              </a:ext>
            </a:extLst>
          </p:cNvPr>
          <p:cNvSpPr>
            <a:spLocks noGrp="1"/>
          </p:cNvSpPr>
          <p:nvPr>
            <p:ph type="title"/>
          </p:nvPr>
        </p:nvSpPr>
        <p:spPr/>
        <p:txBody>
          <a:bodyPr/>
          <a:lstStyle/>
          <a:p>
            <a:r>
              <a:rPr lang="en-IN"/>
              <a:t>Proposed Statement</a:t>
            </a:r>
            <a:endParaRPr lang="en-US"/>
          </a:p>
        </p:txBody>
      </p:sp>
      <p:sp>
        <p:nvSpPr>
          <p:cNvPr id="3" name="Content Placeholder 2">
            <a:extLst>
              <a:ext uri="{FF2B5EF4-FFF2-40B4-BE49-F238E27FC236}">
                <a16:creationId xmlns:a16="http://schemas.microsoft.com/office/drawing/2014/main" id="{D2209C8A-3C4F-21E2-73FD-22B19D851171}"/>
              </a:ext>
            </a:extLst>
          </p:cNvPr>
          <p:cNvSpPr>
            <a:spLocks noGrp="1"/>
          </p:cNvSpPr>
          <p:nvPr>
            <p:ph idx="1"/>
          </p:nvPr>
        </p:nvSpPr>
        <p:spPr/>
        <p:txBody>
          <a:bodyPr/>
          <a:lstStyle/>
          <a:p>
            <a:r>
              <a:rPr lang="en-IN"/>
              <a:t>In the current digital landscape, characterized by prevalent cybersecurity risks, the widespread presence of keyloggers emerges as a critical concern. These stealthy software tools clandestinely monitor and record keystrokes on users’ computers, potentially compromising sensitive data including passwords, credit card information, and personal details. Such infiltration poses grave threats to both individuals and organizations, as it can result in identity theft, financial harm, and breaches of privacy.”</a:t>
            </a:r>
            <a:endParaRPr lang="en-US"/>
          </a:p>
        </p:txBody>
      </p:sp>
    </p:spTree>
    <p:extLst>
      <p:ext uri="{BB962C8B-B14F-4D97-AF65-F5344CB8AC3E}">
        <p14:creationId xmlns:p14="http://schemas.microsoft.com/office/powerpoint/2010/main" val="342415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4D91B-BC92-BEA3-13C9-B1275FAA9620}"/>
              </a:ext>
            </a:extLst>
          </p:cNvPr>
          <p:cNvSpPr>
            <a:spLocks noGrp="1"/>
          </p:cNvSpPr>
          <p:nvPr>
            <p:ph type="title"/>
          </p:nvPr>
        </p:nvSpPr>
        <p:spPr>
          <a:xfrm>
            <a:off x="1032708" y="998117"/>
            <a:ext cx="8761413" cy="706964"/>
          </a:xfrm>
        </p:spPr>
        <p:txBody>
          <a:bodyPr/>
          <a:lstStyle/>
          <a:p>
            <a:r>
              <a:rPr lang="en-IN"/>
              <a:t>Proposed solution</a:t>
            </a:r>
            <a:endParaRPr lang="en-US"/>
          </a:p>
        </p:txBody>
      </p:sp>
      <p:sp>
        <p:nvSpPr>
          <p:cNvPr id="3" name="Content Placeholder 2">
            <a:extLst>
              <a:ext uri="{FF2B5EF4-FFF2-40B4-BE49-F238E27FC236}">
                <a16:creationId xmlns:a16="http://schemas.microsoft.com/office/drawing/2014/main" id="{1AB2772B-3416-7F8F-095E-AD9A317C24A1}"/>
              </a:ext>
            </a:extLst>
          </p:cNvPr>
          <p:cNvSpPr>
            <a:spLocks noGrp="1"/>
          </p:cNvSpPr>
          <p:nvPr>
            <p:ph idx="1"/>
          </p:nvPr>
        </p:nvSpPr>
        <p:spPr/>
        <p:txBody>
          <a:bodyPr/>
          <a:lstStyle/>
          <a:p>
            <a:endParaRPr lang="en-IN"/>
          </a:p>
          <a:p>
            <a:endParaRPr lang="en-IN" i="1"/>
          </a:p>
          <a:p>
            <a:r>
              <a:rPr lang="en-IN"/>
              <a:t> </a:t>
            </a:r>
          </a:p>
          <a:p>
            <a:endParaRPr lang="en-IN" b="1"/>
          </a:p>
          <a:p>
            <a:endParaRPr lang="en-IN" b="1"/>
          </a:p>
          <a:p>
            <a:endParaRPr lang="en-IN" b="1"/>
          </a:p>
          <a:p>
            <a:endParaRPr lang="en-IN"/>
          </a:p>
          <a:p>
            <a:endParaRPr lang="en-IN"/>
          </a:p>
          <a:p>
            <a:endParaRPr lang="en-IN"/>
          </a:p>
          <a:p>
            <a:endParaRPr lang="en-IN"/>
          </a:p>
          <a:p>
            <a:endParaRPr lang="en-IN"/>
          </a:p>
          <a:p>
            <a:endParaRPr lang="en-IN"/>
          </a:p>
          <a:p>
            <a:endParaRPr lang="en-IN"/>
          </a:p>
          <a:p>
            <a:endParaRPr lang="en-US">
              <a:solidFill>
                <a:schemeClr val="tx1"/>
              </a:solidFill>
            </a:endParaRPr>
          </a:p>
        </p:txBody>
      </p:sp>
      <p:sp>
        <p:nvSpPr>
          <p:cNvPr id="5" name="TextBox 4">
            <a:extLst>
              <a:ext uri="{FF2B5EF4-FFF2-40B4-BE49-F238E27FC236}">
                <a16:creationId xmlns:a16="http://schemas.microsoft.com/office/drawing/2014/main" id="{E9A99E05-3F79-B180-E660-067F351A464E}"/>
              </a:ext>
            </a:extLst>
          </p:cNvPr>
          <p:cNvSpPr txBox="1"/>
          <p:nvPr/>
        </p:nvSpPr>
        <p:spPr>
          <a:xfrm>
            <a:off x="1855979" y="2823543"/>
            <a:ext cx="5753587" cy="4524315"/>
          </a:xfrm>
          <a:prstGeom prst="rect">
            <a:avLst/>
          </a:prstGeom>
          <a:noFill/>
        </p:spPr>
        <p:txBody>
          <a:bodyPr wrap="square">
            <a:spAutoFit/>
          </a:bodyPr>
          <a:lstStyle/>
          <a:p>
            <a:r>
              <a:rPr lang="en-IN" dirty="0">
                <a:effectLst/>
              </a:rPr>
              <a:t>To combat the rising threat of </a:t>
            </a:r>
            <a:r>
              <a:rPr lang="en-IN" dirty="0" err="1">
                <a:effectLst/>
              </a:rPr>
              <a:t>keyloggers</a:t>
            </a:r>
            <a:r>
              <a:rPr lang="en-IN" dirty="0">
                <a:effectLst/>
              </a:rPr>
              <a:t> in our digital landscape, a multi-faceted approach is essential. This includes implementing </a:t>
            </a:r>
            <a:r>
              <a:rPr lang="en-IN" dirty="0" err="1">
                <a:effectLst/>
              </a:rPr>
              <a:t>robusantivirus</a:t>
            </a:r>
            <a:r>
              <a:rPr lang="en-IN" dirty="0">
                <a:effectLst/>
              </a:rPr>
              <a:t> and anti-malware software, regularly updating operating systems and applications to patch vulnerabilities, utilizing firewall protection, practicing safe browsing habits, such as avoiding suspicious links and downloads, and employing encryption for sensitive data transmission. Additionally, promoting cybersecurity awareness among users through training and education programs can empower individuals and organizations to recognize and thwart </a:t>
            </a:r>
            <a:r>
              <a:rPr lang="en-IN" dirty="0" err="1">
                <a:effectLst/>
              </a:rPr>
              <a:t>keylogger</a:t>
            </a:r>
            <a:r>
              <a:rPr lang="en-IN" dirty="0">
                <a:effectLst/>
              </a:rPr>
              <a:t> threats effectively.</a:t>
            </a:r>
          </a:p>
          <a:p>
            <a:br>
              <a:rPr lang="en-IN" b="0" i="0" dirty="0">
                <a:solidFill>
                  <a:srgbClr val="FFFFFF"/>
                </a:solidFill>
                <a:effectLst/>
                <a:latin typeface="Söhne"/>
              </a:rPr>
            </a:br>
            <a:endParaRPr lang="en-US" dirty="0"/>
          </a:p>
        </p:txBody>
      </p:sp>
      <p:pic>
        <p:nvPicPr>
          <p:cNvPr id="7" name="Picture 6">
            <a:extLst>
              <a:ext uri="{FF2B5EF4-FFF2-40B4-BE49-F238E27FC236}">
                <a16:creationId xmlns:a16="http://schemas.microsoft.com/office/drawing/2014/main" id="{E5132D6F-6766-A8A0-D121-F5964E782B44}"/>
              </a:ext>
            </a:extLst>
          </p:cNvPr>
          <p:cNvPicPr>
            <a:picLocks noChangeAspect="1"/>
          </p:cNvPicPr>
          <p:nvPr/>
        </p:nvPicPr>
        <p:blipFill>
          <a:blip r:embed="rId2"/>
          <a:stretch>
            <a:fillRect/>
          </a:stretch>
        </p:blipFill>
        <p:spPr>
          <a:xfrm>
            <a:off x="9612710" y="2347576"/>
            <a:ext cx="2214966" cy="4313203"/>
          </a:xfrm>
          <a:prstGeom prst="rect">
            <a:avLst/>
          </a:prstGeom>
        </p:spPr>
      </p:pic>
    </p:spTree>
    <p:extLst>
      <p:ext uri="{BB962C8B-B14F-4D97-AF65-F5344CB8AC3E}">
        <p14:creationId xmlns:p14="http://schemas.microsoft.com/office/powerpoint/2010/main" val="1677951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7C6E-8CC9-2A6B-9147-F9088B3D2481}"/>
              </a:ext>
            </a:extLst>
          </p:cNvPr>
          <p:cNvSpPr>
            <a:spLocks noGrp="1"/>
          </p:cNvSpPr>
          <p:nvPr>
            <p:ph type="title"/>
          </p:nvPr>
        </p:nvSpPr>
        <p:spPr/>
        <p:txBody>
          <a:bodyPr/>
          <a:lstStyle/>
          <a:p>
            <a:r>
              <a:rPr lang="en-IN"/>
              <a:t>System approach</a:t>
            </a:r>
            <a:endParaRPr lang="en-US"/>
          </a:p>
        </p:txBody>
      </p:sp>
      <p:sp>
        <p:nvSpPr>
          <p:cNvPr id="3" name="Content Placeholder 2">
            <a:extLst>
              <a:ext uri="{FF2B5EF4-FFF2-40B4-BE49-F238E27FC236}">
                <a16:creationId xmlns:a16="http://schemas.microsoft.com/office/drawing/2014/main" id="{50C692E2-0C15-4CED-60AF-0FE0CF364758}"/>
              </a:ext>
            </a:extLst>
          </p:cNvPr>
          <p:cNvSpPr>
            <a:spLocks noGrp="1"/>
          </p:cNvSpPr>
          <p:nvPr>
            <p:ph idx="1"/>
          </p:nvPr>
        </p:nvSpPr>
        <p:spPr/>
        <p:txBody>
          <a:bodyPr>
            <a:normAutofit fontScale="85000" lnSpcReduction="10000"/>
          </a:bodyPr>
          <a:lstStyle/>
          <a:p>
            <a:pPr marL="0" indent="0">
              <a:buNone/>
            </a:pPr>
            <a:r>
              <a:rPr lang="en-IN" dirty="0"/>
              <a:t>
A systemic approach to addressing the threat of </a:t>
            </a:r>
            <a:r>
              <a:rPr lang="en-IN" dirty="0" err="1"/>
              <a:t>keyloggers</a:t>
            </a:r>
            <a:r>
              <a:rPr lang="en-IN" dirty="0"/>
              <a:t> involves multiple layers of </a:t>
            </a:r>
            <a:r>
              <a:rPr lang="en-IN" dirty="0" err="1"/>
              <a:t>defense</a:t>
            </a:r>
            <a:r>
              <a:rPr lang="en-IN" dirty="0"/>
              <a:t>:
1.Prevention: Educate users about safe computing practices, such as avoiding suspicious links and downloads, and regularly updating antivirus software. Employing firewalls, intrusion detection systems, and access controls can also help prevent </a:t>
            </a:r>
            <a:r>
              <a:rPr lang="en-IN" dirty="0" err="1"/>
              <a:t>keyloggers</a:t>
            </a:r>
            <a:r>
              <a:rPr lang="en-IN" dirty="0"/>
              <a:t> from gaining access to systems.
2.Detection: Implement robust monitoring systems that can detect unusual </a:t>
            </a:r>
            <a:r>
              <a:rPr lang="en-IN" dirty="0" err="1"/>
              <a:t>behavior</a:t>
            </a:r>
            <a:r>
              <a:rPr lang="en-IN" dirty="0"/>
              <a:t> indicative of </a:t>
            </a:r>
            <a:r>
              <a:rPr lang="en-IN" dirty="0" err="1"/>
              <a:t>keylogger</a:t>
            </a:r>
            <a:r>
              <a:rPr lang="en-IN" dirty="0"/>
              <a:t> activity, such as unexpected data transmissions or changes in system performance. Employing endpoint security solutions that specifically detect and block </a:t>
            </a:r>
            <a:r>
              <a:rPr lang="en-IN" dirty="0" err="1"/>
              <a:t>keyloggers</a:t>
            </a:r>
            <a:r>
              <a:rPr lang="en-IN" dirty="0"/>
              <a:t> can also enhance detection capabilities.</a:t>
            </a:r>
            <a:endParaRPr lang="en-US" dirty="0"/>
          </a:p>
        </p:txBody>
      </p:sp>
    </p:spTree>
    <p:extLst>
      <p:ext uri="{BB962C8B-B14F-4D97-AF65-F5344CB8AC3E}">
        <p14:creationId xmlns:p14="http://schemas.microsoft.com/office/powerpoint/2010/main" val="60617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DCF9-8284-DFD9-EFDB-B9A992918A14}"/>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D445A6D4-CA80-162E-8D0A-BA459E132931}"/>
              </a:ext>
            </a:extLst>
          </p:cNvPr>
          <p:cNvSpPr>
            <a:spLocks noGrp="1"/>
          </p:cNvSpPr>
          <p:nvPr>
            <p:ph idx="1"/>
          </p:nvPr>
        </p:nvSpPr>
        <p:spPr/>
        <p:txBody>
          <a:bodyPr>
            <a:normAutofit/>
          </a:bodyPr>
          <a:lstStyle/>
          <a:p>
            <a:endParaRPr lang="en-IN"/>
          </a:p>
          <a:p>
            <a:endParaRPr lang="en-IN"/>
          </a:p>
          <a:p>
            <a:r>
              <a:rPr lang="en-IN"/>
              <a:t>Encryption: Implement strong encryption for sensitive data both at rest and in transit to make it more difficult for </a:t>
            </a:r>
            <a:r>
              <a:rPr lang="en-IN" err="1"/>
              <a:t>keyloggers</a:t>
            </a:r>
            <a:r>
              <a:rPr lang="en-IN"/>
              <a:t> to capture and misuse.
Access Control: Enforce strict access control policies to limit the installation and execution of software to authorized users only. This can help prevent the inadvertent installation of </a:t>
            </a:r>
            <a:r>
              <a:rPr lang="en-IN" err="1"/>
              <a:t>keyloggers</a:t>
            </a:r>
            <a:r>
              <a:rPr lang="en-IN"/>
              <a:t> by users with limited privileges.
Regular Security Audits: Conduct regular security audits and penetration testing to identify and address any vulnerabilities in systems and networks that could be exploited by </a:t>
            </a:r>
            <a:r>
              <a:rPr lang="en-IN" err="1"/>
              <a:t>keyloggers</a:t>
            </a:r>
            <a:r>
              <a:rPr lang="en-IN"/>
              <a:t> and other cyber threats</a:t>
            </a:r>
          </a:p>
          <a:p>
            <a:endParaRPr lang="en-IN"/>
          </a:p>
          <a:p>
            <a:pPr marL="0" indent="0">
              <a:buNone/>
            </a:pPr>
            <a:endParaRPr lang="en-IN"/>
          </a:p>
          <a:p>
            <a:endParaRPr lang="en-IN"/>
          </a:p>
          <a:p>
            <a:endParaRPr lang="en-US"/>
          </a:p>
        </p:txBody>
      </p:sp>
    </p:spTree>
    <p:extLst>
      <p:ext uri="{BB962C8B-B14F-4D97-AF65-F5344CB8AC3E}">
        <p14:creationId xmlns:p14="http://schemas.microsoft.com/office/powerpoint/2010/main" val="3011503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AE50-8C84-9A92-352A-305D8A96CE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6C00FF-3E61-B67B-E883-D532B2393F3E}"/>
              </a:ext>
            </a:extLst>
          </p:cNvPr>
          <p:cNvSpPr>
            <a:spLocks noGrp="1"/>
          </p:cNvSpPr>
          <p:nvPr>
            <p:ph idx="1"/>
          </p:nvPr>
        </p:nvSpPr>
        <p:spPr/>
        <p:txBody>
          <a:bodyPr/>
          <a:lstStyle/>
          <a:p>
            <a:endParaRPr lang="en-IN"/>
          </a:p>
          <a:p>
            <a:endParaRPr lang="en-IN"/>
          </a:p>
          <a:p>
            <a:r>
              <a:rPr lang="en-IN" b="0" i="0">
                <a:solidFill>
                  <a:srgbClr val="000000"/>
                </a:solidFill>
                <a:effectLst/>
                <a:latin typeface="Söhne"/>
              </a:rPr>
              <a:t>By taking a systemic approach that combines technical controls, user education, and proactive monitoring, organizations and individuals can better protect themselves against the threat of </a:t>
            </a:r>
            <a:r>
              <a:rPr lang="en-IN" b="0" i="0" err="1">
                <a:solidFill>
                  <a:srgbClr val="000000"/>
                </a:solidFill>
                <a:effectLst/>
                <a:latin typeface="Söhne"/>
              </a:rPr>
              <a:t>keyloggers</a:t>
            </a:r>
            <a:r>
              <a:rPr lang="en-IN" b="0" i="0">
                <a:solidFill>
                  <a:srgbClr val="000000"/>
                </a:solidFill>
                <a:effectLst/>
                <a:latin typeface="Söhne"/>
              </a:rPr>
              <a:t> and other cybersecurity risks.</a:t>
            </a:r>
          </a:p>
          <a:p>
            <a:pPr marL="0" indent="0">
              <a:buNone/>
            </a:pPr>
            <a:endParaRPr lang="en-IN"/>
          </a:p>
          <a:p>
            <a:endParaRPr lang="en-US"/>
          </a:p>
        </p:txBody>
      </p:sp>
      <p:pic>
        <p:nvPicPr>
          <p:cNvPr id="5" name="Picture 4">
            <a:extLst>
              <a:ext uri="{FF2B5EF4-FFF2-40B4-BE49-F238E27FC236}">
                <a16:creationId xmlns:a16="http://schemas.microsoft.com/office/drawing/2014/main" id="{068C5F4D-FEE2-7023-D685-7D1C8DF1294D}"/>
              </a:ext>
            </a:extLst>
          </p:cNvPr>
          <p:cNvPicPr>
            <a:picLocks noChangeAspect="1"/>
          </p:cNvPicPr>
          <p:nvPr/>
        </p:nvPicPr>
        <p:blipFill>
          <a:blip r:embed="rId2"/>
          <a:stretch>
            <a:fillRect/>
          </a:stretch>
        </p:blipFill>
        <p:spPr>
          <a:xfrm>
            <a:off x="4120141" y="4311650"/>
            <a:ext cx="6916905" cy="2294271"/>
          </a:xfrm>
          <a:prstGeom prst="rect">
            <a:avLst/>
          </a:prstGeom>
        </p:spPr>
      </p:pic>
    </p:spTree>
    <p:extLst>
      <p:ext uri="{BB962C8B-B14F-4D97-AF65-F5344CB8AC3E}">
        <p14:creationId xmlns:p14="http://schemas.microsoft.com/office/powerpoint/2010/main" val="756941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653CF-C12F-4A28-DB78-5620009E6E9C}"/>
              </a:ext>
            </a:extLst>
          </p:cNvPr>
          <p:cNvSpPr>
            <a:spLocks noGrp="1"/>
          </p:cNvSpPr>
          <p:nvPr>
            <p:ph type="title"/>
          </p:nvPr>
        </p:nvSpPr>
        <p:spPr/>
        <p:txBody>
          <a:bodyPr/>
          <a:lstStyle/>
          <a:p>
            <a:r>
              <a:rPr lang="en-IN"/>
              <a:t>Algorithm and deployment</a:t>
            </a:r>
            <a:endParaRPr lang="en-US"/>
          </a:p>
        </p:txBody>
      </p:sp>
      <p:sp>
        <p:nvSpPr>
          <p:cNvPr id="3" name="Content Placeholder 2">
            <a:extLst>
              <a:ext uri="{FF2B5EF4-FFF2-40B4-BE49-F238E27FC236}">
                <a16:creationId xmlns:a16="http://schemas.microsoft.com/office/drawing/2014/main" id="{654EA10B-A629-C44A-C1DB-E1B53515E264}"/>
              </a:ext>
            </a:extLst>
          </p:cNvPr>
          <p:cNvSpPr>
            <a:spLocks noGrp="1"/>
          </p:cNvSpPr>
          <p:nvPr>
            <p:ph idx="1"/>
          </p:nvPr>
        </p:nvSpPr>
        <p:spPr>
          <a:xfrm>
            <a:off x="1411671" y="2322335"/>
            <a:ext cx="8825659" cy="3416300"/>
          </a:xfrm>
        </p:spPr>
        <p:txBody>
          <a:bodyPr>
            <a:normAutofit fontScale="92500" lnSpcReduction="20000"/>
          </a:bodyPr>
          <a:lstStyle/>
          <a:p>
            <a:r>
              <a:rPr lang="en-IN" dirty="0"/>
              <a:t>To combat the threat of </a:t>
            </a:r>
            <a:r>
              <a:rPr lang="en-IN" dirty="0" err="1"/>
              <a:t>keyloggers</a:t>
            </a:r>
            <a:r>
              <a:rPr lang="en-IN" dirty="0"/>
              <a:t> in today’s digital landscape, a multifaceted algorithm and deployment strategy is essential:
Heuristic Analysis Algorithm:
Develop a heuristic analysis algorithm to detect anomalous </a:t>
            </a:r>
            <a:r>
              <a:rPr lang="en-IN" dirty="0" err="1"/>
              <a:t>behavior</a:t>
            </a:r>
            <a:r>
              <a:rPr lang="en-IN" dirty="0"/>
              <a:t> indicative of </a:t>
            </a:r>
            <a:r>
              <a:rPr lang="en-IN" dirty="0" err="1"/>
              <a:t>keylogger</a:t>
            </a:r>
            <a:r>
              <a:rPr lang="en-IN" dirty="0"/>
              <a:t> activity.
Monitor system processes and network traffic for signs of unauthorized data capture or transmission.
</a:t>
            </a:r>
            <a:r>
              <a:rPr lang="en-IN" dirty="0" err="1"/>
              <a:t>Analyze</a:t>
            </a:r>
            <a:r>
              <a:rPr lang="en-IN" dirty="0"/>
              <a:t> patterns of keystrokes to identify irregularities that may signify a keylogging attack.</a:t>
            </a:r>
            <a:endParaRPr lang="en-US" dirty="0"/>
          </a:p>
        </p:txBody>
      </p:sp>
    </p:spTree>
    <p:extLst>
      <p:ext uri="{BB962C8B-B14F-4D97-AF65-F5344CB8AC3E}">
        <p14:creationId xmlns:p14="http://schemas.microsoft.com/office/powerpoint/2010/main" val="1645216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8D61F-AC5D-54D3-5B6B-D287F8EAA8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4E968D-C8F5-F6EF-8195-3207688D7C7F}"/>
              </a:ext>
            </a:extLst>
          </p:cNvPr>
          <p:cNvSpPr>
            <a:spLocks noGrp="1"/>
          </p:cNvSpPr>
          <p:nvPr>
            <p:ph idx="1"/>
          </p:nvPr>
        </p:nvSpPr>
        <p:spPr/>
        <p:txBody>
          <a:bodyPr>
            <a:normAutofit fontScale="92500" lnSpcReduction="10000"/>
          </a:bodyPr>
          <a:lstStyle/>
          <a:p>
            <a:pPr marL="0" indent="0">
              <a:buNone/>
            </a:pPr>
            <a:r>
              <a:rPr lang="en-IN" dirty="0"/>
              <a:t>
Integrate </a:t>
            </a:r>
            <a:r>
              <a:rPr lang="en-IN" dirty="0" err="1"/>
              <a:t>keylogger</a:t>
            </a:r>
            <a:r>
              <a:rPr lang="en-IN" dirty="0"/>
              <a:t> detection capabilities into endpoint security solutions, including antivirus software, intrusion detection systems, and endpoint protection platforms.
Provide regular updates and patches to ensure the algorithm remains effective against emerging </a:t>
            </a:r>
            <a:r>
              <a:rPr lang="en-IN" dirty="0" err="1"/>
              <a:t>keylogger</a:t>
            </a:r>
            <a:r>
              <a:rPr lang="en-IN" dirty="0"/>
              <a:t> threats.
Offer cloud-based deployment options for scalability and centralized management across multiple devices and </a:t>
            </a:r>
            <a:r>
              <a:rPr lang="en-IN" dirty="0" err="1"/>
              <a:t>networks.tect</a:t>
            </a:r>
            <a:r>
              <a:rPr lang="en-IN" dirty="0"/>
              <a:t> sensitive information from theft and misuse.</a:t>
            </a:r>
          </a:p>
          <a:p>
            <a:pPr marL="0" indent="0">
              <a:buNone/>
            </a:pPr>
            <a:r>
              <a:rPr lang="en-IN" dirty="0"/>
              <a:t>By implementing these algorithms and deployment strategies, organizations can effectively defend against the proliferation of </a:t>
            </a:r>
            <a:r>
              <a:rPr lang="en-IN" dirty="0" err="1"/>
              <a:t>keyloggers</a:t>
            </a:r>
            <a:r>
              <a:rPr lang="en-IN" dirty="0"/>
              <a:t> and protect sensitive information from theft and misuse.</a:t>
            </a:r>
            <a:endParaRPr lang="en-US" dirty="0"/>
          </a:p>
        </p:txBody>
      </p:sp>
    </p:spTree>
    <p:extLst>
      <p:ext uri="{BB962C8B-B14F-4D97-AF65-F5344CB8AC3E}">
        <p14:creationId xmlns:p14="http://schemas.microsoft.com/office/powerpoint/2010/main" val="32761942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3</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Ion Boardroom</vt:lpstr>
      <vt:lpstr>Keylogger And security</vt:lpstr>
      <vt:lpstr>Problem statement</vt:lpstr>
      <vt:lpstr>Proposed Statement</vt:lpstr>
      <vt:lpstr>Proposed solution</vt:lpstr>
      <vt:lpstr>System approach</vt:lpstr>
      <vt:lpstr>PowerPoint Presentation</vt:lpstr>
      <vt:lpstr>PowerPoint Presentation</vt:lpstr>
      <vt:lpstr>Algorithm and deployment</vt:lpstr>
      <vt:lpstr>PowerPoint Presentation</vt:lpstr>
      <vt:lpstr>Result</vt:lpstr>
      <vt:lpstr>Conclusion</vt:lpstr>
      <vt:lpstr>PowerPoint Presentation</vt:lpstr>
      <vt:lpstr>Future scope</vt:lpstr>
      <vt:lpstr>PowerPoint Presentation</vt:lpstr>
      <vt:lpstr>References</vt:lpstr>
      <vt:lpstr>PowerPoint Presentation</vt:lpstr>
      <vt:lpstr>Output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dc:title>
  <dc:creator>ramjanibram885@gmail.com</dc:creator>
  <cp:lastModifiedBy>ramjanibram885@gmail.com</cp:lastModifiedBy>
  <cp:revision>5</cp:revision>
  <dcterms:created xsi:type="dcterms:W3CDTF">2024-04-04T09:49:21Z</dcterms:created>
  <dcterms:modified xsi:type="dcterms:W3CDTF">2024-04-05T03:47:09Z</dcterms:modified>
</cp:coreProperties>
</file>