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21DAED"/>
    <a:srgbClr val="5BD4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07AFAFE-3B2D-44D8-9FF9-7928AC3572A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0A1B46B-EB24-4239-BC9B-91B3B22D890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E0A1B46B-EB24-4239-BC9B-91B3B22D890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2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6"/>
          <p:cNvSpPr/>
          <p:nvPr/>
        </p:nvSpPr>
        <p:spPr bwMode="white">
          <a:xfrm>
            <a:off x="0" y="5971032"/>
            <a:ext cx="9144000" cy="886968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7" name="Rectangle 9"/>
          <p:cNvSpPr/>
          <p:nvPr/>
        </p:nvSpPr>
        <p:spPr>
          <a:xfrm>
            <a:off x="-9144" y="6053328"/>
            <a:ext cx="2249424" cy="71323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8" name="Rectangle 10"/>
          <p:cNvSpPr/>
          <p:nvPr/>
        </p:nvSpPr>
        <p:spPr>
          <a:xfrm>
            <a:off x="2359152" y="6044184"/>
            <a:ext cx="6784848" cy="713232"/>
          </a:xfrm>
          <a:prstGeom prst="rect"/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39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aseline="0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0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600">
                <a:solidFill>
                  <a:srgbClr val="FFFFFF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41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4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4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  <p:transition spd="med">
    <p:newsflash/>
    <p:sndAc>
      <p:stSnd>
        <p:snd r:embed="rId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p>
            <a:endParaRPr lang="en-US"/>
          </a:p>
        </p:txBody>
      </p:sp>
      <p:sp>
        <p:nvSpPr>
          <p:cNvPr id="1048652" name="Rectangle 6"/>
          <p:cNvSpPr/>
          <p:nvPr/>
        </p:nvSpPr>
        <p:spPr bwMode="white">
          <a:xfrm>
            <a:off x="6096318" y="0"/>
            <a:ext cx="320040" cy="6858000"/>
          </a:xfrm>
          <a:prstGeom prst="rect"/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53" name="Rectangle 7"/>
          <p:cNvSpPr/>
          <p:nvPr/>
        </p:nvSpPr>
        <p:spPr>
          <a:xfrm>
            <a:off x="6142038" y="609600"/>
            <a:ext cx="228600" cy="6248400"/>
          </a:xfrm>
          <a:prstGeom prst="rect"/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54" name="Rectangle 8"/>
          <p:cNvSpPr/>
          <p:nvPr/>
        </p:nvSpPr>
        <p:spPr>
          <a:xfrm>
            <a:off x="6142038" y="0"/>
            <a:ext cx="228600" cy="533400"/>
          </a:xfrm>
          <a:prstGeom prst="rect"/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ransition spd="med">
    <p:newsflash/>
    <p:sndAc>
      <p:stSnd>
        <p:snd r:embed="rId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  <p:sp>
        <p:nvSpPr>
          <p:cNvPr id="1048660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indent="0" marL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7" name="Rectangle 6"/>
          <p:cNvSpPr/>
          <p:nvPr/>
        </p:nvSpPr>
        <p:spPr bwMode="white">
          <a:xfrm>
            <a:off x="0" y="1524000"/>
            <a:ext cx="9144000" cy="1143000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8" name="Rectangle 7"/>
          <p:cNvSpPr/>
          <p:nvPr/>
        </p:nvSpPr>
        <p:spPr>
          <a:xfrm>
            <a:off x="0" y="1600200"/>
            <a:ext cx="1295400" cy="99060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9" name="Rectangle 8"/>
          <p:cNvSpPr/>
          <p:nvPr/>
        </p:nvSpPr>
        <p:spPr>
          <a:xfrm>
            <a:off x="1371600" y="1600200"/>
            <a:ext cx="7772400" cy="990600"/>
          </a:xfrm>
          <a:prstGeom prst="rect"/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b="0" cap="none" sz="44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1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2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  <p:sp>
        <p:nvSpPr>
          <p:cNvPr id="1048683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ransition spd="med">
    <p:newsflash/>
    <p:sndAc>
      <p:stSnd>
        <p:snd r:embed="rId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5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6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7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8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  <p:sp>
        <p:nvSpPr>
          <p:cNvPr id="1048689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2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94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  <p:sp>
        <p:nvSpPr>
          <p:cNvPr id="1048695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p>
            <a:endParaRPr lang="en-US"/>
          </a:p>
        </p:txBody>
      </p:sp>
      <p:sp>
        <p:nvSpPr>
          <p:cNvPr id="104869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anchor="ctr" rtlCol="0"/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97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anchor="ctr" rtlCol="0"/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b="0"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  <p:sp>
        <p:nvSpPr>
          <p:cNvPr id="1048702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lIns="137160" rIns="137160" tIns="182880"/>
          <a:lstStyle>
            <a:lvl1pPr indent="0" marL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3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3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indent="0" marL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Rectangle 7"/>
          <p:cNvSpPr/>
          <p:nvPr/>
        </p:nvSpPr>
        <p:spPr bwMode="white">
          <a:xfrm>
            <a:off x="-9144" y="4572000"/>
            <a:ext cx="9144000" cy="886968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3" name="Rectangle 8"/>
          <p:cNvSpPr/>
          <p:nvPr/>
        </p:nvSpPr>
        <p:spPr>
          <a:xfrm>
            <a:off x="-9144" y="4663440"/>
            <a:ext cx="1463040" cy="71323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4" name="Rectangle 9"/>
          <p:cNvSpPr/>
          <p:nvPr/>
        </p:nvSpPr>
        <p:spPr>
          <a:xfrm>
            <a:off x="1545336" y="4654296"/>
            <a:ext cx="7598664" cy="713232"/>
          </a:xfrm>
          <a:prstGeom prst="rect"/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b="0" sz="28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6" name="Rectangle 10"/>
          <p:cNvSpPr/>
          <p:nvPr/>
        </p:nvSpPr>
        <p:spPr bwMode="white">
          <a:xfrm>
            <a:off x="1447800" y="0"/>
            <a:ext cx="100584" cy="6867144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7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6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  <p:sp>
        <p:nvSpPr>
          <p:cNvPr id="104866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p>
            <a:endParaRPr lang="en-US"/>
          </a:p>
        </p:txBody>
      </p:sp>
      <p:sp>
        <p:nvSpPr>
          <p:cNvPr id="1048670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ransition spd="med">
    <p:newsflash/>
    <p:sndAc>
      <p:stSnd>
        <p:snd r:embed="rId1"/>
      </p:stSnd>
    </p:sndAc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audio" Target="../media/media1.wav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ED744EA5-5C40-4F1A-8222-56112EE6B7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/>
        </p:spPr>
        <p:txBody>
          <a:bodyPr anchor="ctr" vert="horz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Rectangle 6"/>
          <p:cNvSpPr/>
          <p:nvPr/>
        </p:nvSpPr>
        <p:spPr bwMode="white">
          <a:xfrm>
            <a:off x="0" y="1234440"/>
            <a:ext cx="9144000" cy="320040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1" name="Rectangle 7"/>
          <p:cNvSpPr/>
          <p:nvPr/>
        </p:nvSpPr>
        <p:spPr>
          <a:xfrm>
            <a:off x="0" y="1280160"/>
            <a:ext cx="533400" cy="22860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2" name="Rectangle 8"/>
          <p:cNvSpPr/>
          <p:nvPr/>
        </p:nvSpPr>
        <p:spPr>
          <a:xfrm>
            <a:off x="590550" y="1280160"/>
            <a:ext cx="8553450" cy="228600"/>
          </a:xfrm>
          <a:prstGeom prst="rect"/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/>
        </p:spPr>
        <p:txBody>
          <a:bodyPr anchor="ctr" anchorCtr="0" vert="horz">
            <a:normAutofit/>
          </a:bodyPr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1B07FE3B-0C3B-4071-BBAF-4609C0BA1C9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newsflash/>
    <p:sndAc>
      <p:stSnd>
        <p:snd r:embed="rId12"/>
      </p:stSnd>
    </p:sndAc>
  </p:transition>
  <p:txStyles>
    <p:titleStyle>
      <a:lvl1pPr algn="l" eaLnBrk="1" hangingPunct="1" latinLnBrk="0" rtl="0">
        <a:spcBef>
          <a:spcPct val="0"/>
        </a:spcBef>
        <a:buNone/>
        <a:defRPr sz="44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20040" latinLnBrk="0" marL="320040" rtl="0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914400" rtl="0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371600" rtl="0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828800" rtl="0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2103120" rtl="0">
        <a:spcBef>
          <a:spcPct val="20000"/>
        </a:spcBef>
        <a:buClr>
          <a:schemeClr val="accent1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2377440" rtl="0">
        <a:spcBef>
          <a:spcPct val="20000"/>
        </a:spcBef>
        <a:buClr>
          <a:schemeClr val="accent2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651760" rtl="0">
        <a:spcBef>
          <a:spcPct val="20000"/>
        </a:spcBef>
        <a:buClr>
          <a:schemeClr val="accent3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926080" rtl="0">
        <a:spcBef>
          <a:spcPct val="20000"/>
        </a:spcBef>
        <a:buClr>
          <a:schemeClr val="accent4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audio" Target="../media/media1.wav"/><Relationship Id="rId3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audio" Target="../media/media1.wav"/><Relationship Id="rId3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audio" Target="../media/media1.wav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0"/>
        </a:gra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Rectangle 1"/>
          <p:cNvSpPr/>
          <p:nvPr/>
        </p:nvSpPr>
        <p:spPr>
          <a:xfrm>
            <a:off x="2819400" y="2209800"/>
            <a:ext cx="3321069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54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algn="l" blurRad="50800" dist="38100" rotWithShape="0">
                    <a:prstClr val="black">
                      <a:alpha val="40000"/>
                    </a:prstClr>
                  </a:outerShdw>
                  <a:reflection algn="bl" blurRad="6350" dir="5400000" endA="900" endPos="58000" rotWithShape="0" stA="60000" sy="-100000"/>
                </a:effectLst>
              </a:rPr>
              <a:t>WELCOME</a:t>
            </a:r>
            <a:endParaRPr b="1" cap="none" dirty="0" sz="54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algn="l" blurRad="50800" dist="38100" rotWithShape="0">
                  <a:prstClr val="black">
                    <a:alpha val="40000"/>
                  </a:prstClr>
                </a:outerShdw>
                <a:reflection algn="bl" blurRad="6350" dir="5400000" endA="900" endPos="58000" rotWithShape="0" stA="60000" sy="-100000"/>
              </a:effectLst>
            </a:endParaRPr>
          </a:p>
        </p:txBody>
      </p:sp>
      <p:sp>
        <p:nvSpPr>
          <p:cNvPr id="1048609" name="Rectangle 3"/>
          <p:cNvSpPr/>
          <p:nvPr/>
        </p:nvSpPr>
        <p:spPr>
          <a:xfrm>
            <a:off x="1524000" y="3200400"/>
            <a:ext cx="6378835" cy="8915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dirty="0" sz="5400" lang="en-US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To our </a:t>
            </a:r>
            <a:r>
              <a:rPr b="1" dirty="0" sz="5400" lang="en-US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presentation</a:t>
            </a:r>
            <a:endParaRPr b="1" dirty="0" sz="5400" lang="en-US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1"/>
          <p:cNvSpPr txBox="1"/>
          <p:nvPr/>
        </p:nvSpPr>
        <p:spPr>
          <a:xfrm>
            <a:off x="457200" y="685800"/>
            <a:ext cx="764599" cy="891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u="sng" smtClean="0"/>
              <a:t>JAVA:</a:t>
            </a:r>
          </a:p>
          <a:p>
            <a:pPr algn="just"/>
            <a:endParaRPr b="1" dirty="0" lang="en-US" u="sng" smtClean="0"/>
          </a:p>
          <a:p>
            <a:pPr algn="just"/>
            <a:endParaRPr b="1" dirty="0" lang="en-US" u="sng"/>
          </a:p>
        </p:txBody>
      </p:sp>
      <p:sp>
        <p:nvSpPr>
          <p:cNvPr id="1048594" name="TextBox 3"/>
          <p:cNvSpPr txBox="1"/>
          <p:nvPr/>
        </p:nvSpPr>
        <p:spPr>
          <a:xfrm>
            <a:off x="1143000" y="1219200"/>
            <a:ext cx="7915295" cy="5577840"/>
          </a:xfrm>
          <a:prstGeom prst="rect"/>
          <a:noFill/>
        </p:spPr>
        <p:txBody>
          <a:bodyPr rtlCol="0" wrap="none">
            <a:spAutoFit/>
          </a:bodyPr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dirty="0" lang="en-US" smtClean="0"/>
              <a:t>   </a:t>
            </a:r>
            <a:r>
              <a:rPr dirty="0" sz="2000" lang="en-US" smtClean="0"/>
              <a:t>The JavaScript code defines a toggle Menu function  that  toggles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the opening and closing of the hamburger menu.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 The menu and icon elements are selected using document.  Query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 Selector , and their classes are toggled between “open” and not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 “open”.</a:t>
            </a:r>
          </a:p>
          <a:p>
            <a:pPr algn="just">
              <a:lnSpc>
                <a:spcPct val="150000"/>
              </a:lnSpc>
            </a:pPr>
            <a:r>
              <a:rPr b="1" dirty="0" sz="2000" lang="en-US" u="sng" smtClean="0"/>
              <a:t>TOGGLEMENU FUNCTION</a:t>
            </a:r>
            <a:r>
              <a:rPr b="1" dirty="0" sz="2000" lang="en-US" smtClean="0"/>
              <a:t>:</a:t>
            </a:r>
          </a:p>
          <a:p>
            <a:pPr algn="just">
              <a:lnSpc>
                <a:spcPct val="150000"/>
              </a:lnSpc>
            </a:pPr>
            <a:r>
              <a:rPr b="1" dirty="0" sz="2000" lang="en-US" u="sng" smtClean="0"/>
              <a:t>PURPOSE:</a:t>
            </a:r>
          </a:p>
          <a:p>
            <a:pPr algn="just" lvl="2">
              <a:lnSpc>
                <a:spcPct val="150000"/>
              </a:lnSpc>
              <a:buFont typeface="Wingdings" pitchFamily="2" charset="2"/>
              <a:buChar char="v"/>
            </a:pPr>
            <a:r>
              <a:rPr b="1" dirty="0" sz="2000" lang="en-US" smtClean="0"/>
              <a:t>  </a:t>
            </a:r>
            <a:r>
              <a:rPr dirty="0" sz="2000" lang="en-US" smtClean="0"/>
              <a:t>To handle the opening and closing of the hamburger menu.</a:t>
            </a:r>
          </a:p>
          <a:p>
            <a:pPr algn="just" lvl="2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It toggles  the visibility  of  the  menu and changes that the</a:t>
            </a:r>
          </a:p>
          <a:p>
            <a:pPr algn="just" lvl="2">
              <a:lnSpc>
                <a:spcPct val="150000"/>
              </a:lnSpc>
            </a:pPr>
            <a:r>
              <a:rPr dirty="0" sz="2000" lang="en-US" smtClean="0"/>
              <a:t>      hamburger icon’s  appearance.</a:t>
            </a:r>
          </a:p>
          <a:p>
            <a:pPr algn="just" lvl="2">
              <a:lnSpc>
                <a:spcPct val="150000"/>
              </a:lnSpc>
            </a:pPr>
            <a:r>
              <a:rPr dirty="0" sz="2000" lang="en-US" smtClean="0"/>
              <a:t>                     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</a:t>
            </a:r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1"/>
          <p:cNvSpPr/>
          <p:nvPr/>
        </p:nvSpPr>
        <p:spPr>
          <a:xfrm>
            <a:off x="0" y="0"/>
            <a:ext cx="7538923" cy="7694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dirty="0" sz="4400"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900" endPos="58000" rotWithShape="0" stA="60000" sy="-100000"/>
                </a:effectLst>
              </a:rPr>
              <a:t>PORTFOLIO DESIGN &amp; LAYOUT</a:t>
            </a:r>
            <a:endParaRPr b="1" cap="none" dirty="0" sz="44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algn="bl" blurRad="6350" dir="5400000" endA="900" endPos="58000" rotWithShape="0" stA="60000" sy="-100000"/>
              </a:effectLst>
            </a:endParaRPr>
          </a:p>
        </p:txBody>
      </p:sp>
      <p:sp>
        <p:nvSpPr>
          <p:cNvPr id="1048598" name="TextBox 2"/>
          <p:cNvSpPr txBox="1"/>
          <p:nvPr/>
        </p:nvSpPr>
        <p:spPr>
          <a:xfrm>
            <a:off x="304800" y="1143000"/>
            <a:ext cx="8107476" cy="249299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u="sng" smtClean="0"/>
              <a:t>LANDING/COVER:</a:t>
            </a:r>
          </a:p>
          <a:p>
            <a:pPr lvl="4"/>
            <a:endParaRPr dirty="0" lang="en-US" smtClean="0"/>
          </a:p>
          <a:p>
            <a:pPr lvl="4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 </a:t>
            </a:r>
            <a:r>
              <a:rPr b="1" dirty="0" sz="2000" lang="en-US" smtClean="0"/>
              <a:t> </a:t>
            </a:r>
            <a:r>
              <a:rPr dirty="0" sz="2000" lang="en-US" smtClean="0"/>
              <a:t>Your name &amp; tagline(e.g., “Creative Designer| Front-End</a:t>
            </a:r>
          </a:p>
          <a:p>
            <a:pPr lvl="4">
              <a:lnSpc>
                <a:spcPct val="150000"/>
              </a:lnSpc>
            </a:pPr>
            <a:r>
              <a:rPr dirty="0" sz="2000" lang="en-US" smtClean="0"/>
              <a:t>     Developer.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A clean hero imagine or minimalist background.</a:t>
            </a:r>
          </a:p>
          <a:p>
            <a:pPr lvl="4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Quick navigation (Home| About| Project| Contact).</a:t>
            </a:r>
          </a:p>
        </p:txBody>
      </p:sp>
      <p:sp>
        <p:nvSpPr>
          <p:cNvPr id="1048599" name="Rectangle 3"/>
          <p:cNvSpPr/>
          <p:nvPr/>
        </p:nvSpPr>
        <p:spPr>
          <a:xfrm>
            <a:off x="2117173" y="1980685"/>
            <a:ext cx="245580" cy="369332"/>
          </a:xfrm>
          <a:prstGeom prst="rect"/>
        </p:spPr>
        <p:txBody>
          <a:bodyPr wrap="none">
            <a:spAutoFit/>
          </a:bodyPr>
          <a:p>
            <a:r>
              <a:rPr b="1" dirty="0" lang="en-US" smtClean="0">
                <a:solidFill>
                  <a:prstClr val="black"/>
                </a:solidFill>
              </a:rPr>
              <a:t> </a:t>
            </a:r>
            <a:endParaRPr dirty="0" lang="en-US"/>
          </a:p>
        </p:txBody>
      </p:sp>
      <p:sp>
        <p:nvSpPr>
          <p:cNvPr id="1048600" name="Rectangle 4"/>
          <p:cNvSpPr/>
          <p:nvPr/>
        </p:nvSpPr>
        <p:spPr>
          <a:xfrm>
            <a:off x="381000" y="3778221"/>
            <a:ext cx="2240088" cy="400110"/>
          </a:xfrm>
          <a:prstGeom prst="rect"/>
        </p:spPr>
        <p:txBody>
          <a:bodyPr wrap="square">
            <a:spAutoFit/>
          </a:bodyPr>
          <a:p>
            <a:r>
              <a:rPr b="1" dirty="0" sz="2000" lang="en-US" u="sng" smtClean="0">
                <a:solidFill>
                  <a:prstClr val="black"/>
                </a:solidFill>
              </a:rPr>
              <a:t> CONTENT:</a:t>
            </a:r>
            <a:endParaRPr dirty="0" lang="en-US"/>
          </a:p>
        </p:txBody>
      </p:sp>
      <p:sp>
        <p:nvSpPr>
          <p:cNvPr id="1048601" name="TextBox 5"/>
          <p:cNvSpPr txBox="1"/>
          <p:nvPr/>
        </p:nvSpPr>
        <p:spPr>
          <a:xfrm>
            <a:off x="1524000" y="4267200"/>
            <a:ext cx="542250" cy="369332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lang="en-US" smtClean="0"/>
              <a:t>  </a:t>
            </a:r>
            <a:endParaRPr dirty="0" lang="en-US"/>
          </a:p>
        </p:txBody>
      </p:sp>
      <p:sp>
        <p:nvSpPr>
          <p:cNvPr id="1048602" name="TextBox 7"/>
          <p:cNvSpPr txBox="1"/>
          <p:nvPr/>
        </p:nvSpPr>
        <p:spPr>
          <a:xfrm>
            <a:off x="1981200" y="4267200"/>
            <a:ext cx="6218305" cy="400110"/>
          </a:xfrm>
          <a:prstGeom prst="rect"/>
          <a:noFill/>
        </p:spPr>
        <p:txBody>
          <a:bodyPr rtlCol="0" wrap="none">
            <a:spAutoFit/>
          </a:bodyPr>
          <a:p>
            <a:pPr algn="just"/>
            <a:r>
              <a:rPr dirty="0" lang="en-US" smtClean="0"/>
              <a:t>A </a:t>
            </a:r>
            <a:r>
              <a:rPr dirty="0" sz="2000" lang="en-US" smtClean="0"/>
              <a:t>short introduction (who are you, what you do, your goals).</a:t>
            </a:r>
          </a:p>
        </p:txBody>
      </p:sp>
      <p:sp>
        <p:nvSpPr>
          <p:cNvPr id="1048603" name="TextBox 8"/>
          <p:cNvSpPr txBox="1"/>
          <p:nvPr/>
        </p:nvSpPr>
        <p:spPr>
          <a:xfrm>
            <a:off x="1524000" y="4800600"/>
            <a:ext cx="3667351" cy="400110"/>
          </a:xfrm>
          <a:prstGeom prst="rect"/>
          <a:noFill/>
        </p:spPr>
        <p:txBody>
          <a:bodyPr rtlCol="0" wrap="none">
            <a:spAutoFit/>
          </a:bodyPr>
          <a:p>
            <a:pPr algn="just">
              <a:buFont typeface="Wingdings" pitchFamily="2" charset="2"/>
              <a:buChar char="v"/>
            </a:pPr>
            <a:r>
              <a:rPr dirty="0" sz="2000" lang="en-US" smtClean="0"/>
              <a:t>    Professional  photo or avatar</a:t>
            </a:r>
            <a:endParaRPr dirty="0" sz="2000" lang="en-US"/>
          </a:p>
        </p:txBody>
      </p:sp>
      <p:sp>
        <p:nvSpPr>
          <p:cNvPr id="1048604" name="TextBox 9"/>
          <p:cNvSpPr txBox="1"/>
          <p:nvPr/>
        </p:nvSpPr>
        <p:spPr>
          <a:xfrm>
            <a:off x="1600200" y="5486400"/>
            <a:ext cx="389850" cy="369332"/>
          </a:xfrm>
          <a:prstGeom prst="rect"/>
          <a:noFill/>
        </p:spPr>
        <p:txBody>
          <a:bodyPr rtlCol="0" wrap="square">
            <a:spAutoFit/>
          </a:bodyPr>
          <a:p>
            <a:pPr algn="just">
              <a:buFont typeface="Wingdings" pitchFamily="2" charset="2"/>
              <a:buChar char="v"/>
            </a:pPr>
            <a:r>
              <a:rPr dirty="0" lang="en-US" smtClean="0"/>
              <a:t>    </a:t>
            </a:r>
            <a:endParaRPr dirty="0" lang="en-US"/>
          </a:p>
        </p:txBody>
      </p:sp>
      <p:sp>
        <p:nvSpPr>
          <p:cNvPr id="1048605" name="TextBox 10"/>
          <p:cNvSpPr txBox="1"/>
          <p:nvPr/>
        </p:nvSpPr>
        <p:spPr>
          <a:xfrm>
            <a:off x="2057400" y="5410200"/>
            <a:ext cx="4826539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/>
              <a:t>Icon grid (Adobe, </a:t>
            </a:r>
            <a:r>
              <a:rPr dirty="0" sz="2000" lang="en-US" err="1" smtClean="0"/>
              <a:t>Figma</a:t>
            </a:r>
            <a:r>
              <a:rPr dirty="0" sz="2000" lang="en-US" smtClean="0"/>
              <a:t> , HTML, python, etc,.</a:t>
            </a:r>
            <a:endParaRPr dirty="0" sz="200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1"/>
          <p:cNvSpPr/>
          <p:nvPr/>
        </p:nvSpPr>
        <p:spPr>
          <a:xfrm>
            <a:off x="0" y="0"/>
            <a:ext cx="7535781" cy="7694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44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900" endPos="58000" rotWithShape="0" stA="60000" sy="-100000"/>
                </a:effectLst>
              </a:rPr>
              <a:t>FEATURES &amp; FUNCTIONALITIES</a:t>
            </a:r>
            <a:endParaRPr b="1" cap="none" dirty="0" sz="44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algn="bl" blurRad="6350" dir="5400000" endA="900" endPos="58000" rotWithShape="0" stA="60000" sy="-100000"/>
              </a:effectLst>
            </a:endParaRPr>
          </a:p>
        </p:txBody>
      </p:sp>
      <p:sp>
        <p:nvSpPr>
          <p:cNvPr id="1048629" name="TextBox 2"/>
          <p:cNvSpPr txBox="1"/>
          <p:nvPr/>
        </p:nvSpPr>
        <p:spPr>
          <a:xfrm>
            <a:off x="0" y="1066800"/>
            <a:ext cx="122238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u="sng" smtClean="0"/>
              <a:t>FEATURES:</a:t>
            </a:r>
            <a:endParaRPr b="1" dirty="0" lang="en-US" u="sng"/>
          </a:p>
        </p:txBody>
      </p:sp>
      <p:sp>
        <p:nvSpPr>
          <p:cNvPr id="1048630" name="TextBox 3"/>
          <p:cNvSpPr txBox="1"/>
          <p:nvPr/>
        </p:nvSpPr>
        <p:spPr>
          <a:xfrm>
            <a:off x="914400" y="1371600"/>
            <a:ext cx="3276218" cy="1938992"/>
          </a:xfrm>
          <a:prstGeom prst="rect"/>
          <a:noFill/>
        </p:spPr>
        <p:txBody>
          <a:bodyPr rtlCol="0" wrap="none">
            <a:spAutoFit/>
          </a:bodyPr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Brief bio or tagline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Professional photo or logo.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Clear navigation.</a:t>
            </a:r>
          </a:p>
          <a:p>
            <a:pPr algn="just">
              <a:lnSpc>
                <a:spcPct val="150000"/>
              </a:lnSpc>
            </a:pPr>
            <a:endParaRPr dirty="0" sz="2000" lang="en-US"/>
          </a:p>
        </p:txBody>
      </p:sp>
      <p:sp>
        <p:nvSpPr>
          <p:cNvPr id="1048631" name="TextBox 4"/>
          <p:cNvSpPr txBox="1"/>
          <p:nvPr/>
        </p:nvSpPr>
        <p:spPr>
          <a:xfrm>
            <a:off x="0" y="2971800"/>
            <a:ext cx="1866217" cy="369332"/>
          </a:xfrm>
          <a:prstGeom prst="rect"/>
          <a:noFill/>
        </p:spPr>
        <p:txBody>
          <a:bodyPr rtlCol="0" wrap="none">
            <a:spAutoFit/>
          </a:bodyPr>
          <a:p>
            <a:pPr algn="just"/>
            <a:r>
              <a:rPr b="1" dirty="0" lang="en-US" u="sng" smtClean="0"/>
              <a:t>FUNTIONALITIES:</a:t>
            </a:r>
            <a:endParaRPr b="1" dirty="0" lang="en-US" u="sng"/>
          </a:p>
        </p:txBody>
      </p:sp>
      <p:sp>
        <p:nvSpPr>
          <p:cNvPr id="1048632" name="TextBox 5"/>
          <p:cNvSpPr txBox="1"/>
          <p:nvPr/>
        </p:nvSpPr>
        <p:spPr>
          <a:xfrm>
            <a:off x="1600200" y="3352800"/>
            <a:ext cx="6229398" cy="2351093"/>
          </a:xfrm>
          <a:prstGeom prst="rect"/>
          <a:noFill/>
        </p:spPr>
        <p:txBody>
          <a:bodyPr rtlCol="0" wrap="none">
            <a:spAutoFit/>
          </a:bodyPr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dirty="0" lang="en-US" smtClean="0"/>
              <a:t>  </a:t>
            </a:r>
            <a:r>
              <a:rPr dirty="0" sz="2000" lang="en-US" smtClean="0"/>
              <a:t>Search &amp; Filters (for projects or blogs)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Interactive Media(video, animations, prototypes)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Dark/Light Mode Toggle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Responsive Design (works on mobile, tablet, desktop)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Downloadable Portfolio Pack ( resume + selected works)</a:t>
            </a:r>
            <a:endParaRPr dirty="0" sz="200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1"/>
          <p:cNvSpPr/>
          <p:nvPr/>
        </p:nvSpPr>
        <p:spPr>
          <a:xfrm>
            <a:off x="0" y="0"/>
            <a:ext cx="6000489" cy="7694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44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900" endPos="58000" rotWithShape="0" stA="60000" sy="-100000"/>
                </a:effectLst>
              </a:rPr>
              <a:t>RESULTS &amp; SCREENSHOT</a:t>
            </a:r>
            <a:endParaRPr b="1" cap="none" dirty="0" sz="44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algn="bl" blurRad="6350" dir="5400000" endA="900" endPos="58000" rotWithShape="0" stA="60000" sy="-100000"/>
              </a:effectLst>
            </a:endParaRPr>
          </a:p>
        </p:txBody>
      </p:sp>
      <p:pic>
        <p:nvPicPr>
          <p:cNvPr id="2097152" name="Picture 5" descr="InShot_20250901_175715209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23517" y="990600"/>
            <a:ext cx="4296966" cy="5562600"/>
          </a:xfrm>
          <a:prstGeom prst="rect"/>
        </p:spPr>
      </p:pic>
    </p:spTree>
  </p:cSld>
  <p:clrMapOvr>
    <a:masterClrMapping/>
  </p:clrMapOvr>
  <p:transition spd="med">
    <p:newsflash/>
    <p:sndAc>
      <p:stSnd>
        <p:snd r:embed="rId2"/>
      </p:stSnd>
    </p:sndAc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InShot_20250901_172446551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3000" y="381000"/>
            <a:ext cx="6858000" cy="5943600"/>
          </a:xfrm>
          <a:prstGeom prst="rect"/>
        </p:spPr>
      </p:pic>
    </p:spTree>
  </p:cSld>
  <p:clrMapOvr>
    <a:masterClrMapping/>
  </p:clrMapOvr>
  <p:transition spd="med">
    <p:newsflash/>
    <p:sndAc>
      <p:stSnd>
        <p:snd r:embed="rId2"/>
      </p:stSnd>
    </p:sndAc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1"/>
          <p:cNvSpPr/>
          <p:nvPr/>
        </p:nvSpPr>
        <p:spPr>
          <a:xfrm>
            <a:off x="304800" y="304800"/>
            <a:ext cx="3767378" cy="830997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48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900" endPos="58000" rotWithShape="0" stA="60000" sy="-100000"/>
                </a:effectLst>
              </a:rPr>
              <a:t>CONCLUSION</a:t>
            </a:r>
            <a:endParaRPr b="1" cap="none" dirty="0" sz="48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algn="bl" blurRad="6350" dir="5400000" endA="900" endPos="58000" rotWithShape="0" stA="60000" sy="-100000"/>
              </a:effectLst>
            </a:endParaRPr>
          </a:p>
        </p:txBody>
      </p:sp>
      <p:sp>
        <p:nvSpPr>
          <p:cNvPr id="1048635" name="TextBox 2"/>
          <p:cNvSpPr txBox="1"/>
          <p:nvPr/>
        </p:nvSpPr>
        <p:spPr>
          <a:xfrm>
            <a:off x="609600" y="1371600"/>
            <a:ext cx="8051907" cy="4247317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000" lang="en-US" smtClean="0"/>
              <a:t>                                              A digital portfolio serves as a power full tool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to  showcase skills, achievements, and  creativity in  an organized and visually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Appealing way. It not only highlights personal and professional growth but all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So provides easy access for employers, educators,  or clients to evaluate one’s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Capabilities. By combining design, content, and functionality, a well-structured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Portfolio  reflects  individually , professionalism ,  and  readiness for future the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Opportunities.     Ultimately , it acts as a bridge between learning and career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Advancement, making it an essential  asset in today’s digital world. </a:t>
            </a:r>
          </a:p>
          <a:p>
            <a:pPr algn="just">
              <a:lnSpc>
                <a:spcPct val="150000"/>
              </a:lnSpc>
            </a:pPr>
            <a:endParaRPr dirty="0" sz="200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2"/>
          <p:cNvSpPr/>
          <p:nvPr/>
        </p:nvSpPr>
        <p:spPr>
          <a:xfrm>
            <a:off x="-1905000" y="152400"/>
            <a:ext cx="10446036" cy="830997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48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a:rPr>
              <a:t>DIGITAL</a:t>
            </a:r>
            <a:r>
              <a:rPr b="1" cap="none" dirty="0" sz="48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b="1" cap="none" dirty="0" sz="48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</a:effectLst>
              </a:rPr>
              <a:t>PORTFOLIO</a:t>
            </a:r>
            <a:endParaRPr b="1" cap="none" dirty="0" sz="48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algn="tl" blurRad="50800" dir="2700000" dist="381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8611" name="TextBox 4"/>
          <p:cNvSpPr txBox="1"/>
          <p:nvPr/>
        </p:nvSpPr>
        <p:spPr>
          <a:xfrm>
            <a:off x="457200" y="1371600"/>
            <a:ext cx="7625874" cy="3749041"/>
          </a:xfrm>
          <a:prstGeom prst="rect"/>
          <a:noFill/>
        </p:spPr>
        <p:txBody>
          <a:bodyPr rtlCol="0" wrap="none">
            <a:spAutoFit/>
          </a:bodyPr>
          <a:p>
            <a:pPr>
              <a:lnSpc>
                <a:spcPct val="200000"/>
              </a:lnSpc>
            </a:pPr>
            <a:r>
              <a:rPr b="1" dirty="0" sz="2000" lang="en-US" smtClean="0"/>
              <a:t>STUDENT NAME                 :    R.JAYA SRI</a:t>
            </a:r>
          </a:p>
          <a:p>
            <a:pPr>
              <a:lnSpc>
                <a:spcPct val="200000"/>
              </a:lnSpc>
            </a:pPr>
            <a:r>
              <a:rPr b="1" dirty="0" sz="2000" lang="en-US" smtClean="0"/>
              <a:t>REGISTER NO                     :    20924U30011</a:t>
            </a:r>
          </a:p>
          <a:p>
            <a:pPr>
              <a:lnSpc>
                <a:spcPct val="200000"/>
              </a:lnSpc>
            </a:pPr>
            <a:r>
              <a:rPr b="1" dirty="0" sz="2000" lang="en-US" smtClean="0"/>
              <a:t>DEPARTMENT                     :    BSC.SCS</a:t>
            </a:r>
          </a:p>
          <a:p>
            <a:pPr>
              <a:lnSpc>
                <a:spcPct val="200000"/>
              </a:lnSpc>
            </a:pPr>
            <a:r>
              <a:rPr b="1" dirty="0" sz="2000" lang="en-US" smtClean="0"/>
              <a:t>COLLEGE                            :    SHANMUGA INDUSTRIES ART’S &amp; SCIENCE </a:t>
            </a:r>
          </a:p>
          <a:p>
            <a:pPr>
              <a:lnSpc>
                <a:spcPct val="200000"/>
              </a:lnSpc>
            </a:pPr>
            <a:r>
              <a:rPr b="1" dirty="0" sz="2000" lang="en-US" smtClean="0"/>
              <a:t> </a:t>
            </a:r>
            <a:r>
              <a:rPr b="1" dirty="0" sz="2000" lang="en-US" smtClean="0"/>
              <a:t>                                              COLLEGE</a:t>
            </a:r>
          </a:p>
          <a:p>
            <a:pPr>
              <a:lnSpc>
                <a:spcPct val="200000"/>
              </a:lnSpc>
            </a:pPr>
            <a:r>
              <a:rPr b="1" dirty="0" sz="2000" lang="en-US" smtClean="0"/>
              <a:t>UNIVERSITY                        :   THIRUVALLUVAR </a:t>
            </a:r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1"/>
        </a:gra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ounded Rectangle 4"/>
          <p:cNvSpPr/>
          <p:nvPr/>
        </p:nvSpPr>
        <p:spPr>
          <a:xfrm>
            <a:off x="2286000" y="0"/>
            <a:ext cx="685800" cy="2667000"/>
          </a:xfrm>
          <a:prstGeom prst="roundRect"/>
          <a:blipFill>
            <a:blip xmlns:r="http://schemas.openxmlformats.org/officeDocument/2006/relationships" r:embed="rId1" cstate="print"/>
            <a:stretch>
              <a:fillRect/>
            </a:stretch>
          </a:blipFill>
          <a:ln>
            <a:noFill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Rounded Rectangle 1"/>
          <p:cNvSpPr/>
          <p:nvPr/>
        </p:nvSpPr>
        <p:spPr>
          <a:xfrm>
            <a:off x="5334000" y="0"/>
            <a:ext cx="685800" cy="2895600"/>
          </a:xfrm>
          <a:prstGeom prst="roundRect"/>
          <a:blipFill>
            <a:blip xmlns:r="http://schemas.openxmlformats.org/officeDocument/2006/relationships" r:embed="rId2" cstate="print"/>
            <a:stretch>
              <a:fillRect/>
            </a:stretch>
          </a:blipFill>
          <a:ln>
            <a:noFill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4" name="Rounded Rectangle 2"/>
          <p:cNvSpPr/>
          <p:nvPr/>
        </p:nvSpPr>
        <p:spPr>
          <a:xfrm>
            <a:off x="762000" y="0"/>
            <a:ext cx="685800" cy="2590800"/>
          </a:xfrm>
          <a:prstGeom prst="roundRect"/>
          <a:blipFill>
            <a:blip xmlns:r="http://schemas.openxmlformats.org/officeDocument/2006/relationships" r:embed="rId3" cstate="print"/>
            <a:stretch>
              <a:fillRect/>
            </a:stretch>
          </a:blipFill>
          <a:ln>
            <a:noFill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5" name="Rounded Rectangle 3"/>
          <p:cNvSpPr/>
          <p:nvPr/>
        </p:nvSpPr>
        <p:spPr>
          <a:xfrm>
            <a:off x="1524000" y="0"/>
            <a:ext cx="685800" cy="3124200"/>
          </a:xfrm>
          <a:prstGeom prst="roundRect"/>
          <a:blipFill>
            <a:blip xmlns:r="http://schemas.openxmlformats.org/officeDocument/2006/relationships" r:embed="rId4" cstate="print"/>
            <a:stretch>
              <a:fillRect/>
            </a:stretch>
          </a:blipFill>
          <a:ln>
            <a:noFill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6" name="Rounded Rectangle 5"/>
          <p:cNvSpPr/>
          <p:nvPr/>
        </p:nvSpPr>
        <p:spPr>
          <a:xfrm>
            <a:off x="3048000" y="0"/>
            <a:ext cx="685800" cy="3733800"/>
          </a:xfrm>
          <a:prstGeom prst="roundRect"/>
          <a:blipFill>
            <a:blip xmlns:r="http://schemas.openxmlformats.org/officeDocument/2006/relationships" r:embed="rId5" cstate="print"/>
            <a:stretch>
              <a:fillRect/>
            </a:stretch>
          </a:blipFill>
          <a:ln>
            <a:noFill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7" name="Rounded Rectangle 6"/>
          <p:cNvSpPr/>
          <p:nvPr/>
        </p:nvSpPr>
        <p:spPr>
          <a:xfrm>
            <a:off x="4572000" y="0"/>
            <a:ext cx="685800" cy="3124200"/>
          </a:xfrm>
          <a:prstGeom prst="roundRect"/>
          <a:blipFill>
            <a:blip xmlns:r="http://schemas.openxmlformats.org/officeDocument/2006/relationships" r:embed="rId4" cstate="print"/>
            <a:stretch>
              <a:fillRect/>
            </a:stretch>
          </a:blipFill>
          <a:ln>
            <a:noFill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Rounded Rectangle 7"/>
          <p:cNvSpPr/>
          <p:nvPr/>
        </p:nvSpPr>
        <p:spPr>
          <a:xfrm>
            <a:off x="3810000" y="0"/>
            <a:ext cx="685800" cy="1828800"/>
          </a:xfrm>
          <a:prstGeom prst="roundRect"/>
          <a:blipFill>
            <a:blip xmlns:r="http://schemas.openxmlformats.org/officeDocument/2006/relationships" r:embed="rId6" cstate="print"/>
            <a:stretch>
              <a:fillRect/>
            </a:stretch>
          </a:blipFill>
          <a:ln>
            <a:noFill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9" name="Rounded Rectangle 11"/>
          <p:cNvSpPr/>
          <p:nvPr/>
        </p:nvSpPr>
        <p:spPr>
          <a:xfrm>
            <a:off x="0" y="0"/>
            <a:ext cx="685800" cy="3810000"/>
          </a:xfrm>
          <a:prstGeom prst="roundRect"/>
          <a:blipFill>
            <a:blip xmlns:r="http://schemas.openxmlformats.org/officeDocument/2006/relationships" r:embed="rId7" cstate="print"/>
            <a:stretch>
              <a:fillRect/>
            </a:stretch>
          </a:blipFill>
          <a:ln>
            <a:noFill/>
          </a:ln>
          <a:effectLst>
            <a:reflection algn="bl" blurRad="6350" dir="5400000" endA="300" endPos="55000" rotWithShape="0" stA="50000" sy="-10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0" name="Rectangle 9"/>
          <p:cNvSpPr/>
          <p:nvPr/>
        </p:nvSpPr>
        <p:spPr bwMode="white">
          <a:xfrm>
            <a:off x="0" y="0"/>
            <a:ext cx="9144000" cy="685800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1" name="Rectangle 15"/>
          <p:cNvSpPr/>
          <p:nvPr/>
        </p:nvSpPr>
        <p:spPr>
          <a:xfrm>
            <a:off x="5791200" y="4114800"/>
            <a:ext cx="3048000" cy="8915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5400" lang="en-US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500000" dist="38500">
                    <a:srgbClr val="000000">
                      <a:alpha val="60000"/>
                    </a:srgbClr>
                  </a:innerShdw>
                  <a:reflection algn="bl" blurRad="6350" dir="5400000" endA="300" endPos="45500" rotWithShape="0" stA="55000" sy="-100000"/>
                </a:effectLst>
              </a:rPr>
              <a:t>Digital</a:t>
            </a:r>
            <a:endParaRPr b="1" cap="none" dirty="0" sz="5400" lang="en-US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500000" dist="38500">
                  <a:srgbClr val="000000">
                    <a:alpha val="60000"/>
                  </a:srgbClr>
                </a:innerShdw>
                <a:reflection algn="bl" blurRad="6350" dir="5400000" endA="300" endPos="45500" rotWithShape="0" stA="55000" sy="-100000"/>
              </a:effectLst>
            </a:endParaRPr>
          </a:p>
        </p:txBody>
      </p:sp>
      <p:sp>
        <p:nvSpPr>
          <p:cNvPr id="1048622" name="Rectangle 16"/>
          <p:cNvSpPr/>
          <p:nvPr/>
        </p:nvSpPr>
        <p:spPr>
          <a:xfrm>
            <a:off x="4876800" y="4876800"/>
            <a:ext cx="4953000" cy="8915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5400" lang="en-US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500000" dist="38500">
                    <a:srgbClr val="000000">
                      <a:alpha val="60000"/>
                    </a:srgbClr>
                  </a:innerShdw>
                  <a:reflection algn="bl" blurRad="6350" dir="5400000" endA="300" endPos="45500" rotWithShape="0" stA="55000" sy="-100000"/>
                </a:effectLst>
              </a:rPr>
              <a:t>portfolio</a:t>
            </a:r>
            <a:endParaRPr b="1" cap="none" dirty="0" sz="5400" lang="en-US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500000" dist="38500">
                  <a:srgbClr val="000000">
                    <a:alpha val="60000"/>
                  </a:srgbClr>
                </a:innerShdw>
                <a:reflection algn="bl" blurRad="6350" dir="5400000" endA="300" endPos="45500" rotWithShape="0" stA="55000" sy="-100000"/>
              </a:effectLst>
            </a:endParaRPr>
          </a:p>
        </p:txBody>
      </p:sp>
    </p:spTree>
  </p:cSld>
  <p:clrMapOvr>
    <a:masterClrMapping/>
  </p:clrMapOvr>
  <p:transition spd="med">
    <p:newsflash/>
    <p:sndAc>
      <p:stSnd>
        <p:snd r:embed="rId8"/>
      </p:stSnd>
    </p:sndAc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Rectangle 9"/>
          <p:cNvSpPr/>
          <p:nvPr/>
        </p:nvSpPr>
        <p:spPr>
          <a:xfrm>
            <a:off x="381000" y="0"/>
            <a:ext cx="3017520" cy="8915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54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900" endPos="58000" rotWithShape="0" stA="60000" sy="-100000"/>
                </a:effectLst>
              </a:rPr>
              <a:t>AGENDA</a:t>
            </a:r>
            <a:endParaRPr b="1" cap="none" dirty="0" sz="54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algn="bl" blurRad="6350" dir="5400000" endA="900" endPos="58000" rotWithShape="0" stA="60000" sy="-100000"/>
              </a:effectLst>
            </a:endParaRPr>
          </a:p>
        </p:txBody>
      </p:sp>
      <p:sp>
        <p:nvSpPr>
          <p:cNvPr id="1048627" name="TextBox 5"/>
          <p:cNvSpPr txBox="1"/>
          <p:nvPr/>
        </p:nvSpPr>
        <p:spPr>
          <a:xfrm>
            <a:off x="3048000" y="1371600"/>
            <a:ext cx="3902641" cy="3691890"/>
          </a:xfrm>
          <a:prstGeom prst="rect"/>
          <a:noFill/>
        </p:spPr>
        <p:txBody>
          <a:bodyPr rtlCol="0" wrap="none">
            <a:spAutoFit/>
          </a:bodyPr>
          <a:p>
            <a:pPr algn="just" indent="-342900" marL="342900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 PROBLEM STATEMENT</a:t>
            </a:r>
          </a:p>
          <a:p>
            <a:pPr algn="just" indent="-342900" marL="342900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 </a:t>
            </a:r>
            <a:r>
              <a:rPr b="1" dirty="0" lang="en-US" smtClean="0"/>
              <a:t>PROJECT OVERVIEW</a:t>
            </a:r>
          </a:p>
          <a:p>
            <a:pPr algn="just" indent="-342900" marL="342900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END USERS</a:t>
            </a:r>
          </a:p>
          <a:p>
            <a:pPr algn="just" indent="-342900" marL="342900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TOOLS AND TECHNOLOGIES</a:t>
            </a:r>
          </a:p>
          <a:p>
            <a:pPr algn="just" indent="-342900" marL="342900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PORTFOLIO DESIGN AND LAYOUT</a:t>
            </a:r>
          </a:p>
          <a:p>
            <a:pPr algn="just" indent="-342900" marL="342900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FEATURES AND FUNCTIONALITY</a:t>
            </a:r>
          </a:p>
          <a:p>
            <a:pPr algn="just" indent="-342900" marL="342900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RESULTS AND SCREENSHOT</a:t>
            </a:r>
          </a:p>
          <a:p>
            <a:pPr algn="just" indent="-342900" marL="342900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CONCLUSION</a:t>
            </a:r>
          </a:p>
          <a:p>
            <a:pPr algn="just" indent="-342900" marL="342900">
              <a:lnSpc>
                <a:spcPct val="150000"/>
              </a:lnSpc>
              <a:buFont typeface="Wingdings" pitchFamily="2" charset="2"/>
              <a:buChar char="v"/>
            </a:pPr>
            <a:r>
              <a:rPr b="1" dirty="0" lang="en-US" smtClean="0"/>
              <a:t>GITHUB LINK </a:t>
            </a:r>
            <a:endParaRPr b="1" dirty="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"/>
          <p:cNvSpPr/>
          <p:nvPr/>
        </p:nvSpPr>
        <p:spPr>
          <a:xfrm>
            <a:off x="228600" y="228600"/>
            <a:ext cx="6991965" cy="891539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54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900" endPos="58000" rotWithShape="0" stA="60000" sy="-100000"/>
                </a:effectLst>
              </a:rPr>
              <a:t>PROBLEM STATEMENT</a:t>
            </a:r>
            <a:endParaRPr b="1" cap="none" dirty="0" sz="54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algn="bl" blurRad="6350" dir="5400000" endA="900" endPos="58000" rotWithShape="0" stA="60000" sy="-100000"/>
              </a:effectLst>
            </a:endParaRPr>
          </a:p>
        </p:txBody>
      </p:sp>
      <p:sp>
        <p:nvSpPr>
          <p:cNvPr id="1048607" name="TextBox 2"/>
          <p:cNvSpPr txBox="1"/>
          <p:nvPr/>
        </p:nvSpPr>
        <p:spPr>
          <a:xfrm>
            <a:off x="609600" y="2057400"/>
            <a:ext cx="8077200" cy="329184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dirty="0" lang="en-US" smtClean="0"/>
              <a:t>“</a:t>
            </a:r>
            <a:r>
              <a:rPr dirty="0" sz="2400" lang="en-US" smtClean="0"/>
              <a:t>Professionals struggle to effectively showcase their unique </a:t>
            </a:r>
            <a:r>
              <a:rPr dirty="0" sz="2400" lang="en-US" smtClean="0"/>
              <a:t>skill</a:t>
            </a:r>
            <a:endParaRPr dirty="0" sz="2400" lang="en-US" smtClean="0"/>
          </a:p>
          <a:p>
            <a:r>
              <a:rPr dirty="0" sz="2400" lang="en-US" smtClean="0"/>
              <a:t>and diverse work in a digital market </a:t>
            </a:r>
            <a:r>
              <a:rPr dirty="0" sz="2400" lang="en-US" smtClean="0"/>
              <a:t>place, </a:t>
            </a:r>
            <a:r>
              <a:rPr dirty="0" sz="2400" lang="en-US" smtClean="0"/>
              <a:t>often lacking then to technical expertise to create compelling online portfolios </a:t>
            </a:r>
            <a:r>
              <a:rPr dirty="0" sz="2400" lang="en-US" smtClean="0"/>
              <a:t>that </a:t>
            </a:r>
            <a:r>
              <a:rPr dirty="0" sz="2400" lang="en-US" smtClean="0"/>
              <a:t>the stand out. This makes it difficult to attract new clients or employer</a:t>
            </a:r>
          </a:p>
          <a:p>
            <a:r>
              <a:rPr dirty="0" sz="2400" lang="en-US" smtClean="0"/>
              <a:t>And hinders their ability to demonstrates their full professional of</a:t>
            </a:r>
          </a:p>
          <a:p>
            <a:r>
              <a:rPr dirty="0" sz="2400" lang="en-US" smtClean="0"/>
              <a:t>Capabilities.</a:t>
            </a:r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1"/>
          <p:cNvSpPr/>
          <p:nvPr/>
        </p:nvSpPr>
        <p:spPr>
          <a:xfrm>
            <a:off x="228600" y="228600"/>
            <a:ext cx="5217587" cy="7518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dirty="0" sz="4400"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900" endPos="58000" rotWithShape="0" stA="60000" sy="-100000"/>
                </a:effectLst>
              </a:rPr>
              <a:t>PROJECT OVERVIEW</a:t>
            </a:r>
            <a:endParaRPr b="1" cap="none" dirty="0" sz="44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algn="bl" blurRad="6350" dir="5400000" endA="900" endPos="58000" rotWithShape="0" stA="60000" sy="-100000"/>
              </a:effectLst>
            </a:endParaRPr>
          </a:p>
        </p:txBody>
      </p:sp>
      <p:sp>
        <p:nvSpPr>
          <p:cNvPr id="1048596" name="Rectangle 2"/>
          <p:cNvSpPr/>
          <p:nvPr/>
        </p:nvSpPr>
        <p:spPr>
          <a:xfrm>
            <a:off x="304800" y="1752600"/>
            <a:ext cx="8458200" cy="34442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                The Digital Portfolio Project is designed to showcase an individual’s skills, achievements, and personal growth  through a rated collection of digital artifacts. This project  provides  a  platform to demonstrate creativity, technical expertise , and reflective thinking while  presenting academic , professional , or personal accomplishments  in  an  organized and visually engaging format . The portfolio may include written work ,  projects ,  presentations , certificates , multi</a:t>
            </a:r>
          </a:p>
          <a:p>
            <a:r>
              <a:rPr dirty="0" sz="2000" lang="en-US" smtClean="0"/>
              <a:t>media content , and other evidence of  learning or experience.  Beyond serving as a repository of past work , the digital portfolio  highlights progress  over time and communicates one’s strengths to educators, employers, or peers.</a:t>
            </a:r>
            <a:endParaRPr dirty="0" sz="200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1"/>
          <p:cNvSpPr/>
          <p:nvPr/>
        </p:nvSpPr>
        <p:spPr>
          <a:xfrm>
            <a:off x="152400" y="228600"/>
            <a:ext cx="2732851" cy="7518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4400" lang="en-US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algn="bl" blurRad="6350" dir="5400000" endA="900" endPos="58000" rotWithShape="0" stA="60000" sy="-100000"/>
                </a:effectLst>
              </a:rPr>
              <a:t>END USER</a:t>
            </a:r>
            <a:endParaRPr b="1" cap="none" dirty="0" sz="44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algn="bl" blurRad="6350" dir="5400000" endA="900" endPos="58000" rotWithShape="0" stA="60000" sy="-100000"/>
              </a:effectLst>
            </a:endParaRPr>
          </a:p>
        </p:txBody>
      </p:sp>
      <p:sp>
        <p:nvSpPr>
          <p:cNvPr id="1048592" name="Rectangle 2"/>
          <p:cNvSpPr/>
          <p:nvPr/>
        </p:nvSpPr>
        <p:spPr>
          <a:xfrm>
            <a:off x="685800" y="1371600"/>
            <a:ext cx="7620000" cy="4358640"/>
          </a:xfrm>
          <a:prstGeom prst="rect"/>
        </p:spPr>
        <p:txBody>
          <a:bodyPr wrap="square">
            <a:spAutoFit/>
          </a:bodyPr>
          <a:p>
            <a:pPr algn="just"/>
            <a:r>
              <a:rPr dirty="0" lang="en-US" smtClean="0"/>
              <a:t>*An end user is a person or other entity that consumes or makes use of the goods              or services produced by businesses.</a:t>
            </a:r>
          </a:p>
          <a:p>
            <a:pPr algn="just"/>
            <a:r>
              <a:rPr dirty="0" lang="en-US" smtClean="0"/>
              <a:t>*In this way, an end user may differ from a customer since the entity or person that buys a product or service may not be the one who actually uses it.</a:t>
            </a:r>
          </a:p>
          <a:p>
            <a:pPr algn="just"/>
            <a:r>
              <a:rPr dirty="0" lang="en-US" smtClean="0"/>
              <a:t>*Delivery to the end user is often the final step in manufacturing and selling products.</a:t>
            </a:r>
          </a:p>
          <a:p>
            <a:pPr algn="just"/>
            <a:r>
              <a:rPr dirty="0" lang="en-US" smtClean="0"/>
              <a:t>*End user experience and support are crucial for the success of user-oriented products and services.</a:t>
            </a:r>
          </a:p>
          <a:p>
            <a:pPr algn="just"/>
            <a:r>
              <a:rPr dirty="0" lang="en-US" smtClean="0"/>
              <a:t>*References to end users as customers are most common in the technology industry.</a:t>
            </a:r>
          </a:p>
          <a:p>
            <a:pPr algn="just"/>
            <a:r>
              <a:rPr dirty="0" lang="en-US" smtClean="0"/>
              <a:t>*Delivery to the end user is the last step after a company creates, develops, tests, and markets a product. </a:t>
            </a:r>
          </a:p>
          <a:p>
            <a:pPr algn="just"/>
            <a:r>
              <a:rPr dirty="0" lang="en-US" smtClean="0"/>
              <a:t>*One goal of the business is to empower the end user to accomplish something that wasn't possible for them before using its well-conceived quality product.  </a:t>
            </a:r>
            <a:endParaRPr dirty="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1"/>
          <p:cNvSpPr/>
          <p:nvPr/>
        </p:nvSpPr>
        <p:spPr>
          <a:xfrm>
            <a:off x="304800" y="228600"/>
            <a:ext cx="6394321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dirty="0" sz="5400" lang="en-US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algn="tl" blurRad="50800" dir="2700000" dist="38100" rotWithShape="0">
                    <a:prstClr val="black">
                      <a:alpha val="40000"/>
                    </a:prstClr>
                  </a:outerShdw>
                  <a:reflection algn="bl" blurRad="6350" dir="5400000" endA="900" endPos="58000" rotWithShape="0" stA="60000" sy="-100000"/>
                </a:effectLst>
              </a:rPr>
              <a:t>Tools &amp; Technologies</a:t>
            </a:r>
            <a:endParaRPr b="1" cap="none" dirty="0" sz="5400" lang="en-US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algn="tl" blurRad="50800" dir="2700000" dist="38100" rotWithShape="0">
                  <a:prstClr val="black">
                    <a:alpha val="40000"/>
                  </a:prstClr>
                </a:outerShdw>
                <a:reflection algn="bl" blurRad="6350" dir="5400000" endA="900" endPos="58000" rotWithShape="0" stA="60000" sy="-100000"/>
              </a:effectLst>
            </a:endParaRPr>
          </a:p>
        </p:txBody>
      </p:sp>
      <p:sp>
        <p:nvSpPr>
          <p:cNvPr id="1048588" name="TextBox 3"/>
          <p:cNvSpPr txBox="1"/>
          <p:nvPr/>
        </p:nvSpPr>
        <p:spPr>
          <a:xfrm>
            <a:off x="304800" y="1752600"/>
            <a:ext cx="9171057" cy="3863340"/>
          </a:xfrm>
          <a:prstGeom prst="rect"/>
          <a:noFill/>
        </p:spPr>
        <p:txBody>
          <a:bodyPr rtlCol="0" wrap="none">
            <a:spAutoFit/>
          </a:bodyPr>
          <a:p>
            <a:pPr algn="just"/>
            <a:r>
              <a:rPr b="1" dirty="0" lang="en-US" u="sng" smtClean="0"/>
              <a:t>HTML:</a:t>
            </a:r>
          </a:p>
          <a:p>
            <a:pPr algn="just" lvl="1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The html structure defines the various sections of your websites ,including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     navigation , profile , about , experience , projects , blogs , contact , and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     footer.</a:t>
            </a:r>
          </a:p>
          <a:p>
            <a:pPr algn="just" lvl="1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Navigation includes both desktop and hamburger menu options.</a:t>
            </a:r>
          </a:p>
          <a:p>
            <a:pPr algn="just" lvl="1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Sections like “profile” , “about”, “experience” , “project” , “blogs”,  and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     “contact” have their respective content.</a:t>
            </a:r>
          </a:p>
          <a:p>
            <a:pPr algn="just" lvl="1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The footer contains navigations links and copy right information.</a:t>
            </a:r>
          </a:p>
          <a:p>
            <a:pPr algn="just"/>
            <a:endParaRPr dirty="0" sz="200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1"/>
          <p:cNvSpPr txBox="1"/>
          <p:nvPr/>
        </p:nvSpPr>
        <p:spPr>
          <a:xfrm>
            <a:off x="457200" y="685800"/>
            <a:ext cx="637847" cy="3581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u="sng" smtClean="0"/>
              <a:t>CSS:</a:t>
            </a:r>
            <a:endParaRPr b="1" dirty="0" lang="en-US" u="sng"/>
          </a:p>
        </p:txBody>
      </p:sp>
      <p:sp>
        <p:nvSpPr>
          <p:cNvPr id="1048590" name="TextBox 6"/>
          <p:cNvSpPr txBox="1"/>
          <p:nvPr/>
        </p:nvSpPr>
        <p:spPr>
          <a:xfrm>
            <a:off x="1066800" y="1524000"/>
            <a:ext cx="8011636" cy="4511041"/>
          </a:xfrm>
          <a:prstGeom prst="rect"/>
          <a:noFill/>
        </p:spPr>
        <p:txBody>
          <a:bodyPr rtlCol="0" wrap="none">
            <a:spAutoFit/>
          </a:bodyPr>
          <a:p>
            <a:pPr algn="just">
              <a:buFont typeface="Wingdings" pitchFamily="2" charset="2"/>
              <a:buChar char="v"/>
            </a:pPr>
            <a:r>
              <a:rPr dirty="0" sz="2000" lang="en-US" smtClean="0"/>
              <a:t>  The CSS code provides styling for different sections and elements.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 It defines general styles , transitions , and hover effects for link and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buttons.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Specific styles  are  applied  to  the desktop and  the  hamburger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navigation menu.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dirty="0" sz="2000" lang="en-US" smtClean="0"/>
              <a:t>   Section like profile , about , experience , projects,  blogs , contact,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and footer have distinct styling to create a visually appearing the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layout.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         </a:t>
            </a:r>
          </a:p>
          <a:p>
            <a:pPr algn="just">
              <a:lnSpc>
                <a:spcPct val="150000"/>
              </a:lnSpc>
            </a:pPr>
            <a:endParaRPr dirty="0" sz="2000" lang="en-US"/>
          </a:p>
        </p:txBody>
      </p:sp>
    </p:spTree>
  </p:cSld>
  <p:clrMapOvr>
    <a:masterClrMapping/>
  </p:clrMapOvr>
  <p:transition spd="med">
    <p:newsflash/>
    <p:sndAc>
      <p:stSnd>
        <p:snd r:embed="rId1"/>
      </p:stSnd>
    </p:sndAc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lastClr="000000" val="windowText"/>
      </a:dk1>
      <a:lt1>
        <a:sysClr lastClr="FFFFFF" val="window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3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r="5400000" dist="3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dir="t" rig="balanced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algn="tl" flip="none" sx="100000" sy="100000" tx="0" ty="0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USER</dc:creator>
  <cp:lastModifiedBy>USER</cp:lastModifiedBy>
  <dcterms:created xsi:type="dcterms:W3CDTF">2025-08-30T18:37:54Z</dcterms:created>
  <dcterms:modified xsi:type="dcterms:W3CDTF">2025-09-04T04:48:59Z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cf1380787e5542a9929b6735a4b9405b</vt:lpwstr>
  </property>
</Properties>
</file>