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257E-E5DE-42C9-92A4-0C91FBA5D7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BDAD85-88EE-4047-9CDC-AA6C55903C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A61760-81E1-439B-9F01-FDFCCF08EDE6}"/>
              </a:ext>
            </a:extLst>
          </p:cNvPr>
          <p:cNvSpPr>
            <a:spLocks noGrp="1"/>
          </p:cNvSpPr>
          <p:nvPr>
            <p:ph type="dt" sz="half" idx="10"/>
          </p:nvPr>
        </p:nvSpPr>
        <p:spPr/>
        <p:txBody>
          <a:bodyPr/>
          <a:lstStyle/>
          <a:p>
            <a:fld id="{122AB94B-6372-4BAC-B59D-4B1A5EB5861C}" type="datetimeFigureOut">
              <a:rPr lang="en-IN" smtClean="0"/>
              <a:t>26-04-2021</a:t>
            </a:fld>
            <a:endParaRPr lang="en-IN"/>
          </a:p>
        </p:txBody>
      </p:sp>
      <p:sp>
        <p:nvSpPr>
          <p:cNvPr id="5" name="Footer Placeholder 4">
            <a:extLst>
              <a:ext uri="{FF2B5EF4-FFF2-40B4-BE49-F238E27FC236}">
                <a16:creationId xmlns:a16="http://schemas.microsoft.com/office/drawing/2014/main" id="{C339E6D5-A3DD-4518-992F-21D667602B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E612FA-E638-43F9-BBD8-BDDEF63E02F9}"/>
              </a:ext>
            </a:extLst>
          </p:cNvPr>
          <p:cNvSpPr>
            <a:spLocks noGrp="1"/>
          </p:cNvSpPr>
          <p:nvPr>
            <p:ph type="sldNum" sz="quarter" idx="12"/>
          </p:nvPr>
        </p:nvSpPr>
        <p:spPr/>
        <p:txBody>
          <a:bodyPr/>
          <a:lstStyle/>
          <a:p>
            <a:fld id="{89ADBEB9-CB41-42C4-96E5-D4D08DD9D0B2}" type="slidenum">
              <a:rPr lang="en-IN" smtClean="0"/>
              <a:t>‹#›</a:t>
            </a:fld>
            <a:endParaRPr lang="en-IN"/>
          </a:p>
        </p:txBody>
      </p:sp>
    </p:spTree>
    <p:extLst>
      <p:ext uri="{BB962C8B-B14F-4D97-AF65-F5344CB8AC3E}">
        <p14:creationId xmlns:p14="http://schemas.microsoft.com/office/powerpoint/2010/main" val="199396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AA854-2D2C-4BCB-B163-8E27431443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4EBA93-245E-40C0-83A5-952C8B3939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24F728-453F-46AE-A6EA-1DA2752756F0}"/>
              </a:ext>
            </a:extLst>
          </p:cNvPr>
          <p:cNvSpPr>
            <a:spLocks noGrp="1"/>
          </p:cNvSpPr>
          <p:nvPr>
            <p:ph type="dt" sz="half" idx="10"/>
          </p:nvPr>
        </p:nvSpPr>
        <p:spPr/>
        <p:txBody>
          <a:bodyPr/>
          <a:lstStyle/>
          <a:p>
            <a:fld id="{122AB94B-6372-4BAC-B59D-4B1A5EB5861C}" type="datetimeFigureOut">
              <a:rPr lang="en-IN" smtClean="0"/>
              <a:t>26-04-2021</a:t>
            </a:fld>
            <a:endParaRPr lang="en-IN"/>
          </a:p>
        </p:txBody>
      </p:sp>
      <p:sp>
        <p:nvSpPr>
          <p:cNvPr id="5" name="Footer Placeholder 4">
            <a:extLst>
              <a:ext uri="{FF2B5EF4-FFF2-40B4-BE49-F238E27FC236}">
                <a16:creationId xmlns:a16="http://schemas.microsoft.com/office/drawing/2014/main" id="{E5F1D2F1-163D-463F-8FC0-BB43B409A6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157385-E645-42F2-B4BE-9BE17DC7092F}"/>
              </a:ext>
            </a:extLst>
          </p:cNvPr>
          <p:cNvSpPr>
            <a:spLocks noGrp="1"/>
          </p:cNvSpPr>
          <p:nvPr>
            <p:ph type="sldNum" sz="quarter" idx="12"/>
          </p:nvPr>
        </p:nvSpPr>
        <p:spPr/>
        <p:txBody>
          <a:bodyPr/>
          <a:lstStyle/>
          <a:p>
            <a:fld id="{89ADBEB9-CB41-42C4-96E5-D4D08DD9D0B2}" type="slidenum">
              <a:rPr lang="en-IN" smtClean="0"/>
              <a:t>‹#›</a:t>
            </a:fld>
            <a:endParaRPr lang="en-IN"/>
          </a:p>
        </p:txBody>
      </p:sp>
    </p:spTree>
    <p:extLst>
      <p:ext uri="{BB962C8B-B14F-4D97-AF65-F5344CB8AC3E}">
        <p14:creationId xmlns:p14="http://schemas.microsoft.com/office/powerpoint/2010/main" val="322582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4C290-EE0B-4405-9058-C9B26F0AFE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BD78C3-8E86-44C3-A4BB-2B5FAB4B78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0F2939-E89A-48B2-B41A-5D17BCD10320}"/>
              </a:ext>
            </a:extLst>
          </p:cNvPr>
          <p:cNvSpPr>
            <a:spLocks noGrp="1"/>
          </p:cNvSpPr>
          <p:nvPr>
            <p:ph type="dt" sz="half" idx="10"/>
          </p:nvPr>
        </p:nvSpPr>
        <p:spPr/>
        <p:txBody>
          <a:bodyPr/>
          <a:lstStyle/>
          <a:p>
            <a:fld id="{122AB94B-6372-4BAC-B59D-4B1A5EB5861C}" type="datetimeFigureOut">
              <a:rPr lang="en-IN" smtClean="0"/>
              <a:t>26-04-2021</a:t>
            </a:fld>
            <a:endParaRPr lang="en-IN"/>
          </a:p>
        </p:txBody>
      </p:sp>
      <p:sp>
        <p:nvSpPr>
          <p:cNvPr id="5" name="Footer Placeholder 4">
            <a:extLst>
              <a:ext uri="{FF2B5EF4-FFF2-40B4-BE49-F238E27FC236}">
                <a16:creationId xmlns:a16="http://schemas.microsoft.com/office/drawing/2014/main" id="{6A8ECC05-12EE-4251-B2C7-F81B840A9B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79BBE2-B7E6-4877-BD8D-C1B71DF09045}"/>
              </a:ext>
            </a:extLst>
          </p:cNvPr>
          <p:cNvSpPr>
            <a:spLocks noGrp="1"/>
          </p:cNvSpPr>
          <p:nvPr>
            <p:ph type="sldNum" sz="quarter" idx="12"/>
          </p:nvPr>
        </p:nvSpPr>
        <p:spPr/>
        <p:txBody>
          <a:bodyPr/>
          <a:lstStyle/>
          <a:p>
            <a:fld id="{89ADBEB9-CB41-42C4-96E5-D4D08DD9D0B2}" type="slidenum">
              <a:rPr lang="en-IN" smtClean="0"/>
              <a:t>‹#›</a:t>
            </a:fld>
            <a:endParaRPr lang="en-IN"/>
          </a:p>
        </p:txBody>
      </p:sp>
    </p:spTree>
    <p:extLst>
      <p:ext uri="{BB962C8B-B14F-4D97-AF65-F5344CB8AC3E}">
        <p14:creationId xmlns:p14="http://schemas.microsoft.com/office/powerpoint/2010/main" val="1006171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4688E-ED7A-4CF8-9131-27B06F94E4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AD44C3-673F-4875-BE76-CFFA9ECE3E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B93A9D-7665-411B-A45D-06201C7F4C54}"/>
              </a:ext>
            </a:extLst>
          </p:cNvPr>
          <p:cNvSpPr>
            <a:spLocks noGrp="1"/>
          </p:cNvSpPr>
          <p:nvPr>
            <p:ph type="dt" sz="half" idx="10"/>
          </p:nvPr>
        </p:nvSpPr>
        <p:spPr/>
        <p:txBody>
          <a:bodyPr/>
          <a:lstStyle/>
          <a:p>
            <a:fld id="{122AB94B-6372-4BAC-B59D-4B1A5EB5861C}" type="datetimeFigureOut">
              <a:rPr lang="en-IN" smtClean="0"/>
              <a:t>26-04-2021</a:t>
            </a:fld>
            <a:endParaRPr lang="en-IN"/>
          </a:p>
        </p:txBody>
      </p:sp>
      <p:sp>
        <p:nvSpPr>
          <p:cNvPr id="5" name="Footer Placeholder 4">
            <a:extLst>
              <a:ext uri="{FF2B5EF4-FFF2-40B4-BE49-F238E27FC236}">
                <a16:creationId xmlns:a16="http://schemas.microsoft.com/office/drawing/2014/main" id="{FB848585-D053-4434-B432-3461165ED8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DA4F18-ED0E-4022-B384-1D5DB3049285}"/>
              </a:ext>
            </a:extLst>
          </p:cNvPr>
          <p:cNvSpPr>
            <a:spLocks noGrp="1"/>
          </p:cNvSpPr>
          <p:nvPr>
            <p:ph type="sldNum" sz="quarter" idx="12"/>
          </p:nvPr>
        </p:nvSpPr>
        <p:spPr/>
        <p:txBody>
          <a:bodyPr/>
          <a:lstStyle/>
          <a:p>
            <a:fld id="{89ADBEB9-CB41-42C4-96E5-D4D08DD9D0B2}" type="slidenum">
              <a:rPr lang="en-IN" smtClean="0"/>
              <a:t>‹#›</a:t>
            </a:fld>
            <a:endParaRPr lang="en-IN"/>
          </a:p>
        </p:txBody>
      </p:sp>
    </p:spTree>
    <p:extLst>
      <p:ext uri="{BB962C8B-B14F-4D97-AF65-F5344CB8AC3E}">
        <p14:creationId xmlns:p14="http://schemas.microsoft.com/office/powerpoint/2010/main" val="1795013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6A9F-38D7-4DC2-B90D-06B2FAE68B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766409-C13F-4F8D-8061-FF778BE1AD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8CE56F-C57C-4EAF-B134-76A59D0ABF8B}"/>
              </a:ext>
            </a:extLst>
          </p:cNvPr>
          <p:cNvSpPr>
            <a:spLocks noGrp="1"/>
          </p:cNvSpPr>
          <p:nvPr>
            <p:ph type="dt" sz="half" idx="10"/>
          </p:nvPr>
        </p:nvSpPr>
        <p:spPr/>
        <p:txBody>
          <a:bodyPr/>
          <a:lstStyle/>
          <a:p>
            <a:fld id="{122AB94B-6372-4BAC-B59D-4B1A5EB5861C}" type="datetimeFigureOut">
              <a:rPr lang="en-IN" smtClean="0"/>
              <a:t>26-04-2021</a:t>
            </a:fld>
            <a:endParaRPr lang="en-IN"/>
          </a:p>
        </p:txBody>
      </p:sp>
      <p:sp>
        <p:nvSpPr>
          <p:cNvPr id="5" name="Footer Placeholder 4">
            <a:extLst>
              <a:ext uri="{FF2B5EF4-FFF2-40B4-BE49-F238E27FC236}">
                <a16:creationId xmlns:a16="http://schemas.microsoft.com/office/drawing/2014/main" id="{E3B0B5DE-C3F9-48C7-AB3C-E6B5BBD37B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DCBDC3-C5CA-465B-B90D-52DD5D1CD935}"/>
              </a:ext>
            </a:extLst>
          </p:cNvPr>
          <p:cNvSpPr>
            <a:spLocks noGrp="1"/>
          </p:cNvSpPr>
          <p:nvPr>
            <p:ph type="sldNum" sz="quarter" idx="12"/>
          </p:nvPr>
        </p:nvSpPr>
        <p:spPr/>
        <p:txBody>
          <a:bodyPr/>
          <a:lstStyle/>
          <a:p>
            <a:fld id="{89ADBEB9-CB41-42C4-96E5-D4D08DD9D0B2}" type="slidenum">
              <a:rPr lang="en-IN" smtClean="0"/>
              <a:t>‹#›</a:t>
            </a:fld>
            <a:endParaRPr lang="en-IN"/>
          </a:p>
        </p:txBody>
      </p:sp>
    </p:spTree>
    <p:extLst>
      <p:ext uri="{BB962C8B-B14F-4D97-AF65-F5344CB8AC3E}">
        <p14:creationId xmlns:p14="http://schemas.microsoft.com/office/powerpoint/2010/main" val="2050810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FD781-95D6-49E0-8683-3FE844C8EB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75E10F-E51C-409D-8314-CB603ABB63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5D4CAD-1256-4485-86A4-3AA92F1ECF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13B3EB-BFC4-4E6F-BF68-F18C32D6C5E2}"/>
              </a:ext>
            </a:extLst>
          </p:cNvPr>
          <p:cNvSpPr>
            <a:spLocks noGrp="1"/>
          </p:cNvSpPr>
          <p:nvPr>
            <p:ph type="dt" sz="half" idx="10"/>
          </p:nvPr>
        </p:nvSpPr>
        <p:spPr/>
        <p:txBody>
          <a:bodyPr/>
          <a:lstStyle/>
          <a:p>
            <a:fld id="{122AB94B-6372-4BAC-B59D-4B1A5EB5861C}" type="datetimeFigureOut">
              <a:rPr lang="en-IN" smtClean="0"/>
              <a:t>26-04-2021</a:t>
            </a:fld>
            <a:endParaRPr lang="en-IN"/>
          </a:p>
        </p:txBody>
      </p:sp>
      <p:sp>
        <p:nvSpPr>
          <p:cNvPr id="6" name="Footer Placeholder 5">
            <a:extLst>
              <a:ext uri="{FF2B5EF4-FFF2-40B4-BE49-F238E27FC236}">
                <a16:creationId xmlns:a16="http://schemas.microsoft.com/office/drawing/2014/main" id="{553961A3-D8FF-4544-A119-C86F8110E5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EC467B-FB64-4358-87A0-6DE410BEE885}"/>
              </a:ext>
            </a:extLst>
          </p:cNvPr>
          <p:cNvSpPr>
            <a:spLocks noGrp="1"/>
          </p:cNvSpPr>
          <p:nvPr>
            <p:ph type="sldNum" sz="quarter" idx="12"/>
          </p:nvPr>
        </p:nvSpPr>
        <p:spPr/>
        <p:txBody>
          <a:bodyPr/>
          <a:lstStyle/>
          <a:p>
            <a:fld id="{89ADBEB9-CB41-42C4-96E5-D4D08DD9D0B2}" type="slidenum">
              <a:rPr lang="en-IN" smtClean="0"/>
              <a:t>‹#›</a:t>
            </a:fld>
            <a:endParaRPr lang="en-IN"/>
          </a:p>
        </p:txBody>
      </p:sp>
    </p:spTree>
    <p:extLst>
      <p:ext uri="{BB962C8B-B14F-4D97-AF65-F5344CB8AC3E}">
        <p14:creationId xmlns:p14="http://schemas.microsoft.com/office/powerpoint/2010/main" val="1882043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1AC31-66C0-4472-BE22-9C2D033A00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9FFE77-F98E-4187-BB43-C68913966C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77093E-8447-4A91-9556-8CE347C898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362EA6-9F2B-45F7-A360-99D0645DC0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63B3E8-77D7-48A3-95EA-6DEFED4866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1E95B6-7EE6-4EAB-9ECE-FC54A4DFFFE8}"/>
              </a:ext>
            </a:extLst>
          </p:cNvPr>
          <p:cNvSpPr>
            <a:spLocks noGrp="1"/>
          </p:cNvSpPr>
          <p:nvPr>
            <p:ph type="dt" sz="half" idx="10"/>
          </p:nvPr>
        </p:nvSpPr>
        <p:spPr/>
        <p:txBody>
          <a:bodyPr/>
          <a:lstStyle/>
          <a:p>
            <a:fld id="{122AB94B-6372-4BAC-B59D-4B1A5EB5861C}" type="datetimeFigureOut">
              <a:rPr lang="en-IN" smtClean="0"/>
              <a:t>26-04-2021</a:t>
            </a:fld>
            <a:endParaRPr lang="en-IN"/>
          </a:p>
        </p:txBody>
      </p:sp>
      <p:sp>
        <p:nvSpPr>
          <p:cNvPr id="8" name="Footer Placeholder 7">
            <a:extLst>
              <a:ext uri="{FF2B5EF4-FFF2-40B4-BE49-F238E27FC236}">
                <a16:creationId xmlns:a16="http://schemas.microsoft.com/office/drawing/2014/main" id="{968DE5F8-0CB2-4736-9899-AEECE35810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DDE77D-809D-4DBE-B140-021337129C50}"/>
              </a:ext>
            </a:extLst>
          </p:cNvPr>
          <p:cNvSpPr>
            <a:spLocks noGrp="1"/>
          </p:cNvSpPr>
          <p:nvPr>
            <p:ph type="sldNum" sz="quarter" idx="12"/>
          </p:nvPr>
        </p:nvSpPr>
        <p:spPr/>
        <p:txBody>
          <a:bodyPr/>
          <a:lstStyle/>
          <a:p>
            <a:fld id="{89ADBEB9-CB41-42C4-96E5-D4D08DD9D0B2}" type="slidenum">
              <a:rPr lang="en-IN" smtClean="0"/>
              <a:t>‹#›</a:t>
            </a:fld>
            <a:endParaRPr lang="en-IN"/>
          </a:p>
        </p:txBody>
      </p:sp>
    </p:spTree>
    <p:extLst>
      <p:ext uri="{BB962C8B-B14F-4D97-AF65-F5344CB8AC3E}">
        <p14:creationId xmlns:p14="http://schemas.microsoft.com/office/powerpoint/2010/main" val="1989085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44374-9D11-48F7-AF02-D49C110BF0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077E3D-16DE-4B22-8E5B-F2114CD7051F}"/>
              </a:ext>
            </a:extLst>
          </p:cNvPr>
          <p:cNvSpPr>
            <a:spLocks noGrp="1"/>
          </p:cNvSpPr>
          <p:nvPr>
            <p:ph type="dt" sz="half" idx="10"/>
          </p:nvPr>
        </p:nvSpPr>
        <p:spPr/>
        <p:txBody>
          <a:bodyPr/>
          <a:lstStyle/>
          <a:p>
            <a:fld id="{122AB94B-6372-4BAC-B59D-4B1A5EB5861C}" type="datetimeFigureOut">
              <a:rPr lang="en-IN" smtClean="0"/>
              <a:t>26-04-2021</a:t>
            </a:fld>
            <a:endParaRPr lang="en-IN"/>
          </a:p>
        </p:txBody>
      </p:sp>
      <p:sp>
        <p:nvSpPr>
          <p:cNvPr id="4" name="Footer Placeholder 3">
            <a:extLst>
              <a:ext uri="{FF2B5EF4-FFF2-40B4-BE49-F238E27FC236}">
                <a16:creationId xmlns:a16="http://schemas.microsoft.com/office/drawing/2014/main" id="{259A9162-CFFF-4F90-BA43-1DEB3DF1DB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BE5EDE-9ECA-479D-A54C-3057943AD961}"/>
              </a:ext>
            </a:extLst>
          </p:cNvPr>
          <p:cNvSpPr>
            <a:spLocks noGrp="1"/>
          </p:cNvSpPr>
          <p:nvPr>
            <p:ph type="sldNum" sz="quarter" idx="12"/>
          </p:nvPr>
        </p:nvSpPr>
        <p:spPr/>
        <p:txBody>
          <a:bodyPr/>
          <a:lstStyle/>
          <a:p>
            <a:fld id="{89ADBEB9-CB41-42C4-96E5-D4D08DD9D0B2}" type="slidenum">
              <a:rPr lang="en-IN" smtClean="0"/>
              <a:t>‹#›</a:t>
            </a:fld>
            <a:endParaRPr lang="en-IN"/>
          </a:p>
        </p:txBody>
      </p:sp>
    </p:spTree>
    <p:extLst>
      <p:ext uri="{BB962C8B-B14F-4D97-AF65-F5344CB8AC3E}">
        <p14:creationId xmlns:p14="http://schemas.microsoft.com/office/powerpoint/2010/main" val="738590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51346B-3569-49B2-8E42-F5C79A6C917F}"/>
              </a:ext>
            </a:extLst>
          </p:cNvPr>
          <p:cNvSpPr>
            <a:spLocks noGrp="1"/>
          </p:cNvSpPr>
          <p:nvPr>
            <p:ph type="dt" sz="half" idx="10"/>
          </p:nvPr>
        </p:nvSpPr>
        <p:spPr/>
        <p:txBody>
          <a:bodyPr/>
          <a:lstStyle/>
          <a:p>
            <a:fld id="{122AB94B-6372-4BAC-B59D-4B1A5EB5861C}" type="datetimeFigureOut">
              <a:rPr lang="en-IN" smtClean="0"/>
              <a:t>26-04-2021</a:t>
            </a:fld>
            <a:endParaRPr lang="en-IN"/>
          </a:p>
        </p:txBody>
      </p:sp>
      <p:sp>
        <p:nvSpPr>
          <p:cNvPr id="3" name="Footer Placeholder 2">
            <a:extLst>
              <a:ext uri="{FF2B5EF4-FFF2-40B4-BE49-F238E27FC236}">
                <a16:creationId xmlns:a16="http://schemas.microsoft.com/office/drawing/2014/main" id="{0B25F1EB-E812-4679-BB2F-CD5CFDBE4B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5E3152-0B06-44B5-BE49-C0EB223FF873}"/>
              </a:ext>
            </a:extLst>
          </p:cNvPr>
          <p:cNvSpPr>
            <a:spLocks noGrp="1"/>
          </p:cNvSpPr>
          <p:nvPr>
            <p:ph type="sldNum" sz="quarter" idx="12"/>
          </p:nvPr>
        </p:nvSpPr>
        <p:spPr/>
        <p:txBody>
          <a:bodyPr/>
          <a:lstStyle/>
          <a:p>
            <a:fld id="{89ADBEB9-CB41-42C4-96E5-D4D08DD9D0B2}" type="slidenum">
              <a:rPr lang="en-IN" smtClean="0"/>
              <a:t>‹#›</a:t>
            </a:fld>
            <a:endParaRPr lang="en-IN"/>
          </a:p>
        </p:txBody>
      </p:sp>
    </p:spTree>
    <p:extLst>
      <p:ext uri="{BB962C8B-B14F-4D97-AF65-F5344CB8AC3E}">
        <p14:creationId xmlns:p14="http://schemas.microsoft.com/office/powerpoint/2010/main" val="474184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09957-3914-458D-BE38-BE1282105E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E0DDC6-8DF6-4A17-A314-EE373C76A5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29C1060-F61C-4896-974B-A2D19280A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11AA55-22EC-4CC1-B285-98FB3EFCA79F}"/>
              </a:ext>
            </a:extLst>
          </p:cNvPr>
          <p:cNvSpPr>
            <a:spLocks noGrp="1"/>
          </p:cNvSpPr>
          <p:nvPr>
            <p:ph type="dt" sz="half" idx="10"/>
          </p:nvPr>
        </p:nvSpPr>
        <p:spPr/>
        <p:txBody>
          <a:bodyPr/>
          <a:lstStyle/>
          <a:p>
            <a:fld id="{122AB94B-6372-4BAC-B59D-4B1A5EB5861C}" type="datetimeFigureOut">
              <a:rPr lang="en-IN" smtClean="0"/>
              <a:t>26-04-2021</a:t>
            </a:fld>
            <a:endParaRPr lang="en-IN"/>
          </a:p>
        </p:txBody>
      </p:sp>
      <p:sp>
        <p:nvSpPr>
          <p:cNvPr id="6" name="Footer Placeholder 5">
            <a:extLst>
              <a:ext uri="{FF2B5EF4-FFF2-40B4-BE49-F238E27FC236}">
                <a16:creationId xmlns:a16="http://schemas.microsoft.com/office/drawing/2014/main" id="{B1F2A624-A52F-4748-9611-44EBA4D061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657BF3-05B8-47DB-9898-FF2DD0845B43}"/>
              </a:ext>
            </a:extLst>
          </p:cNvPr>
          <p:cNvSpPr>
            <a:spLocks noGrp="1"/>
          </p:cNvSpPr>
          <p:nvPr>
            <p:ph type="sldNum" sz="quarter" idx="12"/>
          </p:nvPr>
        </p:nvSpPr>
        <p:spPr/>
        <p:txBody>
          <a:bodyPr/>
          <a:lstStyle/>
          <a:p>
            <a:fld id="{89ADBEB9-CB41-42C4-96E5-D4D08DD9D0B2}" type="slidenum">
              <a:rPr lang="en-IN" smtClean="0"/>
              <a:t>‹#›</a:t>
            </a:fld>
            <a:endParaRPr lang="en-IN"/>
          </a:p>
        </p:txBody>
      </p:sp>
    </p:spTree>
    <p:extLst>
      <p:ext uri="{BB962C8B-B14F-4D97-AF65-F5344CB8AC3E}">
        <p14:creationId xmlns:p14="http://schemas.microsoft.com/office/powerpoint/2010/main" val="2069886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F2F5E-C9E3-4097-8323-FE9225950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2B8BB9-530A-43CF-A2B9-D44B86224F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72B00F-281B-46A4-8E83-8F42A2FB06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B263D0-E02B-42F9-8E4C-000858C2E183}"/>
              </a:ext>
            </a:extLst>
          </p:cNvPr>
          <p:cNvSpPr>
            <a:spLocks noGrp="1"/>
          </p:cNvSpPr>
          <p:nvPr>
            <p:ph type="dt" sz="half" idx="10"/>
          </p:nvPr>
        </p:nvSpPr>
        <p:spPr/>
        <p:txBody>
          <a:bodyPr/>
          <a:lstStyle/>
          <a:p>
            <a:fld id="{122AB94B-6372-4BAC-B59D-4B1A5EB5861C}" type="datetimeFigureOut">
              <a:rPr lang="en-IN" smtClean="0"/>
              <a:t>26-04-2021</a:t>
            </a:fld>
            <a:endParaRPr lang="en-IN"/>
          </a:p>
        </p:txBody>
      </p:sp>
      <p:sp>
        <p:nvSpPr>
          <p:cNvPr id="6" name="Footer Placeholder 5">
            <a:extLst>
              <a:ext uri="{FF2B5EF4-FFF2-40B4-BE49-F238E27FC236}">
                <a16:creationId xmlns:a16="http://schemas.microsoft.com/office/drawing/2014/main" id="{30B85DFF-1ACB-4739-B974-0BC82234B2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61B842-DF28-4EA4-BD2E-216630A9C278}"/>
              </a:ext>
            </a:extLst>
          </p:cNvPr>
          <p:cNvSpPr>
            <a:spLocks noGrp="1"/>
          </p:cNvSpPr>
          <p:nvPr>
            <p:ph type="sldNum" sz="quarter" idx="12"/>
          </p:nvPr>
        </p:nvSpPr>
        <p:spPr/>
        <p:txBody>
          <a:bodyPr/>
          <a:lstStyle/>
          <a:p>
            <a:fld id="{89ADBEB9-CB41-42C4-96E5-D4D08DD9D0B2}" type="slidenum">
              <a:rPr lang="en-IN" smtClean="0"/>
              <a:t>‹#›</a:t>
            </a:fld>
            <a:endParaRPr lang="en-IN"/>
          </a:p>
        </p:txBody>
      </p:sp>
    </p:spTree>
    <p:extLst>
      <p:ext uri="{BB962C8B-B14F-4D97-AF65-F5344CB8AC3E}">
        <p14:creationId xmlns:p14="http://schemas.microsoft.com/office/powerpoint/2010/main" val="593424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180566-A1AB-4711-96F1-589BD06757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662373-A075-480D-94B0-40C80D178C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2E4E8E-1C00-45A9-AD78-F7432C8974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2AB94B-6372-4BAC-B59D-4B1A5EB5861C}" type="datetimeFigureOut">
              <a:rPr lang="en-IN" smtClean="0"/>
              <a:t>26-04-2021</a:t>
            </a:fld>
            <a:endParaRPr lang="en-IN"/>
          </a:p>
        </p:txBody>
      </p:sp>
      <p:sp>
        <p:nvSpPr>
          <p:cNvPr id="5" name="Footer Placeholder 4">
            <a:extLst>
              <a:ext uri="{FF2B5EF4-FFF2-40B4-BE49-F238E27FC236}">
                <a16:creationId xmlns:a16="http://schemas.microsoft.com/office/drawing/2014/main" id="{AC7DE5B3-C6B2-4B20-B799-4196D0FCEE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AFD42AF-03D4-40D6-AC3F-2C2C9C1FC3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DBEB9-CB41-42C4-96E5-D4D08DD9D0B2}" type="slidenum">
              <a:rPr lang="en-IN" smtClean="0"/>
              <a:t>‹#›</a:t>
            </a:fld>
            <a:endParaRPr lang="en-IN"/>
          </a:p>
        </p:txBody>
      </p:sp>
    </p:spTree>
    <p:extLst>
      <p:ext uri="{BB962C8B-B14F-4D97-AF65-F5344CB8AC3E}">
        <p14:creationId xmlns:p14="http://schemas.microsoft.com/office/powerpoint/2010/main" val="2710504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2112A-0793-492E-A8E3-C8A524E7C332}"/>
              </a:ext>
            </a:extLst>
          </p:cNvPr>
          <p:cNvSpPr>
            <a:spLocks noGrp="1"/>
          </p:cNvSpPr>
          <p:nvPr>
            <p:ph type="ctrTitle"/>
          </p:nvPr>
        </p:nvSpPr>
        <p:spPr/>
        <p:txBody>
          <a:bodyPr/>
          <a:lstStyle/>
          <a:p>
            <a:r>
              <a:rPr lang="en-IN" dirty="0">
                <a:solidFill>
                  <a:srgbClr val="0070C0"/>
                </a:solidFill>
              </a:rPr>
              <a:t>Azure</a:t>
            </a:r>
            <a:r>
              <a:rPr lang="en-IN" dirty="0"/>
              <a:t> </a:t>
            </a:r>
            <a:r>
              <a:rPr lang="en-IN" dirty="0">
                <a:solidFill>
                  <a:srgbClr val="0070C0"/>
                </a:solidFill>
              </a:rPr>
              <a:t>Functions</a:t>
            </a:r>
          </a:p>
        </p:txBody>
      </p:sp>
      <p:sp>
        <p:nvSpPr>
          <p:cNvPr id="3" name="Subtitle 2">
            <a:extLst>
              <a:ext uri="{FF2B5EF4-FFF2-40B4-BE49-F238E27FC236}">
                <a16:creationId xmlns:a16="http://schemas.microsoft.com/office/drawing/2014/main" id="{D94B2BB5-28D1-4E11-B7E6-4BD194C1F22B}"/>
              </a:ext>
            </a:extLst>
          </p:cNvPr>
          <p:cNvSpPr>
            <a:spLocks noGrp="1"/>
          </p:cNvSpPr>
          <p:nvPr>
            <p:ph type="subTitle" idx="1"/>
          </p:nvPr>
        </p:nvSpPr>
        <p:spPr/>
        <p:txBody>
          <a:bodyPr>
            <a:normAutofit/>
          </a:bodyPr>
          <a:lstStyle/>
          <a:p>
            <a:r>
              <a:rPr lang="en-IN" sz="1800" b="0" i="0" u="none" strike="noStrike" baseline="0" dirty="0">
                <a:solidFill>
                  <a:srgbClr val="28A0D8"/>
                </a:solidFill>
                <a:latin typeface="Segoe UI Light" panose="020B0502040204020203" pitchFamily="34" charset="0"/>
              </a:rPr>
              <a:t>Introduction to Azure Functions</a:t>
            </a:r>
            <a:endParaRPr lang="en-IN" sz="2000" dirty="0">
              <a:solidFill>
                <a:srgbClr val="0070C0"/>
              </a:solidFill>
              <a:latin typeface="+mj-lt"/>
              <a:ea typeface="+mj-ea"/>
              <a:cs typeface="+mj-cs"/>
            </a:endParaRPr>
          </a:p>
        </p:txBody>
      </p:sp>
    </p:spTree>
    <p:extLst>
      <p:ext uri="{BB962C8B-B14F-4D97-AF65-F5344CB8AC3E}">
        <p14:creationId xmlns:p14="http://schemas.microsoft.com/office/powerpoint/2010/main" val="1062899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21E82-37E9-46EF-9C88-A7FCE922B233}"/>
              </a:ext>
            </a:extLst>
          </p:cNvPr>
          <p:cNvSpPr>
            <a:spLocks noGrp="1"/>
          </p:cNvSpPr>
          <p:nvPr>
            <p:ph type="title"/>
          </p:nvPr>
        </p:nvSpPr>
        <p:spPr/>
        <p:txBody>
          <a:bodyPr/>
          <a:lstStyle/>
          <a:p>
            <a:r>
              <a:rPr lang="en-IN" sz="2500" dirty="0">
                <a:solidFill>
                  <a:srgbClr val="28A0D8"/>
                </a:solidFill>
                <a:latin typeface="Times New Roman" panose="02020603050405020304" pitchFamily="18" charset="0"/>
                <a:cs typeface="Times New Roman" panose="02020603050405020304" pitchFamily="18" charset="0"/>
              </a:rPr>
              <a:t>Securing</a:t>
            </a:r>
            <a:r>
              <a:rPr lang="en-IN" sz="4400" spc="-830" dirty="0">
                <a:solidFill>
                  <a:srgbClr val="289FD6"/>
                </a:solidFill>
              </a:rPr>
              <a:t>  </a:t>
            </a:r>
            <a:r>
              <a:rPr lang="en-IN" sz="2500" dirty="0">
                <a:solidFill>
                  <a:srgbClr val="28A0D8"/>
                </a:solidFill>
                <a:latin typeface="Times New Roman" panose="02020603050405020304" pitchFamily="18" charset="0"/>
                <a:cs typeface="Times New Roman" panose="02020603050405020304" pitchFamily="18" charset="0"/>
              </a:rPr>
              <a:t>your Azure Functions</a:t>
            </a:r>
          </a:p>
        </p:txBody>
      </p:sp>
      <p:sp>
        <p:nvSpPr>
          <p:cNvPr id="3" name="Content Placeholder 2">
            <a:extLst>
              <a:ext uri="{FF2B5EF4-FFF2-40B4-BE49-F238E27FC236}">
                <a16:creationId xmlns:a16="http://schemas.microsoft.com/office/drawing/2014/main" id="{6A080286-A9B5-439E-A68A-523D8DF490CB}"/>
              </a:ext>
            </a:extLst>
          </p:cNvPr>
          <p:cNvSpPr>
            <a:spLocks noGrp="1"/>
          </p:cNvSpPr>
          <p:nvPr>
            <p:ph idx="1"/>
          </p:nvPr>
        </p:nvSpPr>
        <p:spPr/>
        <p:txBody>
          <a:bodyPr/>
          <a:lstStyle/>
          <a:p>
            <a:pPr marL="12700" marR="5080">
              <a:lnSpc>
                <a:spcPts val="3890"/>
              </a:lnSpc>
              <a:spcBef>
                <a:spcPts val="585"/>
              </a:spcBef>
            </a:pPr>
            <a:r>
              <a:rPr lang="en-US" sz="2200" dirty="0" err="1">
                <a:solidFill>
                  <a:srgbClr val="617082"/>
                </a:solidFill>
                <a:latin typeface="Times New Roman" panose="02020603050405020304" pitchFamily="18" charset="0"/>
                <a:cs typeface="Times New Roman" panose="02020603050405020304" pitchFamily="18" charset="0"/>
              </a:rPr>
              <a:t>HttpTriggers</a:t>
            </a:r>
            <a:r>
              <a:rPr lang="en-US" sz="2200" dirty="0">
                <a:solidFill>
                  <a:srgbClr val="617082"/>
                </a:solidFill>
                <a:latin typeface="Times New Roman" panose="02020603050405020304" pitchFamily="18" charset="0"/>
                <a:cs typeface="Times New Roman" panose="02020603050405020304" pitchFamily="18" charset="0"/>
              </a:rPr>
              <a:t> can be protected by </a:t>
            </a:r>
            <a:r>
              <a:rPr lang="en-US" sz="2200" dirty="0" err="1">
                <a:solidFill>
                  <a:srgbClr val="617082"/>
                </a:solidFill>
                <a:latin typeface="Times New Roman" panose="02020603050405020304" pitchFamily="18" charset="0"/>
                <a:cs typeface="Times New Roman" panose="02020603050405020304" pitchFamily="18" charset="0"/>
              </a:rPr>
              <a:t>Oauth</a:t>
            </a:r>
            <a:r>
              <a:rPr lang="en-US" sz="2200" dirty="0">
                <a:solidFill>
                  <a:srgbClr val="617082"/>
                </a:solidFill>
                <a:latin typeface="Times New Roman" panose="02020603050405020304" pitchFamily="18" charset="0"/>
                <a:cs typeface="Times New Roman" panose="02020603050405020304" pitchFamily="18" charset="0"/>
              </a:rPr>
              <a:t> providers  such as:</a:t>
            </a:r>
          </a:p>
          <a:p>
            <a:pPr marL="698500" indent="-228600">
              <a:lnSpc>
                <a:spcPct val="100000"/>
              </a:lnSpc>
              <a:spcBef>
                <a:spcPts val="65"/>
              </a:spcBef>
              <a:buFont typeface="Arial"/>
              <a:buChar char="•"/>
              <a:tabLst>
                <a:tab pos="698500" algn="l"/>
              </a:tabLst>
            </a:pPr>
            <a:r>
              <a:rPr lang="en-US" sz="2200" dirty="0">
                <a:solidFill>
                  <a:srgbClr val="617082"/>
                </a:solidFill>
                <a:latin typeface="Times New Roman" panose="02020603050405020304" pitchFamily="18" charset="0"/>
                <a:cs typeface="Times New Roman" panose="02020603050405020304" pitchFamily="18" charset="0"/>
              </a:rPr>
              <a:t>Azure Active Directory</a:t>
            </a:r>
          </a:p>
          <a:p>
            <a:pPr marL="698500" indent="-228600">
              <a:lnSpc>
                <a:spcPct val="100000"/>
              </a:lnSpc>
              <a:spcBef>
                <a:spcPts val="125"/>
              </a:spcBef>
              <a:buFont typeface="Arial"/>
              <a:buChar char="•"/>
              <a:tabLst>
                <a:tab pos="698500" algn="l"/>
              </a:tabLst>
            </a:pPr>
            <a:r>
              <a:rPr lang="en-US" sz="2200" dirty="0">
                <a:solidFill>
                  <a:srgbClr val="617082"/>
                </a:solidFill>
                <a:latin typeface="Times New Roman" panose="02020603050405020304" pitchFamily="18" charset="0"/>
                <a:cs typeface="Times New Roman" panose="02020603050405020304" pitchFamily="18" charset="0"/>
              </a:rPr>
              <a:t>Microsoft Account</a:t>
            </a:r>
          </a:p>
          <a:p>
            <a:pPr marL="698500" indent="-228600">
              <a:lnSpc>
                <a:spcPct val="100000"/>
              </a:lnSpc>
              <a:spcBef>
                <a:spcPts val="114"/>
              </a:spcBef>
              <a:buFont typeface="Arial"/>
              <a:buChar char="•"/>
              <a:tabLst>
                <a:tab pos="698500" algn="l"/>
              </a:tabLst>
            </a:pPr>
            <a:r>
              <a:rPr lang="en-US" sz="2200" dirty="0">
                <a:solidFill>
                  <a:srgbClr val="617082"/>
                </a:solidFill>
                <a:latin typeface="Times New Roman" panose="02020603050405020304" pitchFamily="18" charset="0"/>
                <a:cs typeface="Times New Roman" panose="02020603050405020304" pitchFamily="18" charset="0"/>
              </a:rPr>
              <a:t>Facebook</a:t>
            </a:r>
          </a:p>
          <a:p>
            <a:pPr marL="698500" indent="-228600">
              <a:lnSpc>
                <a:spcPct val="100000"/>
              </a:lnSpc>
              <a:spcBef>
                <a:spcPts val="110"/>
              </a:spcBef>
              <a:buFont typeface="Arial"/>
              <a:buChar char="•"/>
              <a:tabLst>
                <a:tab pos="698500" algn="l"/>
              </a:tabLst>
            </a:pPr>
            <a:r>
              <a:rPr lang="en-US" sz="2200" dirty="0">
                <a:solidFill>
                  <a:srgbClr val="617082"/>
                </a:solidFill>
                <a:latin typeface="Times New Roman" panose="02020603050405020304" pitchFamily="18" charset="0"/>
                <a:cs typeface="Times New Roman" panose="02020603050405020304" pitchFamily="18" charset="0"/>
              </a:rPr>
              <a:t>Google</a:t>
            </a:r>
          </a:p>
          <a:p>
            <a:pPr marL="698500" indent="-228600">
              <a:lnSpc>
                <a:spcPct val="100000"/>
              </a:lnSpc>
              <a:spcBef>
                <a:spcPts val="125"/>
              </a:spcBef>
              <a:buFont typeface="Arial"/>
              <a:buChar char="•"/>
              <a:tabLst>
                <a:tab pos="698500" algn="l"/>
              </a:tabLst>
            </a:pPr>
            <a:r>
              <a:rPr lang="en-US" sz="2200" dirty="0">
                <a:solidFill>
                  <a:srgbClr val="617082"/>
                </a:solidFill>
                <a:latin typeface="Times New Roman" panose="02020603050405020304" pitchFamily="18" charset="0"/>
                <a:cs typeface="Times New Roman" panose="02020603050405020304" pitchFamily="18" charset="0"/>
              </a:rPr>
              <a:t>Twitter</a:t>
            </a:r>
            <a:endParaRPr lang="en-IN" sz="2200" dirty="0">
              <a:solidFill>
                <a:srgbClr val="61708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9554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E249A-2128-42D9-A629-6AE530F2702F}"/>
              </a:ext>
            </a:extLst>
          </p:cNvPr>
          <p:cNvSpPr>
            <a:spLocks noGrp="1"/>
          </p:cNvSpPr>
          <p:nvPr>
            <p:ph type="title"/>
          </p:nvPr>
        </p:nvSpPr>
        <p:spPr/>
        <p:txBody>
          <a:bodyPr/>
          <a:lstStyle/>
          <a:p>
            <a:r>
              <a:rPr lang="en-US" dirty="0"/>
              <a:t>DEMO	</a:t>
            </a:r>
            <a:endParaRPr lang="en-IN" dirty="0"/>
          </a:p>
        </p:txBody>
      </p:sp>
      <p:sp>
        <p:nvSpPr>
          <p:cNvPr id="3" name="Content Placeholder 2">
            <a:extLst>
              <a:ext uri="{FF2B5EF4-FFF2-40B4-BE49-F238E27FC236}">
                <a16:creationId xmlns:a16="http://schemas.microsoft.com/office/drawing/2014/main" id="{D7FD7E1C-1AED-43B0-AD7B-D3082F37C6C5}"/>
              </a:ext>
            </a:extLst>
          </p:cNvPr>
          <p:cNvSpPr>
            <a:spLocks noGrp="1"/>
          </p:cNvSpPr>
          <p:nvPr>
            <p:ph idx="1"/>
          </p:nvPr>
        </p:nvSpPr>
        <p:spPr/>
        <p:txBody>
          <a:bodyPr/>
          <a:lstStyle/>
          <a:p>
            <a:r>
              <a:rPr lang="en-US" dirty="0"/>
              <a:t>Requirement</a:t>
            </a:r>
          </a:p>
          <a:p>
            <a:pPr lvl="1"/>
            <a:r>
              <a:rPr lang="en-US" dirty="0"/>
              <a:t>Visual studio 2019 , 2017</a:t>
            </a:r>
          </a:p>
          <a:p>
            <a:pPr lvl="1"/>
            <a:r>
              <a:rPr lang="en-US" dirty="0"/>
              <a:t>Azure portal Account</a:t>
            </a:r>
            <a:endParaRPr lang="en-IN" dirty="0"/>
          </a:p>
        </p:txBody>
      </p:sp>
    </p:spTree>
    <p:extLst>
      <p:ext uri="{BB962C8B-B14F-4D97-AF65-F5344CB8AC3E}">
        <p14:creationId xmlns:p14="http://schemas.microsoft.com/office/powerpoint/2010/main" val="3428370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A3531-8E80-4366-9036-6479988CC7BB}"/>
              </a:ext>
            </a:extLst>
          </p:cNvPr>
          <p:cNvSpPr>
            <a:spLocks noGrp="1"/>
          </p:cNvSpPr>
          <p:nvPr>
            <p:ph type="title"/>
          </p:nvPr>
        </p:nvSpPr>
        <p:spPr/>
        <p:txBody>
          <a:bodyPr/>
          <a:lstStyle/>
          <a:p>
            <a:r>
              <a:rPr lang="en-IN" sz="2500" dirty="0">
                <a:solidFill>
                  <a:srgbClr val="28A0D8"/>
                </a:solidFill>
                <a:latin typeface="Times New Roman" panose="02020603050405020304" pitchFamily="18" charset="0"/>
                <a:cs typeface="Times New Roman" panose="02020603050405020304" pitchFamily="18" charset="0"/>
              </a:rPr>
              <a:t>Approach</a:t>
            </a:r>
            <a:r>
              <a:rPr lang="en-IN" sz="4400" spc="-765" dirty="0">
                <a:solidFill>
                  <a:srgbClr val="289FD6"/>
                </a:solidFill>
              </a:rPr>
              <a:t> </a:t>
            </a:r>
            <a:r>
              <a:rPr lang="en-IN" sz="2500" dirty="0">
                <a:solidFill>
                  <a:srgbClr val="28A0D8"/>
                </a:solidFill>
                <a:latin typeface="Times New Roman" panose="02020603050405020304" pitchFamily="18" charset="0"/>
                <a:cs typeface="Times New Roman" panose="02020603050405020304" pitchFamily="18" charset="0"/>
              </a:rPr>
              <a:t>to building functions</a:t>
            </a:r>
          </a:p>
        </p:txBody>
      </p:sp>
      <p:sp>
        <p:nvSpPr>
          <p:cNvPr id="3" name="Content Placeholder 2">
            <a:extLst>
              <a:ext uri="{FF2B5EF4-FFF2-40B4-BE49-F238E27FC236}">
                <a16:creationId xmlns:a16="http://schemas.microsoft.com/office/drawing/2014/main" id="{BF7CA51A-FAE5-4D73-98D7-AA6B2C33987D}"/>
              </a:ext>
            </a:extLst>
          </p:cNvPr>
          <p:cNvSpPr>
            <a:spLocks noGrp="1"/>
          </p:cNvSpPr>
          <p:nvPr>
            <p:ph idx="1"/>
          </p:nvPr>
        </p:nvSpPr>
        <p:spPr/>
        <p:txBody>
          <a:bodyPr/>
          <a:lstStyle/>
          <a:p>
            <a:pPr marL="12700">
              <a:lnSpc>
                <a:spcPct val="100000"/>
              </a:lnSpc>
              <a:spcBef>
                <a:spcPts val="100"/>
              </a:spcBef>
            </a:pPr>
            <a:r>
              <a:rPr lang="en-US" sz="2200" dirty="0">
                <a:solidFill>
                  <a:srgbClr val="617082"/>
                </a:solidFill>
                <a:latin typeface="Times New Roman" panose="02020603050405020304" pitchFamily="18" charset="0"/>
                <a:cs typeface="Times New Roman" panose="02020603050405020304" pitchFamily="18" charset="0"/>
              </a:rPr>
              <a:t>When</a:t>
            </a:r>
            <a:r>
              <a:rPr lang="en-US" sz="2800" spc="-375" dirty="0">
                <a:solidFill>
                  <a:srgbClr val="606F81"/>
                </a:solidFill>
                <a:latin typeface="Arial Black"/>
                <a:cs typeface="Arial Black"/>
              </a:rPr>
              <a:t> </a:t>
            </a:r>
            <a:r>
              <a:rPr lang="en-US" sz="2200" dirty="0">
                <a:solidFill>
                  <a:srgbClr val="617082"/>
                </a:solidFill>
                <a:latin typeface="Times New Roman" panose="02020603050405020304" pitchFamily="18" charset="0"/>
                <a:cs typeface="Times New Roman" panose="02020603050405020304" pitchFamily="18" charset="0"/>
              </a:rPr>
              <a:t>building your Azure Functions consider this…</a:t>
            </a:r>
          </a:p>
          <a:p>
            <a:pPr>
              <a:lnSpc>
                <a:spcPct val="100000"/>
              </a:lnSpc>
              <a:spcBef>
                <a:spcPts val="35"/>
              </a:spcBef>
            </a:pPr>
            <a:endParaRPr lang="en-US" sz="2200" dirty="0">
              <a:solidFill>
                <a:srgbClr val="617082"/>
              </a:solidFill>
              <a:latin typeface="Times New Roman" panose="02020603050405020304" pitchFamily="18" charset="0"/>
              <a:cs typeface="Times New Roman" panose="02020603050405020304" pitchFamily="18" charset="0"/>
            </a:endParaRPr>
          </a:p>
          <a:p>
            <a:pPr marL="469900" marR="5080" lvl="1">
              <a:spcBef>
                <a:spcPts val="5"/>
              </a:spcBef>
            </a:pPr>
            <a:r>
              <a:rPr lang="en-US" sz="1800" dirty="0">
                <a:solidFill>
                  <a:srgbClr val="617082"/>
                </a:solidFill>
                <a:latin typeface="Times New Roman" panose="02020603050405020304" pitchFamily="18" charset="0"/>
                <a:cs typeface="Times New Roman" panose="02020603050405020304" pitchFamily="18" charset="0"/>
              </a:rPr>
              <a:t>“A key to realizing the full value is to write only the  smallest unit of logic to do a single scope of work and  to keep the dependencies to a minimum.”</a:t>
            </a:r>
          </a:p>
          <a:p>
            <a:pPr marL="0" indent="0">
              <a:buNone/>
            </a:pPr>
            <a:endParaRPr lang="en-IN" dirty="0"/>
          </a:p>
        </p:txBody>
      </p:sp>
    </p:spTree>
    <p:extLst>
      <p:ext uri="{BB962C8B-B14F-4D97-AF65-F5344CB8AC3E}">
        <p14:creationId xmlns:p14="http://schemas.microsoft.com/office/powerpoint/2010/main" val="375245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43E09-D95C-45EB-8E78-A49EB5D538DC}"/>
              </a:ext>
            </a:extLst>
          </p:cNvPr>
          <p:cNvSpPr>
            <a:spLocks noGrp="1"/>
          </p:cNvSpPr>
          <p:nvPr>
            <p:ph type="title"/>
          </p:nvPr>
        </p:nvSpPr>
        <p:spPr/>
        <p:txBody>
          <a:bodyPr/>
          <a:lstStyle/>
          <a:p>
            <a:r>
              <a:rPr lang="en-IN" sz="2500" dirty="0">
                <a:solidFill>
                  <a:srgbClr val="28A0D8"/>
                </a:solidFill>
                <a:latin typeface="Times New Roman" panose="02020603050405020304" pitchFamily="18" charset="0"/>
                <a:cs typeface="Times New Roman" panose="02020603050405020304" pitchFamily="18" charset="0"/>
              </a:rPr>
              <a:t>Best</a:t>
            </a:r>
            <a:r>
              <a:rPr lang="en-IN" sz="4400" spc="-409" dirty="0">
                <a:solidFill>
                  <a:srgbClr val="289FD6"/>
                </a:solidFill>
              </a:rPr>
              <a:t> </a:t>
            </a:r>
            <a:r>
              <a:rPr lang="en-IN" sz="2500" dirty="0">
                <a:solidFill>
                  <a:srgbClr val="28A0D8"/>
                </a:solidFill>
                <a:latin typeface="Times New Roman" panose="02020603050405020304" pitchFamily="18" charset="0"/>
                <a:cs typeface="Times New Roman" panose="02020603050405020304" pitchFamily="18" charset="0"/>
              </a:rPr>
              <a:t>practices</a:t>
            </a:r>
          </a:p>
        </p:txBody>
      </p:sp>
      <p:sp>
        <p:nvSpPr>
          <p:cNvPr id="3" name="Content Placeholder 2">
            <a:extLst>
              <a:ext uri="{FF2B5EF4-FFF2-40B4-BE49-F238E27FC236}">
                <a16:creationId xmlns:a16="http://schemas.microsoft.com/office/drawing/2014/main" id="{34AF1A45-8335-4797-B18E-8D0B91D02B1F}"/>
              </a:ext>
            </a:extLst>
          </p:cNvPr>
          <p:cNvSpPr>
            <a:spLocks noGrp="1"/>
          </p:cNvSpPr>
          <p:nvPr>
            <p:ph idx="1"/>
          </p:nvPr>
        </p:nvSpPr>
        <p:spPr/>
        <p:txBody>
          <a:bodyPr/>
          <a:lstStyle/>
          <a:p>
            <a:pPr marL="241300" indent="-228600">
              <a:lnSpc>
                <a:spcPct val="100000"/>
              </a:lnSpc>
              <a:spcBef>
                <a:spcPts val="660"/>
              </a:spcBef>
              <a:buFont typeface="Arial"/>
              <a:buChar char="•"/>
              <a:tabLst>
                <a:tab pos="241300" algn="l"/>
              </a:tabLst>
            </a:pPr>
            <a:r>
              <a:rPr lang="en-US" sz="2200" dirty="0">
                <a:solidFill>
                  <a:srgbClr val="617082"/>
                </a:solidFill>
                <a:latin typeface="Times New Roman" panose="02020603050405020304" pitchFamily="18" charset="0"/>
                <a:cs typeface="Times New Roman" panose="02020603050405020304" pitchFamily="18" charset="0"/>
              </a:rPr>
              <a:t>Functions</a:t>
            </a:r>
            <a:r>
              <a:rPr lang="en-US" sz="2800" spc="-465" dirty="0">
                <a:solidFill>
                  <a:srgbClr val="606F81"/>
                </a:solidFill>
                <a:latin typeface="Arial Black"/>
                <a:cs typeface="Arial Black"/>
              </a:rPr>
              <a:t> </a:t>
            </a:r>
            <a:r>
              <a:rPr lang="en-US" sz="2200" dirty="0">
                <a:solidFill>
                  <a:srgbClr val="617082"/>
                </a:solidFill>
                <a:latin typeface="Times New Roman" panose="02020603050405020304" pitchFamily="18" charset="0"/>
                <a:cs typeface="Times New Roman" panose="02020603050405020304" pitchFamily="18" charset="0"/>
              </a:rPr>
              <a:t>should “do one thing”</a:t>
            </a:r>
          </a:p>
          <a:p>
            <a:pPr marL="241300" indent="-228600">
              <a:lnSpc>
                <a:spcPct val="100000"/>
              </a:lnSpc>
              <a:spcBef>
                <a:spcPts val="565"/>
              </a:spcBef>
              <a:buFont typeface="Arial"/>
              <a:buChar char="•"/>
              <a:tabLst>
                <a:tab pos="241300" algn="l"/>
              </a:tabLst>
            </a:pPr>
            <a:r>
              <a:rPr lang="en-US" sz="2200" dirty="0">
                <a:solidFill>
                  <a:srgbClr val="617082"/>
                </a:solidFill>
                <a:latin typeface="Times New Roman" panose="02020603050405020304" pitchFamily="18" charset="0"/>
                <a:cs typeface="Times New Roman" panose="02020603050405020304" pitchFamily="18" charset="0"/>
              </a:rPr>
              <a:t>Functions should be idempotent</a:t>
            </a:r>
          </a:p>
          <a:p>
            <a:pPr marL="241300" indent="-228600">
              <a:lnSpc>
                <a:spcPct val="100000"/>
              </a:lnSpc>
              <a:spcBef>
                <a:spcPts val="575"/>
              </a:spcBef>
              <a:buFont typeface="Arial"/>
              <a:buChar char="•"/>
              <a:tabLst>
                <a:tab pos="241300" algn="l"/>
              </a:tabLst>
            </a:pPr>
            <a:r>
              <a:rPr lang="en-US" sz="2200" dirty="0">
                <a:solidFill>
                  <a:srgbClr val="617082"/>
                </a:solidFill>
                <a:latin typeface="Times New Roman" panose="02020603050405020304" pitchFamily="18" charset="0"/>
                <a:cs typeface="Times New Roman" panose="02020603050405020304" pitchFamily="18" charset="0"/>
              </a:rPr>
              <a:t>Functions should finish as quickly as possible</a:t>
            </a:r>
          </a:p>
          <a:p>
            <a:pPr marL="0" indent="0">
              <a:buNone/>
            </a:pPr>
            <a:endParaRPr lang="en-IN" dirty="0"/>
          </a:p>
        </p:txBody>
      </p:sp>
    </p:spTree>
    <p:extLst>
      <p:ext uri="{BB962C8B-B14F-4D97-AF65-F5344CB8AC3E}">
        <p14:creationId xmlns:p14="http://schemas.microsoft.com/office/powerpoint/2010/main" val="37877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CBE0-5EBC-4A92-B888-4F0B8FE300C5}"/>
              </a:ext>
            </a:extLst>
          </p:cNvPr>
          <p:cNvSpPr>
            <a:spLocks noGrp="1"/>
          </p:cNvSpPr>
          <p:nvPr>
            <p:ph type="title"/>
          </p:nvPr>
        </p:nvSpPr>
        <p:spPr/>
        <p:txBody>
          <a:bodyPr/>
          <a:lstStyle/>
          <a:p>
            <a:r>
              <a:rPr lang="en-US" sz="2500" dirty="0">
                <a:solidFill>
                  <a:srgbClr val="28A0D8"/>
                </a:solidFill>
                <a:latin typeface="Times New Roman" panose="02020603050405020304" pitchFamily="18" charset="0"/>
                <a:cs typeface="Times New Roman" panose="02020603050405020304" pitchFamily="18" charset="0"/>
              </a:rPr>
              <a:t>Two kinds of pricing plans</a:t>
            </a:r>
            <a:endParaRPr lang="en-IN" sz="2500" dirty="0">
              <a:solidFill>
                <a:srgbClr val="28A0D8"/>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F4BF34-46CC-4A76-B3B5-C4A2D4E76467}"/>
              </a:ext>
            </a:extLst>
          </p:cNvPr>
          <p:cNvSpPr>
            <a:spLocks noGrp="1"/>
          </p:cNvSpPr>
          <p:nvPr>
            <p:ph idx="1"/>
          </p:nvPr>
        </p:nvSpPr>
        <p:spPr/>
        <p:txBody>
          <a:bodyPr/>
          <a:lstStyle/>
          <a:p>
            <a:pPr marL="12700" marR="5080">
              <a:lnSpc>
                <a:spcPts val="3170"/>
              </a:lnSpc>
              <a:spcBef>
                <a:spcPts val="860"/>
              </a:spcBef>
            </a:pPr>
            <a:r>
              <a:rPr lang="en-US" sz="2200" dirty="0">
                <a:solidFill>
                  <a:srgbClr val="617082"/>
                </a:solidFill>
                <a:latin typeface="Times New Roman" panose="02020603050405020304" pitchFamily="18" charset="0"/>
                <a:cs typeface="Times New Roman" panose="02020603050405020304" pitchFamily="18" charset="0"/>
              </a:rPr>
              <a:t>Consumption plan </a:t>
            </a:r>
          </a:p>
          <a:p>
            <a:pPr marL="469900" marR="127000" lvl="1">
              <a:lnSpc>
                <a:spcPct val="80000"/>
              </a:lnSpc>
            </a:pPr>
            <a:r>
              <a:rPr lang="en-US" sz="1800" dirty="0">
                <a:solidFill>
                  <a:srgbClr val="617082"/>
                </a:solidFill>
                <a:latin typeface="Times New Roman" panose="02020603050405020304" pitchFamily="18" charset="0"/>
                <a:cs typeface="Times New Roman" panose="02020603050405020304" pitchFamily="18" charset="0"/>
              </a:rPr>
              <a:t> When your function runs, Azure  provides all of the necessary computational resources. You  don't have to worry about resource management, and you  only pay for the time that your code runs.</a:t>
            </a:r>
          </a:p>
          <a:p>
            <a:pPr>
              <a:lnSpc>
                <a:spcPct val="100000"/>
              </a:lnSpc>
              <a:spcBef>
                <a:spcPts val="30"/>
              </a:spcBef>
            </a:pPr>
            <a:endParaRPr lang="en-US" sz="2200" dirty="0">
              <a:solidFill>
                <a:srgbClr val="617082"/>
              </a:solidFill>
              <a:latin typeface="Times New Roman" panose="02020603050405020304" pitchFamily="18" charset="0"/>
              <a:cs typeface="Times New Roman" panose="02020603050405020304" pitchFamily="18" charset="0"/>
            </a:endParaRPr>
          </a:p>
          <a:p>
            <a:pPr marL="12700" marR="127000">
              <a:lnSpc>
                <a:spcPct val="80000"/>
              </a:lnSpc>
            </a:pPr>
            <a:r>
              <a:rPr lang="en-US" sz="2200" dirty="0">
                <a:solidFill>
                  <a:srgbClr val="617082"/>
                </a:solidFill>
                <a:latin typeface="Times New Roman" panose="02020603050405020304" pitchFamily="18" charset="0"/>
                <a:cs typeface="Times New Roman" panose="02020603050405020304" pitchFamily="18" charset="0"/>
              </a:rPr>
              <a:t>App Service plan  </a:t>
            </a:r>
          </a:p>
          <a:p>
            <a:pPr marL="469900" marR="127000" lvl="1">
              <a:lnSpc>
                <a:spcPct val="80000"/>
              </a:lnSpc>
            </a:pPr>
            <a:r>
              <a:rPr lang="en-US" sz="1800" dirty="0">
                <a:solidFill>
                  <a:srgbClr val="617082"/>
                </a:solidFill>
                <a:latin typeface="Times New Roman" panose="02020603050405020304" pitchFamily="18" charset="0"/>
                <a:cs typeface="Times New Roman" panose="02020603050405020304" pitchFamily="18" charset="0"/>
              </a:rPr>
              <a:t>Run your functions just like your web,  mobile, and API apps. When you’re already using App  Service for your other applications, you can also run your  functions on the same plan at no additional cost.</a:t>
            </a:r>
          </a:p>
          <a:p>
            <a:endParaRPr lang="en-IN" dirty="0"/>
          </a:p>
        </p:txBody>
      </p:sp>
    </p:spTree>
    <p:extLst>
      <p:ext uri="{BB962C8B-B14F-4D97-AF65-F5344CB8AC3E}">
        <p14:creationId xmlns:p14="http://schemas.microsoft.com/office/powerpoint/2010/main" val="2486131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1B74-C34E-40BC-88C9-C1AC72E0D9CA}"/>
              </a:ext>
            </a:extLst>
          </p:cNvPr>
          <p:cNvSpPr>
            <a:spLocks noGrp="1"/>
          </p:cNvSpPr>
          <p:nvPr>
            <p:ph type="title"/>
          </p:nvPr>
        </p:nvSpPr>
        <p:spPr/>
        <p:txBody>
          <a:bodyPr/>
          <a:lstStyle/>
          <a:p>
            <a:r>
              <a:rPr lang="en-IN" sz="2500" dirty="0">
                <a:solidFill>
                  <a:srgbClr val="28A0D8"/>
                </a:solidFill>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57BB5E0C-8E71-4494-B3FC-8E3D9BA22DED}"/>
              </a:ext>
            </a:extLst>
          </p:cNvPr>
          <p:cNvSpPr>
            <a:spLocks noGrp="1"/>
          </p:cNvSpPr>
          <p:nvPr>
            <p:ph idx="1"/>
          </p:nvPr>
        </p:nvSpPr>
        <p:spPr/>
        <p:txBody>
          <a:bodyPr>
            <a:normAutofit/>
          </a:bodyPr>
          <a:lstStyle/>
          <a:p>
            <a:pPr marL="241300" marR="5080" indent="-228600" algn="just">
              <a:lnSpc>
                <a:spcPts val="3890"/>
              </a:lnSpc>
              <a:spcBef>
                <a:spcPts val="585"/>
              </a:spcBef>
              <a:buFont typeface="Arial"/>
              <a:buChar char="•"/>
              <a:tabLst>
                <a:tab pos="241300" algn="l"/>
              </a:tabLst>
            </a:pPr>
            <a:r>
              <a:rPr lang="en-US" sz="2200" dirty="0">
                <a:solidFill>
                  <a:srgbClr val="617082"/>
                </a:solidFill>
                <a:latin typeface="Times New Roman" panose="02020603050405020304" pitchFamily="18" charset="0"/>
                <a:cs typeface="Times New Roman" panose="02020603050405020304" pitchFamily="18" charset="0"/>
              </a:rPr>
              <a:t>With Azure Functions, the focus is on the code and  not managing the infrastructure.</a:t>
            </a:r>
          </a:p>
          <a:p>
            <a:pPr marL="241300" marR="285115" indent="-228600" algn="just">
              <a:lnSpc>
                <a:spcPts val="3890"/>
              </a:lnSpc>
              <a:spcBef>
                <a:spcPts val="994"/>
              </a:spcBef>
              <a:buFont typeface="Arial"/>
              <a:buChar char="•"/>
              <a:tabLst>
                <a:tab pos="241300" algn="l"/>
              </a:tabLst>
            </a:pPr>
            <a:r>
              <a:rPr lang="en-US" sz="2200" dirty="0">
                <a:solidFill>
                  <a:srgbClr val="617082"/>
                </a:solidFill>
                <a:latin typeface="Times New Roman" panose="02020603050405020304" pitchFamily="18" charset="0"/>
                <a:cs typeface="Times New Roman" panose="02020603050405020304" pitchFamily="18" charset="0"/>
              </a:rPr>
              <a:t>Azure Functions are a key ingredient to serverless  compute that is often required for the benefits of  PaaS implementations.</a:t>
            </a:r>
            <a:endParaRPr lang="en-IN" sz="2200" dirty="0">
              <a:solidFill>
                <a:srgbClr val="61708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7877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6EC81-F3B8-4717-A3D1-54DAB4C3B8E5}"/>
              </a:ext>
            </a:extLst>
          </p:cNvPr>
          <p:cNvSpPr>
            <a:spLocks noGrp="1"/>
          </p:cNvSpPr>
          <p:nvPr>
            <p:ph type="title"/>
          </p:nvPr>
        </p:nvSpPr>
        <p:spPr/>
        <p:txBody>
          <a:bodyPr/>
          <a:lstStyle/>
          <a:p>
            <a:r>
              <a:rPr lang="en-IN" sz="2500" dirty="0">
                <a:solidFill>
                  <a:srgbClr val="28A0D8"/>
                </a:solidFill>
                <a:latin typeface="Times New Roman" panose="02020603050405020304" pitchFamily="18" charset="0"/>
                <a:cs typeface="Times New Roman" panose="02020603050405020304" pitchFamily="18" charset="0"/>
              </a:rPr>
              <a:t>Several key benefits</a:t>
            </a:r>
          </a:p>
        </p:txBody>
      </p:sp>
      <p:sp>
        <p:nvSpPr>
          <p:cNvPr id="3" name="Content Placeholder 2">
            <a:extLst>
              <a:ext uri="{FF2B5EF4-FFF2-40B4-BE49-F238E27FC236}">
                <a16:creationId xmlns:a16="http://schemas.microsoft.com/office/drawing/2014/main" id="{3FF15388-D298-4131-8CC5-1B15620FD5DB}"/>
              </a:ext>
            </a:extLst>
          </p:cNvPr>
          <p:cNvSpPr>
            <a:spLocks noGrp="1"/>
          </p:cNvSpPr>
          <p:nvPr>
            <p:ph idx="1"/>
          </p:nvPr>
        </p:nvSpPr>
        <p:spPr/>
        <p:txBody>
          <a:bodyPr/>
          <a:lstStyle/>
          <a:p>
            <a:pPr marL="12700" marR="5080">
              <a:lnSpc>
                <a:spcPts val="3890"/>
              </a:lnSpc>
              <a:spcBef>
                <a:spcPts val="585"/>
              </a:spcBef>
            </a:pPr>
            <a:r>
              <a:rPr lang="en-US" sz="2200" dirty="0">
                <a:solidFill>
                  <a:srgbClr val="617082"/>
                </a:solidFill>
                <a:latin typeface="Times New Roman" panose="02020603050405020304" pitchFamily="18" charset="0"/>
                <a:cs typeface="Times New Roman" panose="02020603050405020304" pitchFamily="18" charset="0"/>
              </a:rPr>
              <a:t>When used as the serverless compute component of  a serverless architecture, you have the following  benefits:</a:t>
            </a:r>
          </a:p>
          <a:p>
            <a:pPr marL="698500" indent="-228600">
              <a:lnSpc>
                <a:spcPct val="100000"/>
              </a:lnSpc>
              <a:spcBef>
                <a:spcPts val="65"/>
              </a:spcBef>
              <a:buFont typeface="Arial"/>
              <a:buChar char="•"/>
              <a:tabLst>
                <a:tab pos="698500" algn="l"/>
              </a:tabLst>
            </a:pPr>
            <a:r>
              <a:rPr lang="en-US" sz="2200" dirty="0">
                <a:solidFill>
                  <a:srgbClr val="617082"/>
                </a:solidFill>
                <a:latin typeface="Times New Roman" panose="02020603050405020304" pitchFamily="18" charset="0"/>
                <a:cs typeface="Times New Roman" panose="02020603050405020304" pitchFamily="18" charset="0"/>
              </a:rPr>
              <a:t>Reduced time to market</a:t>
            </a:r>
          </a:p>
          <a:p>
            <a:pPr marL="698500" indent="-228600">
              <a:lnSpc>
                <a:spcPct val="100000"/>
              </a:lnSpc>
              <a:spcBef>
                <a:spcPts val="120"/>
              </a:spcBef>
              <a:buFont typeface="Arial"/>
              <a:buChar char="•"/>
              <a:tabLst>
                <a:tab pos="698500" algn="l"/>
              </a:tabLst>
            </a:pPr>
            <a:r>
              <a:rPr lang="en-US" sz="2200" dirty="0">
                <a:solidFill>
                  <a:srgbClr val="617082"/>
                </a:solidFill>
                <a:latin typeface="Times New Roman" panose="02020603050405020304" pitchFamily="18" charset="0"/>
                <a:cs typeface="Times New Roman" panose="02020603050405020304" pitchFamily="18" charset="0"/>
              </a:rPr>
              <a:t>Lower total cost of ownership</a:t>
            </a:r>
          </a:p>
          <a:p>
            <a:pPr marL="698500" indent="-228600">
              <a:lnSpc>
                <a:spcPct val="100000"/>
              </a:lnSpc>
              <a:spcBef>
                <a:spcPts val="120"/>
              </a:spcBef>
              <a:buFont typeface="Arial"/>
              <a:buChar char="•"/>
              <a:tabLst>
                <a:tab pos="698500" algn="l"/>
              </a:tabLst>
            </a:pPr>
            <a:r>
              <a:rPr lang="en-US" sz="2200" dirty="0">
                <a:solidFill>
                  <a:srgbClr val="617082"/>
                </a:solidFill>
                <a:latin typeface="Times New Roman" panose="02020603050405020304" pitchFamily="18" charset="0"/>
                <a:cs typeface="Times New Roman" panose="02020603050405020304" pitchFamily="18" charset="0"/>
              </a:rPr>
              <a:t>Pay per execution</a:t>
            </a:r>
          </a:p>
          <a:p>
            <a:endParaRPr lang="en-IN" dirty="0"/>
          </a:p>
        </p:txBody>
      </p:sp>
    </p:spTree>
    <p:extLst>
      <p:ext uri="{BB962C8B-B14F-4D97-AF65-F5344CB8AC3E}">
        <p14:creationId xmlns:p14="http://schemas.microsoft.com/office/powerpoint/2010/main" val="3872198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AE0F-6DC3-4419-8DD5-5C7D9DD67B92}"/>
              </a:ext>
            </a:extLst>
          </p:cNvPr>
          <p:cNvSpPr>
            <a:spLocks noGrp="1"/>
          </p:cNvSpPr>
          <p:nvPr>
            <p:ph type="title"/>
          </p:nvPr>
        </p:nvSpPr>
        <p:spPr/>
        <p:txBody>
          <a:bodyPr/>
          <a:lstStyle/>
          <a:p>
            <a:r>
              <a:rPr lang="en-IN" sz="2800" dirty="0">
                <a:solidFill>
                  <a:srgbClr val="28A0D8"/>
                </a:solidFill>
                <a:latin typeface="Times New Roman" panose="02020603050405020304" pitchFamily="18" charset="0"/>
                <a:cs typeface="Times New Roman" panose="02020603050405020304" pitchFamily="18" charset="0"/>
              </a:rPr>
              <a:t>Azure</a:t>
            </a:r>
            <a:r>
              <a:rPr lang="en-IN" sz="2600" b="1" dirty="0">
                <a:solidFill>
                  <a:srgbClr val="222933"/>
                </a:solidFill>
                <a:latin typeface="Helvetica" panose="020B0604020202020204" pitchFamily="34" charset="0"/>
                <a:ea typeface="+mn-ea"/>
                <a:cs typeface="+mn-cs"/>
              </a:rPr>
              <a:t> </a:t>
            </a:r>
            <a:r>
              <a:rPr lang="en-IN" sz="2800" dirty="0">
                <a:solidFill>
                  <a:srgbClr val="28A0D8"/>
                </a:solidFill>
                <a:latin typeface="Times New Roman" panose="02020603050405020304" pitchFamily="18" charset="0"/>
                <a:cs typeface="Times New Roman" panose="02020603050405020304" pitchFamily="18" charset="0"/>
              </a:rPr>
              <a:t>serverless compute</a:t>
            </a:r>
          </a:p>
        </p:txBody>
      </p:sp>
      <p:sp>
        <p:nvSpPr>
          <p:cNvPr id="3" name="Content Placeholder 2">
            <a:extLst>
              <a:ext uri="{FF2B5EF4-FFF2-40B4-BE49-F238E27FC236}">
                <a16:creationId xmlns:a16="http://schemas.microsoft.com/office/drawing/2014/main" id="{2B64C979-16F0-4DCD-82DD-3DEDA829D673}"/>
              </a:ext>
            </a:extLst>
          </p:cNvPr>
          <p:cNvSpPr>
            <a:spLocks noGrp="1"/>
          </p:cNvSpPr>
          <p:nvPr>
            <p:ph idx="1"/>
          </p:nvPr>
        </p:nvSpPr>
        <p:spPr/>
        <p:txBody>
          <a:bodyPr>
            <a:noAutofit/>
          </a:bodyPr>
          <a:lstStyle/>
          <a:p>
            <a:pPr algn="l"/>
            <a:r>
              <a:rPr lang="en-US" sz="3200" b="0" i="0" u="none" strike="noStrike" baseline="0" dirty="0">
                <a:solidFill>
                  <a:srgbClr val="617082"/>
                </a:solidFill>
                <a:latin typeface="Times New Roman" panose="02020603050405020304" pitchFamily="18" charset="0"/>
                <a:cs typeface="Times New Roman" panose="02020603050405020304" pitchFamily="18" charset="0"/>
              </a:rPr>
              <a:t>It’s now becoming easier than ever to create small, targeted microservice architecture using a variety of </a:t>
            </a:r>
            <a:r>
              <a:rPr lang="en-IN" sz="3200" b="0" i="0" u="none" strike="noStrike" baseline="0" dirty="0">
                <a:solidFill>
                  <a:srgbClr val="617082"/>
                </a:solidFill>
                <a:latin typeface="Times New Roman" panose="02020603050405020304" pitchFamily="18" charset="0"/>
                <a:cs typeface="Times New Roman" panose="02020603050405020304" pitchFamily="18" charset="0"/>
              </a:rPr>
              <a:t>services</a:t>
            </a:r>
          </a:p>
          <a:p>
            <a:pPr algn="l"/>
            <a:r>
              <a:rPr lang="en-US" sz="3200" b="0" i="0" u="none" strike="noStrike" baseline="0" dirty="0">
                <a:solidFill>
                  <a:srgbClr val="617082"/>
                </a:solidFill>
                <a:latin typeface="Times New Roman" panose="02020603050405020304" pitchFamily="18" charset="0"/>
                <a:cs typeface="Times New Roman" panose="02020603050405020304" pitchFamily="18" charset="0"/>
              </a:rPr>
              <a:t> Azure provides many services that can help you achieve a low-friction, high-throughput and low-cost </a:t>
            </a:r>
            <a:r>
              <a:rPr lang="en-IN" sz="3200" b="0" i="0" u="none" strike="noStrike" baseline="0" dirty="0">
                <a:solidFill>
                  <a:srgbClr val="617082"/>
                </a:solidFill>
                <a:latin typeface="Times New Roman" panose="02020603050405020304" pitchFamily="18" charset="0"/>
                <a:cs typeface="Times New Roman" panose="02020603050405020304" pitchFamily="18" charset="0"/>
              </a:rPr>
              <a:t>solution </a:t>
            </a:r>
          </a:p>
          <a:p>
            <a:pPr algn="l"/>
            <a:r>
              <a:rPr lang="en-US" sz="3200" b="0" i="0" u="none" strike="noStrike" baseline="0" dirty="0">
                <a:solidFill>
                  <a:srgbClr val="617082"/>
                </a:solidFill>
                <a:latin typeface="Times New Roman" panose="02020603050405020304" pitchFamily="18" charset="0"/>
                <a:cs typeface="Times New Roman" panose="02020603050405020304" pitchFamily="18" charset="0"/>
              </a:rPr>
              <a:t>Azure Functions is the newest service in the </a:t>
            </a:r>
            <a:r>
              <a:rPr lang="en-IN" sz="3200" b="0" i="0" u="none" strike="noStrike" baseline="0" dirty="0">
                <a:solidFill>
                  <a:srgbClr val="617082"/>
                </a:solidFill>
                <a:latin typeface="Times New Roman" panose="02020603050405020304" pitchFamily="18" charset="0"/>
                <a:cs typeface="Times New Roman" panose="02020603050405020304" pitchFamily="18" charset="0"/>
              </a:rPr>
              <a:t>serverless architecture family</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0698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FA3AA-B56A-4AA1-B312-FE0CA7F3017D}"/>
              </a:ext>
            </a:extLst>
          </p:cNvPr>
          <p:cNvSpPr>
            <a:spLocks noGrp="1"/>
          </p:cNvSpPr>
          <p:nvPr>
            <p:ph type="title"/>
          </p:nvPr>
        </p:nvSpPr>
        <p:spPr/>
        <p:txBody>
          <a:bodyPr/>
          <a:lstStyle/>
          <a:p>
            <a:r>
              <a:rPr lang="en-US" sz="2800" dirty="0">
                <a:solidFill>
                  <a:srgbClr val="28A0D8"/>
                </a:solidFill>
                <a:latin typeface="Times New Roman" panose="02020603050405020304" pitchFamily="18" charset="0"/>
                <a:cs typeface="Times New Roman" panose="02020603050405020304" pitchFamily="18" charset="0"/>
              </a:rPr>
              <a:t>Azure Application Platform</a:t>
            </a:r>
            <a:endParaRPr lang="en-IN" sz="2800" dirty="0">
              <a:solidFill>
                <a:srgbClr val="28A0D8"/>
              </a:solidFill>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1EB798DA-1EA9-47A2-9FAB-41663ACF9C12}"/>
              </a:ext>
            </a:extLst>
          </p:cNvPr>
          <p:cNvPicPr>
            <a:picLocks noGrp="1" noChangeAspect="1"/>
          </p:cNvPicPr>
          <p:nvPr>
            <p:ph idx="1"/>
          </p:nvPr>
        </p:nvPicPr>
        <p:blipFill>
          <a:blip r:embed="rId2"/>
          <a:stretch>
            <a:fillRect/>
          </a:stretch>
        </p:blipFill>
        <p:spPr>
          <a:xfrm>
            <a:off x="2209800" y="2191544"/>
            <a:ext cx="7772400" cy="3619500"/>
          </a:xfrm>
        </p:spPr>
      </p:pic>
    </p:spTree>
    <p:extLst>
      <p:ext uri="{BB962C8B-B14F-4D97-AF65-F5344CB8AC3E}">
        <p14:creationId xmlns:p14="http://schemas.microsoft.com/office/powerpoint/2010/main" val="1274705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495C1-188E-480F-8DE3-E4799FDDAAAC}"/>
              </a:ext>
            </a:extLst>
          </p:cNvPr>
          <p:cNvSpPr>
            <a:spLocks noGrp="1"/>
          </p:cNvSpPr>
          <p:nvPr>
            <p:ph type="title"/>
          </p:nvPr>
        </p:nvSpPr>
        <p:spPr/>
        <p:txBody>
          <a:bodyPr>
            <a:normAutofit/>
          </a:bodyPr>
          <a:lstStyle/>
          <a:p>
            <a:r>
              <a:rPr lang="en-IN" sz="2800" b="0" i="0" u="none" strike="noStrike" baseline="0" dirty="0">
                <a:solidFill>
                  <a:srgbClr val="28A0D8"/>
                </a:solidFill>
                <a:latin typeface="Times New Roman" panose="02020603050405020304" pitchFamily="18" charset="0"/>
                <a:cs typeface="Times New Roman" panose="02020603050405020304" pitchFamily="18" charset="0"/>
              </a:rPr>
              <a:t>What is Azure Functions?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2F51E2-6396-41EA-A67A-BE16AE486A1F}"/>
              </a:ext>
            </a:extLst>
          </p:cNvPr>
          <p:cNvSpPr>
            <a:spLocks noGrp="1"/>
          </p:cNvSpPr>
          <p:nvPr>
            <p:ph idx="1"/>
          </p:nvPr>
        </p:nvSpPr>
        <p:spPr/>
        <p:txBody>
          <a:bodyPr/>
          <a:lstStyle/>
          <a:p>
            <a:pPr algn="l"/>
            <a:r>
              <a:rPr lang="en-US" sz="1800" b="0" i="0" u="none" strike="noStrike" baseline="0" dirty="0">
                <a:solidFill>
                  <a:srgbClr val="617082"/>
                </a:solidFill>
                <a:latin typeface="Segoe UI" panose="020B0502040204020203" pitchFamily="34" charset="0"/>
              </a:rPr>
              <a:t>Azure Functions are a serverless, event driven experience that extends the existing Azure App Service platform</a:t>
            </a:r>
          </a:p>
          <a:p>
            <a:pPr algn="l"/>
            <a:r>
              <a:rPr lang="en-US" sz="1800" b="0" i="0" u="none" strike="noStrike" baseline="0" dirty="0">
                <a:solidFill>
                  <a:srgbClr val="617082"/>
                </a:solidFill>
                <a:latin typeface="Segoe UI" panose="020B0502040204020203" pitchFamily="34" charset="0"/>
              </a:rPr>
              <a:t>Azure Functions are “</a:t>
            </a:r>
            <a:r>
              <a:rPr lang="en-US" sz="1800" b="0" i="0" u="none" strike="noStrike" baseline="0" dirty="0" err="1">
                <a:solidFill>
                  <a:srgbClr val="617082"/>
                </a:solidFill>
                <a:latin typeface="Segoe UI" panose="020B0502040204020203" pitchFamily="34" charset="0"/>
              </a:rPr>
              <a:t>nanoservices</a:t>
            </a:r>
            <a:r>
              <a:rPr lang="en-US" sz="1800" b="0" i="0" u="none" strike="noStrike" baseline="0" dirty="0">
                <a:solidFill>
                  <a:srgbClr val="617082"/>
                </a:solidFill>
                <a:latin typeface="Segoe UI" panose="020B0502040204020203" pitchFamily="34" charset="0"/>
              </a:rPr>
              <a:t>” that can scale based on demand (only paying for the resources you use)</a:t>
            </a:r>
          </a:p>
          <a:p>
            <a:pPr algn="l"/>
            <a:r>
              <a:rPr lang="en-US" sz="1800" b="0" i="0" u="none" strike="noStrike" baseline="0" dirty="0">
                <a:solidFill>
                  <a:srgbClr val="617082"/>
                </a:solidFill>
                <a:latin typeface="Segoe UI" panose="020B0502040204020203" pitchFamily="34" charset="0"/>
              </a:rPr>
              <a:t>Think of Azure Functions as…</a:t>
            </a:r>
            <a:endParaRPr lang="en-IN" dirty="0"/>
          </a:p>
        </p:txBody>
      </p:sp>
      <p:pic>
        <p:nvPicPr>
          <p:cNvPr id="5" name="Picture 4">
            <a:extLst>
              <a:ext uri="{FF2B5EF4-FFF2-40B4-BE49-F238E27FC236}">
                <a16:creationId xmlns:a16="http://schemas.microsoft.com/office/drawing/2014/main" id="{89EB3A6C-CA68-4B16-9DEF-EC9322A6FC98}"/>
              </a:ext>
            </a:extLst>
          </p:cNvPr>
          <p:cNvPicPr>
            <a:picLocks noChangeAspect="1"/>
          </p:cNvPicPr>
          <p:nvPr/>
        </p:nvPicPr>
        <p:blipFill>
          <a:blip r:embed="rId2"/>
          <a:stretch>
            <a:fillRect/>
          </a:stretch>
        </p:blipFill>
        <p:spPr>
          <a:xfrm>
            <a:off x="2813010" y="3858346"/>
            <a:ext cx="4604657" cy="2136297"/>
          </a:xfrm>
          <a:prstGeom prst="rect">
            <a:avLst/>
          </a:prstGeom>
        </p:spPr>
      </p:pic>
    </p:spTree>
    <p:extLst>
      <p:ext uri="{BB962C8B-B14F-4D97-AF65-F5344CB8AC3E}">
        <p14:creationId xmlns:p14="http://schemas.microsoft.com/office/powerpoint/2010/main" val="4249648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495C1-188E-480F-8DE3-E4799FDDAAAC}"/>
              </a:ext>
            </a:extLst>
          </p:cNvPr>
          <p:cNvSpPr>
            <a:spLocks noGrp="1"/>
          </p:cNvSpPr>
          <p:nvPr>
            <p:ph type="title"/>
          </p:nvPr>
        </p:nvSpPr>
        <p:spPr/>
        <p:txBody>
          <a:bodyPr>
            <a:normAutofit/>
          </a:bodyPr>
          <a:lstStyle/>
          <a:p>
            <a:r>
              <a:rPr lang="en-IN" sz="2800" b="0" i="0" u="none" strike="noStrike" baseline="0" dirty="0">
                <a:solidFill>
                  <a:srgbClr val="28A0D8"/>
                </a:solidFill>
                <a:latin typeface="Times New Roman" panose="02020603050405020304" pitchFamily="18" charset="0"/>
                <a:cs typeface="Times New Roman" panose="02020603050405020304" pitchFamily="18" charset="0"/>
              </a:rPr>
              <a:t>What is Azure Functions?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2F51E2-6396-41EA-A67A-BE16AE486A1F}"/>
              </a:ext>
            </a:extLst>
          </p:cNvPr>
          <p:cNvSpPr>
            <a:spLocks noGrp="1"/>
          </p:cNvSpPr>
          <p:nvPr>
            <p:ph idx="1"/>
          </p:nvPr>
        </p:nvSpPr>
        <p:spPr>
          <a:xfrm>
            <a:off x="851452" y="1812373"/>
            <a:ext cx="10515600" cy="4351338"/>
          </a:xfrm>
        </p:spPr>
        <p:txBody>
          <a:bodyPr>
            <a:noAutofit/>
          </a:bodyPr>
          <a:lstStyle/>
          <a:p>
            <a:pPr marL="0" indent="0" algn="l">
              <a:buNone/>
            </a:pPr>
            <a:r>
              <a:rPr lang="en-IN" sz="2200" b="0" i="0" u="none" strike="noStrike" baseline="0" dirty="0">
                <a:solidFill>
                  <a:srgbClr val="617082"/>
                </a:solidFill>
                <a:latin typeface="Times New Roman" panose="02020603050405020304" pitchFamily="18" charset="0"/>
                <a:cs typeface="Times New Roman" panose="02020603050405020304" pitchFamily="18" charset="0"/>
              </a:rPr>
              <a:t>• Serverless</a:t>
            </a:r>
          </a:p>
          <a:p>
            <a:pPr lvl="1"/>
            <a:r>
              <a:rPr lang="en-US" sz="2200" b="0" i="0" u="none" strike="noStrike" baseline="0" dirty="0">
                <a:solidFill>
                  <a:srgbClr val="617082"/>
                </a:solidFill>
                <a:latin typeface="Times New Roman" panose="02020603050405020304" pitchFamily="18" charset="0"/>
                <a:cs typeface="Times New Roman" panose="02020603050405020304" pitchFamily="18" charset="0"/>
              </a:rPr>
              <a:t> Don’t worry about the infrastructure and provisioning of 	servers, especially when your Functions call rate scales up</a:t>
            </a:r>
          </a:p>
          <a:p>
            <a:pPr marL="0" indent="0" algn="l">
              <a:buNone/>
            </a:pPr>
            <a:r>
              <a:rPr lang="en-IN" sz="2200" b="0" i="0" u="none" strike="noStrike" baseline="0" dirty="0">
                <a:solidFill>
                  <a:srgbClr val="617082"/>
                </a:solidFill>
                <a:latin typeface="Times New Roman" panose="02020603050405020304" pitchFamily="18" charset="0"/>
                <a:cs typeface="Times New Roman" panose="02020603050405020304" pitchFamily="18" charset="0"/>
              </a:rPr>
              <a:t>• Accelerate development</a:t>
            </a:r>
          </a:p>
          <a:p>
            <a:pPr lvl="1"/>
            <a:r>
              <a:rPr lang="en-US" sz="2200" b="0" i="0" u="none" strike="noStrike" baseline="0" dirty="0">
                <a:solidFill>
                  <a:srgbClr val="617082"/>
                </a:solidFill>
                <a:latin typeface="Times New Roman" panose="02020603050405020304" pitchFamily="18" charset="0"/>
                <a:cs typeface="Times New Roman" panose="02020603050405020304" pitchFamily="18" charset="0"/>
              </a:rPr>
              <a:t> Write your code in the portal for immediate execution</a:t>
            </a:r>
          </a:p>
          <a:p>
            <a:pPr lvl="1"/>
            <a:r>
              <a:rPr lang="en-US" sz="2200" b="0" i="0" u="none" strike="noStrike" baseline="0" dirty="0">
                <a:solidFill>
                  <a:srgbClr val="617082"/>
                </a:solidFill>
                <a:latin typeface="Times New Roman" panose="02020603050405020304" pitchFamily="18" charset="0"/>
                <a:cs typeface="Times New Roman" panose="02020603050405020304" pitchFamily="18" charset="0"/>
              </a:rPr>
              <a:t> Quickly and easily iterate with continuous deployment (Visual Studio</a:t>
            </a:r>
            <a:r>
              <a:rPr lang="en-IN" sz="2200" b="0" i="0" u="none" strike="noStrike" baseline="0" dirty="0">
                <a:solidFill>
                  <a:srgbClr val="617082"/>
                </a:solidFill>
                <a:latin typeface="Times New Roman" panose="02020603050405020304" pitchFamily="18" charset="0"/>
                <a:cs typeface="Times New Roman" panose="02020603050405020304" pitchFamily="18" charset="0"/>
              </a:rPr>
              <a:t>Team Services, GitHub, </a:t>
            </a:r>
            <a:r>
              <a:rPr lang="en-IN" sz="2200" b="0" i="0" u="none" strike="noStrike" baseline="0" dirty="0" err="1">
                <a:solidFill>
                  <a:srgbClr val="617082"/>
                </a:solidFill>
                <a:latin typeface="Times New Roman" panose="02020603050405020304" pitchFamily="18" charset="0"/>
                <a:cs typeface="Times New Roman" panose="02020603050405020304" pitchFamily="18" charset="0"/>
              </a:rPr>
              <a:t>BitBucket</a:t>
            </a:r>
            <a:r>
              <a:rPr lang="en-IN" sz="2200" b="0" i="0" u="none" strike="noStrike" baseline="0" dirty="0">
                <a:solidFill>
                  <a:srgbClr val="617082"/>
                </a:solidFill>
                <a:latin typeface="Times New Roman" panose="02020603050405020304" pitchFamily="18" charset="0"/>
                <a:cs typeface="Times New Roman" panose="02020603050405020304" pitchFamily="18" charset="0"/>
              </a:rPr>
              <a:t>)</a:t>
            </a:r>
          </a:p>
          <a:p>
            <a:pPr marL="0" indent="0" algn="l">
              <a:buNone/>
            </a:pPr>
            <a:r>
              <a:rPr lang="en-IN" sz="2200" b="0" i="0" u="none" strike="noStrike" baseline="0" dirty="0">
                <a:solidFill>
                  <a:srgbClr val="617082"/>
                </a:solidFill>
                <a:latin typeface="Times New Roman" panose="02020603050405020304" pitchFamily="18" charset="0"/>
                <a:cs typeface="Times New Roman" panose="02020603050405020304" pitchFamily="18" charset="0"/>
              </a:rPr>
              <a:t>• Bind into services</a:t>
            </a:r>
          </a:p>
          <a:p>
            <a:pPr lvl="1"/>
            <a:r>
              <a:rPr lang="en-US" sz="2200" b="0" i="0" u="none" strike="noStrike" baseline="0" dirty="0">
                <a:solidFill>
                  <a:srgbClr val="617082"/>
                </a:solidFill>
                <a:latin typeface="Times New Roman" panose="02020603050405020304" pitchFamily="18" charset="0"/>
                <a:cs typeface="Times New Roman" panose="02020603050405020304" pitchFamily="18" charset="0"/>
              </a:rPr>
              <a:t>Easily add bindings to Azure services and external services (Box, </a:t>
            </a:r>
            <a:r>
              <a:rPr lang="en-US" sz="2200" b="0" i="0" u="none" strike="noStrike" baseline="0" dirty="0" err="1">
                <a:solidFill>
                  <a:srgbClr val="617082"/>
                </a:solidFill>
                <a:latin typeface="Times New Roman" panose="02020603050405020304" pitchFamily="18" charset="0"/>
                <a:cs typeface="Times New Roman" panose="02020603050405020304" pitchFamily="18" charset="0"/>
              </a:rPr>
              <a:t>DropBox</a:t>
            </a:r>
            <a:r>
              <a:rPr lang="en-US" sz="2200" b="0" i="0" u="none" strike="noStrike" baseline="0" dirty="0">
                <a:solidFill>
                  <a:srgbClr val="617082"/>
                </a:solidFill>
                <a:latin typeface="Times New Roman" panose="02020603050405020304" pitchFamily="18" charset="0"/>
                <a:cs typeface="Times New Roman" panose="02020603050405020304" pitchFamily="18" charset="0"/>
              </a:rPr>
              <a:t>, OneDrive, SendGrid, …) to get input into or output from your</a:t>
            </a:r>
            <a:r>
              <a:rPr lang="en-IN" sz="2200" b="0" i="0" u="none" strike="noStrike" baseline="0" dirty="0">
                <a:solidFill>
                  <a:srgbClr val="617082"/>
                </a:solidFill>
                <a:latin typeface="Times New Roman" panose="02020603050405020304" pitchFamily="18" charset="0"/>
                <a:cs typeface="Times New Roman" panose="02020603050405020304" pitchFamily="18" charset="0"/>
              </a:rPr>
              <a:t>Azure Functions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3728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B4783-2E73-439C-AFEF-92C7BAFC8C69}"/>
              </a:ext>
            </a:extLst>
          </p:cNvPr>
          <p:cNvSpPr>
            <a:spLocks noGrp="1"/>
          </p:cNvSpPr>
          <p:nvPr>
            <p:ph type="title"/>
          </p:nvPr>
        </p:nvSpPr>
        <p:spPr/>
        <p:txBody>
          <a:bodyPr>
            <a:normAutofit/>
          </a:bodyPr>
          <a:lstStyle/>
          <a:p>
            <a:r>
              <a:rPr lang="en-IN" sz="2500" b="0" i="0" u="none" strike="noStrike" baseline="0" dirty="0">
                <a:solidFill>
                  <a:srgbClr val="28A0D8"/>
                </a:solidFill>
                <a:latin typeface="Times New Roman" panose="02020603050405020304" pitchFamily="18" charset="0"/>
                <a:cs typeface="Times New Roman" panose="02020603050405020304" pitchFamily="18" charset="0"/>
              </a:rPr>
              <a:t>Azure Functions architecture</a:t>
            </a:r>
            <a:endParaRPr lang="en-IN" sz="25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B99DF5-ED2C-45BD-AE46-7A97BF16EB4B}"/>
              </a:ext>
            </a:extLst>
          </p:cNvPr>
          <p:cNvSpPr>
            <a:spLocks noGrp="1"/>
          </p:cNvSpPr>
          <p:nvPr>
            <p:ph idx="1"/>
          </p:nvPr>
        </p:nvSpPr>
        <p:spPr/>
        <p:txBody>
          <a:bodyPr/>
          <a:lstStyle/>
          <a:p>
            <a:pPr algn="l"/>
            <a:r>
              <a:rPr lang="en-US" sz="1800" b="0" i="0" u="none" strike="noStrike" baseline="0" dirty="0">
                <a:solidFill>
                  <a:srgbClr val="617082"/>
                </a:solidFill>
                <a:latin typeface="Segoe UI" panose="020B0502040204020203" pitchFamily="34" charset="0"/>
              </a:rPr>
              <a:t>Azure Functions are built on top of Azure App Service </a:t>
            </a:r>
            <a:r>
              <a:rPr lang="en-IN" sz="1800" b="0" i="0" u="none" strike="noStrike" baseline="0" dirty="0">
                <a:solidFill>
                  <a:srgbClr val="617082"/>
                </a:solidFill>
                <a:latin typeface="Segoe UI" panose="020B0502040204020203" pitchFamily="34" charset="0"/>
              </a:rPr>
              <a:t>and </a:t>
            </a:r>
            <a:r>
              <a:rPr lang="en-IN" sz="1800" b="0" i="0" u="none" strike="noStrike" baseline="0" dirty="0" err="1">
                <a:solidFill>
                  <a:srgbClr val="617082"/>
                </a:solidFill>
                <a:latin typeface="Segoe UI" panose="020B0502040204020203" pitchFamily="34" charset="0"/>
              </a:rPr>
              <a:t>WebJobs</a:t>
            </a:r>
            <a:r>
              <a:rPr lang="en-IN" sz="1800" b="0" i="0" u="none" strike="noStrike" baseline="0" dirty="0">
                <a:solidFill>
                  <a:srgbClr val="617082"/>
                </a:solidFill>
                <a:latin typeface="Segoe UI" panose="020B0502040204020203" pitchFamily="34" charset="0"/>
              </a:rPr>
              <a:t> SDK.</a:t>
            </a:r>
          </a:p>
          <a:p>
            <a:pPr algn="l"/>
            <a:endParaRPr lang="en-IN" sz="1800" dirty="0">
              <a:solidFill>
                <a:srgbClr val="617082"/>
              </a:solidFill>
              <a:latin typeface="Segoe UI" panose="020B0502040204020203" pitchFamily="34" charset="0"/>
            </a:endParaRPr>
          </a:p>
          <a:p>
            <a:pPr algn="l"/>
            <a:endParaRPr lang="en-IN" dirty="0"/>
          </a:p>
        </p:txBody>
      </p:sp>
      <p:pic>
        <p:nvPicPr>
          <p:cNvPr id="5" name="Picture 4">
            <a:extLst>
              <a:ext uri="{FF2B5EF4-FFF2-40B4-BE49-F238E27FC236}">
                <a16:creationId xmlns:a16="http://schemas.microsoft.com/office/drawing/2014/main" id="{D3611146-4543-443A-A532-719C3ABE8B96}"/>
              </a:ext>
            </a:extLst>
          </p:cNvPr>
          <p:cNvPicPr>
            <a:picLocks noChangeAspect="1"/>
          </p:cNvPicPr>
          <p:nvPr/>
        </p:nvPicPr>
        <p:blipFill>
          <a:blip r:embed="rId2"/>
          <a:stretch>
            <a:fillRect/>
          </a:stretch>
        </p:blipFill>
        <p:spPr>
          <a:xfrm>
            <a:off x="1126434" y="2276474"/>
            <a:ext cx="9978887" cy="3647247"/>
          </a:xfrm>
          <a:prstGeom prst="rect">
            <a:avLst/>
          </a:prstGeom>
        </p:spPr>
      </p:pic>
    </p:spTree>
    <p:extLst>
      <p:ext uri="{BB962C8B-B14F-4D97-AF65-F5344CB8AC3E}">
        <p14:creationId xmlns:p14="http://schemas.microsoft.com/office/powerpoint/2010/main" val="3192924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08A05-82DD-43D6-A3A0-8C398BEE951C}"/>
              </a:ext>
            </a:extLst>
          </p:cNvPr>
          <p:cNvSpPr>
            <a:spLocks noGrp="1"/>
          </p:cNvSpPr>
          <p:nvPr>
            <p:ph type="title"/>
          </p:nvPr>
        </p:nvSpPr>
        <p:spPr/>
        <p:txBody>
          <a:bodyPr/>
          <a:lstStyle/>
          <a:p>
            <a:r>
              <a:rPr lang="en-US" sz="2500" dirty="0">
                <a:solidFill>
                  <a:srgbClr val="28A0D8"/>
                </a:solidFill>
                <a:latin typeface="Times New Roman" panose="02020603050405020304" pitchFamily="18" charset="0"/>
                <a:cs typeface="Times New Roman" panose="02020603050405020304" pitchFamily="18" charset="0"/>
              </a:rPr>
              <a:t>What can I do with Azure Functions</a:t>
            </a:r>
            <a:r>
              <a:rPr lang="en-US" sz="2200" dirty="0">
                <a:solidFill>
                  <a:srgbClr val="617082"/>
                </a:solidFill>
                <a:latin typeface="Times New Roman" panose="02020603050405020304" pitchFamily="18" charset="0"/>
                <a:ea typeface="+mn-ea"/>
                <a:cs typeface="Times New Roman" panose="02020603050405020304" pitchFamily="18" charset="0"/>
              </a:rPr>
              <a:t>?</a:t>
            </a:r>
            <a:endParaRPr lang="en-IN" sz="2200" dirty="0">
              <a:solidFill>
                <a:srgbClr val="617082"/>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7249BF0C-BC01-461E-B3D6-6D0A4A532A13}"/>
              </a:ext>
            </a:extLst>
          </p:cNvPr>
          <p:cNvSpPr>
            <a:spLocks noGrp="1"/>
          </p:cNvSpPr>
          <p:nvPr>
            <p:ph idx="1"/>
          </p:nvPr>
        </p:nvSpPr>
        <p:spPr/>
        <p:txBody>
          <a:bodyPr/>
          <a:lstStyle/>
          <a:p>
            <a:pPr marL="241300" marR="484505" indent="-228600">
              <a:lnSpc>
                <a:spcPct val="80000"/>
              </a:lnSpc>
              <a:spcBef>
                <a:spcPts val="960"/>
              </a:spcBef>
              <a:buFont typeface="Arial"/>
              <a:buChar char="•"/>
              <a:tabLst>
                <a:tab pos="241300" algn="l"/>
              </a:tabLst>
            </a:pPr>
            <a:r>
              <a:rPr lang="en-US" sz="2200" dirty="0">
                <a:solidFill>
                  <a:srgbClr val="617082"/>
                </a:solidFill>
                <a:latin typeface="Times New Roman" panose="02020603050405020304" pitchFamily="18" charset="0"/>
                <a:cs typeface="Times New Roman" panose="02020603050405020304" pitchFamily="18" charset="0"/>
              </a:rPr>
              <a:t>Azure Functions are great for processing data,  integrating systems, working with IoT, simple API’s  and microservices</a:t>
            </a:r>
          </a:p>
          <a:p>
            <a:pPr marL="241300" marR="315595" indent="-228600">
              <a:lnSpc>
                <a:spcPct val="80000"/>
              </a:lnSpc>
              <a:spcBef>
                <a:spcPts val="1000"/>
              </a:spcBef>
              <a:buFont typeface="Arial"/>
              <a:buChar char="•"/>
              <a:tabLst>
                <a:tab pos="241300" algn="l"/>
              </a:tabLst>
            </a:pPr>
            <a:r>
              <a:rPr lang="en-US" sz="2200" dirty="0">
                <a:solidFill>
                  <a:srgbClr val="617082"/>
                </a:solidFill>
                <a:latin typeface="Times New Roman" panose="02020603050405020304" pitchFamily="18" charset="0"/>
                <a:cs typeface="Times New Roman" panose="02020603050405020304" pitchFamily="18" charset="0"/>
              </a:rPr>
              <a:t>Azure Functions provide templates for a number of  key scenarios</a:t>
            </a:r>
          </a:p>
          <a:p>
            <a:pPr marL="241300" indent="-228600">
              <a:lnSpc>
                <a:spcPts val="4190"/>
              </a:lnSpc>
              <a:spcBef>
                <a:spcPts val="145"/>
              </a:spcBef>
              <a:buFont typeface="Arial"/>
              <a:buChar char="•"/>
              <a:tabLst>
                <a:tab pos="241300" algn="l"/>
              </a:tabLst>
            </a:pPr>
            <a:r>
              <a:rPr lang="en-US" sz="2200" dirty="0">
                <a:solidFill>
                  <a:srgbClr val="617082"/>
                </a:solidFill>
                <a:latin typeface="Times New Roman" panose="02020603050405020304" pitchFamily="18" charset="0"/>
                <a:cs typeface="Times New Roman" panose="02020603050405020304" pitchFamily="18" charset="0"/>
              </a:rPr>
              <a:t>Azure Functions supports</a:t>
            </a:r>
          </a:p>
          <a:p>
            <a:pPr marL="698500" lvl="1" indent="-228600">
              <a:lnSpc>
                <a:spcPts val="3579"/>
              </a:lnSpc>
              <a:buFont typeface="Arial"/>
              <a:buChar char="•"/>
              <a:tabLst>
                <a:tab pos="698500" algn="l"/>
                <a:tab pos="2310765" algn="l"/>
              </a:tabLst>
            </a:pPr>
            <a:r>
              <a:rPr lang="en-US" sz="2200" dirty="0">
                <a:solidFill>
                  <a:srgbClr val="617082"/>
                </a:solidFill>
                <a:latin typeface="Times New Roman" panose="02020603050405020304" pitchFamily="18" charset="0"/>
                <a:cs typeface="Times New Roman" panose="02020603050405020304" pitchFamily="18" charset="0"/>
              </a:rPr>
              <a:t>Triggers	- a way to start execution</a:t>
            </a:r>
          </a:p>
          <a:p>
            <a:pPr marL="698500" marR="5080" lvl="1" indent="-228600">
              <a:lnSpc>
                <a:spcPts val="3070"/>
              </a:lnSpc>
              <a:spcBef>
                <a:spcPts val="615"/>
              </a:spcBef>
              <a:buFont typeface="Arial"/>
              <a:buChar char="•"/>
              <a:tabLst>
                <a:tab pos="698500" algn="l"/>
              </a:tabLst>
            </a:pPr>
            <a:r>
              <a:rPr lang="en-US" sz="2200" dirty="0">
                <a:solidFill>
                  <a:srgbClr val="617082"/>
                </a:solidFill>
                <a:latin typeface="Times New Roman" panose="02020603050405020304" pitchFamily="18" charset="0"/>
                <a:cs typeface="Times New Roman" panose="02020603050405020304" pitchFamily="18" charset="0"/>
              </a:rPr>
              <a:t>Bindings         - a way to simplify code for input and output of  data</a:t>
            </a:r>
          </a:p>
          <a:p>
            <a:endParaRPr lang="en-IN" dirty="0"/>
          </a:p>
        </p:txBody>
      </p:sp>
    </p:spTree>
    <p:extLst>
      <p:ext uri="{BB962C8B-B14F-4D97-AF65-F5344CB8AC3E}">
        <p14:creationId xmlns:p14="http://schemas.microsoft.com/office/powerpoint/2010/main" val="530249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C4174-9625-4CB0-A90D-6BF0BC674C97}"/>
              </a:ext>
            </a:extLst>
          </p:cNvPr>
          <p:cNvSpPr>
            <a:spLocks noGrp="1"/>
          </p:cNvSpPr>
          <p:nvPr>
            <p:ph type="title"/>
          </p:nvPr>
        </p:nvSpPr>
        <p:spPr/>
        <p:txBody>
          <a:bodyPr/>
          <a:lstStyle/>
          <a:p>
            <a:r>
              <a:rPr lang="en-US" sz="2500" dirty="0">
                <a:solidFill>
                  <a:srgbClr val="28A0D8"/>
                </a:solidFill>
                <a:latin typeface="Times New Roman" panose="02020603050405020304" pitchFamily="18" charset="0"/>
                <a:cs typeface="Times New Roman" panose="02020603050405020304" pitchFamily="18" charset="0"/>
              </a:rPr>
              <a:t>INTEGRATIONS</a:t>
            </a:r>
            <a:endParaRPr lang="en-IN" sz="2500" dirty="0">
              <a:solidFill>
                <a:srgbClr val="28A0D8"/>
              </a:solidFill>
              <a:latin typeface="Times New Roman" panose="02020603050405020304" pitchFamily="18" charset="0"/>
              <a:cs typeface="Times New Roman" panose="02020603050405020304" pitchFamily="18" charset="0"/>
            </a:endParaRPr>
          </a:p>
        </p:txBody>
      </p:sp>
      <p:sp>
        <p:nvSpPr>
          <p:cNvPr id="4" name="object 3">
            <a:extLst>
              <a:ext uri="{FF2B5EF4-FFF2-40B4-BE49-F238E27FC236}">
                <a16:creationId xmlns:a16="http://schemas.microsoft.com/office/drawing/2014/main" id="{A505DA78-B3B8-4836-9C78-5A5111B92FA9}"/>
              </a:ext>
            </a:extLst>
          </p:cNvPr>
          <p:cNvSpPr txBox="1">
            <a:spLocks noGrp="1"/>
          </p:cNvSpPr>
          <p:nvPr>
            <p:ph idx="1"/>
          </p:nvPr>
        </p:nvSpPr>
        <p:spPr>
          <a:xfrm>
            <a:off x="874643" y="1842053"/>
            <a:ext cx="6069495" cy="2748059"/>
          </a:xfrm>
          <a:prstGeom prst="rect">
            <a:avLst/>
          </a:prstGeom>
        </p:spPr>
        <p:txBody>
          <a:bodyPr vert="horz" wrap="square" lIns="0" tIns="110489" rIns="0" bIns="0" rtlCol="0">
            <a:spAutoFit/>
          </a:bodyPr>
          <a:lstStyle>
            <a:lvl1pPr marL="0">
              <a:defRPr sz="3200" b="0" i="0">
                <a:solidFill>
                  <a:srgbClr val="606F81"/>
                </a:solidFill>
                <a:latin typeface="Arial Black"/>
                <a:ea typeface="+mn-ea"/>
                <a:cs typeface="Arial Black"/>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54000" marR="17780" indent="-228600">
              <a:lnSpc>
                <a:spcPct val="80000"/>
              </a:lnSpc>
              <a:spcBef>
                <a:spcPts val="869"/>
              </a:spcBef>
              <a:buFont typeface="Arial"/>
              <a:buChar char="•"/>
              <a:tabLst>
                <a:tab pos="254000" algn="l"/>
              </a:tabLst>
            </a:pPr>
            <a:r>
              <a:rPr sz="2200" dirty="0">
                <a:solidFill>
                  <a:srgbClr val="617082"/>
                </a:solidFill>
                <a:latin typeface="Times New Roman" panose="02020603050405020304" pitchFamily="18" charset="0"/>
                <a:cs typeface="Times New Roman" panose="02020603050405020304" pitchFamily="18" charset="0"/>
              </a:rPr>
              <a:t>Azure Functions can be  triggered by virtually any  event in Azure, other 3rd  party services or even from  on-premise systems</a:t>
            </a:r>
          </a:p>
          <a:p>
            <a:pPr>
              <a:lnSpc>
                <a:spcPct val="100000"/>
              </a:lnSpc>
              <a:spcBef>
                <a:spcPts val="50"/>
              </a:spcBef>
              <a:buClr>
                <a:srgbClr val="606F81"/>
              </a:buClr>
              <a:buFont typeface="Arial"/>
              <a:buChar char="•"/>
            </a:pPr>
            <a:endParaRPr sz="2200" dirty="0">
              <a:solidFill>
                <a:srgbClr val="617082"/>
              </a:solidFill>
              <a:latin typeface="Times New Roman" panose="02020603050405020304" pitchFamily="18" charset="0"/>
              <a:cs typeface="Times New Roman" panose="02020603050405020304" pitchFamily="18" charset="0"/>
            </a:endParaRPr>
          </a:p>
          <a:p>
            <a:pPr marL="254000" marR="259715" indent="-228600" algn="just">
              <a:lnSpc>
                <a:spcPct val="80000"/>
              </a:lnSpc>
              <a:buFont typeface="Arial"/>
              <a:buChar char="•"/>
              <a:tabLst>
                <a:tab pos="254000" algn="l"/>
              </a:tabLst>
            </a:pPr>
            <a:r>
              <a:rPr sz="2200" dirty="0">
                <a:solidFill>
                  <a:srgbClr val="617082"/>
                </a:solidFill>
                <a:latin typeface="Times New Roman" panose="02020603050405020304" pitchFamily="18" charset="0"/>
                <a:cs typeface="Times New Roman" panose="02020603050405020304" pitchFamily="18" charset="0"/>
              </a:rPr>
              <a:t>These services can trigger  your function (startup) or  serve as input and output  for your code</a:t>
            </a:r>
            <a:endParaRPr lang="en-US" sz="2200" dirty="0">
              <a:solidFill>
                <a:srgbClr val="617082"/>
              </a:solidFill>
              <a:latin typeface="Times New Roman" panose="02020603050405020304" pitchFamily="18" charset="0"/>
              <a:cs typeface="Times New Roman" panose="02020603050405020304" pitchFamily="18" charset="0"/>
            </a:endParaRPr>
          </a:p>
          <a:p>
            <a:pPr marL="254000" marR="259715" indent="-228600" algn="just">
              <a:lnSpc>
                <a:spcPct val="80000"/>
              </a:lnSpc>
              <a:buFont typeface="Arial"/>
              <a:buChar char="•"/>
              <a:tabLst>
                <a:tab pos="254000" algn="l"/>
              </a:tabLst>
            </a:pPr>
            <a:endParaRPr spc="-409" dirty="0"/>
          </a:p>
        </p:txBody>
      </p:sp>
      <p:sp>
        <p:nvSpPr>
          <p:cNvPr id="5" name="object 4">
            <a:extLst>
              <a:ext uri="{FF2B5EF4-FFF2-40B4-BE49-F238E27FC236}">
                <a16:creationId xmlns:a16="http://schemas.microsoft.com/office/drawing/2014/main" id="{95FF0F8B-7274-4AAF-B6D8-16AD643BA057}"/>
              </a:ext>
            </a:extLst>
          </p:cNvPr>
          <p:cNvSpPr txBox="1">
            <a:spLocks noGrp="1"/>
          </p:cNvSpPr>
          <p:nvPr/>
        </p:nvSpPr>
        <p:spPr>
          <a:xfrm>
            <a:off x="7301950" y="1956905"/>
            <a:ext cx="4752975" cy="3782446"/>
          </a:xfrm>
          <a:prstGeom prst="rect">
            <a:avLst/>
          </a:prstGeom>
        </p:spPr>
        <p:txBody>
          <a:bodyPr vert="horz" wrap="square" lIns="0" tIns="12065" rIns="0" bIns="0" rtlCol="0">
            <a:spAutoFit/>
          </a:bodyPr>
          <a:lstStyle>
            <a:lvl1pPr marL="0">
              <a:defRPr sz="2500" b="1" i="0">
                <a:solidFill>
                  <a:srgbClr val="606F8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2700">
              <a:lnSpc>
                <a:spcPct val="100000"/>
              </a:lnSpc>
              <a:spcBef>
                <a:spcPts val="95"/>
              </a:spcBef>
            </a:pPr>
            <a:r>
              <a:rPr sz="2200" b="0" dirty="0">
                <a:solidFill>
                  <a:srgbClr val="617082"/>
                </a:solidFill>
                <a:latin typeface="Times New Roman" panose="02020603050405020304" pitchFamily="18" charset="0"/>
                <a:cs typeface="Times New Roman" panose="02020603050405020304" pitchFamily="18" charset="0"/>
              </a:rPr>
              <a:t>Supported Integrations</a:t>
            </a:r>
          </a:p>
          <a:p>
            <a:pPr marL="241300" indent="-228600">
              <a:lnSpc>
                <a:spcPct val="100000"/>
              </a:lnSpc>
              <a:spcBef>
                <a:spcPts val="2205"/>
              </a:spcBef>
              <a:buFont typeface="Arial"/>
              <a:buChar char="•"/>
              <a:tabLst>
                <a:tab pos="241300" algn="l"/>
              </a:tabLst>
            </a:pPr>
            <a:r>
              <a:rPr sz="2200" b="0" dirty="0">
                <a:solidFill>
                  <a:srgbClr val="617082"/>
                </a:solidFill>
                <a:latin typeface="Times New Roman" panose="02020603050405020304" pitchFamily="18" charset="0"/>
                <a:cs typeface="Times New Roman" panose="02020603050405020304" pitchFamily="18" charset="0"/>
              </a:rPr>
              <a:t>DocumentDB</a:t>
            </a:r>
          </a:p>
          <a:p>
            <a:pPr marL="241300" indent="-228600">
              <a:lnSpc>
                <a:spcPct val="100000"/>
              </a:lnSpc>
              <a:spcBef>
                <a:spcPts val="100"/>
              </a:spcBef>
              <a:buFont typeface="Arial"/>
              <a:buChar char="•"/>
              <a:tabLst>
                <a:tab pos="241300" algn="l"/>
              </a:tabLst>
            </a:pPr>
            <a:r>
              <a:rPr sz="2200" b="0" dirty="0">
                <a:solidFill>
                  <a:srgbClr val="617082"/>
                </a:solidFill>
                <a:latin typeface="Times New Roman" panose="02020603050405020304" pitchFamily="18" charset="0"/>
                <a:cs typeface="Times New Roman" panose="02020603050405020304" pitchFamily="18" charset="0"/>
              </a:rPr>
              <a:t>Event Hubs</a:t>
            </a:r>
          </a:p>
          <a:p>
            <a:pPr marL="241300" indent="-228600">
              <a:lnSpc>
                <a:spcPct val="100000"/>
              </a:lnSpc>
              <a:spcBef>
                <a:spcPts val="95"/>
              </a:spcBef>
              <a:buFont typeface="Arial"/>
              <a:buChar char="•"/>
              <a:tabLst>
                <a:tab pos="241300" algn="l"/>
              </a:tabLst>
            </a:pPr>
            <a:r>
              <a:rPr sz="2200" b="0" dirty="0">
                <a:solidFill>
                  <a:srgbClr val="617082"/>
                </a:solidFill>
                <a:latin typeface="Times New Roman" panose="02020603050405020304" pitchFamily="18" charset="0"/>
                <a:cs typeface="Times New Roman" panose="02020603050405020304" pitchFamily="18" charset="0"/>
              </a:rPr>
              <a:t>Mobile Apps (tables)</a:t>
            </a:r>
          </a:p>
          <a:p>
            <a:pPr marL="241300" indent="-228600">
              <a:lnSpc>
                <a:spcPct val="100000"/>
              </a:lnSpc>
              <a:spcBef>
                <a:spcPts val="110"/>
              </a:spcBef>
              <a:buFont typeface="Arial"/>
              <a:buChar char="•"/>
              <a:tabLst>
                <a:tab pos="241300" algn="l"/>
              </a:tabLst>
            </a:pPr>
            <a:r>
              <a:rPr sz="2200" b="0" dirty="0">
                <a:solidFill>
                  <a:srgbClr val="617082"/>
                </a:solidFill>
                <a:latin typeface="Times New Roman" panose="02020603050405020304" pitchFamily="18" charset="0"/>
                <a:cs typeface="Times New Roman" panose="02020603050405020304" pitchFamily="18" charset="0"/>
              </a:rPr>
              <a:t>Notification Hubs</a:t>
            </a:r>
          </a:p>
          <a:p>
            <a:pPr marL="241300" indent="-228600">
              <a:lnSpc>
                <a:spcPct val="100000"/>
              </a:lnSpc>
              <a:spcBef>
                <a:spcPts val="95"/>
              </a:spcBef>
              <a:buFont typeface="Arial"/>
              <a:buChar char="•"/>
              <a:tabLst>
                <a:tab pos="241300" algn="l"/>
              </a:tabLst>
            </a:pPr>
            <a:r>
              <a:rPr sz="2200" b="0" dirty="0">
                <a:solidFill>
                  <a:srgbClr val="617082"/>
                </a:solidFill>
                <a:latin typeface="Times New Roman" panose="02020603050405020304" pitchFamily="18" charset="0"/>
                <a:cs typeface="Times New Roman" panose="02020603050405020304" pitchFamily="18" charset="0"/>
              </a:rPr>
              <a:t>Service Bus (queues, topics)</a:t>
            </a:r>
          </a:p>
          <a:p>
            <a:pPr marL="241300" indent="-228600">
              <a:lnSpc>
                <a:spcPct val="100000"/>
              </a:lnSpc>
              <a:spcBef>
                <a:spcPts val="95"/>
              </a:spcBef>
              <a:buFont typeface="Arial"/>
              <a:buChar char="•"/>
              <a:tabLst>
                <a:tab pos="241300" algn="l"/>
              </a:tabLst>
            </a:pPr>
            <a:r>
              <a:rPr sz="2200" b="0" dirty="0">
                <a:solidFill>
                  <a:srgbClr val="617082"/>
                </a:solidFill>
                <a:latin typeface="Times New Roman" panose="02020603050405020304" pitchFamily="18" charset="0"/>
                <a:cs typeface="Times New Roman" panose="02020603050405020304" pitchFamily="18" charset="0"/>
              </a:rPr>
              <a:t>Storage (blob, queues, tables)</a:t>
            </a:r>
          </a:p>
          <a:p>
            <a:pPr marL="241300" indent="-228600">
              <a:lnSpc>
                <a:spcPct val="100000"/>
              </a:lnSpc>
              <a:spcBef>
                <a:spcPts val="110"/>
              </a:spcBef>
              <a:buFont typeface="Arial"/>
              <a:buChar char="•"/>
              <a:tabLst>
                <a:tab pos="241300" algn="l"/>
              </a:tabLst>
            </a:pPr>
            <a:r>
              <a:rPr sz="2200" b="0" dirty="0">
                <a:solidFill>
                  <a:srgbClr val="617082"/>
                </a:solidFill>
                <a:latin typeface="Times New Roman" panose="02020603050405020304" pitchFamily="18" charset="0"/>
                <a:cs typeface="Times New Roman" panose="02020603050405020304" pitchFamily="18" charset="0"/>
              </a:rPr>
              <a:t>GitHub (webhooks)</a:t>
            </a:r>
          </a:p>
          <a:p>
            <a:pPr marL="241300" indent="-228600">
              <a:lnSpc>
                <a:spcPct val="100000"/>
              </a:lnSpc>
              <a:spcBef>
                <a:spcPts val="100"/>
              </a:spcBef>
              <a:buFont typeface="Arial"/>
              <a:buChar char="•"/>
              <a:tabLst>
                <a:tab pos="241300" algn="l"/>
              </a:tabLst>
            </a:pPr>
            <a:r>
              <a:rPr sz="2200" b="0" dirty="0">
                <a:solidFill>
                  <a:srgbClr val="617082"/>
                </a:solidFill>
                <a:latin typeface="Times New Roman" panose="02020603050405020304" pitchFamily="18" charset="0"/>
                <a:cs typeface="Times New Roman" panose="02020603050405020304" pitchFamily="18" charset="0"/>
              </a:rPr>
              <a:t>Twilio (SMS messages)</a:t>
            </a:r>
          </a:p>
          <a:p>
            <a:pPr marL="241300" indent="-228600">
              <a:lnSpc>
                <a:spcPct val="100000"/>
              </a:lnSpc>
              <a:spcBef>
                <a:spcPts val="95"/>
              </a:spcBef>
              <a:buFont typeface="Arial"/>
              <a:buChar char="•"/>
              <a:tabLst>
                <a:tab pos="241300" algn="l"/>
              </a:tabLst>
            </a:pPr>
            <a:r>
              <a:rPr sz="2200" b="0" dirty="0">
                <a:solidFill>
                  <a:srgbClr val="617082"/>
                </a:solidFill>
                <a:latin typeface="Times New Roman" panose="02020603050405020304" pitchFamily="18" charset="0"/>
                <a:cs typeface="Times New Roman" panose="02020603050405020304" pitchFamily="18" charset="0"/>
              </a:rPr>
              <a:t>On-premises (using Service Bus)</a:t>
            </a:r>
          </a:p>
        </p:txBody>
      </p:sp>
    </p:spTree>
    <p:extLst>
      <p:ext uri="{BB962C8B-B14F-4D97-AF65-F5344CB8AC3E}">
        <p14:creationId xmlns:p14="http://schemas.microsoft.com/office/powerpoint/2010/main" val="290940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54140-BC0B-43AE-B58C-B2CA6082E37D}"/>
              </a:ext>
            </a:extLst>
          </p:cNvPr>
          <p:cNvSpPr>
            <a:spLocks noGrp="1"/>
          </p:cNvSpPr>
          <p:nvPr>
            <p:ph type="title"/>
          </p:nvPr>
        </p:nvSpPr>
        <p:spPr>
          <a:xfrm>
            <a:off x="838200" y="365126"/>
            <a:ext cx="10515600" cy="443258"/>
          </a:xfrm>
        </p:spPr>
        <p:txBody>
          <a:bodyPr>
            <a:normAutofit fontScale="90000"/>
          </a:bodyPr>
          <a:lstStyle/>
          <a:p>
            <a:r>
              <a:rPr lang="en-IN" sz="2800" dirty="0">
                <a:solidFill>
                  <a:srgbClr val="28A0D8"/>
                </a:solidFill>
                <a:latin typeface="Times New Roman" panose="02020603050405020304" pitchFamily="18" charset="0"/>
                <a:cs typeface="Times New Roman" panose="02020603050405020304" pitchFamily="18" charset="0"/>
              </a:rPr>
              <a:t>Available </a:t>
            </a:r>
            <a:r>
              <a:rPr lang="en-IN" sz="4400" spc="-810" dirty="0">
                <a:solidFill>
                  <a:srgbClr val="289FD6"/>
                </a:solidFill>
              </a:rPr>
              <a:t> </a:t>
            </a:r>
            <a:r>
              <a:rPr lang="en-IN" sz="2800" dirty="0">
                <a:solidFill>
                  <a:srgbClr val="28A0D8"/>
                </a:solidFill>
                <a:latin typeface="Times New Roman" panose="02020603050405020304" pitchFamily="18" charset="0"/>
                <a:cs typeface="Times New Roman" panose="02020603050405020304" pitchFamily="18" charset="0"/>
              </a:rPr>
              <a:t>trigger templates</a:t>
            </a:r>
          </a:p>
        </p:txBody>
      </p:sp>
      <p:sp>
        <p:nvSpPr>
          <p:cNvPr id="4" name="object 6">
            <a:extLst>
              <a:ext uri="{FF2B5EF4-FFF2-40B4-BE49-F238E27FC236}">
                <a16:creationId xmlns:a16="http://schemas.microsoft.com/office/drawing/2014/main" id="{70FBCA67-93CC-4BB6-892F-34612FDF398B}"/>
              </a:ext>
            </a:extLst>
          </p:cNvPr>
          <p:cNvSpPr txBox="1">
            <a:spLocks noGrp="1"/>
          </p:cNvSpPr>
          <p:nvPr>
            <p:ph idx="1"/>
          </p:nvPr>
        </p:nvSpPr>
        <p:spPr>
          <a:xfrm>
            <a:off x="665922" y="1269034"/>
            <a:ext cx="10515600" cy="5413661"/>
          </a:xfrm>
          <a:prstGeom prst="rect">
            <a:avLst/>
          </a:prstGeom>
        </p:spPr>
        <p:txBody>
          <a:bodyPr vert="horz" wrap="square" lIns="0" tIns="1206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41300" indent="-228600">
              <a:lnSpc>
                <a:spcPts val="3354"/>
              </a:lnSpc>
              <a:spcBef>
                <a:spcPts val="95"/>
              </a:spcBef>
              <a:buFont typeface="Arial"/>
              <a:buChar char="•"/>
              <a:tabLst>
                <a:tab pos="241300" algn="l"/>
              </a:tabLst>
            </a:pPr>
            <a:r>
              <a:rPr sz="2200" dirty="0">
                <a:solidFill>
                  <a:srgbClr val="617082"/>
                </a:solidFill>
                <a:latin typeface="Times New Roman" panose="02020603050405020304" pitchFamily="18" charset="0"/>
                <a:cs typeface="Times New Roman" panose="02020603050405020304" pitchFamily="18" charset="0"/>
              </a:rPr>
              <a:t>BlogTrigger</a:t>
            </a:r>
          </a:p>
          <a:p>
            <a:pPr marL="241300" indent="-228600">
              <a:lnSpc>
                <a:spcPts val="3354"/>
              </a:lnSpc>
              <a:buFont typeface="Arial"/>
              <a:buChar char="•"/>
              <a:tabLst>
                <a:tab pos="241300" algn="l"/>
              </a:tabLst>
            </a:pPr>
            <a:r>
              <a:rPr sz="2200" dirty="0">
                <a:solidFill>
                  <a:srgbClr val="617082"/>
                </a:solidFill>
                <a:latin typeface="Times New Roman" panose="02020603050405020304" pitchFamily="18" charset="0"/>
                <a:cs typeface="Times New Roman" panose="02020603050405020304" pitchFamily="18" charset="0"/>
              </a:rPr>
              <a:t>EventHubTrigger</a:t>
            </a:r>
          </a:p>
          <a:p>
            <a:pPr marL="241300" indent="-228600">
              <a:lnSpc>
                <a:spcPts val="3354"/>
              </a:lnSpc>
              <a:buFont typeface="Arial"/>
              <a:buChar char="•"/>
              <a:tabLst>
                <a:tab pos="241300" algn="l"/>
              </a:tabLst>
            </a:pPr>
            <a:r>
              <a:rPr sz="2200" dirty="0">
                <a:solidFill>
                  <a:srgbClr val="617082"/>
                </a:solidFill>
                <a:latin typeface="Times New Roman" panose="02020603050405020304" pitchFamily="18" charset="0"/>
                <a:cs typeface="Times New Roman" panose="02020603050405020304" pitchFamily="18" charset="0"/>
              </a:rPr>
              <a:t>Generic webhook</a:t>
            </a:r>
          </a:p>
          <a:p>
            <a:pPr marL="241300" indent="-228600">
              <a:lnSpc>
                <a:spcPts val="3350"/>
              </a:lnSpc>
              <a:buFont typeface="Arial"/>
              <a:buChar char="•"/>
              <a:tabLst>
                <a:tab pos="241300" algn="l"/>
              </a:tabLst>
            </a:pPr>
            <a:r>
              <a:rPr sz="2200" dirty="0">
                <a:solidFill>
                  <a:srgbClr val="617082"/>
                </a:solidFill>
                <a:latin typeface="Times New Roman" panose="02020603050405020304" pitchFamily="18" charset="0"/>
                <a:cs typeface="Times New Roman" panose="02020603050405020304" pitchFamily="18" charset="0"/>
              </a:rPr>
              <a:t>GitHub webhook</a:t>
            </a:r>
          </a:p>
          <a:p>
            <a:pPr marL="241300" indent="-228600">
              <a:lnSpc>
                <a:spcPts val="3354"/>
              </a:lnSpc>
              <a:buFont typeface="Arial"/>
              <a:buChar char="•"/>
              <a:tabLst>
                <a:tab pos="241300" algn="l"/>
              </a:tabLst>
            </a:pPr>
            <a:r>
              <a:rPr sz="2200" dirty="0" err="1">
                <a:solidFill>
                  <a:srgbClr val="617082"/>
                </a:solidFill>
                <a:latin typeface="Times New Roman" panose="02020603050405020304" pitchFamily="18" charset="0"/>
                <a:cs typeface="Times New Roman" panose="02020603050405020304" pitchFamily="18" charset="0"/>
              </a:rPr>
              <a:t>HttpTrigger</a:t>
            </a:r>
            <a:r>
              <a:rPr lang="en-US" sz="2200" dirty="0">
                <a:solidFill>
                  <a:srgbClr val="617082"/>
                </a:solidFill>
                <a:latin typeface="Times New Roman" panose="02020603050405020304" pitchFamily="18" charset="0"/>
                <a:cs typeface="Times New Roman" panose="02020603050405020304" pitchFamily="18" charset="0"/>
              </a:rPr>
              <a:t> </a:t>
            </a:r>
            <a:r>
              <a:rPr sz="2200" dirty="0">
                <a:solidFill>
                  <a:srgbClr val="617082"/>
                </a:solidFill>
                <a:latin typeface="Times New Roman" panose="02020603050405020304" pitchFamily="18" charset="0"/>
                <a:cs typeface="Times New Roman" panose="02020603050405020304" pitchFamily="18" charset="0"/>
              </a:rPr>
              <a:t>*</a:t>
            </a:r>
          </a:p>
          <a:p>
            <a:pPr marL="241300" indent="-228600">
              <a:lnSpc>
                <a:spcPts val="3354"/>
              </a:lnSpc>
              <a:buFont typeface="Arial"/>
              <a:buChar char="•"/>
              <a:tabLst>
                <a:tab pos="241300" algn="l"/>
              </a:tabLst>
            </a:pPr>
            <a:r>
              <a:rPr sz="2200" dirty="0">
                <a:solidFill>
                  <a:srgbClr val="617082"/>
                </a:solidFill>
                <a:latin typeface="Times New Roman" panose="02020603050405020304" pitchFamily="18" charset="0"/>
                <a:cs typeface="Times New Roman" panose="02020603050405020304" pitchFamily="18" charset="0"/>
              </a:rPr>
              <a:t>QueueTrigger</a:t>
            </a:r>
          </a:p>
          <a:p>
            <a:pPr marL="241300" indent="-228600">
              <a:lnSpc>
                <a:spcPts val="3350"/>
              </a:lnSpc>
              <a:buFont typeface="Arial"/>
              <a:buChar char="•"/>
              <a:tabLst>
                <a:tab pos="241300" algn="l"/>
              </a:tabLst>
            </a:pPr>
            <a:r>
              <a:rPr sz="2200" dirty="0" err="1">
                <a:solidFill>
                  <a:srgbClr val="617082"/>
                </a:solidFill>
                <a:latin typeface="Times New Roman" panose="02020603050405020304" pitchFamily="18" charset="0"/>
                <a:cs typeface="Times New Roman" panose="02020603050405020304" pitchFamily="18" charset="0"/>
              </a:rPr>
              <a:t>ServiceBusQueueTrigger</a:t>
            </a:r>
            <a:endParaRPr lang="en-US" sz="2200" dirty="0">
              <a:solidFill>
                <a:srgbClr val="617082"/>
              </a:solidFill>
              <a:latin typeface="Times New Roman" panose="02020603050405020304" pitchFamily="18" charset="0"/>
              <a:cs typeface="Times New Roman" panose="02020603050405020304" pitchFamily="18" charset="0"/>
            </a:endParaRPr>
          </a:p>
          <a:p>
            <a:pPr marL="241300" indent="-228600">
              <a:lnSpc>
                <a:spcPts val="3350"/>
              </a:lnSpc>
              <a:buFont typeface="Arial"/>
              <a:buChar char="•"/>
              <a:tabLst>
                <a:tab pos="241300" algn="l"/>
              </a:tabLst>
            </a:pPr>
            <a:r>
              <a:rPr sz="2200" dirty="0" err="1">
                <a:solidFill>
                  <a:srgbClr val="617082"/>
                </a:solidFill>
                <a:latin typeface="Times New Roman" panose="02020603050405020304" pitchFamily="18" charset="0"/>
                <a:cs typeface="Times New Roman" panose="02020603050405020304" pitchFamily="18" charset="0"/>
              </a:rPr>
              <a:t>ServiceBusTopicTrigger</a:t>
            </a:r>
            <a:endParaRPr sz="2200" dirty="0">
              <a:solidFill>
                <a:srgbClr val="617082"/>
              </a:solidFill>
              <a:latin typeface="Times New Roman" panose="02020603050405020304" pitchFamily="18" charset="0"/>
              <a:cs typeface="Times New Roman" panose="02020603050405020304" pitchFamily="18" charset="0"/>
            </a:endParaRPr>
          </a:p>
          <a:p>
            <a:pPr marL="241300" indent="-228600">
              <a:lnSpc>
                <a:spcPct val="100000"/>
              </a:lnSpc>
              <a:spcBef>
                <a:spcPts val="5"/>
              </a:spcBef>
              <a:buFont typeface="Arial"/>
              <a:buChar char="•"/>
              <a:tabLst>
                <a:tab pos="241300" algn="l"/>
              </a:tabLst>
            </a:pPr>
            <a:r>
              <a:rPr sz="2200" dirty="0" err="1">
                <a:solidFill>
                  <a:srgbClr val="617082"/>
                </a:solidFill>
                <a:latin typeface="Times New Roman" panose="02020603050405020304" pitchFamily="18" charset="0"/>
                <a:cs typeface="Times New Roman" panose="02020603050405020304" pitchFamily="18" charset="0"/>
              </a:rPr>
              <a:t>TimerTrigger</a:t>
            </a:r>
            <a:endParaRPr lang="en-US" sz="2200" dirty="0">
              <a:solidFill>
                <a:srgbClr val="617082"/>
              </a:solidFill>
              <a:latin typeface="Times New Roman" panose="02020603050405020304" pitchFamily="18" charset="0"/>
              <a:cs typeface="Times New Roman" panose="02020603050405020304" pitchFamily="18" charset="0"/>
            </a:endParaRPr>
          </a:p>
          <a:p>
            <a:pPr marL="241300" indent="-228600">
              <a:lnSpc>
                <a:spcPct val="100000"/>
              </a:lnSpc>
              <a:spcBef>
                <a:spcPts val="5"/>
              </a:spcBef>
              <a:buFont typeface="Arial"/>
              <a:buChar char="•"/>
              <a:tabLst>
                <a:tab pos="241300" algn="l"/>
              </a:tabLst>
            </a:pPr>
            <a:r>
              <a:rPr lang="en-US" sz="2200" dirty="0">
                <a:solidFill>
                  <a:srgbClr val="617082"/>
                </a:solidFill>
                <a:latin typeface="Times New Roman" panose="02020603050405020304" pitchFamily="18" charset="0"/>
                <a:cs typeface="Times New Roman" panose="02020603050405020304" pitchFamily="18" charset="0"/>
              </a:rPr>
              <a:t>*</a:t>
            </a:r>
            <a:r>
              <a:rPr sz="2200" dirty="0">
                <a:solidFill>
                  <a:srgbClr val="617082"/>
                </a:solidFill>
                <a:latin typeface="Times New Roman" panose="02020603050405020304" pitchFamily="18" charset="0"/>
                <a:cs typeface="Times New Roman" panose="02020603050405020304" pitchFamily="18" charset="0"/>
              </a:rPr>
              <a:t> Every function type with the exception of the HttpTrigger type will require a storage account.</a:t>
            </a:r>
          </a:p>
        </p:txBody>
      </p:sp>
    </p:spTree>
    <p:extLst>
      <p:ext uri="{BB962C8B-B14F-4D97-AF65-F5344CB8AC3E}">
        <p14:creationId xmlns:p14="http://schemas.microsoft.com/office/powerpoint/2010/main" val="2986895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1812</TotalTime>
  <Words>644</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Black</vt:lpstr>
      <vt:lpstr>Calibri</vt:lpstr>
      <vt:lpstr>Calibri Light</vt:lpstr>
      <vt:lpstr>Helvetica</vt:lpstr>
      <vt:lpstr>Segoe UI</vt:lpstr>
      <vt:lpstr>Segoe UI Light</vt:lpstr>
      <vt:lpstr>Times New Roman</vt:lpstr>
      <vt:lpstr>Office Theme</vt:lpstr>
      <vt:lpstr>Azure Functions</vt:lpstr>
      <vt:lpstr>Azure serverless compute</vt:lpstr>
      <vt:lpstr>Azure Application Platform</vt:lpstr>
      <vt:lpstr>What is Azure Functions?</vt:lpstr>
      <vt:lpstr>What is Azure Functions?</vt:lpstr>
      <vt:lpstr>Azure Functions architecture</vt:lpstr>
      <vt:lpstr>What can I do with Azure Functions?</vt:lpstr>
      <vt:lpstr>INTEGRATIONS</vt:lpstr>
      <vt:lpstr>Available  trigger templates</vt:lpstr>
      <vt:lpstr>Securing  your Azure Functions</vt:lpstr>
      <vt:lpstr>DEMO </vt:lpstr>
      <vt:lpstr>Approach to building functions</vt:lpstr>
      <vt:lpstr>Best practices</vt:lpstr>
      <vt:lpstr>Two kinds of pricing plans</vt:lpstr>
      <vt:lpstr>Summary</vt:lpstr>
      <vt:lpstr>Several key benefits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Networking Services</dc:title>
  <dc:creator>Krishnaraj Notam</dc:creator>
  <cp:lastModifiedBy>Ramji R</cp:lastModifiedBy>
  <cp:revision>26</cp:revision>
  <dcterms:created xsi:type="dcterms:W3CDTF">2021-04-19T08:14:55Z</dcterms:created>
  <dcterms:modified xsi:type="dcterms:W3CDTF">2021-04-26T13:12:53Z</dcterms:modified>
</cp:coreProperties>
</file>