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257E-E5DE-42C9-92A4-0C91FBA5D7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BDAD85-88EE-4047-9CDC-AA6C55903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A61760-81E1-439B-9F01-FDFCCF08EDE6}"/>
              </a:ext>
            </a:extLst>
          </p:cNvPr>
          <p:cNvSpPr>
            <a:spLocks noGrp="1"/>
          </p:cNvSpPr>
          <p:nvPr>
            <p:ph type="dt" sz="half" idx="10"/>
          </p:nvPr>
        </p:nvSpPr>
        <p:spPr/>
        <p:txBody>
          <a:bodyPr/>
          <a:lstStyle/>
          <a:p>
            <a:fld id="{122AB94B-6372-4BAC-B59D-4B1A5EB5861C}" type="datetimeFigureOut">
              <a:rPr lang="en-IN" smtClean="0"/>
              <a:t>01-05-2021</a:t>
            </a:fld>
            <a:endParaRPr lang="en-IN"/>
          </a:p>
        </p:txBody>
      </p:sp>
      <p:sp>
        <p:nvSpPr>
          <p:cNvPr id="5" name="Footer Placeholder 4">
            <a:extLst>
              <a:ext uri="{FF2B5EF4-FFF2-40B4-BE49-F238E27FC236}">
                <a16:creationId xmlns:a16="http://schemas.microsoft.com/office/drawing/2014/main" id="{C339E6D5-A3DD-4518-992F-21D667602B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612FA-E638-43F9-BBD8-BDDEF63E02F9}"/>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199396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A854-2D2C-4BCB-B163-8E27431443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4EBA93-245E-40C0-83A5-952C8B393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24F728-453F-46AE-A6EA-1DA2752756F0}"/>
              </a:ext>
            </a:extLst>
          </p:cNvPr>
          <p:cNvSpPr>
            <a:spLocks noGrp="1"/>
          </p:cNvSpPr>
          <p:nvPr>
            <p:ph type="dt" sz="half" idx="10"/>
          </p:nvPr>
        </p:nvSpPr>
        <p:spPr/>
        <p:txBody>
          <a:bodyPr/>
          <a:lstStyle/>
          <a:p>
            <a:fld id="{122AB94B-6372-4BAC-B59D-4B1A5EB5861C}" type="datetimeFigureOut">
              <a:rPr lang="en-IN" smtClean="0"/>
              <a:t>01-05-2021</a:t>
            </a:fld>
            <a:endParaRPr lang="en-IN"/>
          </a:p>
        </p:txBody>
      </p:sp>
      <p:sp>
        <p:nvSpPr>
          <p:cNvPr id="5" name="Footer Placeholder 4">
            <a:extLst>
              <a:ext uri="{FF2B5EF4-FFF2-40B4-BE49-F238E27FC236}">
                <a16:creationId xmlns:a16="http://schemas.microsoft.com/office/drawing/2014/main" id="{E5F1D2F1-163D-463F-8FC0-BB43B409A6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157385-E645-42F2-B4BE-9BE17DC7092F}"/>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32258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4C290-EE0B-4405-9058-C9B26F0AFE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BD78C3-8E86-44C3-A4BB-2B5FAB4B78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0F2939-E89A-48B2-B41A-5D17BCD10320}"/>
              </a:ext>
            </a:extLst>
          </p:cNvPr>
          <p:cNvSpPr>
            <a:spLocks noGrp="1"/>
          </p:cNvSpPr>
          <p:nvPr>
            <p:ph type="dt" sz="half" idx="10"/>
          </p:nvPr>
        </p:nvSpPr>
        <p:spPr/>
        <p:txBody>
          <a:bodyPr/>
          <a:lstStyle/>
          <a:p>
            <a:fld id="{122AB94B-6372-4BAC-B59D-4B1A5EB5861C}" type="datetimeFigureOut">
              <a:rPr lang="en-IN" smtClean="0"/>
              <a:t>01-05-2021</a:t>
            </a:fld>
            <a:endParaRPr lang="en-IN"/>
          </a:p>
        </p:txBody>
      </p:sp>
      <p:sp>
        <p:nvSpPr>
          <p:cNvPr id="5" name="Footer Placeholder 4">
            <a:extLst>
              <a:ext uri="{FF2B5EF4-FFF2-40B4-BE49-F238E27FC236}">
                <a16:creationId xmlns:a16="http://schemas.microsoft.com/office/drawing/2014/main" id="{6A8ECC05-12EE-4251-B2C7-F81B840A9B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79BBE2-B7E6-4877-BD8D-C1B71DF09045}"/>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100617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688E-ED7A-4CF8-9131-27B06F94E4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AD44C3-673F-4875-BE76-CFFA9ECE3E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B93A9D-7665-411B-A45D-06201C7F4C54}"/>
              </a:ext>
            </a:extLst>
          </p:cNvPr>
          <p:cNvSpPr>
            <a:spLocks noGrp="1"/>
          </p:cNvSpPr>
          <p:nvPr>
            <p:ph type="dt" sz="half" idx="10"/>
          </p:nvPr>
        </p:nvSpPr>
        <p:spPr/>
        <p:txBody>
          <a:bodyPr/>
          <a:lstStyle/>
          <a:p>
            <a:fld id="{122AB94B-6372-4BAC-B59D-4B1A5EB5861C}" type="datetimeFigureOut">
              <a:rPr lang="en-IN" smtClean="0"/>
              <a:t>01-05-2021</a:t>
            </a:fld>
            <a:endParaRPr lang="en-IN"/>
          </a:p>
        </p:txBody>
      </p:sp>
      <p:sp>
        <p:nvSpPr>
          <p:cNvPr id="5" name="Footer Placeholder 4">
            <a:extLst>
              <a:ext uri="{FF2B5EF4-FFF2-40B4-BE49-F238E27FC236}">
                <a16:creationId xmlns:a16="http://schemas.microsoft.com/office/drawing/2014/main" id="{FB848585-D053-4434-B432-3461165ED8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DA4F18-ED0E-4022-B384-1D5DB3049285}"/>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1795013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6A9F-38D7-4DC2-B90D-06B2FAE68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766409-C13F-4F8D-8061-FF778BE1AD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8CE56F-C57C-4EAF-B134-76A59D0ABF8B}"/>
              </a:ext>
            </a:extLst>
          </p:cNvPr>
          <p:cNvSpPr>
            <a:spLocks noGrp="1"/>
          </p:cNvSpPr>
          <p:nvPr>
            <p:ph type="dt" sz="half" idx="10"/>
          </p:nvPr>
        </p:nvSpPr>
        <p:spPr/>
        <p:txBody>
          <a:bodyPr/>
          <a:lstStyle/>
          <a:p>
            <a:fld id="{122AB94B-6372-4BAC-B59D-4B1A5EB5861C}" type="datetimeFigureOut">
              <a:rPr lang="en-IN" smtClean="0"/>
              <a:t>01-05-2021</a:t>
            </a:fld>
            <a:endParaRPr lang="en-IN"/>
          </a:p>
        </p:txBody>
      </p:sp>
      <p:sp>
        <p:nvSpPr>
          <p:cNvPr id="5" name="Footer Placeholder 4">
            <a:extLst>
              <a:ext uri="{FF2B5EF4-FFF2-40B4-BE49-F238E27FC236}">
                <a16:creationId xmlns:a16="http://schemas.microsoft.com/office/drawing/2014/main" id="{E3B0B5DE-C3F9-48C7-AB3C-E6B5BBD37B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CBDC3-C5CA-465B-B90D-52DD5D1CD935}"/>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205081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D781-95D6-49E0-8683-3FE844C8EB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75E10F-E51C-409D-8314-CB603ABB6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5D4CAD-1256-4485-86A4-3AA92F1EC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13B3EB-BFC4-4E6F-BF68-F18C32D6C5E2}"/>
              </a:ext>
            </a:extLst>
          </p:cNvPr>
          <p:cNvSpPr>
            <a:spLocks noGrp="1"/>
          </p:cNvSpPr>
          <p:nvPr>
            <p:ph type="dt" sz="half" idx="10"/>
          </p:nvPr>
        </p:nvSpPr>
        <p:spPr/>
        <p:txBody>
          <a:bodyPr/>
          <a:lstStyle/>
          <a:p>
            <a:fld id="{122AB94B-6372-4BAC-B59D-4B1A5EB5861C}" type="datetimeFigureOut">
              <a:rPr lang="en-IN" smtClean="0"/>
              <a:t>01-05-2021</a:t>
            </a:fld>
            <a:endParaRPr lang="en-IN"/>
          </a:p>
        </p:txBody>
      </p:sp>
      <p:sp>
        <p:nvSpPr>
          <p:cNvPr id="6" name="Footer Placeholder 5">
            <a:extLst>
              <a:ext uri="{FF2B5EF4-FFF2-40B4-BE49-F238E27FC236}">
                <a16:creationId xmlns:a16="http://schemas.microsoft.com/office/drawing/2014/main" id="{553961A3-D8FF-4544-A119-C86F8110E5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EC467B-FB64-4358-87A0-6DE410BEE885}"/>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188204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AC31-66C0-4472-BE22-9C2D033A00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9FFE77-F98E-4187-BB43-C68913966C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77093E-8447-4A91-9556-8CE347C898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362EA6-9F2B-45F7-A360-99D0645DC0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63B3E8-77D7-48A3-95EA-6DEFED4866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1E95B6-7EE6-4EAB-9ECE-FC54A4DFFFE8}"/>
              </a:ext>
            </a:extLst>
          </p:cNvPr>
          <p:cNvSpPr>
            <a:spLocks noGrp="1"/>
          </p:cNvSpPr>
          <p:nvPr>
            <p:ph type="dt" sz="half" idx="10"/>
          </p:nvPr>
        </p:nvSpPr>
        <p:spPr/>
        <p:txBody>
          <a:bodyPr/>
          <a:lstStyle/>
          <a:p>
            <a:fld id="{122AB94B-6372-4BAC-B59D-4B1A5EB5861C}" type="datetimeFigureOut">
              <a:rPr lang="en-IN" smtClean="0"/>
              <a:t>01-05-2021</a:t>
            </a:fld>
            <a:endParaRPr lang="en-IN"/>
          </a:p>
        </p:txBody>
      </p:sp>
      <p:sp>
        <p:nvSpPr>
          <p:cNvPr id="8" name="Footer Placeholder 7">
            <a:extLst>
              <a:ext uri="{FF2B5EF4-FFF2-40B4-BE49-F238E27FC236}">
                <a16:creationId xmlns:a16="http://schemas.microsoft.com/office/drawing/2014/main" id="{968DE5F8-0CB2-4736-9899-AEECE35810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DDE77D-809D-4DBE-B140-021337129C50}"/>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1989085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4374-9D11-48F7-AF02-D49C110BF0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077E3D-16DE-4B22-8E5B-F2114CD7051F}"/>
              </a:ext>
            </a:extLst>
          </p:cNvPr>
          <p:cNvSpPr>
            <a:spLocks noGrp="1"/>
          </p:cNvSpPr>
          <p:nvPr>
            <p:ph type="dt" sz="half" idx="10"/>
          </p:nvPr>
        </p:nvSpPr>
        <p:spPr/>
        <p:txBody>
          <a:bodyPr/>
          <a:lstStyle/>
          <a:p>
            <a:fld id="{122AB94B-6372-4BAC-B59D-4B1A5EB5861C}" type="datetimeFigureOut">
              <a:rPr lang="en-IN" smtClean="0"/>
              <a:t>01-05-2021</a:t>
            </a:fld>
            <a:endParaRPr lang="en-IN"/>
          </a:p>
        </p:txBody>
      </p:sp>
      <p:sp>
        <p:nvSpPr>
          <p:cNvPr id="4" name="Footer Placeholder 3">
            <a:extLst>
              <a:ext uri="{FF2B5EF4-FFF2-40B4-BE49-F238E27FC236}">
                <a16:creationId xmlns:a16="http://schemas.microsoft.com/office/drawing/2014/main" id="{259A9162-CFFF-4F90-BA43-1DEB3DF1DB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BE5EDE-9ECA-479D-A54C-3057943AD961}"/>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73859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51346B-3569-49B2-8E42-F5C79A6C917F}"/>
              </a:ext>
            </a:extLst>
          </p:cNvPr>
          <p:cNvSpPr>
            <a:spLocks noGrp="1"/>
          </p:cNvSpPr>
          <p:nvPr>
            <p:ph type="dt" sz="half" idx="10"/>
          </p:nvPr>
        </p:nvSpPr>
        <p:spPr/>
        <p:txBody>
          <a:bodyPr/>
          <a:lstStyle/>
          <a:p>
            <a:fld id="{122AB94B-6372-4BAC-B59D-4B1A5EB5861C}" type="datetimeFigureOut">
              <a:rPr lang="en-IN" smtClean="0"/>
              <a:t>01-05-2021</a:t>
            </a:fld>
            <a:endParaRPr lang="en-IN"/>
          </a:p>
        </p:txBody>
      </p:sp>
      <p:sp>
        <p:nvSpPr>
          <p:cNvPr id="3" name="Footer Placeholder 2">
            <a:extLst>
              <a:ext uri="{FF2B5EF4-FFF2-40B4-BE49-F238E27FC236}">
                <a16:creationId xmlns:a16="http://schemas.microsoft.com/office/drawing/2014/main" id="{0B25F1EB-E812-4679-BB2F-CD5CFDBE4B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5E3152-0B06-44B5-BE49-C0EB223FF873}"/>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47418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9957-3914-458D-BE38-BE1282105E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E0DDC6-8DF6-4A17-A314-EE373C76A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9C1060-F61C-4896-974B-A2D19280A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1AA55-22EC-4CC1-B285-98FB3EFCA79F}"/>
              </a:ext>
            </a:extLst>
          </p:cNvPr>
          <p:cNvSpPr>
            <a:spLocks noGrp="1"/>
          </p:cNvSpPr>
          <p:nvPr>
            <p:ph type="dt" sz="half" idx="10"/>
          </p:nvPr>
        </p:nvSpPr>
        <p:spPr/>
        <p:txBody>
          <a:bodyPr/>
          <a:lstStyle/>
          <a:p>
            <a:fld id="{122AB94B-6372-4BAC-B59D-4B1A5EB5861C}" type="datetimeFigureOut">
              <a:rPr lang="en-IN" smtClean="0"/>
              <a:t>01-05-2021</a:t>
            </a:fld>
            <a:endParaRPr lang="en-IN"/>
          </a:p>
        </p:txBody>
      </p:sp>
      <p:sp>
        <p:nvSpPr>
          <p:cNvPr id="6" name="Footer Placeholder 5">
            <a:extLst>
              <a:ext uri="{FF2B5EF4-FFF2-40B4-BE49-F238E27FC236}">
                <a16:creationId xmlns:a16="http://schemas.microsoft.com/office/drawing/2014/main" id="{B1F2A624-A52F-4748-9611-44EBA4D061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657BF3-05B8-47DB-9898-FF2DD0845B43}"/>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206988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2F5E-C9E3-4097-8323-FE9225950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2B8BB9-530A-43CF-A2B9-D44B86224F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72B00F-281B-46A4-8E83-8F42A2FB0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B263D0-E02B-42F9-8E4C-000858C2E183}"/>
              </a:ext>
            </a:extLst>
          </p:cNvPr>
          <p:cNvSpPr>
            <a:spLocks noGrp="1"/>
          </p:cNvSpPr>
          <p:nvPr>
            <p:ph type="dt" sz="half" idx="10"/>
          </p:nvPr>
        </p:nvSpPr>
        <p:spPr/>
        <p:txBody>
          <a:bodyPr/>
          <a:lstStyle/>
          <a:p>
            <a:fld id="{122AB94B-6372-4BAC-B59D-4B1A5EB5861C}" type="datetimeFigureOut">
              <a:rPr lang="en-IN" smtClean="0"/>
              <a:t>01-05-2021</a:t>
            </a:fld>
            <a:endParaRPr lang="en-IN"/>
          </a:p>
        </p:txBody>
      </p:sp>
      <p:sp>
        <p:nvSpPr>
          <p:cNvPr id="6" name="Footer Placeholder 5">
            <a:extLst>
              <a:ext uri="{FF2B5EF4-FFF2-40B4-BE49-F238E27FC236}">
                <a16:creationId xmlns:a16="http://schemas.microsoft.com/office/drawing/2014/main" id="{30B85DFF-1ACB-4739-B974-0BC82234B2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61B842-DF28-4EA4-BD2E-216630A9C278}"/>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59342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180566-A1AB-4711-96F1-589BD0675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662373-A075-480D-94B0-40C80D178C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2E4E8E-1C00-45A9-AD78-F7432C897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AB94B-6372-4BAC-B59D-4B1A5EB5861C}" type="datetimeFigureOut">
              <a:rPr lang="en-IN" smtClean="0"/>
              <a:t>01-05-2021</a:t>
            </a:fld>
            <a:endParaRPr lang="en-IN"/>
          </a:p>
        </p:txBody>
      </p:sp>
      <p:sp>
        <p:nvSpPr>
          <p:cNvPr id="5" name="Footer Placeholder 4">
            <a:extLst>
              <a:ext uri="{FF2B5EF4-FFF2-40B4-BE49-F238E27FC236}">
                <a16:creationId xmlns:a16="http://schemas.microsoft.com/office/drawing/2014/main" id="{AC7DE5B3-C6B2-4B20-B799-4196D0FCE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FD42AF-03D4-40D6-AC3F-2C2C9C1FC3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DBEB9-CB41-42C4-96E5-D4D08DD9D0B2}" type="slidenum">
              <a:rPr lang="en-IN" smtClean="0"/>
              <a:t>‹#›</a:t>
            </a:fld>
            <a:endParaRPr lang="en-IN"/>
          </a:p>
        </p:txBody>
      </p:sp>
    </p:spTree>
    <p:extLst>
      <p:ext uri="{BB962C8B-B14F-4D97-AF65-F5344CB8AC3E}">
        <p14:creationId xmlns:p14="http://schemas.microsoft.com/office/powerpoint/2010/main" val="2710504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112A-0793-492E-A8E3-C8A524E7C332}"/>
              </a:ext>
            </a:extLst>
          </p:cNvPr>
          <p:cNvSpPr>
            <a:spLocks noGrp="1"/>
          </p:cNvSpPr>
          <p:nvPr>
            <p:ph type="ctrTitle"/>
          </p:nvPr>
        </p:nvSpPr>
        <p:spPr/>
        <p:txBody>
          <a:bodyPr/>
          <a:lstStyle/>
          <a:p>
            <a:r>
              <a:rPr lang="en-IN" dirty="0">
                <a:solidFill>
                  <a:srgbClr val="0070C0"/>
                </a:solidFill>
              </a:rPr>
              <a:t>Data Storage Approach</a:t>
            </a:r>
            <a:br>
              <a:rPr lang="en-IN" dirty="0">
                <a:solidFill>
                  <a:srgbClr val="0070C0"/>
                </a:solidFill>
              </a:rPr>
            </a:br>
            <a:endParaRPr lang="en-IN" dirty="0">
              <a:solidFill>
                <a:srgbClr val="0070C0"/>
              </a:solidFill>
            </a:endParaRPr>
          </a:p>
        </p:txBody>
      </p:sp>
      <p:sp>
        <p:nvSpPr>
          <p:cNvPr id="3" name="Subtitle 2">
            <a:extLst>
              <a:ext uri="{FF2B5EF4-FFF2-40B4-BE49-F238E27FC236}">
                <a16:creationId xmlns:a16="http://schemas.microsoft.com/office/drawing/2014/main" id="{D94B2BB5-28D1-4E11-B7E6-4BD194C1F22B}"/>
              </a:ext>
            </a:extLst>
          </p:cNvPr>
          <p:cNvSpPr>
            <a:spLocks noGrp="1"/>
          </p:cNvSpPr>
          <p:nvPr>
            <p:ph type="subTitle" idx="1"/>
          </p:nvPr>
        </p:nvSpPr>
        <p:spPr>
          <a:xfrm>
            <a:off x="2610679" y="3509963"/>
            <a:ext cx="7779026" cy="1314519"/>
          </a:xfrm>
        </p:spPr>
        <p:txBody>
          <a:bodyPr>
            <a:normAutofit fontScale="70000" lnSpcReduction="20000"/>
          </a:bodyPr>
          <a:lstStyle/>
          <a:p>
            <a:pPr algn="l">
              <a:buFont typeface="Arial" panose="020B0604020202020204" pitchFamily="34" charset="0"/>
              <a:buChar char="•"/>
            </a:pPr>
            <a:r>
              <a:rPr lang="en-US" sz="3200" dirty="0">
                <a:solidFill>
                  <a:srgbClr val="617082"/>
                </a:solidFill>
                <a:latin typeface="Times New Roman" panose="02020603050405020304" pitchFamily="18" charset="0"/>
                <a:cs typeface="Times New Roman" panose="02020603050405020304" pitchFamily="18" charset="0"/>
              </a:rPr>
              <a:t>Classify your data as structured, semi-structured, or unstructured</a:t>
            </a:r>
          </a:p>
          <a:p>
            <a:pPr algn="l">
              <a:buFont typeface="Arial" panose="020B0604020202020204" pitchFamily="34" charset="0"/>
              <a:buChar char="•"/>
            </a:pPr>
            <a:r>
              <a:rPr lang="en-US" sz="3200" dirty="0">
                <a:solidFill>
                  <a:srgbClr val="617082"/>
                </a:solidFill>
                <a:latin typeface="Times New Roman" panose="02020603050405020304" pitchFamily="18" charset="0"/>
                <a:cs typeface="Times New Roman" panose="02020603050405020304" pitchFamily="18" charset="0"/>
              </a:rPr>
              <a:t>Determine how your data will be used</a:t>
            </a:r>
          </a:p>
          <a:p>
            <a:pPr algn="l">
              <a:buFont typeface="Arial" panose="020B0604020202020204" pitchFamily="34" charset="0"/>
              <a:buChar char="•"/>
            </a:pPr>
            <a:r>
              <a:rPr lang="en-US" sz="3200" dirty="0">
                <a:solidFill>
                  <a:srgbClr val="617082"/>
                </a:solidFill>
                <a:latin typeface="Times New Roman" panose="02020603050405020304" pitchFamily="18" charset="0"/>
                <a:cs typeface="Times New Roman" panose="02020603050405020304" pitchFamily="18" charset="0"/>
              </a:rPr>
              <a:t>Determine whether your data requires transactions</a:t>
            </a:r>
          </a:p>
          <a:p>
            <a:endParaRPr lang="en-IN" sz="2000" dirty="0">
              <a:solidFill>
                <a:srgbClr val="0070C0"/>
              </a:solidFill>
              <a:latin typeface="+mj-lt"/>
              <a:ea typeface="+mj-ea"/>
              <a:cs typeface="+mj-cs"/>
            </a:endParaRPr>
          </a:p>
        </p:txBody>
      </p:sp>
    </p:spTree>
    <p:extLst>
      <p:ext uri="{BB962C8B-B14F-4D97-AF65-F5344CB8AC3E}">
        <p14:creationId xmlns:p14="http://schemas.microsoft.com/office/powerpoint/2010/main" val="1062899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1960-7DD5-4588-9186-D24BD4AA8B6F}"/>
              </a:ext>
            </a:extLst>
          </p:cNvPr>
          <p:cNvSpPr>
            <a:spLocks noGrp="1"/>
          </p:cNvSpPr>
          <p:nvPr>
            <p:ph type="title"/>
          </p:nvPr>
        </p:nvSpPr>
        <p:spPr/>
        <p:txBody>
          <a:bodyPr>
            <a:normAutofit fontScale="90000"/>
          </a:bodyPr>
          <a:lstStyle/>
          <a:p>
            <a:r>
              <a:rPr lang="en-IN" b="1" i="0" dirty="0">
                <a:solidFill>
                  <a:srgbClr val="171717"/>
                </a:solidFill>
                <a:effectLst/>
                <a:latin typeface="Segoe UI" panose="020B0502040204020203" pitchFamily="34" charset="0"/>
              </a:rPr>
              <a:t>Storage account settings</a:t>
            </a:r>
            <a:br>
              <a:rPr lang="en-IN" b="1" i="0" dirty="0">
                <a:solidFill>
                  <a:srgbClr val="171717"/>
                </a:solidFill>
                <a:effectLst/>
                <a:latin typeface="Segoe UI" panose="020B0502040204020203" pitchFamily="34" charset="0"/>
              </a:rPr>
            </a:br>
            <a:br>
              <a:rPr lang="en-IN" dirty="0"/>
            </a:br>
            <a:endParaRPr lang="en-IN" dirty="0"/>
          </a:p>
        </p:txBody>
      </p:sp>
      <p:sp>
        <p:nvSpPr>
          <p:cNvPr id="3" name="Content Placeholder 2">
            <a:extLst>
              <a:ext uri="{FF2B5EF4-FFF2-40B4-BE49-F238E27FC236}">
                <a16:creationId xmlns:a16="http://schemas.microsoft.com/office/drawing/2014/main" id="{CDE5C66D-C0DA-419E-8C34-78EBF953D0BD}"/>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 specify that all the contained services will be stored in the West US datacenter, accessible only over https, and billed to the sales department's subscription.</a:t>
            </a:r>
          </a:p>
          <a:p>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Standard</a:t>
            </a:r>
            <a:r>
              <a:rPr lang="en-US" b="0" i="0" dirty="0">
                <a:solidFill>
                  <a:srgbClr val="171717"/>
                </a:solidFill>
                <a:effectLst/>
                <a:latin typeface="Segoe UI" panose="020B0502040204020203" pitchFamily="34" charset="0"/>
              </a:rPr>
              <a:t> allows you to have any data service (Blob, File, Queue, Table) and uses magnetic disk drives</a:t>
            </a:r>
            <a:endParaRPr lang="en-US" dirty="0">
              <a:solidFill>
                <a:srgbClr val="171717"/>
              </a:solidFill>
              <a:latin typeface="Segoe UI" panose="020B0502040204020203" pitchFamily="34" charset="0"/>
            </a:endParaRPr>
          </a:p>
          <a:p>
            <a:r>
              <a:rPr lang="en-IN" b="0" i="0" dirty="0">
                <a:solidFill>
                  <a:srgbClr val="171717"/>
                </a:solidFill>
                <a:effectLst/>
                <a:latin typeface="Segoe UI" panose="020B0502040204020203" pitchFamily="34" charset="0"/>
              </a:rPr>
              <a:t> </a:t>
            </a:r>
            <a:r>
              <a:rPr lang="en-IN" b="1" i="0" dirty="0">
                <a:solidFill>
                  <a:srgbClr val="171717"/>
                </a:solidFill>
                <a:effectLst/>
                <a:latin typeface="Segoe UI" panose="020B0502040204020203" pitchFamily="34" charset="0"/>
              </a:rPr>
              <a:t>Premium</a:t>
            </a:r>
            <a:r>
              <a:rPr lang="en-IN" b="0" i="0" dirty="0">
                <a:solidFill>
                  <a:srgbClr val="171717"/>
                </a:solidFill>
                <a:effectLst/>
                <a:latin typeface="Segoe UI" panose="020B0502040204020203" pitchFamily="34" charset="0"/>
              </a:rPr>
              <a:t> introduces additional services for storing data</a:t>
            </a:r>
          </a:p>
          <a:p>
            <a:r>
              <a:rPr lang="en-IN" b="1" i="0" dirty="0">
                <a:solidFill>
                  <a:srgbClr val="171717"/>
                </a:solidFill>
                <a:effectLst/>
                <a:latin typeface="Segoe UI" panose="020B0502040204020203" pitchFamily="34" charset="0"/>
              </a:rPr>
              <a:t>Access tier</a:t>
            </a:r>
            <a:r>
              <a:rPr lang="en-IN" dirty="0">
                <a:solidFill>
                  <a:srgbClr val="171717"/>
                </a:solidFill>
                <a:latin typeface="Segoe UI" panose="020B0502040204020203" pitchFamily="34" charset="0"/>
              </a:rPr>
              <a:t> </a:t>
            </a:r>
          </a:p>
          <a:p>
            <a:pPr lvl="1"/>
            <a:r>
              <a:rPr lang="en-IN" dirty="0">
                <a:solidFill>
                  <a:srgbClr val="171717"/>
                </a:solidFill>
                <a:latin typeface="Segoe UI" panose="020B0502040204020203" pitchFamily="34" charset="0"/>
              </a:rPr>
              <a:t>Hot</a:t>
            </a:r>
          </a:p>
          <a:p>
            <a:pPr lvl="1"/>
            <a:r>
              <a:rPr lang="en-IN" dirty="0">
                <a:solidFill>
                  <a:srgbClr val="171717"/>
                </a:solidFill>
                <a:latin typeface="Segoe UI" panose="020B0502040204020203" pitchFamily="34" charset="0"/>
              </a:rPr>
              <a:t>Cold</a:t>
            </a:r>
          </a:p>
          <a:p>
            <a:pPr lvl="1"/>
            <a:r>
              <a:rPr lang="en-IN" dirty="0" err="1">
                <a:solidFill>
                  <a:srgbClr val="171717"/>
                </a:solidFill>
                <a:latin typeface="Segoe UI" panose="020B0502040204020203" pitchFamily="34" charset="0"/>
              </a:rPr>
              <a:t>Archieve</a:t>
            </a:r>
            <a:endParaRPr lang="en-IN" dirty="0"/>
          </a:p>
        </p:txBody>
      </p:sp>
    </p:spTree>
    <p:extLst>
      <p:ext uri="{BB962C8B-B14F-4D97-AF65-F5344CB8AC3E}">
        <p14:creationId xmlns:p14="http://schemas.microsoft.com/office/powerpoint/2010/main" val="9786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42A8-CBD5-45E0-B34E-18ED05B3FD0C}"/>
              </a:ext>
            </a:extLst>
          </p:cNvPr>
          <p:cNvSpPr>
            <a:spLocks noGrp="1"/>
          </p:cNvSpPr>
          <p:nvPr>
            <p:ph type="title"/>
          </p:nvPr>
        </p:nvSpPr>
        <p:spPr/>
        <p:txBody>
          <a:bodyPr>
            <a:normAutofit fontScale="90000"/>
          </a:bodyPr>
          <a:lstStyle/>
          <a:p>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How many storage accounts do you need?</a:t>
            </a:r>
            <a:br>
              <a:rPr lang="en-US" b="1" i="0" dirty="0">
                <a:solidFill>
                  <a:srgbClr val="171717"/>
                </a:solidFill>
                <a:effectLst/>
                <a:latin typeface="Segoe UI" panose="020B0502040204020203" pitchFamily="34" charset="0"/>
              </a:rPr>
            </a:br>
            <a:br>
              <a:rPr lang="en-US" dirty="0"/>
            </a:br>
            <a:endParaRPr lang="en-IN" dirty="0"/>
          </a:p>
        </p:txBody>
      </p:sp>
      <p:sp>
        <p:nvSpPr>
          <p:cNvPr id="3" name="Content Placeholder 2">
            <a:extLst>
              <a:ext uri="{FF2B5EF4-FFF2-40B4-BE49-F238E27FC236}">
                <a16:creationId xmlns:a16="http://schemas.microsoft.com/office/drawing/2014/main" id="{5F7ADC08-A8A2-4594-AE78-EC5ED3432528}"/>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storage account represents a collection of settings like location, replication strategy, and subscription owner.</a:t>
            </a:r>
          </a:p>
          <a:p>
            <a:pPr algn="l"/>
            <a:r>
              <a:rPr lang="en-IN" b="1" i="0" dirty="0">
                <a:solidFill>
                  <a:srgbClr val="171717"/>
                </a:solidFill>
                <a:effectLst/>
                <a:latin typeface="Segoe UI" panose="020B0502040204020203" pitchFamily="34" charset="0"/>
              </a:rPr>
              <a:t>Data diversity</a:t>
            </a:r>
            <a:endParaRPr lang="en-IN" b="1" dirty="0">
              <a:solidFill>
                <a:srgbClr val="171717"/>
              </a:solidFill>
              <a:latin typeface="Segoe UI" panose="020B0502040204020203" pitchFamily="34" charset="0"/>
            </a:endParaRPr>
          </a:p>
          <a:p>
            <a:pPr algn="l"/>
            <a:r>
              <a:rPr lang="en-IN" b="1" i="0" dirty="0">
                <a:solidFill>
                  <a:srgbClr val="171717"/>
                </a:solidFill>
                <a:effectLst/>
                <a:latin typeface="Segoe UI" panose="020B0502040204020203" pitchFamily="34" charset="0"/>
              </a:rPr>
              <a:t>Cost sensitivity</a:t>
            </a:r>
          </a:p>
          <a:p>
            <a:pPr algn="l"/>
            <a:r>
              <a:rPr lang="en-US" b="0" i="0" dirty="0">
                <a:solidFill>
                  <a:srgbClr val="171717"/>
                </a:solidFill>
                <a:effectLst/>
                <a:latin typeface="Segoe UI" panose="020B0502040204020203" pitchFamily="34" charset="0"/>
              </a:rPr>
              <a:t>storage account by itself has no financial cost</a:t>
            </a:r>
            <a:endParaRPr lang="en-IN" b="1" i="0" dirty="0">
              <a:solidFill>
                <a:srgbClr val="171717"/>
              </a:solidFill>
              <a:effectLst/>
              <a:latin typeface="Segoe UI" panose="020B0502040204020203" pitchFamily="34" charset="0"/>
            </a:endParaRPr>
          </a:p>
          <a:p>
            <a:pPr marL="0" indent="0">
              <a:buNone/>
            </a:pPr>
            <a:endParaRPr lang="en-IN" b="1"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2588344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B1AF-2432-483C-B0D3-A6F411A9CF45}"/>
              </a:ext>
            </a:extLst>
          </p:cNvPr>
          <p:cNvSpPr>
            <a:spLocks noGrp="1"/>
          </p:cNvSpPr>
          <p:nvPr>
            <p:ph type="title"/>
          </p:nvPr>
        </p:nvSpPr>
        <p:spPr/>
        <p:txBody>
          <a:bodyPr/>
          <a:lstStyle/>
          <a:p>
            <a:r>
              <a:rPr lang="en-US" dirty="0"/>
              <a:t>Redundancy</a:t>
            </a:r>
            <a:endParaRPr lang="en-IN" dirty="0"/>
          </a:p>
        </p:txBody>
      </p:sp>
      <p:pic>
        <p:nvPicPr>
          <p:cNvPr id="5" name="Content Placeholder 4">
            <a:extLst>
              <a:ext uri="{FF2B5EF4-FFF2-40B4-BE49-F238E27FC236}">
                <a16:creationId xmlns:a16="http://schemas.microsoft.com/office/drawing/2014/main" id="{F8E72016-73BD-4F50-9679-6513B18641BA}"/>
              </a:ext>
            </a:extLst>
          </p:cNvPr>
          <p:cNvPicPr>
            <a:picLocks noGrp="1" noChangeAspect="1"/>
          </p:cNvPicPr>
          <p:nvPr>
            <p:ph idx="1"/>
          </p:nvPr>
        </p:nvPicPr>
        <p:blipFill>
          <a:blip r:embed="rId2"/>
          <a:stretch>
            <a:fillRect/>
          </a:stretch>
        </p:blipFill>
        <p:spPr>
          <a:xfrm>
            <a:off x="1630017" y="2615406"/>
            <a:ext cx="9342783" cy="3480594"/>
          </a:xfrm>
        </p:spPr>
      </p:pic>
    </p:spTree>
    <p:extLst>
      <p:ext uri="{BB962C8B-B14F-4D97-AF65-F5344CB8AC3E}">
        <p14:creationId xmlns:p14="http://schemas.microsoft.com/office/powerpoint/2010/main" val="384923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B5D9-33C7-405C-8AEE-48F26530B202}"/>
              </a:ext>
            </a:extLst>
          </p:cNvPr>
          <p:cNvSpPr>
            <a:spLocks noGrp="1"/>
          </p:cNvSpPr>
          <p:nvPr>
            <p:ph type="title"/>
          </p:nvPr>
        </p:nvSpPr>
        <p:spPr/>
        <p:txBody>
          <a:bodyPr/>
          <a:lstStyle/>
          <a:p>
            <a:r>
              <a:rPr lang="en-US" dirty="0"/>
              <a:t>Azure Blob Storage</a:t>
            </a:r>
            <a:endParaRPr lang="en-IN" dirty="0"/>
          </a:p>
        </p:txBody>
      </p:sp>
      <p:sp>
        <p:nvSpPr>
          <p:cNvPr id="3" name="Content Placeholder 2">
            <a:extLst>
              <a:ext uri="{FF2B5EF4-FFF2-40B4-BE49-F238E27FC236}">
                <a16:creationId xmlns:a16="http://schemas.microsoft.com/office/drawing/2014/main" id="{4AE657AB-4733-418C-BAEA-B20AE241718F}"/>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 Azure Blob Storage is unstructured, meaning that there are no restrictions on the kinds of data it can hold. </a:t>
            </a:r>
          </a:p>
          <a:p>
            <a:r>
              <a:rPr lang="en-US" b="0" i="0" dirty="0">
                <a:solidFill>
                  <a:srgbClr val="171717"/>
                </a:solidFill>
                <a:effectLst/>
                <a:latin typeface="Segoe UI" panose="020B0502040204020203" pitchFamily="34" charset="0"/>
              </a:rPr>
              <a:t>Azure Blob Storage is an object storage solution for the cloud.</a:t>
            </a:r>
          </a:p>
          <a:p>
            <a:r>
              <a:rPr lang="en-US" b="0" i="0" dirty="0">
                <a:solidFill>
                  <a:srgbClr val="171717"/>
                </a:solidFill>
                <a:effectLst/>
                <a:latin typeface="Segoe UI" panose="020B0502040204020203" pitchFamily="34" charset="0"/>
              </a:rPr>
              <a:t>One advantage of blob storage over disk storage is that it does not require developers to think about or manage disks; data is uploaded as blobs, and Azure takes care of the physical storage needs.</a:t>
            </a:r>
            <a:endParaRPr lang="en-IN" dirty="0"/>
          </a:p>
        </p:txBody>
      </p:sp>
      <p:pic>
        <p:nvPicPr>
          <p:cNvPr id="5" name="Picture 4">
            <a:extLst>
              <a:ext uri="{FF2B5EF4-FFF2-40B4-BE49-F238E27FC236}">
                <a16:creationId xmlns:a16="http://schemas.microsoft.com/office/drawing/2014/main" id="{9946DE90-AEC8-4117-B6CB-D65AE06B0EED}"/>
              </a:ext>
            </a:extLst>
          </p:cNvPr>
          <p:cNvPicPr>
            <a:picLocks noChangeAspect="1"/>
          </p:cNvPicPr>
          <p:nvPr/>
        </p:nvPicPr>
        <p:blipFill>
          <a:blip r:embed="rId2"/>
          <a:stretch>
            <a:fillRect/>
          </a:stretch>
        </p:blipFill>
        <p:spPr>
          <a:xfrm>
            <a:off x="3797989" y="4559300"/>
            <a:ext cx="3562350" cy="1933575"/>
          </a:xfrm>
          <a:prstGeom prst="rect">
            <a:avLst/>
          </a:prstGeom>
        </p:spPr>
      </p:pic>
    </p:spTree>
    <p:extLst>
      <p:ext uri="{BB962C8B-B14F-4D97-AF65-F5344CB8AC3E}">
        <p14:creationId xmlns:p14="http://schemas.microsoft.com/office/powerpoint/2010/main" val="2384689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BC17-0F5B-4F91-9874-68543C0DC16D}"/>
              </a:ext>
            </a:extLst>
          </p:cNvPr>
          <p:cNvSpPr>
            <a:spLocks noGrp="1"/>
          </p:cNvSpPr>
          <p:nvPr>
            <p:ph type="title"/>
          </p:nvPr>
        </p:nvSpPr>
        <p:spPr/>
        <p:txBody>
          <a:bodyPr>
            <a:normAutofit fontScale="90000"/>
          </a:bodyPr>
          <a:lstStyle/>
          <a:p>
            <a:br>
              <a:rPr lang="en-IN" b="1" i="0" dirty="0">
                <a:solidFill>
                  <a:srgbClr val="171717"/>
                </a:solidFill>
                <a:effectLst/>
                <a:latin typeface="Segoe UI" panose="020B0502040204020203" pitchFamily="34" charset="0"/>
              </a:rPr>
            </a:br>
            <a:r>
              <a:rPr lang="en-IN" b="1" i="0" dirty="0">
                <a:solidFill>
                  <a:srgbClr val="171717"/>
                </a:solidFill>
                <a:effectLst/>
                <a:latin typeface="Segoe UI" panose="020B0502040204020203" pitchFamily="34" charset="0"/>
              </a:rPr>
              <a:t>Azure Files</a:t>
            </a:r>
            <a:br>
              <a:rPr lang="en-IN" b="1" i="0" dirty="0">
                <a:solidFill>
                  <a:srgbClr val="171717"/>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E8670DE-A77E-4EE9-8714-6CD6326CE34E}"/>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Azure Files offers fully managed file shares in the cloud that are accessible via the industry standard Server Message Block and Network File System (preview) protocols.</a:t>
            </a:r>
          </a:p>
          <a:p>
            <a:r>
              <a:rPr lang="en-US" b="0" i="0" dirty="0">
                <a:solidFill>
                  <a:srgbClr val="171717"/>
                </a:solidFill>
                <a:effectLst/>
                <a:latin typeface="Segoe UI" panose="020B0502040204020203" pitchFamily="34" charset="0"/>
              </a:rPr>
              <a:t>Azure Files makes it easier to migrate those applications that share data to Azure.</a:t>
            </a:r>
            <a:endParaRPr lang="en-US" dirty="0">
              <a:solidFill>
                <a:srgbClr val="171717"/>
              </a:solidFill>
              <a:latin typeface="Segoe UI" panose="020B0502040204020203" pitchFamily="34" charset="0"/>
            </a:endParaRPr>
          </a:p>
          <a:p>
            <a:r>
              <a:rPr lang="en-US" b="0" i="0" dirty="0">
                <a:solidFill>
                  <a:srgbClr val="171717"/>
                </a:solidFill>
                <a:effectLst/>
                <a:latin typeface="Segoe UI" panose="020B0502040204020203" pitchFamily="34" charset="0"/>
              </a:rPr>
              <a:t>Store configuration files on a file share and access them from multiple VMs. </a:t>
            </a:r>
            <a:endParaRPr lang="en-IN" dirty="0"/>
          </a:p>
        </p:txBody>
      </p:sp>
    </p:spTree>
    <p:extLst>
      <p:ext uri="{BB962C8B-B14F-4D97-AF65-F5344CB8AC3E}">
        <p14:creationId xmlns:p14="http://schemas.microsoft.com/office/powerpoint/2010/main" val="1053464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8077-807C-4AEC-A6A7-4DCD9A3E3D81}"/>
              </a:ext>
            </a:extLst>
          </p:cNvPr>
          <p:cNvSpPr>
            <a:spLocks noGrp="1"/>
          </p:cNvSpPr>
          <p:nvPr>
            <p:ph type="title"/>
          </p:nvPr>
        </p:nvSpPr>
        <p:spPr/>
        <p:txBody>
          <a:bodyPr>
            <a:normAutofit fontScale="90000"/>
          </a:bodyPr>
          <a:lstStyle/>
          <a:p>
            <a:r>
              <a:rPr lang="en-IN" b="1" dirty="0">
                <a:effectLst/>
              </a:rPr>
              <a:t>Understanding Blob access tiers</a:t>
            </a:r>
            <a:br>
              <a:rPr lang="en-IN" b="1" dirty="0">
                <a:effectLst/>
              </a:rPr>
            </a:br>
            <a:br>
              <a:rPr lang="en-IN" b="0" i="0" dirty="0">
                <a:effectLst/>
                <a:latin typeface="docons"/>
              </a:rPr>
            </a:br>
            <a:endParaRPr lang="en-IN" dirty="0"/>
          </a:p>
        </p:txBody>
      </p:sp>
      <p:sp>
        <p:nvSpPr>
          <p:cNvPr id="3" name="Content Placeholder 2">
            <a:extLst>
              <a:ext uri="{FF2B5EF4-FFF2-40B4-BE49-F238E27FC236}">
                <a16:creationId xmlns:a16="http://schemas.microsoft.com/office/drawing/2014/main" id="{D98A90DB-DBF3-4069-AB1F-15DDBF2E740B}"/>
              </a:ext>
            </a:extLst>
          </p:cNvPr>
          <p:cNvSpPr>
            <a:spLocks noGrp="1"/>
          </p:cNvSpPr>
          <p:nvPr>
            <p:ph idx="1"/>
          </p:nvPr>
        </p:nvSpPr>
        <p:spPr/>
        <p:txBody>
          <a:bodyPr/>
          <a:lstStyle/>
          <a:p>
            <a:pPr algn="l">
              <a:buFont typeface="Arial" panose="020B0604020202020204" pitchFamily="34" charset="0"/>
              <a:buChar char="•"/>
            </a:pPr>
            <a:r>
              <a:rPr lang="en-US" b="1" i="0" dirty="0">
                <a:solidFill>
                  <a:srgbClr val="171717"/>
                </a:solidFill>
                <a:effectLst/>
                <a:latin typeface="Segoe UI" panose="020B0502040204020203" pitchFamily="34" charset="0"/>
              </a:rPr>
              <a:t>Hot access tier</a:t>
            </a:r>
            <a:r>
              <a:rPr lang="en-US" b="0" i="0" dirty="0">
                <a:solidFill>
                  <a:srgbClr val="171717"/>
                </a:solidFill>
                <a:effectLst/>
                <a:latin typeface="Segoe UI" panose="020B0502040204020203" pitchFamily="34" charset="0"/>
              </a:rPr>
              <a:t>: Optimized for storing data that is accessed frequently (for example, images for your website).</a:t>
            </a:r>
          </a:p>
          <a:p>
            <a:pPr algn="l">
              <a:buFont typeface="Arial" panose="020B0604020202020204" pitchFamily="34" charset="0"/>
              <a:buChar char="•"/>
            </a:pPr>
            <a:r>
              <a:rPr lang="en-US" b="1" i="0" dirty="0">
                <a:solidFill>
                  <a:srgbClr val="171717"/>
                </a:solidFill>
                <a:effectLst/>
                <a:latin typeface="Segoe UI" panose="020B0502040204020203" pitchFamily="34" charset="0"/>
              </a:rPr>
              <a:t>Cool access tier</a:t>
            </a:r>
            <a:r>
              <a:rPr lang="en-US" b="0" i="0" dirty="0">
                <a:solidFill>
                  <a:srgbClr val="171717"/>
                </a:solidFill>
                <a:effectLst/>
                <a:latin typeface="Segoe UI" panose="020B0502040204020203" pitchFamily="34" charset="0"/>
              </a:rPr>
              <a:t>: Optimized for data that is infrequently accessed and stored for at least 30 days (for example, invoices for your customers).</a:t>
            </a:r>
          </a:p>
          <a:p>
            <a:pPr algn="l">
              <a:buFont typeface="Arial" panose="020B0604020202020204" pitchFamily="34" charset="0"/>
              <a:buChar char="•"/>
            </a:pPr>
            <a:r>
              <a:rPr lang="en-US" b="1" i="0">
                <a:solidFill>
                  <a:srgbClr val="171717"/>
                </a:solidFill>
                <a:effectLst/>
                <a:latin typeface="Segoe UI" panose="020B0502040204020203" pitchFamily="34" charset="0"/>
              </a:rPr>
              <a:t>Archive access tier</a:t>
            </a:r>
            <a:r>
              <a:rPr lang="en-US" b="0" i="0">
                <a:solidFill>
                  <a:srgbClr val="171717"/>
                </a:solidFill>
                <a:effectLst/>
                <a:latin typeface="Segoe UI" panose="020B0502040204020203" pitchFamily="34" charset="0"/>
              </a:rPr>
              <a:t>: Appropriate for data that is rarely accessed and stored for at least 180 days, with flexible latency requirements (for example, long-term backups).</a:t>
            </a:r>
          </a:p>
          <a:p>
            <a:endParaRPr lang="en-IN"/>
          </a:p>
        </p:txBody>
      </p:sp>
    </p:spTree>
    <p:extLst>
      <p:ext uri="{BB962C8B-B14F-4D97-AF65-F5344CB8AC3E}">
        <p14:creationId xmlns:p14="http://schemas.microsoft.com/office/powerpoint/2010/main" val="4047326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AE0F-6DC3-4419-8DD5-5C7D9DD67B92}"/>
              </a:ext>
            </a:extLst>
          </p:cNvPr>
          <p:cNvSpPr>
            <a:spLocks noGrp="1"/>
          </p:cNvSpPr>
          <p:nvPr>
            <p:ph type="title"/>
          </p:nvPr>
        </p:nvSpPr>
        <p:spPr/>
        <p:txBody>
          <a:bodyPr/>
          <a:lstStyle/>
          <a:p>
            <a:r>
              <a:rPr lang="en-IN" sz="2800" dirty="0">
                <a:solidFill>
                  <a:srgbClr val="28A0D8"/>
                </a:solidFill>
                <a:latin typeface="Times New Roman" panose="02020603050405020304" pitchFamily="18" charset="0"/>
                <a:cs typeface="Times New Roman" panose="02020603050405020304" pitchFamily="18" charset="0"/>
              </a:rPr>
              <a:t>Classify Your Data</a:t>
            </a:r>
          </a:p>
        </p:txBody>
      </p:sp>
      <p:sp>
        <p:nvSpPr>
          <p:cNvPr id="3" name="Content Placeholder 2">
            <a:extLst>
              <a:ext uri="{FF2B5EF4-FFF2-40B4-BE49-F238E27FC236}">
                <a16:creationId xmlns:a16="http://schemas.microsoft.com/office/drawing/2014/main" id="{2B64C979-16F0-4DCD-82DD-3DEDA829D673}"/>
              </a:ext>
            </a:extLst>
          </p:cNvPr>
          <p:cNvSpPr>
            <a:spLocks noGrp="1"/>
          </p:cNvSpPr>
          <p:nvPr>
            <p:ph idx="1"/>
          </p:nvPr>
        </p:nvSpPr>
        <p:spPr/>
        <p:txBody>
          <a:bodyPr>
            <a:noAutofit/>
          </a:bodyPr>
          <a:lstStyle/>
          <a:p>
            <a:pPr algn="l"/>
            <a:r>
              <a:rPr lang="en-IN" sz="3200" dirty="0">
                <a:solidFill>
                  <a:srgbClr val="617082"/>
                </a:solidFill>
                <a:latin typeface="Times New Roman" panose="02020603050405020304" pitchFamily="18" charset="0"/>
                <a:cs typeface="Times New Roman" panose="02020603050405020304" pitchFamily="18" charset="0"/>
              </a:rPr>
              <a:t>Structured data</a:t>
            </a:r>
          </a:p>
          <a:p>
            <a:pPr algn="l"/>
            <a:r>
              <a:rPr lang="en-IN" sz="3200" dirty="0">
                <a:solidFill>
                  <a:srgbClr val="617082"/>
                </a:solidFill>
                <a:latin typeface="Times New Roman" panose="02020603050405020304" pitchFamily="18" charset="0"/>
                <a:cs typeface="Times New Roman" panose="02020603050405020304" pitchFamily="18" charset="0"/>
              </a:rPr>
              <a:t>Semi-structured data</a:t>
            </a:r>
          </a:p>
          <a:p>
            <a:pPr lvl="1"/>
            <a:r>
              <a:rPr lang="en-IN" dirty="0">
                <a:solidFill>
                  <a:srgbClr val="617082"/>
                </a:solidFill>
                <a:latin typeface="Times New Roman" panose="02020603050405020304" pitchFamily="18" charset="0"/>
                <a:cs typeface="Times New Roman" panose="02020603050405020304" pitchFamily="18" charset="0"/>
              </a:rPr>
              <a:t>XML</a:t>
            </a:r>
          </a:p>
          <a:p>
            <a:pPr lvl="1"/>
            <a:r>
              <a:rPr lang="en-IN" dirty="0">
                <a:solidFill>
                  <a:srgbClr val="617082"/>
                </a:solidFill>
                <a:latin typeface="Times New Roman" panose="02020603050405020304" pitchFamily="18" charset="0"/>
                <a:cs typeface="Times New Roman" panose="02020603050405020304" pitchFamily="18" charset="0"/>
              </a:rPr>
              <a:t>JSON </a:t>
            </a:r>
          </a:p>
          <a:p>
            <a:pPr lvl="1"/>
            <a:r>
              <a:rPr lang="en-IN" dirty="0">
                <a:solidFill>
                  <a:srgbClr val="617082"/>
                </a:solidFill>
                <a:latin typeface="Times New Roman" panose="02020603050405020304" pitchFamily="18" charset="0"/>
                <a:cs typeface="Times New Roman" panose="02020603050405020304" pitchFamily="18" charset="0"/>
              </a:rPr>
              <a:t>YAML </a:t>
            </a:r>
          </a:p>
          <a:p>
            <a:r>
              <a:rPr lang="en-IN" sz="3200" dirty="0">
                <a:solidFill>
                  <a:srgbClr val="617082"/>
                </a:solidFill>
                <a:latin typeface="Times New Roman" panose="02020603050405020304" pitchFamily="18" charset="0"/>
                <a:cs typeface="Times New Roman" panose="02020603050405020304" pitchFamily="18" charset="0"/>
              </a:rPr>
              <a:t>Unstructured data</a:t>
            </a:r>
          </a:p>
          <a:p>
            <a:pPr lvl="1"/>
            <a:r>
              <a:rPr lang="en-US" dirty="0">
                <a:solidFill>
                  <a:srgbClr val="617082"/>
                </a:solidFill>
                <a:latin typeface="Times New Roman" panose="02020603050405020304" pitchFamily="18" charset="0"/>
                <a:cs typeface="Times New Roman" panose="02020603050405020304" pitchFamily="18" charset="0"/>
              </a:rPr>
              <a:t>Media files, such as photos, videos, and audio files</a:t>
            </a:r>
          </a:p>
          <a:p>
            <a:pPr lvl="1"/>
            <a:r>
              <a:rPr lang="en-US" dirty="0">
                <a:solidFill>
                  <a:srgbClr val="617082"/>
                </a:solidFill>
                <a:latin typeface="Times New Roman" panose="02020603050405020304" pitchFamily="18" charset="0"/>
                <a:cs typeface="Times New Roman" panose="02020603050405020304" pitchFamily="18" charset="0"/>
              </a:rPr>
              <a:t>Office files, such as Word documents</a:t>
            </a:r>
          </a:p>
          <a:p>
            <a:pPr lvl="1"/>
            <a:r>
              <a:rPr lang="en-US" dirty="0">
                <a:solidFill>
                  <a:srgbClr val="617082"/>
                </a:solidFill>
                <a:latin typeface="Times New Roman" panose="02020603050405020304" pitchFamily="18" charset="0"/>
                <a:cs typeface="Times New Roman" panose="02020603050405020304" pitchFamily="18" charset="0"/>
              </a:rPr>
              <a:t>Text files</a:t>
            </a:r>
          </a:p>
          <a:p>
            <a:pPr lvl="1"/>
            <a:r>
              <a:rPr lang="en-US" dirty="0">
                <a:solidFill>
                  <a:srgbClr val="617082"/>
                </a:solidFill>
                <a:latin typeface="Times New Roman" panose="02020603050405020304" pitchFamily="18" charset="0"/>
                <a:cs typeface="Times New Roman" panose="02020603050405020304" pitchFamily="18" charset="0"/>
              </a:rPr>
              <a:t>Log files</a:t>
            </a:r>
          </a:p>
          <a:p>
            <a:pPr marL="457200" lvl="1" indent="0">
              <a:buNone/>
            </a:pPr>
            <a:br>
              <a:rPr lang="en-IN" sz="1600" dirty="0"/>
            </a:br>
            <a:endParaRPr lang="en-IN" sz="2800" b="0" i="0" u="none" strike="noStrike" baseline="0" dirty="0">
              <a:solidFill>
                <a:srgbClr val="617082"/>
              </a:solidFill>
              <a:latin typeface="Times New Roman" panose="02020603050405020304" pitchFamily="18" charset="0"/>
              <a:cs typeface="Times New Roman" panose="02020603050405020304" pitchFamily="18" charset="0"/>
            </a:endParaRPr>
          </a:p>
          <a:p>
            <a:pPr algn="l"/>
            <a:r>
              <a:rPr lang="en-US" sz="3200" b="0" i="0" u="none" strike="noStrike" baseline="0" dirty="0">
                <a:solidFill>
                  <a:srgbClr val="617082"/>
                </a:solidFill>
                <a:latin typeface="Times New Roman" panose="02020603050405020304" pitchFamily="18" charset="0"/>
                <a:cs typeface="Times New Roman" panose="02020603050405020304" pitchFamily="18" charset="0"/>
              </a:rPr>
              <a:t>Azure Functions is the newest service in the </a:t>
            </a:r>
            <a:r>
              <a:rPr lang="en-IN" sz="3200" b="0" i="0" u="none" strike="noStrike" baseline="0" dirty="0">
                <a:solidFill>
                  <a:srgbClr val="617082"/>
                </a:solidFill>
                <a:latin typeface="Times New Roman" panose="02020603050405020304" pitchFamily="18" charset="0"/>
                <a:cs typeface="Times New Roman" panose="02020603050405020304" pitchFamily="18" charset="0"/>
              </a:rPr>
              <a:t>serverless architecture family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69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5E67-BCF7-46E3-9579-61E2D1E16A79}"/>
              </a:ext>
            </a:extLst>
          </p:cNvPr>
          <p:cNvSpPr>
            <a:spLocks noGrp="1"/>
          </p:cNvSpPr>
          <p:nvPr>
            <p:ph type="title"/>
          </p:nvPr>
        </p:nvSpPr>
        <p:spPr/>
        <p:txBody>
          <a:bodyPr/>
          <a:lstStyle/>
          <a:p>
            <a:r>
              <a:rPr lang="en-US" dirty="0"/>
              <a:t>Scenario</a:t>
            </a:r>
            <a:br>
              <a:rPr lang="en-US" dirty="0"/>
            </a:br>
            <a:r>
              <a:rPr lang="en-US" dirty="0"/>
              <a:t>	</a:t>
            </a:r>
            <a:endParaRPr lang="en-IN" dirty="0"/>
          </a:p>
        </p:txBody>
      </p:sp>
      <p:sp>
        <p:nvSpPr>
          <p:cNvPr id="3" name="Content Placeholder 2">
            <a:extLst>
              <a:ext uri="{FF2B5EF4-FFF2-40B4-BE49-F238E27FC236}">
                <a16:creationId xmlns:a16="http://schemas.microsoft.com/office/drawing/2014/main" id="{67229E3F-FCF9-44A7-B388-5F3FE6E0CC9B}"/>
              </a:ext>
            </a:extLst>
          </p:cNvPr>
          <p:cNvSpPr>
            <a:spLocks noGrp="1"/>
          </p:cNvSpPr>
          <p:nvPr>
            <p:ph idx="1"/>
          </p:nvPr>
        </p:nvSpPr>
        <p:spPr>
          <a:xfrm>
            <a:off x="824948" y="1838877"/>
            <a:ext cx="10515600" cy="4351338"/>
          </a:xfrm>
        </p:spPr>
        <p:txBody>
          <a:bodyPr>
            <a:normAutofit fontScale="92500" lnSpcReduction="20000"/>
          </a:bodyPr>
          <a:lstStyle/>
          <a:p>
            <a:r>
              <a:rPr lang="en-US" dirty="0"/>
              <a:t> Flipkart - </a:t>
            </a:r>
            <a:r>
              <a:rPr lang="en-US" b="0" i="0" dirty="0">
                <a:solidFill>
                  <a:srgbClr val="171717"/>
                </a:solidFill>
                <a:effectLst/>
                <a:latin typeface="Segoe UI" panose="020B0502040204020203" pitchFamily="34" charset="0"/>
              </a:rPr>
              <a:t>An online retailer you know customers need quick access to product data, and business users need to run complex analytical queries.</a:t>
            </a:r>
          </a:p>
          <a:p>
            <a:pPr algn="l"/>
            <a:r>
              <a:rPr lang="en-IN" b="1" i="0" dirty="0">
                <a:solidFill>
                  <a:srgbClr val="171717"/>
                </a:solidFill>
                <a:effectLst/>
                <a:latin typeface="Segoe UI" panose="020B0502040204020203" pitchFamily="34" charset="0"/>
              </a:rPr>
              <a:t>Product </a:t>
            </a:r>
            <a:r>
              <a:rPr lang="en-IN" b="1" i="0" dirty="0" err="1">
                <a:solidFill>
                  <a:srgbClr val="171717"/>
                </a:solidFill>
                <a:effectLst/>
                <a:latin typeface="Segoe UI" panose="020B0502040204020203" pitchFamily="34" charset="0"/>
              </a:rPr>
              <a:t>catalog</a:t>
            </a:r>
            <a:r>
              <a:rPr lang="en-IN" b="1" i="0" dirty="0">
                <a:solidFill>
                  <a:srgbClr val="171717"/>
                </a:solidFill>
                <a:effectLst/>
                <a:latin typeface="Segoe UI" panose="020B0502040204020203" pitchFamily="34" charset="0"/>
              </a:rPr>
              <a:t> data</a:t>
            </a:r>
          </a:p>
          <a:p>
            <a:pPr lvl="1"/>
            <a:r>
              <a:rPr lang="en-IN" b="0" i="0" dirty="0">
                <a:solidFill>
                  <a:srgbClr val="171717"/>
                </a:solidFill>
                <a:effectLst/>
                <a:latin typeface="Segoe UI" panose="020B0502040204020203" pitchFamily="34" charset="0"/>
              </a:rPr>
              <a:t>query the product </a:t>
            </a:r>
            <a:r>
              <a:rPr lang="en-IN" b="0" i="0" dirty="0" err="1">
                <a:solidFill>
                  <a:srgbClr val="171717"/>
                </a:solidFill>
                <a:effectLst/>
                <a:latin typeface="Segoe UI" panose="020B0502040204020203" pitchFamily="34" charset="0"/>
              </a:rPr>
              <a:t>catalog</a:t>
            </a:r>
            <a:endParaRPr lang="en-IN" b="1" dirty="0">
              <a:solidFill>
                <a:srgbClr val="171717"/>
              </a:solidFill>
              <a:latin typeface="Segoe UI" panose="020B0502040204020203" pitchFamily="34" charset="0"/>
            </a:endParaRPr>
          </a:p>
          <a:p>
            <a:pPr lvl="1"/>
            <a:r>
              <a:rPr lang="en-IN" b="0" i="0" dirty="0">
                <a:solidFill>
                  <a:srgbClr val="171717"/>
                </a:solidFill>
                <a:effectLst/>
                <a:latin typeface="Segoe UI" panose="020B0502040204020203" pitchFamily="34" charset="0"/>
              </a:rPr>
              <a:t>customers place orders</a:t>
            </a:r>
            <a:endParaRPr lang="en-IN" b="1" i="0" dirty="0">
              <a:solidFill>
                <a:srgbClr val="171717"/>
              </a:solidFill>
              <a:effectLst/>
              <a:latin typeface="Segoe UI" panose="020B0502040204020203" pitchFamily="34" charset="0"/>
            </a:endParaRPr>
          </a:p>
          <a:p>
            <a:pPr algn="l"/>
            <a:r>
              <a:rPr lang="en-IN" b="1" i="0" dirty="0">
                <a:solidFill>
                  <a:srgbClr val="171717"/>
                </a:solidFill>
                <a:effectLst/>
                <a:latin typeface="Segoe UI" panose="020B0502040204020203" pitchFamily="34" charset="0"/>
              </a:rPr>
              <a:t>Photos and videos</a:t>
            </a:r>
          </a:p>
          <a:p>
            <a:pPr lvl="1"/>
            <a:r>
              <a:rPr lang="en-US" b="0" i="0" dirty="0">
                <a:solidFill>
                  <a:srgbClr val="171717"/>
                </a:solidFill>
                <a:effectLst/>
                <a:latin typeface="Segoe UI" panose="020B0502040204020203" pitchFamily="34" charset="0"/>
              </a:rPr>
              <a:t> photos and videos that are displayed on product pages</a:t>
            </a:r>
            <a:endParaRPr lang="en-IN" b="1" i="0" dirty="0">
              <a:solidFill>
                <a:srgbClr val="171717"/>
              </a:solidFill>
              <a:effectLst/>
              <a:latin typeface="Segoe UI" panose="020B0502040204020203" pitchFamily="34" charset="0"/>
            </a:endParaRPr>
          </a:p>
          <a:p>
            <a:pPr algn="l"/>
            <a:r>
              <a:rPr lang="en-IN" b="1" i="0" dirty="0">
                <a:solidFill>
                  <a:srgbClr val="171717"/>
                </a:solidFill>
                <a:effectLst/>
                <a:latin typeface="Segoe UI" panose="020B0502040204020203" pitchFamily="34" charset="0"/>
              </a:rPr>
              <a:t>Business data</a:t>
            </a:r>
          </a:p>
          <a:p>
            <a:pPr lvl="1"/>
            <a:r>
              <a:rPr lang="en-IN" b="0" i="0" dirty="0">
                <a:solidFill>
                  <a:srgbClr val="171717"/>
                </a:solidFill>
                <a:effectLst/>
                <a:latin typeface="Segoe UI" panose="020B0502040204020203" pitchFamily="34" charset="0"/>
              </a:rPr>
              <a:t>business data is read-only</a:t>
            </a:r>
          </a:p>
          <a:p>
            <a:pPr lvl="1"/>
            <a:r>
              <a:rPr lang="en-US" b="0" i="0" dirty="0">
                <a:solidFill>
                  <a:srgbClr val="171717"/>
                </a:solidFill>
                <a:effectLst/>
                <a:latin typeface="Segoe UI" panose="020B0502040204020203" pitchFamily="34" charset="0"/>
              </a:rPr>
              <a:t>having some latency in the results is okay</a:t>
            </a:r>
            <a:endParaRPr lang="en-IN" b="1" i="0" dirty="0">
              <a:solidFill>
                <a:srgbClr val="171717"/>
              </a:solidFill>
              <a:effectLst/>
              <a:latin typeface="Segoe UI" panose="020B0502040204020203" pitchFamily="34" charset="0"/>
            </a:endParaRPr>
          </a:p>
          <a:p>
            <a:pPr marL="0" indent="0">
              <a:buNone/>
            </a:pPr>
            <a:br>
              <a:rPr lang="en-IN" dirty="0"/>
            </a:br>
            <a:endParaRPr lang="en-IN" dirty="0"/>
          </a:p>
        </p:txBody>
      </p:sp>
    </p:spTree>
    <p:extLst>
      <p:ext uri="{BB962C8B-B14F-4D97-AF65-F5344CB8AC3E}">
        <p14:creationId xmlns:p14="http://schemas.microsoft.com/office/powerpoint/2010/main" val="92027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242E-8512-41D3-B27B-FC1B21CAC928}"/>
              </a:ext>
            </a:extLst>
          </p:cNvPr>
          <p:cNvSpPr>
            <a:spLocks noGrp="1"/>
          </p:cNvSpPr>
          <p:nvPr>
            <p:ph type="title"/>
          </p:nvPr>
        </p:nvSpPr>
        <p:spPr/>
        <p:txBody>
          <a:bodyPr>
            <a:normAutofit fontScale="90000"/>
          </a:bodyPr>
          <a:lstStyle/>
          <a:p>
            <a:br>
              <a:rPr lang="en-IN" b="1" i="0" dirty="0">
                <a:solidFill>
                  <a:srgbClr val="171717"/>
                </a:solidFill>
                <a:effectLst/>
                <a:latin typeface="Segoe UI" panose="020B0502040204020203" pitchFamily="34" charset="0"/>
              </a:rPr>
            </a:br>
            <a:br>
              <a:rPr lang="en-IN" b="1" i="0" dirty="0">
                <a:solidFill>
                  <a:srgbClr val="171717"/>
                </a:solidFill>
                <a:effectLst/>
                <a:latin typeface="Segoe UI" panose="020B0502040204020203" pitchFamily="34" charset="0"/>
              </a:rPr>
            </a:br>
            <a:r>
              <a:rPr lang="en-IN" b="1" i="0" dirty="0">
                <a:solidFill>
                  <a:srgbClr val="171717"/>
                </a:solidFill>
                <a:effectLst/>
                <a:latin typeface="Segoe UI" panose="020B0502040204020203" pitchFamily="34" charset="0"/>
              </a:rPr>
              <a:t>What is a transaction?</a:t>
            </a:r>
            <a:br>
              <a:rPr lang="en-IN" b="1" i="0" dirty="0">
                <a:solidFill>
                  <a:srgbClr val="171717"/>
                </a:solidFill>
                <a:effectLst/>
                <a:latin typeface="Segoe UI" panose="020B0502040204020203" pitchFamily="34" charset="0"/>
              </a:rPr>
            </a:br>
            <a:br>
              <a:rPr lang="en-IN" dirty="0"/>
            </a:br>
            <a:endParaRPr lang="en-IN" dirty="0"/>
          </a:p>
        </p:txBody>
      </p:sp>
      <p:sp>
        <p:nvSpPr>
          <p:cNvPr id="3" name="Content Placeholder 2">
            <a:extLst>
              <a:ext uri="{FF2B5EF4-FFF2-40B4-BE49-F238E27FC236}">
                <a16:creationId xmlns:a16="http://schemas.microsoft.com/office/drawing/2014/main" id="{1EBAC482-95C3-41E6-A7E7-C1516507A401}"/>
              </a:ext>
            </a:extLst>
          </p:cNvPr>
          <p:cNvSpPr>
            <a:spLocks noGrp="1"/>
          </p:cNvSpPr>
          <p:nvPr>
            <p:ph idx="1"/>
          </p:nvPr>
        </p:nvSpPr>
        <p:spPr/>
        <p:txBody>
          <a:bodyPr>
            <a:normAutofit/>
          </a:bodyPr>
          <a:lstStyle/>
          <a:p>
            <a:pPr algn="l"/>
            <a:r>
              <a:rPr lang="en-US" b="0" i="0" dirty="0">
                <a:solidFill>
                  <a:srgbClr val="171717"/>
                </a:solidFill>
                <a:effectLst/>
                <a:latin typeface="Segoe UI" panose="020B0502040204020203" pitchFamily="34" charset="0"/>
              </a:rPr>
              <a:t>A transaction is a logical group of database operations that execute together.</a:t>
            </a:r>
          </a:p>
          <a:p>
            <a:pPr algn="l"/>
            <a:r>
              <a:rPr lang="en-IN" b="1" i="0" dirty="0">
                <a:solidFill>
                  <a:srgbClr val="171717"/>
                </a:solidFill>
                <a:effectLst/>
                <a:latin typeface="Segoe UI" panose="020B0502040204020203" pitchFamily="34" charset="0"/>
              </a:rPr>
              <a:t>Product </a:t>
            </a:r>
            <a:r>
              <a:rPr lang="en-IN" b="1" i="0" dirty="0" err="1">
                <a:solidFill>
                  <a:srgbClr val="171717"/>
                </a:solidFill>
                <a:effectLst/>
                <a:latin typeface="Segoe UI" panose="020B0502040204020203" pitchFamily="34" charset="0"/>
              </a:rPr>
              <a:t>catalog</a:t>
            </a:r>
            <a:r>
              <a:rPr lang="en-IN" b="1" i="0" dirty="0">
                <a:solidFill>
                  <a:srgbClr val="171717"/>
                </a:solidFill>
                <a:effectLst/>
                <a:latin typeface="Segoe UI" panose="020B0502040204020203" pitchFamily="34" charset="0"/>
              </a:rPr>
              <a:t> data</a:t>
            </a:r>
          </a:p>
          <a:p>
            <a:pPr lvl="1"/>
            <a:r>
              <a:rPr lang="en-IN" b="0" i="0" dirty="0">
                <a:solidFill>
                  <a:srgbClr val="171717"/>
                </a:solidFill>
                <a:effectLst/>
                <a:latin typeface="Segoe UI" panose="020B0502040204020203" pitchFamily="34" charset="0"/>
              </a:rPr>
              <a:t>transactional database</a:t>
            </a:r>
            <a:endParaRPr lang="en-IN" b="1" dirty="0">
              <a:solidFill>
                <a:srgbClr val="171717"/>
              </a:solidFill>
              <a:latin typeface="Segoe UI" panose="020B0502040204020203" pitchFamily="34" charset="0"/>
            </a:endParaRPr>
          </a:p>
          <a:p>
            <a:pPr algn="l"/>
            <a:r>
              <a:rPr lang="en-IN" b="1" i="0" dirty="0">
                <a:solidFill>
                  <a:srgbClr val="171717"/>
                </a:solidFill>
                <a:effectLst/>
                <a:latin typeface="Segoe UI" panose="020B0502040204020203" pitchFamily="34" charset="0"/>
              </a:rPr>
              <a:t>Photos and videos</a:t>
            </a:r>
          </a:p>
          <a:p>
            <a:pPr lvl="1"/>
            <a:r>
              <a:rPr lang="en-IN" b="0" i="0" dirty="0">
                <a:solidFill>
                  <a:srgbClr val="171717"/>
                </a:solidFill>
                <a:effectLst/>
                <a:latin typeface="Segoe UI" panose="020B0502040204020203" pitchFamily="34" charset="0"/>
              </a:rPr>
              <a:t>don't require transactional support.</a:t>
            </a:r>
          </a:p>
          <a:p>
            <a:pPr algn="l"/>
            <a:r>
              <a:rPr lang="en-IN" b="1" i="0" dirty="0">
                <a:solidFill>
                  <a:srgbClr val="171717"/>
                </a:solidFill>
                <a:effectLst/>
                <a:latin typeface="Segoe UI" panose="020B0502040204020203" pitchFamily="34" charset="0"/>
              </a:rPr>
              <a:t>Business data</a:t>
            </a:r>
          </a:p>
          <a:p>
            <a:pPr lvl="1"/>
            <a:r>
              <a:rPr lang="en-US" b="0" i="0" dirty="0">
                <a:solidFill>
                  <a:srgbClr val="171717"/>
                </a:solidFill>
                <a:effectLst/>
                <a:latin typeface="Segoe UI" panose="020B0502040204020203" pitchFamily="34" charset="0"/>
              </a:rPr>
              <a:t>data is historical and unchanging, transactional support is not required</a:t>
            </a:r>
            <a:br>
              <a:rPr lang="en-IN" dirty="0"/>
            </a:br>
            <a:r>
              <a:rPr lang="en-IN" b="0" i="0" dirty="0">
                <a:solidFill>
                  <a:srgbClr val="171717"/>
                </a:solidFill>
                <a:effectLst/>
                <a:latin typeface="Segoe UI" panose="020B0502040204020203" pitchFamily="34" charset="0"/>
              </a:rPr>
              <a:t> </a:t>
            </a:r>
            <a:endParaRPr lang="en-US" b="0" i="0" dirty="0">
              <a:solidFill>
                <a:srgbClr val="171717"/>
              </a:solidFill>
              <a:effectLst/>
              <a:latin typeface="Segoe UI" panose="020B0502040204020203" pitchFamily="34" charset="0"/>
            </a:endParaRPr>
          </a:p>
          <a:p>
            <a:pPr marL="457200" lvl="1" indent="0" algn="just">
              <a:buNone/>
            </a:pPr>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131217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1C70-8077-44E1-A352-F62D302F172E}"/>
              </a:ext>
            </a:extLst>
          </p:cNvPr>
          <p:cNvSpPr>
            <a:spLocks noGrp="1"/>
          </p:cNvSpPr>
          <p:nvPr>
            <p:ph type="title"/>
          </p:nvPr>
        </p:nvSpPr>
        <p:spPr/>
        <p:txBody>
          <a:bodyPr>
            <a:normAutofit fontScale="90000"/>
          </a:bodyPr>
          <a:lstStyle/>
          <a:p>
            <a:br>
              <a:rPr lang="en-IN" b="1" i="0" dirty="0">
                <a:solidFill>
                  <a:srgbClr val="171717"/>
                </a:solidFill>
                <a:effectLst/>
                <a:latin typeface="Segoe UI" panose="020B0502040204020203" pitchFamily="34" charset="0"/>
              </a:rPr>
            </a:br>
            <a:br>
              <a:rPr lang="en-IN" b="1" i="0" dirty="0">
                <a:solidFill>
                  <a:srgbClr val="171717"/>
                </a:solidFill>
                <a:effectLst/>
                <a:latin typeface="Segoe UI" panose="020B0502040204020203" pitchFamily="34" charset="0"/>
              </a:rPr>
            </a:br>
            <a:r>
              <a:rPr lang="en-IN" b="1" i="0" dirty="0">
                <a:solidFill>
                  <a:srgbClr val="171717"/>
                </a:solidFill>
                <a:effectLst/>
                <a:latin typeface="Segoe UI" panose="020B0502040204020203" pitchFamily="34" charset="0"/>
              </a:rPr>
              <a:t>Product </a:t>
            </a:r>
            <a:r>
              <a:rPr lang="en-IN" b="1" i="0" dirty="0" err="1">
                <a:solidFill>
                  <a:srgbClr val="171717"/>
                </a:solidFill>
                <a:effectLst/>
                <a:latin typeface="Segoe UI" panose="020B0502040204020203" pitchFamily="34" charset="0"/>
              </a:rPr>
              <a:t>catalog</a:t>
            </a:r>
            <a:r>
              <a:rPr lang="en-IN" b="1" i="0" dirty="0">
                <a:solidFill>
                  <a:srgbClr val="171717"/>
                </a:solidFill>
                <a:effectLst/>
                <a:latin typeface="Segoe UI" panose="020B0502040204020203" pitchFamily="34" charset="0"/>
              </a:rPr>
              <a:t> data</a:t>
            </a:r>
            <a:br>
              <a:rPr lang="en-IN" b="1" i="0" dirty="0">
                <a:solidFill>
                  <a:srgbClr val="171717"/>
                </a:solidFill>
                <a:effectLst/>
                <a:latin typeface="Segoe UI" panose="020B0502040204020203" pitchFamily="34" charset="0"/>
              </a:rPr>
            </a:br>
            <a:br>
              <a:rPr lang="en-IN" dirty="0"/>
            </a:br>
            <a:endParaRPr lang="en-IN" dirty="0"/>
          </a:p>
        </p:txBody>
      </p:sp>
      <p:sp>
        <p:nvSpPr>
          <p:cNvPr id="3" name="Content Placeholder 2">
            <a:extLst>
              <a:ext uri="{FF2B5EF4-FFF2-40B4-BE49-F238E27FC236}">
                <a16:creationId xmlns:a16="http://schemas.microsoft.com/office/drawing/2014/main" id="{7E611C00-6B62-4353-9B58-B94DFF1178E8}"/>
              </a:ext>
            </a:extLst>
          </p:cNvPr>
          <p:cNvSpPr>
            <a:spLocks noGrp="1"/>
          </p:cNvSpPr>
          <p:nvPr>
            <p:ph idx="1"/>
          </p:nvPr>
        </p:nvSpPr>
        <p:spPr/>
        <p:txBody>
          <a:bodyPr/>
          <a:lstStyle/>
          <a:p>
            <a:r>
              <a:rPr lang="en-IN" b="1" i="0" dirty="0">
                <a:solidFill>
                  <a:srgbClr val="171717"/>
                </a:solidFill>
                <a:effectLst/>
                <a:latin typeface="Segoe UI" panose="020B0502040204020203" pitchFamily="34" charset="0"/>
              </a:rPr>
              <a:t>Azure Cosmos DB</a:t>
            </a:r>
          </a:p>
          <a:p>
            <a:r>
              <a:rPr lang="en-IN" b="0" i="0" dirty="0">
                <a:solidFill>
                  <a:srgbClr val="171717"/>
                </a:solidFill>
                <a:effectLst/>
                <a:latin typeface="Segoe UI" panose="020B0502040204020203" pitchFamily="34" charset="0"/>
              </a:rPr>
              <a:t>supports semi-structured data</a:t>
            </a:r>
          </a:p>
          <a:p>
            <a:r>
              <a:rPr lang="en-US" b="0" i="0" dirty="0">
                <a:solidFill>
                  <a:srgbClr val="171717"/>
                </a:solidFill>
                <a:effectLst/>
                <a:latin typeface="Segoe UI" panose="020B0502040204020203" pitchFamily="34" charset="0"/>
              </a:rPr>
              <a:t> supports SQL for queries and every property is indexed by default</a:t>
            </a:r>
            <a:endParaRPr lang="en-IN" dirty="0">
              <a:solidFill>
                <a:srgbClr val="171717"/>
              </a:solidFill>
              <a:latin typeface="Segoe UI" panose="020B0502040204020203" pitchFamily="34" charset="0"/>
            </a:endParaRPr>
          </a:p>
          <a:p>
            <a:r>
              <a:rPr lang="en-IN" b="0" i="0" dirty="0">
                <a:solidFill>
                  <a:srgbClr val="171717"/>
                </a:solidFill>
                <a:effectLst/>
                <a:latin typeface="Segoe UI" panose="020B0502040204020203" pitchFamily="34" charset="0"/>
              </a:rPr>
              <a:t> ACID-compliant</a:t>
            </a:r>
          </a:p>
          <a:p>
            <a:r>
              <a:rPr lang="en-US" b="0" i="0" dirty="0">
                <a:solidFill>
                  <a:srgbClr val="171717"/>
                </a:solidFill>
                <a:effectLst/>
                <a:latin typeface="Segoe UI" panose="020B0502040204020203" pitchFamily="34" charset="0"/>
              </a:rPr>
              <a:t>enables you to replicate your data anywhere in the world</a:t>
            </a:r>
            <a:endParaRPr lang="en-IN" dirty="0"/>
          </a:p>
        </p:txBody>
      </p:sp>
    </p:spTree>
    <p:extLst>
      <p:ext uri="{BB962C8B-B14F-4D97-AF65-F5344CB8AC3E}">
        <p14:creationId xmlns:p14="http://schemas.microsoft.com/office/powerpoint/2010/main" val="140472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8F70-7BDA-42D6-BEA6-181FA24477AF}"/>
              </a:ext>
            </a:extLst>
          </p:cNvPr>
          <p:cNvSpPr>
            <a:spLocks noGrp="1"/>
          </p:cNvSpPr>
          <p:nvPr>
            <p:ph type="title"/>
          </p:nvPr>
        </p:nvSpPr>
        <p:spPr/>
        <p:txBody>
          <a:bodyPr>
            <a:normAutofit fontScale="90000"/>
          </a:bodyPr>
          <a:lstStyle/>
          <a:p>
            <a:br>
              <a:rPr lang="en-US" b="1" i="0" dirty="0">
                <a:solidFill>
                  <a:srgbClr val="171717"/>
                </a:solidFill>
                <a:effectLst/>
                <a:latin typeface="Segoe UI" panose="020B0502040204020203" pitchFamily="34" charset="0"/>
              </a:rPr>
            </a:b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Why not other Azure services?</a:t>
            </a:r>
            <a:br>
              <a:rPr lang="en-US" b="1" i="0" dirty="0">
                <a:solidFill>
                  <a:srgbClr val="171717"/>
                </a:solidFill>
                <a:effectLst/>
                <a:latin typeface="Segoe UI" panose="020B0502040204020203" pitchFamily="34" charset="0"/>
              </a:rPr>
            </a:br>
            <a:br>
              <a:rPr lang="en-US" dirty="0"/>
            </a:br>
            <a:endParaRPr lang="en-IN" dirty="0"/>
          </a:p>
        </p:txBody>
      </p:sp>
      <p:sp>
        <p:nvSpPr>
          <p:cNvPr id="3" name="Content Placeholder 2">
            <a:extLst>
              <a:ext uri="{FF2B5EF4-FFF2-40B4-BE49-F238E27FC236}">
                <a16:creationId xmlns:a16="http://schemas.microsoft.com/office/drawing/2014/main" id="{B27E8EC5-66AD-49C9-8380-AAB48D62EFC0}"/>
              </a:ext>
            </a:extLst>
          </p:cNvPr>
          <p:cNvSpPr>
            <a:spLocks noGrp="1"/>
          </p:cNvSpPr>
          <p:nvPr>
            <p:ph idx="1"/>
          </p:nvPr>
        </p:nvSpPr>
        <p:spPr>
          <a:xfrm>
            <a:off x="838200" y="1825625"/>
            <a:ext cx="10515600" cy="4351338"/>
          </a:xfrm>
        </p:spPr>
        <p:txBody>
          <a:bodyPr/>
          <a:lstStyle/>
          <a:p>
            <a:r>
              <a:rPr lang="en-IN" b="0" i="0" dirty="0">
                <a:solidFill>
                  <a:srgbClr val="171717"/>
                </a:solidFill>
                <a:effectLst/>
                <a:latin typeface="Segoe UI" panose="020B0502040204020203" pitchFamily="34" charset="0"/>
              </a:rPr>
              <a:t>Azure SQL Database</a:t>
            </a:r>
          </a:p>
          <a:p>
            <a:r>
              <a:rPr lang="en-US" b="0" i="0" dirty="0">
                <a:solidFill>
                  <a:srgbClr val="171717"/>
                </a:solidFill>
                <a:effectLst/>
                <a:latin typeface="Segoe UI" panose="020B0502040204020203" pitchFamily="34" charset="0"/>
              </a:rPr>
              <a:t> combine structured data in the columns, and semi-structured data stored as JSON columns that can be easily extended</a:t>
            </a:r>
            <a:endParaRPr lang="en-IN" dirty="0">
              <a:solidFill>
                <a:srgbClr val="171717"/>
              </a:solidFill>
              <a:latin typeface="Segoe UI" panose="020B0502040204020203" pitchFamily="34" charset="0"/>
            </a:endParaRPr>
          </a:p>
          <a:p>
            <a:r>
              <a:rPr lang="en-US" b="0" i="0" dirty="0">
                <a:solidFill>
                  <a:srgbClr val="171717"/>
                </a:solidFill>
                <a:effectLst/>
                <a:latin typeface="Segoe UI" panose="020B0502040204020203" pitchFamily="34" charset="0"/>
              </a:rPr>
              <a:t>Unlike Azure </a:t>
            </a:r>
            <a:r>
              <a:rPr lang="en-US" b="0" i="0" dirty="0" err="1">
                <a:solidFill>
                  <a:srgbClr val="171717"/>
                </a:solidFill>
                <a:effectLst/>
                <a:latin typeface="Segoe UI" panose="020B0502040204020203" pitchFamily="34" charset="0"/>
              </a:rPr>
              <a:t>CosmosDB</a:t>
            </a:r>
            <a:r>
              <a:rPr lang="en-US" b="0" i="0" dirty="0">
                <a:solidFill>
                  <a:srgbClr val="171717"/>
                </a:solidFill>
                <a:effectLst/>
                <a:latin typeface="Segoe UI" panose="020B0502040204020203" pitchFamily="34" charset="0"/>
              </a:rPr>
              <a:t> that index every property in the documents, in Azure SQL Database you need to explicitly define what properties from semi-structured documents should be indexed.</a:t>
            </a:r>
            <a:endParaRPr lang="en-IN"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Cosmos DB is better choice for highly unstructured and variable data where you cannot predict what are the properties that should be indexed.</a:t>
            </a:r>
            <a:endParaRPr lang="en-IN" dirty="0"/>
          </a:p>
        </p:txBody>
      </p:sp>
    </p:spTree>
    <p:extLst>
      <p:ext uri="{BB962C8B-B14F-4D97-AF65-F5344CB8AC3E}">
        <p14:creationId xmlns:p14="http://schemas.microsoft.com/office/powerpoint/2010/main" val="131089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8EDE1-2866-473C-8C06-FFC4EBF54EC8}"/>
              </a:ext>
            </a:extLst>
          </p:cNvPr>
          <p:cNvSpPr>
            <a:spLocks noGrp="1"/>
          </p:cNvSpPr>
          <p:nvPr>
            <p:ph type="title"/>
          </p:nvPr>
        </p:nvSpPr>
        <p:spPr/>
        <p:txBody>
          <a:bodyPr>
            <a:normAutofit fontScale="90000"/>
          </a:bodyPr>
          <a:lstStyle/>
          <a:p>
            <a:br>
              <a:rPr lang="en-IN" b="1" i="0" dirty="0">
                <a:solidFill>
                  <a:srgbClr val="171717"/>
                </a:solidFill>
                <a:effectLst/>
                <a:latin typeface="Segoe UI" panose="020B0502040204020203" pitchFamily="34" charset="0"/>
              </a:rPr>
            </a:br>
            <a:br>
              <a:rPr lang="en-IN" b="1" i="0" dirty="0">
                <a:solidFill>
                  <a:srgbClr val="171717"/>
                </a:solidFill>
                <a:effectLst/>
                <a:latin typeface="Segoe UI" panose="020B0502040204020203" pitchFamily="34" charset="0"/>
              </a:rPr>
            </a:br>
            <a:r>
              <a:rPr lang="en-IN" b="1" i="0" dirty="0">
                <a:solidFill>
                  <a:srgbClr val="171717"/>
                </a:solidFill>
                <a:effectLst/>
                <a:latin typeface="Segoe UI" panose="020B0502040204020203" pitchFamily="34" charset="0"/>
              </a:rPr>
              <a:t>Photos and videos</a:t>
            </a:r>
            <a:br>
              <a:rPr lang="en-IN" b="1" i="0" dirty="0">
                <a:solidFill>
                  <a:srgbClr val="171717"/>
                </a:solidFill>
                <a:effectLst/>
                <a:latin typeface="Segoe UI" panose="020B0502040204020203" pitchFamily="34" charset="0"/>
              </a:rPr>
            </a:br>
            <a:br>
              <a:rPr lang="en-IN" dirty="0"/>
            </a:br>
            <a:endParaRPr lang="en-IN" dirty="0"/>
          </a:p>
        </p:txBody>
      </p:sp>
      <p:sp>
        <p:nvSpPr>
          <p:cNvPr id="3" name="Content Placeholder 2">
            <a:extLst>
              <a:ext uri="{FF2B5EF4-FFF2-40B4-BE49-F238E27FC236}">
                <a16:creationId xmlns:a16="http://schemas.microsoft.com/office/drawing/2014/main" id="{F22432DC-763A-48A6-B30A-E517ADCB857D}"/>
              </a:ext>
            </a:extLst>
          </p:cNvPr>
          <p:cNvSpPr>
            <a:spLocks noGrp="1"/>
          </p:cNvSpPr>
          <p:nvPr>
            <p:ph idx="1"/>
          </p:nvPr>
        </p:nvSpPr>
        <p:spPr/>
        <p:txBody>
          <a:bodyPr>
            <a:normAutofit lnSpcReduction="10000"/>
          </a:bodyPr>
          <a:lstStyle/>
          <a:p>
            <a:r>
              <a:rPr lang="en-IN" b="1" i="0" dirty="0">
                <a:solidFill>
                  <a:srgbClr val="171717"/>
                </a:solidFill>
                <a:effectLst/>
                <a:latin typeface="Segoe UI" panose="020B0502040204020203" pitchFamily="34" charset="0"/>
              </a:rPr>
              <a:t>Azure Blob storage</a:t>
            </a:r>
          </a:p>
          <a:p>
            <a:pPr algn="l"/>
            <a:r>
              <a:rPr lang="en-US" b="0" i="0" dirty="0">
                <a:solidFill>
                  <a:srgbClr val="171717"/>
                </a:solidFill>
                <a:effectLst/>
                <a:latin typeface="Segoe UI" panose="020B0502040204020203" pitchFamily="34" charset="0"/>
              </a:rPr>
              <a:t>move images from the hot storage tier to the cool or archive storage tier, to reduce costs and focus throughput on the most frequently viewed images and videos</a:t>
            </a:r>
          </a:p>
          <a:p>
            <a:pPr algn="l"/>
            <a:r>
              <a:rPr lang="en-US" b="1" i="0" dirty="0">
                <a:solidFill>
                  <a:srgbClr val="171717"/>
                </a:solidFill>
                <a:effectLst/>
                <a:latin typeface="Segoe UI" panose="020B0502040204020203" pitchFamily="34" charset="0"/>
              </a:rPr>
              <a:t>Why not other Azure services?</a:t>
            </a:r>
          </a:p>
          <a:p>
            <a:r>
              <a:rPr lang="en-US" b="0" i="0" dirty="0">
                <a:solidFill>
                  <a:srgbClr val="171717"/>
                </a:solidFill>
                <a:effectLst/>
                <a:latin typeface="Segoe UI" panose="020B0502040204020203" pitchFamily="34" charset="0"/>
              </a:rPr>
              <a:t>You could upload your images to Azure App Service, so that the same server that is running your app is serving up your images. This solution would work if you didn't have many files. But if you have lots of files, and a global audience, you'll get more performance results by using Azure Blob storage with Azure CDN.</a:t>
            </a:r>
            <a:endParaRPr lang="en-IN" b="1"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106779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96B4-1F24-4FCA-BBEF-3117BD6EC817}"/>
              </a:ext>
            </a:extLst>
          </p:cNvPr>
          <p:cNvSpPr>
            <a:spLocks noGrp="1"/>
          </p:cNvSpPr>
          <p:nvPr>
            <p:ph type="title"/>
          </p:nvPr>
        </p:nvSpPr>
        <p:spPr/>
        <p:txBody>
          <a:bodyPr>
            <a:normAutofit fontScale="90000"/>
          </a:bodyPr>
          <a:lstStyle/>
          <a:p>
            <a:br>
              <a:rPr lang="en-IN" b="1" i="0" dirty="0">
                <a:solidFill>
                  <a:srgbClr val="171717"/>
                </a:solidFill>
                <a:effectLst/>
                <a:latin typeface="Segoe UI" panose="020B0502040204020203" pitchFamily="34" charset="0"/>
              </a:rPr>
            </a:br>
            <a:r>
              <a:rPr lang="en-IN" b="1" i="0" dirty="0">
                <a:solidFill>
                  <a:srgbClr val="171717"/>
                </a:solidFill>
                <a:effectLst/>
                <a:latin typeface="Segoe UI" panose="020B0502040204020203" pitchFamily="34" charset="0"/>
              </a:rPr>
              <a:t>Business data</a:t>
            </a:r>
            <a:br>
              <a:rPr lang="en-IN" b="1" i="0" dirty="0">
                <a:solidFill>
                  <a:srgbClr val="171717"/>
                </a:solidFill>
                <a:effectLst/>
                <a:latin typeface="Segoe UI" panose="020B0502040204020203" pitchFamily="34" charset="0"/>
              </a:rPr>
            </a:br>
            <a:br>
              <a:rPr lang="en-IN" dirty="0"/>
            </a:br>
            <a:endParaRPr lang="en-IN" dirty="0"/>
          </a:p>
        </p:txBody>
      </p:sp>
      <p:sp>
        <p:nvSpPr>
          <p:cNvPr id="3" name="Content Placeholder 2">
            <a:extLst>
              <a:ext uri="{FF2B5EF4-FFF2-40B4-BE49-F238E27FC236}">
                <a16:creationId xmlns:a16="http://schemas.microsoft.com/office/drawing/2014/main" id="{17981C40-12D7-4836-A853-E99A405C978D}"/>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Read-only, complex analytical queries across multiple databases</a:t>
            </a:r>
          </a:p>
          <a:p>
            <a:r>
              <a:rPr lang="en-IN" b="1" i="0" dirty="0">
                <a:solidFill>
                  <a:srgbClr val="171717"/>
                </a:solidFill>
                <a:effectLst/>
                <a:latin typeface="Segoe UI" panose="020B0502040204020203" pitchFamily="34" charset="0"/>
              </a:rPr>
              <a:t>Azure SQL Database</a:t>
            </a:r>
          </a:p>
          <a:p>
            <a:r>
              <a:rPr lang="en-IN" b="0" i="0" dirty="0">
                <a:solidFill>
                  <a:srgbClr val="171717"/>
                </a:solidFill>
                <a:effectLst/>
                <a:latin typeface="Segoe UI" panose="020B0502040204020203" pitchFamily="34" charset="0"/>
              </a:rPr>
              <a:t>Azure Stream Analytics</a:t>
            </a:r>
            <a:r>
              <a:rPr lang="en-US" dirty="0">
                <a:solidFill>
                  <a:srgbClr val="171717"/>
                </a:solidFill>
                <a:latin typeface="Segoe UI" panose="020B0502040204020203" pitchFamily="34" charset="0"/>
              </a:rPr>
              <a:t> - </a:t>
            </a:r>
            <a:r>
              <a:rPr lang="en-US" b="0" i="0" dirty="0">
                <a:solidFill>
                  <a:srgbClr val="171717"/>
                </a:solidFill>
                <a:effectLst/>
                <a:latin typeface="Segoe UI" panose="020B0502040204020203" pitchFamily="34" charset="0"/>
              </a:rPr>
              <a:t>focus is on real-time data </a:t>
            </a:r>
            <a:endParaRPr lang="en-US" dirty="0">
              <a:solidFill>
                <a:srgbClr val="171717"/>
              </a:solidFill>
              <a:latin typeface="Segoe UI" panose="020B0502040204020203" pitchFamily="34" charset="0"/>
            </a:endParaRPr>
          </a:p>
          <a:p>
            <a:r>
              <a:rPr lang="en-IN" b="0" i="0" dirty="0">
                <a:solidFill>
                  <a:srgbClr val="171717"/>
                </a:solidFill>
                <a:effectLst/>
                <a:latin typeface="Segoe UI" panose="020B0502040204020203" pitchFamily="34" charset="0"/>
              </a:rPr>
              <a:t>Azure Synapse supports - OLAP solutions and SQL queries</a:t>
            </a:r>
            <a:endParaRPr lang="en-US" b="0" i="0" dirty="0">
              <a:solidFill>
                <a:srgbClr val="171717"/>
              </a:solidFill>
              <a:effectLst/>
              <a:latin typeface="Segoe UI" panose="020B0502040204020203" pitchFamily="34" charset="0"/>
            </a:endParaRPr>
          </a:p>
          <a:p>
            <a:r>
              <a:rPr lang="en-IN" b="0" i="0" dirty="0">
                <a:solidFill>
                  <a:srgbClr val="171717"/>
                </a:solidFill>
                <a:effectLst/>
                <a:latin typeface="Segoe UI" panose="020B0502040204020203" pitchFamily="34" charset="0"/>
              </a:rPr>
              <a:t>Azure Analysis Services </a:t>
            </a:r>
            <a:r>
              <a:rPr lang="en-US" dirty="0">
                <a:solidFill>
                  <a:srgbClr val="171717"/>
                </a:solidFill>
                <a:latin typeface="Segoe UI" panose="020B0502040204020203" pitchFamily="34" charset="0"/>
              </a:rPr>
              <a:t>-</a:t>
            </a:r>
            <a:r>
              <a:rPr lang="en-US" b="0" i="0" dirty="0">
                <a:solidFill>
                  <a:srgbClr val="171717"/>
                </a:solidFill>
                <a:effectLst/>
                <a:latin typeface="Segoe UI" panose="020B0502040204020203" pitchFamily="34" charset="0"/>
              </a:rPr>
              <a:t>tabular data stored on the service itself, but not multidimensional data.</a:t>
            </a:r>
            <a:endParaRPr lang="en-IN" dirty="0"/>
          </a:p>
        </p:txBody>
      </p:sp>
    </p:spTree>
    <p:extLst>
      <p:ext uri="{BB962C8B-B14F-4D97-AF65-F5344CB8AC3E}">
        <p14:creationId xmlns:p14="http://schemas.microsoft.com/office/powerpoint/2010/main" val="393442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54BE-82E7-4BB9-A339-9B253DA3CB48}"/>
              </a:ext>
            </a:extLst>
          </p:cNvPr>
          <p:cNvSpPr>
            <a:spLocks noGrp="1"/>
          </p:cNvSpPr>
          <p:nvPr>
            <p:ph type="title"/>
          </p:nvPr>
        </p:nvSpPr>
        <p:spPr/>
        <p:txBody>
          <a:bodyPr/>
          <a:lstStyle/>
          <a:p>
            <a:r>
              <a:rPr lang="en-US" dirty="0"/>
              <a:t>Storage Account</a:t>
            </a:r>
            <a:endParaRPr lang="en-IN" dirty="0"/>
          </a:p>
        </p:txBody>
      </p:sp>
      <p:sp>
        <p:nvSpPr>
          <p:cNvPr id="3" name="Content Placeholder 2">
            <a:extLst>
              <a:ext uri="{FF2B5EF4-FFF2-40B4-BE49-F238E27FC236}">
                <a16:creationId xmlns:a16="http://schemas.microsoft.com/office/drawing/2014/main" id="{48D47226-DAD8-4B59-A5E9-B8E48C2FCE6D}"/>
              </a:ext>
            </a:extLst>
          </p:cNvPr>
          <p:cNvSpPr>
            <a:spLocks noGrp="1"/>
          </p:cNvSpPr>
          <p:nvPr>
            <p:ph idx="1"/>
          </p:nvPr>
        </p:nvSpPr>
        <p:spPr/>
        <p:txBody>
          <a:bodyPr>
            <a:normAutofit fontScale="92500" lnSpcReduction="10000"/>
          </a:bodyPr>
          <a:lstStyle/>
          <a:p>
            <a:pPr algn="l"/>
            <a:r>
              <a:rPr lang="en-IN" b="1" i="0" dirty="0">
                <a:solidFill>
                  <a:srgbClr val="171717"/>
                </a:solidFill>
                <a:effectLst/>
                <a:latin typeface="Segoe UI" panose="020B0502040204020203" pitchFamily="34" charset="0"/>
              </a:rPr>
              <a:t>What is Azure Storage?</a:t>
            </a:r>
          </a:p>
          <a:p>
            <a:pPr marL="0" indent="0">
              <a:buNone/>
            </a:pPr>
            <a:br>
              <a:rPr lang="en-IN" dirty="0"/>
            </a:br>
            <a:endParaRPr lang="en-IN" dirty="0"/>
          </a:p>
          <a:p>
            <a:pPr marL="0" indent="0">
              <a:buNone/>
            </a:pPr>
            <a:endParaRPr lang="en-IN" dirty="0"/>
          </a:p>
          <a:p>
            <a:pPr marL="0" indent="0">
              <a:buNone/>
            </a:pPr>
            <a:endParaRPr lang="en-IN" dirty="0"/>
          </a:p>
          <a:p>
            <a:pPr marL="0" indent="0">
              <a:buNone/>
            </a:pPr>
            <a:endParaRPr lang="en-IN" dirty="0"/>
          </a:p>
          <a:p>
            <a:r>
              <a:rPr lang="en-US" b="0" i="0" dirty="0">
                <a:solidFill>
                  <a:srgbClr val="171717"/>
                </a:solidFill>
                <a:effectLst/>
                <a:latin typeface="Segoe UI" panose="020B0502040204020203" pitchFamily="34" charset="0"/>
              </a:rPr>
              <a:t>A </a:t>
            </a:r>
            <a:r>
              <a:rPr lang="en-US" b="0" i="1" dirty="0">
                <a:solidFill>
                  <a:srgbClr val="171717"/>
                </a:solidFill>
                <a:effectLst/>
                <a:latin typeface="Segoe UI" panose="020B0502040204020203" pitchFamily="34" charset="0"/>
              </a:rPr>
              <a:t>storage account</a:t>
            </a:r>
            <a:r>
              <a:rPr lang="en-US" b="0" i="0" dirty="0">
                <a:solidFill>
                  <a:srgbClr val="171717"/>
                </a:solidFill>
                <a:effectLst/>
                <a:latin typeface="Segoe UI" panose="020B0502040204020203" pitchFamily="34" charset="0"/>
              </a:rPr>
              <a:t> is a container that groups a set of Azure Storage services together</a:t>
            </a:r>
            <a:endParaRPr lang="en-IN"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data services like Azure SQL and Azure Cosmos DB are managed as independent Azure resources and cannot be included in a storage account. </a:t>
            </a:r>
            <a:endParaRPr lang="en-IN" dirty="0"/>
          </a:p>
        </p:txBody>
      </p:sp>
      <p:pic>
        <p:nvPicPr>
          <p:cNvPr id="5" name="Picture 4">
            <a:extLst>
              <a:ext uri="{FF2B5EF4-FFF2-40B4-BE49-F238E27FC236}">
                <a16:creationId xmlns:a16="http://schemas.microsoft.com/office/drawing/2014/main" id="{D5B79204-5FE9-493E-9635-A65A5FF35812}"/>
              </a:ext>
            </a:extLst>
          </p:cNvPr>
          <p:cNvPicPr>
            <a:picLocks noChangeAspect="1"/>
          </p:cNvPicPr>
          <p:nvPr/>
        </p:nvPicPr>
        <p:blipFill>
          <a:blip r:embed="rId2"/>
          <a:stretch>
            <a:fillRect/>
          </a:stretch>
        </p:blipFill>
        <p:spPr>
          <a:xfrm>
            <a:off x="3938587" y="2657475"/>
            <a:ext cx="4314825" cy="1543050"/>
          </a:xfrm>
          <a:prstGeom prst="rect">
            <a:avLst/>
          </a:prstGeom>
        </p:spPr>
      </p:pic>
    </p:spTree>
    <p:extLst>
      <p:ext uri="{BB962C8B-B14F-4D97-AF65-F5344CB8AC3E}">
        <p14:creationId xmlns:p14="http://schemas.microsoft.com/office/powerpoint/2010/main" val="3386974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3473</TotalTime>
  <Words>855</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docons</vt:lpstr>
      <vt:lpstr>Segoe UI</vt:lpstr>
      <vt:lpstr>Times New Roman</vt:lpstr>
      <vt:lpstr>Office Theme</vt:lpstr>
      <vt:lpstr>Data Storage Approach </vt:lpstr>
      <vt:lpstr>Classify Your Data</vt:lpstr>
      <vt:lpstr>Scenario  </vt:lpstr>
      <vt:lpstr>  What is a transaction?  </vt:lpstr>
      <vt:lpstr>  Product catalog data  </vt:lpstr>
      <vt:lpstr>  Why not other Azure services?  </vt:lpstr>
      <vt:lpstr>  Photos and videos  </vt:lpstr>
      <vt:lpstr> Business data  </vt:lpstr>
      <vt:lpstr>Storage Account</vt:lpstr>
      <vt:lpstr>Storage account settings  </vt:lpstr>
      <vt:lpstr> How many storage accounts do you need?  </vt:lpstr>
      <vt:lpstr>Redundancy</vt:lpstr>
      <vt:lpstr>Azure Blob Storage</vt:lpstr>
      <vt:lpstr> Azure Files </vt:lpstr>
      <vt:lpstr>Understanding Blob access tiers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Networking Services</dc:title>
  <dc:creator>Krishnaraj Notam</dc:creator>
  <cp:lastModifiedBy>Ramji R</cp:lastModifiedBy>
  <cp:revision>41</cp:revision>
  <dcterms:created xsi:type="dcterms:W3CDTF">2021-04-19T08:14:55Z</dcterms:created>
  <dcterms:modified xsi:type="dcterms:W3CDTF">2021-05-02T11:21:39Z</dcterms:modified>
</cp:coreProperties>
</file>