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Lst>
  <p:sldSz cx="8229600" cy="5143500"/>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35" autoAdjust="0"/>
    <p:restoredTop sz="98464" autoAdjust="0"/>
  </p:normalViewPr>
  <p:slideViewPr>
    <p:cSldViewPr>
      <p:cViewPr>
        <p:scale>
          <a:sx n="150" d="100"/>
          <a:sy n="150" d="100"/>
        </p:scale>
        <p:origin x="-288" y="-80"/>
      </p:cViewPr>
      <p:guideLst>
        <p:guide orient="horz" pos="2880"/>
        <p:guide pos="1944"/>
      </p:guideLst>
    </p:cSldViewPr>
  </p:slideViewPr>
  <p:outlineViewPr>
    <p:cViewPr>
      <p:scale>
        <a:sx n="33" d="100"/>
        <a:sy n="33" d="100"/>
      </p:scale>
      <p:origin x="0" y="71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96F565-CEA7-D04E-AE01-506C76E1DCD9}" type="doc">
      <dgm:prSet loTypeId="urn:microsoft.com/office/officeart/2005/8/layout/chevron1" loCatId="" qsTypeId="urn:microsoft.com/office/officeart/2005/8/quickstyle/simple4" qsCatId="simple" csTypeId="urn:microsoft.com/office/officeart/2005/8/colors/accent2_2" csCatId="accent2" phldr="1"/>
      <dgm:spPr/>
    </dgm:pt>
    <dgm:pt modelId="{5A2DCBC1-83C7-9549-9AAC-7E11E38C5614}">
      <dgm:prSet phldrT="[Text]"/>
      <dgm:spPr/>
      <dgm:t>
        <a:bodyPr/>
        <a:lstStyle/>
        <a:p>
          <a:r>
            <a:rPr lang="en-US" dirty="0" err="1" smtClean="0"/>
            <a:t>DataCollection</a:t>
          </a:r>
          <a:r>
            <a:rPr lang="en-US" dirty="0" smtClean="0"/>
            <a:t> and Understanding </a:t>
          </a:r>
          <a:endParaRPr lang="en-US" dirty="0"/>
        </a:p>
      </dgm:t>
    </dgm:pt>
    <dgm:pt modelId="{064E6A08-3F60-6B4F-9920-74EE07F3B809}" type="parTrans" cxnId="{4A30D862-8D05-A54D-B8A8-BFBF01366177}">
      <dgm:prSet/>
      <dgm:spPr/>
      <dgm:t>
        <a:bodyPr/>
        <a:lstStyle/>
        <a:p>
          <a:endParaRPr lang="en-US"/>
        </a:p>
      </dgm:t>
    </dgm:pt>
    <dgm:pt modelId="{45887C8C-B688-DD4E-B81F-2C5F463F83ED}" type="sibTrans" cxnId="{4A30D862-8D05-A54D-B8A8-BFBF01366177}">
      <dgm:prSet/>
      <dgm:spPr/>
      <dgm:t>
        <a:bodyPr/>
        <a:lstStyle/>
        <a:p>
          <a:endParaRPr lang="en-US"/>
        </a:p>
      </dgm:t>
    </dgm:pt>
    <dgm:pt modelId="{EE16C79E-99D1-CD43-B663-F16D6BB19DB8}">
      <dgm:prSet phldrT="[Text]"/>
      <dgm:spPr/>
      <dgm:t>
        <a:bodyPr/>
        <a:lstStyle/>
        <a:p>
          <a:r>
            <a:rPr lang="en-US" dirty="0" smtClean="0"/>
            <a:t>Data Cleaning and Manipulation </a:t>
          </a:r>
          <a:endParaRPr lang="en-US" dirty="0"/>
        </a:p>
      </dgm:t>
    </dgm:pt>
    <dgm:pt modelId="{DBD784CA-D756-E945-AA99-DC9EE55E3BA5}" type="parTrans" cxnId="{41DE4C47-2189-0646-BA2B-4167ABE9C37B}">
      <dgm:prSet/>
      <dgm:spPr/>
      <dgm:t>
        <a:bodyPr/>
        <a:lstStyle/>
        <a:p>
          <a:endParaRPr lang="en-US"/>
        </a:p>
      </dgm:t>
    </dgm:pt>
    <dgm:pt modelId="{F5910D28-BC83-BD4E-B563-12CD4F4814B9}" type="sibTrans" cxnId="{41DE4C47-2189-0646-BA2B-4167ABE9C37B}">
      <dgm:prSet/>
      <dgm:spPr/>
      <dgm:t>
        <a:bodyPr/>
        <a:lstStyle/>
        <a:p>
          <a:endParaRPr lang="en-US"/>
        </a:p>
      </dgm:t>
    </dgm:pt>
    <dgm:pt modelId="{3A50A089-6F14-E04E-B652-3DCB9927C7D6}">
      <dgm:prSet phldrT="[Text]"/>
      <dgm:spPr/>
      <dgm:t>
        <a:bodyPr/>
        <a:lstStyle/>
        <a:p>
          <a:r>
            <a:rPr lang="en-US" dirty="0" smtClean="0"/>
            <a:t>Exploratory Data Analysis(EDA) </a:t>
          </a:r>
          <a:endParaRPr lang="en-US" dirty="0"/>
        </a:p>
      </dgm:t>
    </dgm:pt>
    <dgm:pt modelId="{45FB801C-5A82-5F47-B0E6-C6A98C9BDA95}" type="parTrans" cxnId="{C7384D8C-8FE6-7C4D-8C4C-07C764156B3C}">
      <dgm:prSet/>
      <dgm:spPr/>
      <dgm:t>
        <a:bodyPr/>
        <a:lstStyle/>
        <a:p>
          <a:endParaRPr lang="en-US"/>
        </a:p>
      </dgm:t>
    </dgm:pt>
    <dgm:pt modelId="{51EA881F-81EC-A643-915B-5CB87CB9A8D1}" type="sibTrans" cxnId="{C7384D8C-8FE6-7C4D-8C4C-07C764156B3C}">
      <dgm:prSet/>
      <dgm:spPr/>
      <dgm:t>
        <a:bodyPr/>
        <a:lstStyle/>
        <a:p>
          <a:endParaRPr lang="en-US"/>
        </a:p>
      </dgm:t>
    </dgm:pt>
    <dgm:pt modelId="{1A3DC5B9-69BF-534F-8301-05F1E361BC54}" type="pres">
      <dgm:prSet presAssocID="{1896F565-CEA7-D04E-AE01-506C76E1DCD9}" presName="Name0" presStyleCnt="0">
        <dgm:presLayoutVars>
          <dgm:dir/>
          <dgm:animLvl val="lvl"/>
          <dgm:resizeHandles val="exact"/>
        </dgm:presLayoutVars>
      </dgm:prSet>
      <dgm:spPr/>
    </dgm:pt>
    <dgm:pt modelId="{526C6425-3A9C-AE4C-ADF2-4A8DEE91AE47}" type="pres">
      <dgm:prSet presAssocID="{5A2DCBC1-83C7-9549-9AAC-7E11E38C5614}" presName="parTxOnly" presStyleLbl="node1" presStyleIdx="0" presStyleCnt="3">
        <dgm:presLayoutVars>
          <dgm:chMax val="0"/>
          <dgm:chPref val="0"/>
          <dgm:bulletEnabled val="1"/>
        </dgm:presLayoutVars>
      </dgm:prSet>
      <dgm:spPr/>
      <dgm:t>
        <a:bodyPr/>
        <a:lstStyle/>
        <a:p>
          <a:endParaRPr lang="en-US"/>
        </a:p>
      </dgm:t>
    </dgm:pt>
    <dgm:pt modelId="{FA397A74-B88C-ED43-A25D-A345E161E83E}" type="pres">
      <dgm:prSet presAssocID="{45887C8C-B688-DD4E-B81F-2C5F463F83ED}" presName="parTxOnlySpace" presStyleCnt="0"/>
      <dgm:spPr/>
    </dgm:pt>
    <dgm:pt modelId="{D3C7EE0E-D2A9-C640-92F3-D8F762634162}" type="pres">
      <dgm:prSet presAssocID="{EE16C79E-99D1-CD43-B663-F16D6BB19DB8}" presName="parTxOnly" presStyleLbl="node1" presStyleIdx="1" presStyleCnt="3" custLinFactNeighborX="-10579" custLinFactNeighborY="-2367">
        <dgm:presLayoutVars>
          <dgm:chMax val="0"/>
          <dgm:chPref val="0"/>
          <dgm:bulletEnabled val="1"/>
        </dgm:presLayoutVars>
      </dgm:prSet>
      <dgm:spPr/>
      <dgm:t>
        <a:bodyPr/>
        <a:lstStyle/>
        <a:p>
          <a:endParaRPr lang="en-US"/>
        </a:p>
      </dgm:t>
    </dgm:pt>
    <dgm:pt modelId="{5050831B-F178-6041-8EBC-E4417CE2E528}" type="pres">
      <dgm:prSet presAssocID="{F5910D28-BC83-BD4E-B563-12CD4F4814B9}" presName="parTxOnlySpace" presStyleCnt="0"/>
      <dgm:spPr/>
    </dgm:pt>
    <dgm:pt modelId="{C916D316-31B1-3E45-B1DD-390A6260CF2E}" type="pres">
      <dgm:prSet presAssocID="{3A50A089-6F14-E04E-B652-3DCB9927C7D6}" presName="parTxOnly" presStyleLbl="node1" presStyleIdx="2" presStyleCnt="3">
        <dgm:presLayoutVars>
          <dgm:chMax val="0"/>
          <dgm:chPref val="0"/>
          <dgm:bulletEnabled val="1"/>
        </dgm:presLayoutVars>
      </dgm:prSet>
      <dgm:spPr/>
      <dgm:t>
        <a:bodyPr/>
        <a:lstStyle/>
        <a:p>
          <a:endParaRPr lang="en-US"/>
        </a:p>
      </dgm:t>
    </dgm:pt>
  </dgm:ptLst>
  <dgm:cxnLst>
    <dgm:cxn modelId="{E9381D8E-5B22-5F49-9FCD-AF00C1F21693}" type="presOf" srcId="{1896F565-CEA7-D04E-AE01-506C76E1DCD9}" destId="{1A3DC5B9-69BF-534F-8301-05F1E361BC54}" srcOrd="0" destOrd="0" presId="urn:microsoft.com/office/officeart/2005/8/layout/chevron1"/>
    <dgm:cxn modelId="{41DE4C47-2189-0646-BA2B-4167ABE9C37B}" srcId="{1896F565-CEA7-D04E-AE01-506C76E1DCD9}" destId="{EE16C79E-99D1-CD43-B663-F16D6BB19DB8}" srcOrd="1" destOrd="0" parTransId="{DBD784CA-D756-E945-AA99-DC9EE55E3BA5}" sibTransId="{F5910D28-BC83-BD4E-B563-12CD4F4814B9}"/>
    <dgm:cxn modelId="{30294502-8265-994E-AA0E-496F7DF8392F}" type="presOf" srcId="{EE16C79E-99D1-CD43-B663-F16D6BB19DB8}" destId="{D3C7EE0E-D2A9-C640-92F3-D8F762634162}" srcOrd="0" destOrd="0" presId="urn:microsoft.com/office/officeart/2005/8/layout/chevron1"/>
    <dgm:cxn modelId="{C7384D8C-8FE6-7C4D-8C4C-07C764156B3C}" srcId="{1896F565-CEA7-D04E-AE01-506C76E1DCD9}" destId="{3A50A089-6F14-E04E-B652-3DCB9927C7D6}" srcOrd="2" destOrd="0" parTransId="{45FB801C-5A82-5F47-B0E6-C6A98C9BDA95}" sibTransId="{51EA881F-81EC-A643-915B-5CB87CB9A8D1}"/>
    <dgm:cxn modelId="{4A30D862-8D05-A54D-B8A8-BFBF01366177}" srcId="{1896F565-CEA7-D04E-AE01-506C76E1DCD9}" destId="{5A2DCBC1-83C7-9549-9AAC-7E11E38C5614}" srcOrd="0" destOrd="0" parTransId="{064E6A08-3F60-6B4F-9920-74EE07F3B809}" sibTransId="{45887C8C-B688-DD4E-B81F-2C5F463F83ED}"/>
    <dgm:cxn modelId="{DA7D0FD4-D044-9741-83E8-447C1EBE32BF}" type="presOf" srcId="{3A50A089-6F14-E04E-B652-3DCB9927C7D6}" destId="{C916D316-31B1-3E45-B1DD-390A6260CF2E}" srcOrd="0" destOrd="0" presId="urn:microsoft.com/office/officeart/2005/8/layout/chevron1"/>
    <dgm:cxn modelId="{427AA4ED-86D5-234A-8433-D3DB0C1AC395}" type="presOf" srcId="{5A2DCBC1-83C7-9549-9AAC-7E11E38C5614}" destId="{526C6425-3A9C-AE4C-ADF2-4A8DEE91AE47}" srcOrd="0" destOrd="0" presId="urn:microsoft.com/office/officeart/2005/8/layout/chevron1"/>
    <dgm:cxn modelId="{B38A1A63-69FE-F141-9867-D1CACA3EB125}" type="presParOf" srcId="{1A3DC5B9-69BF-534F-8301-05F1E361BC54}" destId="{526C6425-3A9C-AE4C-ADF2-4A8DEE91AE47}" srcOrd="0" destOrd="0" presId="urn:microsoft.com/office/officeart/2005/8/layout/chevron1"/>
    <dgm:cxn modelId="{7FE8D1DA-228E-DC46-BFD0-88CE78CF39E7}" type="presParOf" srcId="{1A3DC5B9-69BF-534F-8301-05F1E361BC54}" destId="{FA397A74-B88C-ED43-A25D-A345E161E83E}" srcOrd="1" destOrd="0" presId="urn:microsoft.com/office/officeart/2005/8/layout/chevron1"/>
    <dgm:cxn modelId="{F55F9A43-26BA-7F4A-B4B0-D6A4FB205883}" type="presParOf" srcId="{1A3DC5B9-69BF-534F-8301-05F1E361BC54}" destId="{D3C7EE0E-D2A9-C640-92F3-D8F762634162}" srcOrd="2" destOrd="0" presId="urn:microsoft.com/office/officeart/2005/8/layout/chevron1"/>
    <dgm:cxn modelId="{A81187EB-B3EE-C440-B0C5-3128DF7F7F4F}" type="presParOf" srcId="{1A3DC5B9-69BF-534F-8301-05F1E361BC54}" destId="{5050831B-F178-6041-8EBC-E4417CE2E528}" srcOrd="3" destOrd="0" presId="urn:microsoft.com/office/officeart/2005/8/layout/chevron1"/>
    <dgm:cxn modelId="{248798E0-B4F1-854D-96A8-FCDAF482B782}" type="presParOf" srcId="{1A3DC5B9-69BF-534F-8301-05F1E361BC54}" destId="{C916D316-31B1-3E45-B1DD-390A6260CF2E}"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C6425-3A9C-AE4C-ADF2-4A8DEE91AE47}">
      <dsp:nvSpPr>
        <dsp:cNvPr id="0" name=""/>
        <dsp:cNvSpPr/>
      </dsp:nvSpPr>
      <dsp:spPr>
        <a:xfrm>
          <a:off x="2388" y="179955"/>
          <a:ext cx="2910222" cy="116408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err="1" smtClean="0"/>
            <a:t>DataCollection</a:t>
          </a:r>
          <a:r>
            <a:rPr lang="en-US" sz="2100" kern="1200" dirty="0" smtClean="0"/>
            <a:t> and Understanding </a:t>
          </a:r>
          <a:endParaRPr lang="en-US" sz="2100" kern="1200" dirty="0"/>
        </a:p>
      </dsp:txBody>
      <dsp:txXfrm>
        <a:off x="584432" y="179955"/>
        <a:ext cx="1746134" cy="1164088"/>
      </dsp:txXfrm>
    </dsp:sp>
    <dsp:sp modelId="{D3C7EE0E-D2A9-C640-92F3-D8F762634162}">
      <dsp:nvSpPr>
        <dsp:cNvPr id="0" name=""/>
        <dsp:cNvSpPr/>
      </dsp:nvSpPr>
      <dsp:spPr>
        <a:xfrm>
          <a:off x="2590801" y="152401"/>
          <a:ext cx="2910222" cy="116408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Data Cleaning and Manipulation </a:t>
          </a:r>
          <a:endParaRPr lang="en-US" sz="2100" kern="1200" dirty="0"/>
        </a:p>
      </dsp:txBody>
      <dsp:txXfrm>
        <a:off x="3172845" y="152401"/>
        <a:ext cx="1746134" cy="1164088"/>
      </dsp:txXfrm>
    </dsp:sp>
    <dsp:sp modelId="{C916D316-31B1-3E45-B1DD-390A6260CF2E}">
      <dsp:nvSpPr>
        <dsp:cNvPr id="0" name=""/>
        <dsp:cNvSpPr/>
      </dsp:nvSpPr>
      <dsp:spPr>
        <a:xfrm>
          <a:off x="5240788" y="179955"/>
          <a:ext cx="2910222" cy="116408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Exploratory Data Analysis(EDA) </a:t>
          </a:r>
          <a:endParaRPr lang="en-US" sz="2100" kern="1200" dirty="0"/>
        </a:p>
      </dsp:txBody>
      <dsp:txXfrm>
        <a:off x="5822832" y="179955"/>
        <a:ext cx="1746134" cy="116408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CEE9AE0-CC45-5947-B29B-879F6232C10B}" type="datetimeFigureOut">
              <a:rPr lang="en-US" smtClean="0"/>
              <a:t>5/2/23</a:t>
            </a:fld>
            <a:endParaRPr lang="en-US"/>
          </a:p>
        </p:txBody>
      </p:sp>
      <p:sp>
        <p:nvSpPr>
          <p:cNvPr id="4" name="Slide Image Placeholder 3"/>
          <p:cNvSpPr>
            <a:spLocks noGrp="1" noRot="1" noChangeAspect="1"/>
          </p:cNvSpPr>
          <p:nvPr>
            <p:ph type="sldImg" idx="2"/>
          </p:nvPr>
        </p:nvSpPr>
        <p:spPr>
          <a:xfrm>
            <a:off x="3028950" y="385763"/>
            <a:ext cx="30861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D4540975-19D2-A54C-927B-56DE68705C93}" type="slidenum">
              <a:rPr lang="en-US" smtClean="0"/>
              <a:t>‹#›</a:t>
            </a:fld>
            <a:endParaRPr lang="en-US"/>
          </a:p>
        </p:txBody>
      </p:sp>
    </p:spTree>
    <p:extLst>
      <p:ext uri="{BB962C8B-B14F-4D97-AF65-F5344CB8AC3E}">
        <p14:creationId xmlns:p14="http://schemas.microsoft.com/office/powerpoint/2010/main" val="40814199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40975-19D2-A54C-927B-56DE68705C93}" type="slidenum">
              <a:rPr lang="en-US" smtClean="0"/>
              <a:t>3</a:t>
            </a:fld>
            <a:endParaRPr lang="en-US"/>
          </a:p>
        </p:txBody>
      </p:sp>
    </p:spTree>
    <p:extLst>
      <p:ext uri="{BB962C8B-B14F-4D97-AF65-F5344CB8AC3E}">
        <p14:creationId xmlns:p14="http://schemas.microsoft.com/office/powerpoint/2010/main" val="143144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540975-19D2-A54C-927B-56DE68705C93}" type="slidenum">
              <a:rPr lang="en-US" smtClean="0"/>
              <a:t>6</a:t>
            </a:fld>
            <a:endParaRPr lang="en-US"/>
          </a:p>
        </p:txBody>
      </p:sp>
    </p:spTree>
    <p:extLst>
      <p:ext uri="{BB962C8B-B14F-4D97-AF65-F5344CB8AC3E}">
        <p14:creationId xmlns:p14="http://schemas.microsoft.com/office/powerpoint/2010/main" val="428761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17220" y="1594486"/>
            <a:ext cx="6995160" cy="3231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234440" y="2880361"/>
            <a:ext cx="5760720" cy="64633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134F5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200" b="1" i="0">
                <a:solidFill>
                  <a:srgbClr val="CC0000"/>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134F5C"/>
                </a:solidFill>
                <a:latin typeface="Arial"/>
                <a:cs typeface="Arial"/>
              </a:defRPr>
            </a:lvl1pPr>
          </a:lstStyle>
          <a:p>
            <a:endParaRPr/>
          </a:p>
        </p:txBody>
      </p:sp>
      <p:sp>
        <p:nvSpPr>
          <p:cNvPr id="3" name="Holder 3"/>
          <p:cNvSpPr>
            <a:spLocks noGrp="1"/>
          </p:cNvSpPr>
          <p:nvPr>
            <p:ph sz="half" idx="2"/>
          </p:nvPr>
        </p:nvSpPr>
        <p:spPr>
          <a:xfrm>
            <a:off x="411480" y="1183005"/>
            <a:ext cx="3579876" cy="64633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238244" y="1183005"/>
            <a:ext cx="3579876" cy="64633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rgbClr val="134F5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742678" y="66526"/>
            <a:ext cx="313756" cy="357955"/>
          </a:xfrm>
          <a:prstGeom prst="rect">
            <a:avLst/>
          </a:prstGeom>
        </p:spPr>
      </p:pic>
      <p:sp>
        <p:nvSpPr>
          <p:cNvPr id="2" name="Holder 2"/>
          <p:cNvSpPr>
            <a:spLocks noGrp="1"/>
          </p:cNvSpPr>
          <p:nvPr>
            <p:ph type="title"/>
          </p:nvPr>
        </p:nvSpPr>
        <p:spPr>
          <a:xfrm>
            <a:off x="311129" y="58638"/>
            <a:ext cx="1701927" cy="323165"/>
          </a:xfrm>
          <a:prstGeom prst="rect">
            <a:avLst/>
          </a:prstGeom>
        </p:spPr>
        <p:txBody>
          <a:bodyPr wrap="square" lIns="0" tIns="0" rIns="0" bIns="0">
            <a:spAutoFit/>
          </a:bodyPr>
          <a:lstStyle>
            <a:lvl1pPr>
              <a:defRPr sz="2100" b="1" i="0">
                <a:solidFill>
                  <a:srgbClr val="134F5C"/>
                </a:solidFill>
                <a:latin typeface="Arial"/>
                <a:cs typeface="Arial"/>
              </a:defRPr>
            </a:lvl1pPr>
          </a:lstStyle>
          <a:p>
            <a:endParaRPr/>
          </a:p>
        </p:txBody>
      </p:sp>
      <p:sp>
        <p:nvSpPr>
          <p:cNvPr id="3" name="Holder 3"/>
          <p:cNvSpPr>
            <a:spLocks noGrp="1"/>
          </p:cNvSpPr>
          <p:nvPr>
            <p:ph type="body" idx="1"/>
          </p:nvPr>
        </p:nvSpPr>
        <p:spPr>
          <a:xfrm>
            <a:off x="1684833" y="890499"/>
            <a:ext cx="4859934" cy="646331"/>
          </a:xfrm>
          <a:prstGeom prst="rect">
            <a:avLst/>
          </a:prstGeom>
        </p:spPr>
        <p:txBody>
          <a:bodyPr wrap="square" lIns="0" tIns="0" rIns="0" bIns="0">
            <a:spAutoFit/>
          </a:bodyPr>
          <a:lstStyle>
            <a:lvl1pPr>
              <a:defRPr sz="4200" b="1" i="0">
                <a:solidFill>
                  <a:srgbClr val="CC0000"/>
                </a:solidFill>
                <a:latin typeface="Verdana"/>
                <a:cs typeface="Verdana"/>
              </a:defRPr>
            </a:lvl1pPr>
          </a:lstStyle>
          <a:p>
            <a:endParaRPr/>
          </a:p>
        </p:txBody>
      </p:sp>
      <p:sp>
        <p:nvSpPr>
          <p:cNvPr id="4" name="Holder 4"/>
          <p:cNvSpPr>
            <a:spLocks noGrp="1"/>
          </p:cNvSpPr>
          <p:nvPr>
            <p:ph type="ftr" sz="quarter" idx="5"/>
          </p:nvPr>
        </p:nvSpPr>
        <p:spPr>
          <a:xfrm>
            <a:off x="2798064" y="4783456"/>
            <a:ext cx="263347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11480" y="4783456"/>
            <a:ext cx="189280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5/2/23</a:t>
            </a:fld>
            <a:endParaRPr lang="en-US"/>
          </a:p>
        </p:txBody>
      </p:sp>
      <p:sp>
        <p:nvSpPr>
          <p:cNvPr id="6" name="Holder 6"/>
          <p:cNvSpPr>
            <a:spLocks noGrp="1"/>
          </p:cNvSpPr>
          <p:nvPr>
            <p:ph type="sldNum" sz="quarter" idx="7"/>
          </p:nvPr>
        </p:nvSpPr>
        <p:spPr>
          <a:xfrm>
            <a:off x="5925312" y="4783456"/>
            <a:ext cx="189280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29" y="58640"/>
            <a:ext cx="7369831" cy="2031325"/>
          </a:xfrm>
        </p:spPr>
        <p:txBody>
          <a:bodyPr/>
          <a:lstStyle/>
          <a:p>
            <a:pPr algn="ctr"/>
            <a:r>
              <a:rPr lang="en-US" sz="4400" dirty="0">
                <a:solidFill>
                  <a:srgbClr val="FF0000"/>
                </a:solidFill>
              </a:rPr>
              <a:t>Capstone Project-1 </a:t>
            </a:r>
            <a:r>
              <a:rPr lang="en-US" sz="4400" dirty="0" smtClean="0">
                <a:solidFill>
                  <a:srgbClr val="FF0000"/>
                </a:solidFill>
              </a:rPr>
              <a:t/>
            </a:r>
            <a:br>
              <a:rPr lang="en-US" sz="4400" dirty="0" smtClean="0">
                <a:solidFill>
                  <a:srgbClr val="FF0000"/>
                </a:solidFill>
              </a:rPr>
            </a:br>
            <a:r>
              <a:rPr lang="en-US" sz="4400" dirty="0"/>
              <a:t/>
            </a:r>
            <a:br>
              <a:rPr lang="en-US" sz="4400" dirty="0"/>
            </a:br>
            <a:endParaRPr lang="en-US" sz="4400" dirty="0"/>
          </a:p>
        </p:txBody>
      </p:sp>
      <p:sp>
        <p:nvSpPr>
          <p:cNvPr id="3" name="Text Placeholder 2"/>
          <p:cNvSpPr>
            <a:spLocks noGrp="1"/>
          </p:cNvSpPr>
          <p:nvPr>
            <p:ph type="body" idx="1"/>
          </p:nvPr>
        </p:nvSpPr>
        <p:spPr>
          <a:xfrm>
            <a:off x="1" y="890498"/>
            <a:ext cx="8229599" cy="3539430"/>
          </a:xfrm>
        </p:spPr>
        <p:txBody>
          <a:bodyPr/>
          <a:lstStyle/>
          <a:p>
            <a:pPr algn="ctr"/>
            <a:endParaRPr lang="en-US" sz="3200" dirty="0" smtClean="0">
              <a:solidFill>
                <a:schemeClr val="tx1"/>
              </a:solidFill>
            </a:endParaRPr>
          </a:p>
          <a:p>
            <a:pPr algn="ctr"/>
            <a:r>
              <a:rPr lang="en-US" sz="3200" dirty="0" smtClean="0">
                <a:solidFill>
                  <a:schemeClr val="tx1"/>
                </a:solidFill>
              </a:rPr>
              <a:t>EDA </a:t>
            </a:r>
            <a:r>
              <a:rPr lang="en-US" sz="3200" dirty="0">
                <a:solidFill>
                  <a:schemeClr val="tx1"/>
                </a:solidFill>
              </a:rPr>
              <a:t>On </a:t>
            </a:r>
            <a:r>
              <a:rPr lang="en-US" sz="3200" dirty="0" smtClean="0">
                <a:solidFill>
                  <a:schemeClr val="tx1"/>
                </a:solidFill>
              </a:rPr>
              <a:t>Hotel Booking Analysis                                       </a:t>
            </a:r>
            <a:r>
              <a:rPr lang="en-US" sz="2000" dirty="0" smtClean="0">
                <a:solidFill>
                  <a:schemeClr val="tx1"/>
                </a:solidFill>
              </a:rPr>
              <a:t>by</a:t>
            </a:r>
          </a:p>
          <a:p>
            <a:pPr algn="ctr"/>
            <a:endParaRPr lang="en-US" sz="2000" dirty="0">
              <a:solidFill>
                <a:schemeClr val="tx1"/>
              </a:solidFill>
            </a:endParaRPr>
          </a:p>
          <a:p>
            <a:pPr algn="ctr"/>
            <a:r>
              <a:rPr lang="en-US" sz="4400" dirty="0" err="1">
                <a:solidFill>
                  <a:srgbClr val="FF0000"/>
                </a:solidFill>
              </a:rPr>
              <a:t>Ramji</a:t>
            </a:r>
            <a:r>
              <a:rPr lang="en-US" sz="4400" dirty="0">
                <a:solidFill>
                  <a:srgbClr val="FF0000"/>
                </a:solidFill>
              </a:rPr>
              <a:t> Seth</a:t>
            </a:r>
          </a:p>
          <a:p>
            <a:pPr algn="ctr"/>
            <a:r>
              <a:rPr lang="en-US" sz="4000" dirty="0"/>
              <a:t>(Cohort Cairo) </a:t>
            </a:r>
          </a:p>
          <a:p>
            <a:pPr algn="ctr"/>
            <a:endParaRPr lang="en-US" dirty="0"/>
          </a:p>
        </p:txBody>
      </p:sp>
    </p:spTree>
    <p:extLst>
      <p:ext uri="{BB962C8B-B14F-4D97-AF65-F5344CB8AC3E}">
        <p14:creationId xmlns:p14="http://schemas.microsoft.com/office/powerpoint/2010/main" val="251225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 y="23283"/>
            <a:ext cx="5698067" cy="307777"/>
          </a:xfrm>
        </p:spPr>
        <p:txBody>
          <a:bodyPr/>
          <a:lstStyle/>
          <a:p>
            <a:pPr marL="342900" indent="-342900">
              <a:buFont typeface="Wingdings" charset="2"/>
              <a:buChar char="Ø"/>
            </a:pPr>
            <a:r>
              <a:rPr lang="en-US" sz="2000" dirty="0">
                <a:solidFill>
                  <a:srgbClr val="FF0000"/>
                </a:solidFill>
              </a:rPr>
              <a:t>Exploratory Data Analysis (EDA) :</a:t>
            </a:r>
            <a:endParaRPr lang="en-US" sz="2000" dirty="0"/>
          </a:p>
        </p:txBody>
      </p:sp>
      <p:pic>
        <p:nvPicPr>
          <p:cNvPr id="4" name="Picture 3"/>
          <p:cNvPicPr>
            <a:picLocks noChangeAspect="1"/>
          </p:cNvPicPr>
          <p:nvPr/>
        </p:nvPicPr>
        <p:blipFill>
          <a:blip r:embed="rId2"/>
          <a:stretch>
            <a:fillRect/>
          </a:stretch>
        </p:blipFill>
        <p:spPr>
          <a:xfrm>
            <a:off x="76200" y="361950"/>
            <a:ext cx="2133600" cy="2286000"/>
          </a:xfrm>
          <a:prstGeom prst="rect">
            <a:avLst/>
          </a:prstGeom>
        </p:spPr>
      </p:pic>
      <p:pic>
        <p:nvPicPr>
          <p:cNvPr id="5" name="Picture 4"/>
          <p:cNvPicPr>
            <a:picLocks noChangeAspect="1"/>
          </p:cNvPicPr>
          <p:nvPr/>
        </p:nvPicPr>
        <p:blipFill>
          <a:blip r:embed="rId3"/>
          <a:stretch>
            <a:fillRect/>
          </a:stretch>
        </p:blipFill>
        <p:spPr>
          <a:xfrm>
            <a:off x="2667000" y="361950"/>
            <a:ext cx="1981200" cy="2362200"/>
          </a:xfrm>
          <a:prstGeom prst="rect">
            <a:avLst/>
          </a:prstGeom>
        </p:spPr>
      </p:pic>
      <p:pic>
        <p:nvPicPr>
          <p:cNvPr id="6" name="Picture 5"/>
          <p:cNvPicPr>
            <a:picLocks noChangeAspect="1"/>
          </p:cNvPicPr>
          <p:nvPr/>
        </p:nvPicPr>
        <p:blipFill>
          <a:blip r:embed="rId4"/>
          <a:stretch>
            <a:fillRect/>
          </a:stretch>
        </p:blipFill>
        <p:spPr>
          <a:xfrm>
            <a:off x="5334000" y="361950"/>
            <a:ext cx="2209800" cy="2209800"/>
          </a:xfrm>
          <a:prstGeom prst="rect">
            <a:avLst/>
          </a:prstGeom>
        </p:spPr>
      </p:pic>
      <p:sp>
        <p:nvSpPr>
          <p:cNvPr id="7" name="Rectangle 6"/>
          <p:cNvSpPr/>
          <p:nvPr/>
        </p:nvSpPr>
        <p:spPr>
          <a:xfrm>
            <a:off x="76200" y="3028950"/>
            <a:ext cx="5943600" cy="369332"/>
          </a:xfrm>
          <a:prstGeom prst="rect">
            <a:avLst/>
          </a:prstGeom>
        </p:spPr>
        <p:txBody>
          <a:bodyPr wrap="square">
            <a:spAutoFit/>
          </a:bodyPr>
          <a:lstStyle/>
          <a:p>
            <a:pPr marL="285750" indent="-285750">
              <a:buFont typeface="Wingdings" charset="2"/>
              <a:buChar char="²"/>
            </a:pPr>
            <a:r>
              <a:rPr lang="en-US" dirty="0"/>
              <a:t>Most customers are not repeating their booking.</a:t>
            </a:r>
          </a:p>
        </p:txBody>
      </p:sp>
      <p:sp>
        <p:nvSpPr>
          <p:cNvPr id="8" name="Rectangle 7"/>
          <p:cNvSpPr/>
          <p:nvPr/>
        </p:nvSpPr>
        <p:spPr>
          <a:xfrm>
            <a:off x="76200" y="2647950"/>
            <a:ext cx="1384476" cy="369332"/>
          </a:xfrm>
          <a:prstGeom prst="rect">
            <a:avLst/>
          </a:prstGeom>
        </p:spPr>
        <p:txBody>
          <a:bodyPr wrap="none">
            <a:spAutoFit/>
          </a:bodyPr>
          <a:lstStyle/>
          <a:p>
            <a:r>
              <a:rPr lang="en-US" b="1" dirty="0">
                <a:solidFill>
                  <a:srgbClr val="FF0000"/>
                </a:solidFill>
              </a:rPr>
              <a:t>Conclusions:</a:t>
            </a:r>
          </a:p>
        </p:txBody>
      </p:sp>
      <p:sp>
        <p:nvSpPr>
          <p:cNvPr id="9" name="Rectangle 8"/>
          <p:cNvSpPr/>
          <p:nvPr/>
        </p:nvSpPr>
        <p:spPr>
          <a:xfrm>
            <a:off x="76200" y="3486150"/>
            <a:ext cx="7848600" cy="369332"/>
          </a:xfrm>
          <a:prstGeom prst="rect">
            <a:avLst/>
          </a:prstGeom>
        </p:spPr>
        <p:txBody>
          <a:bodyPr wrap="square">
            <a:spAutoFit/>
          </a:bodyPr>
          <a:lstStyle/>
          <a:p>
            <a:pPr marL="285750" indent="-285750">
              <a:buFont typeface="Wingdings" charset="2"/>
              <a:buChar char="²"/>
            </a:pPr>
            <a:r>
              <a:rPr lang="en-US" dirty="0"/>
              <a:t>Families with children have no particular preference for the hotel type</a:t>
            </a:r>
          </a:p>
        </p:txBody>
      </p:sp>
      <p:sp>
        <p:nvSpPr>
          <p:cNvPr id="10" name="Rectangle 9"/>
          <p:cNvSpPr/>
          <p:nvPr/>
        </p:nvSpPr>
        <p:spPr>
          <a:xfrm>
            <a:off x="76200" y="3943350"/>
            <a:ext cx="7924799" cy="584776"/>
          </a:xfrm>
          <a:prstGeom prst="rect">
            <a:avLst/>
          </a:prstGeom>
        </p:spPr>
        <p:txBody>
          <a:bodyPr wrap="square">
            <a:spAutoFit/>
          </a:bodyPr>
          <a:lstStyle/>
          <a:p>
            <a:pPr marL="457200" indent="-457200">
              <a:buFont typeface="Wingdings" charset="2"/>
              <a:buChar char="²"/>
            </a:pPr>
            <a:r>
              <a:rPr lang="en-US" sz="2400" baseline="30000" dirty="0"/>
              <a:t>City hotels is the most preferred hotel type by the guests. We can say City hotel is the busiest hotel.</a:t>
            </a:r>
            <a:endParaRPr lang="en-US" sz="2400" dirty="0"/>
          </a:p>
        </p:txBody>
      </p:sp>
    </p:spTree>
    <p:extLst>
      <p:ext uri="{BB962C8B-B14F-4D97-AF65-F5344CB8AC3E}">
        <p14:creationId xmlns:p14="http://schemas.microsoft.com/office/powerpoint/2010/main" val="3822995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6623071" cy="307777"/>
          </a:xfrm>
        </p:spPr>
        <p:txBody>
          <a:bodyPr/>
          <a:lstStyle/>
          <a:p>
            <a:pPr marL="342900" indent="-342900">
              <a:buFont typeface="Wingdings" charset="2"/>
              <a:buChar char="Ø"/>
            </a:pPr>
            <a:r>
              <a:rPr lang="en-US" sz="2000" dirty="0">
                <a:solidFill>
                  <a:srgbClr val="FF0000"/>
                </a:solidFill>
              </a:rPr>
              <a:t>Exploratory Data Analysis (EDA) :</a:t>
            </a:r>
            <a:endParaRPr lang="en-US" sz="2000" dirty="0"/>
          </a:p>
        </p:txBody>
      </p:sp>
      <p:pic>
        <p:nvPicPr>
          <p:cNvPr id="4" name="Picture 3"/>
          <p:cNvPicPr>
            <a:picLocks noChangeAspect="1"/>
          </p:cNvPicPr>
          <p:nvPr/>
        </p:nvPicPr>
        <p:blipFill>
          <a:blip r:embed="rId2"/>
          <a:stretch>
            <a:fillRect/>
          </a:stretch>
        </p:blipFill>
        <p:spPr>
          <a:xfrm>
            <a:off x="0" y="361950"/>
            <a:ext cx="2514600" cy="2133600"/>
          </a:xfrm>
          <a:prstGeom prst="rect">
            <a:avLst/>
          </a:prstGeom>
        </p:spPr>
      </p:pic>
      <p:pic>
        <p:nvPicPr>
          <p:cNvPr id="5" name="Picture 4"/>
          <p:cNvPicPr>
            <a:picLocks noChangeAspect="1"/>
          </p:cNvPicPr>
          <p:nvPr/>
        </p:nvPicPr>
        <p:blipFill>
          <a:blip r:embed="rId3"/>
          <a:stretch>
            <a:fillRect/>
          </a:stretch>
        </p:blipFill>
        <p:spPr>
          <a:xfrm>
            <a:off x="2590800" y="438150"/>
            <a:ext cx="2895600" cy="1828800"/>
          </a:xfrm>
          <a:prstGeom prst="rect">
            <a:avLst/>
          </a:prstGeom>
        </p:spPr>
      </p:pic>
      <p:pic>
        <p:nvPicPr>
          <p:cNvPr id="6" name="Picture 5"/>
          <p:cNvPicPr>
            <a:picLocks noChangeAspect="1"/>
          </p:cNvPicPr>
          <p:nvPr/>
        </p:nvPicPr>
        <p:blipFill>
          <a:blip r:embed="rId4"/>
          <a:stretch>
            <a:fillRect/>
          </a:stretch>
        </p:blipFill>
        <p:spPr>
          <a:xfrm>
            <a:off x="5715000" y="361950"/>
            <a:ext cx="2209800" cy="1905000"/>
          </a:xfrm>
          <a:prstGeom prst="rect">
            <a:avLst/>
          </a:prstGeom>
        </p:spPr>
      </p:pic>
      <p:sp>
        <p:nvSpPr>
          <p:cNvPr id="7" name="Rectangle 6"/>
          <p:cNvSpPr/>
          <p:nvPr/>
        </p:nvSpPr>
        <p:spPr>
          <a:xfrm>
            <a:off x="16932" y="3105150"/>
            <a:ext cx="8212667" cy="502702"/>
          </a:xfrm>
          <a:prstGeom prst="rect">
            <a:avLst/>
          </a:prstGeom>
        </p:spPr>
        <p:txBody>
          <a:bodyPr wrap="square">
            <a:spAutoFit/>
          </a:bodyPr>
          <a:lstStyle/>
          <a:p>
            <a:pPr marL="285750" indent="-285750">
              <a:buFont typeface="Wingdings" charset="2"/>
              <a:buChar char="²"/>
            </a:pPr>
            <a:r>
              <a:rPr lang="en-US" sz="2000" baseline="30000" dirty="0"/>
              <a:t>The percentage of 0 changes made in the booking was more than 82 %. Percentage of Single changes made was about 10%.</a:t>
            </a:r>
            <a:endParaRPr lang="en-US" sz="2000" dirty="0"/>
          </a:p>
        </p:txBody>
      </p:sp>
      <p:sp>
        <p:nvSpPr>
          <p:cNvPr id="8" name="Rectangle 7"/>
          <p:cNvSpPr/>
          <p:nvPr/>
        </p:nvSpPr>
        <p:spPr>
          <a:xfrm>
            <a:off x="0" y="2571750"/>
            <a:ext cx="1384476" cy="369332"/>
          </a:xfrm>
          <a:prstGeom prst="rect">
            <a:avLst/>
          </a:prstGeom>
        </p:spPr>
        <p:txBody>
          <a:bodyPr wrap="none">
            <a:spAutoFit/>
          </a:bodyPr>
          <a:lstStyle/>
          <a:p>
            <a:r>
              <a:rPr lang="en-US" b="1" dirty="0">
                <a:solidFill>
                  <a:srgbClr val="FF0000"/>
                </a:solidFill>
              </a:rPr>
              <a:t>Conclusions:</a:t>
            </a:r>
          </a:p>
        </p:txBody>
      </p:sp>
      <p:sp>
        <p:nvSpPr>
          <p:cNvPr id="9" name="Rectangle 8"/>
          <p:cNvSpPr/>
          <p:nvPr/>
        </p:nvSpPr>
        <p:spPr>
          <a:xfrm>
            <a:off x="0" y="3714750"/>
            <a:ext cx="8153400" cy="502702"/>
          </a:xfrm>
          <a:prstGeom prst="rect">
            <a:avLst/>
          </a:prstGeom>
        </p:spPr>
        <p:txBody>
          <a:bodyPr wrap="square">
            <a:spAutoFit/>
          </a:bodyPr>
          <a:lstStyle/>
          <a:p>
            <a:pPr marL="342900" indent="-342900">
              <a:buFont typeface="Wingdings" charset="2"/>
              <a:buChar char="²"/>
            </a:pPr>
            <a:r>
              <a:rPr lang="en-US" sz="2000" baseline="30000" dirty="0" smtClean="0"/>
              <a:t>As </a:t>
            </a:r>
            <a:r>
              <a:rPr lang="en-US" sz="2000" baseline="30000" dirty="0"/>
              <a:t>we can see in the line chart, from June to September most of the bookings happened. It’s Summer time. After September bookings Starts declining</a:t>
            </a:r>
            <a:endParaRPr lang="en-US" sz="2000" dirty="0"/>
          </a:p>
        </p:txBody>
      </p:sp>
      <p:sp>
        <p:nvSpPr>
          <p:cNvPr id="10" name="Rectangle 9"/>
          <p:cNvSpPr/>
          <p:nvPr/>
        </p:nvSpPr>
        <p:spPr>
          <a:xfrm>
            <a:off x="0" y="4248150"/>
            <a:ext cx="8229600" cy="502702"/>
          </a:xfrm>
          <a:prstGeom prst="rect">
            <a:avLst/>
          </a:prstGeom>
        </p:spPr>
        <p:txBody>
          <a:bodyPr wrap="square">
            <a:spAutoFit/>
          </a:bodyPr>
          <a:lstStyle/>
          <a:p>
            <a:pPr marL="342900" indent="-342900">
              <a:buFont typeface="Wingdings" charset="2"/>
              <a:buChar char="²"/>
            </a:pPr>
            <a:r>
              <a:rPr lang="en-US" sz="2000" baseline="30000" dirty="0"/>
              <a:t>Most of the customers(91.6%) do not require car parking spaces. Only 8.3 % people required only 1 car parking space.</a:t>
            </a:r>
            <a:endParaRPr lang="en-US" sz="2000" dirty="0"/>
          </a:p>
        </p:txBody>
      </p:sp>
    </p:spTree>
    <p:extLst>
      <p:ext uri="{BB962C8B-B14F-4D97-AF65-F5344CB8AC3E}">
        <p14:creationId xmlns:p14="http://schemas.microsoft.com/office/powerpoint/2010/main" val="407202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80071" cy="307777"/>
          </a:xfrm>
        </p:spPr>
        <p:txBody>
          <a:bodyPr/>
          <a:lstStyle/>
          <a:p>
            <a:pPr marL="342900" indent="-342900">
              <a:buFont typeface="Wingdings" charset="2"/>
              <a:buChar char="Ø"/>
            </a:pPr>
            <a:r>
              <a:rPr lang="en-US" sz="2000" dirty="0">
                <a:solidFill>
                  <a:srgbClr val="FF0000"/>
                </a:solidFill>
              </a:rPr>
              <a:t>Exploratory Data Analysis (EDA) :</a:t>
            </a:r>
            <a:endParaRPr lang="en-US" sz="2000" dirty="0"/>
          </a:p>
        </p:txBody>
      </p:sp>
      <p:pic>
        <p:nvPicPr>
          <p:cNvPr id="5" name="Picture 4"/>
          <p:cNvPicPr>
            <a:picLocks noChangeAspect="1"/>
          </p:cNvPicPr>
          <p:nvPr/>
        </p:nvPicPr>
        <p:blipFill>
          <a:blip r:embed="rId2"/>
          <a:stretch>
            <a:fillRect/>
          </a:stretch>
        </p:blipFill>
        <p:spPr>
          <a:xfrm>
            <a:off x="76200" y="361950"/>
            <a:ext cx="1998133" cy="2514600"/>
          </a:xfrm>
          <a:prstGeom prst="rect">
            <a:avLst/>
          </a:prstGeom>
        </p:spPr>
      </p:pic>
      <p:pic>
        <p:nvPicPr>
          <p:cNvPr id="6" name="Picture 5"/>
          <p:cNvPicPr>
            <a:picLocks noChangeAspect="1"/>
          </p:cNvPicPr>
          <p:nvPr/>
        </p:nvPicPr>
        <p:blipFill>
          <a:blip r:embed="rId3"/>
          <a:stretch>
            <a:fillRect/>
          </a:stretch>
        </p:blipFill>
        <p:spPr>
          <a:xfrm>
            <a:off x="2286000" y="361950"/>
            <a:ext cx="2819400" cy="2438400"/>
          </a:xfrm>
          <a:prstGeom prst="rect">
            <a:avLst/>
          </a:prstGeom>
        </p:spPr>
      </p:pic>
      <p:pic>
        <p:nvPicPr>
          <p:cNvPr id="7" name="Picture 6"/>
          <p:cNvPicPr>
            <a:picLocks noChangeAspect="1"/>
          </p:cNvPicPr>
          <p:nvPr/>
        </p:nvPicPr>
        <p:blipFill>
          <a:blip r:embed="rId4"/>
          <a:stretch>
            <a:fillRect/>
          </a:stretch>
        </p:blipFill>
        <p:spPr>
          <a:xfrm>
            <a:off x="5410200" y="361950"/>
            <a:ext cx="2551233" cy="2438400"/>
          </a:xfrm>
          <a:prstGeom prst="rect">
            <a:avLst/>
          </a:prstGeom>
        </p:spPr>
      </p:pic>
      <p:sp>
        <p:nvSpPr>
          <p:cNvPr id="8" name="Rectangle 7"/>
          <p:cNvSpPr/>
          <p:nvPr/>
        </p:nvSpPr>
        <p:spPr>
          <a:xfrm>
            <a:off x="76200" y="3409950"/>
            <a:ext cx="7162800" cy="1856918"/>
          </a:xfrm>
          <a:prstGeom prst="rect">
            <a:avLst/>
          </a:prstGeom>
        </p:spPr>
        <p:txBody>
          <a:bodyPr wrap="square">
            <a:spAutoFit/>
          </a:bodyPr>
          <a:lstStyle/>
          <a:p>
            <a:pPr marL="342900" indent="-342900">
              <a:buFont typeface="Wingdings" charset="2"/>
              <a:buChar char="²"/>
            </a:pPr>
            <a:r>
              <a:rPr lang="en-US" sz="2000" baseline="30000" dirty="0" smtClean="0"/>
              <a:t>Average </a:t>
            </a:r>
            <a:r>
              <a:rPr lang="en-US" sz="2000" baseline="30000" dirty="0"/>
              <a:t>ADR for city hotel is high as compared to resort hotels. These City hotels are generating more revenue than the resort hotels</a:t>
            </a:r>
            <a:r>
              <a:rPr lang="en-US" sz="2000" baseline="30000" dirty="0" smtClean="0"/>
              <a:t>.</a:t>
            </a:r>
          </a:p>
          <a:p>
            <a:pPr marL="285750" indent="-285750">
              <a:buFont typeface="Wingdings" charset="2"/>
              <a:buChar char="²"/>
            </a:pPr>
            <a:r>
              <a:rPr lang="en-US" sz="1400" dirty="0" smtClean="0"/>
              <a:t>Waiting </a:t>
            </a:r>
            <a:r>
              <a:rPr lang="en-US" sz="1400" dirty="0"/>
              <a:t>time period for City hotel is high as compared to resort hotels. That means city hotels are much busier than Resort hotel</a:t>
            </a:r>
            <a:r>
              <a:rPr lang="en-US" sz="1600" dirty="0"/>
              <a:t>s. </a:t>
            </a:r>
          </a:p>
          <a:p>
            <a:endParaRPr lang="en-US" sz="2000" baseline="30000" dirty="0"/>
          </a:p>
          <a:p>
            <a:pPr marL="342900" indent="-342900">
              <a:buFont typeface="Wingdings" charset="2"/>
              <a:buChar char="²"/>
            </a:pPr>
            <a:r>
              <a:rPr lang="en-US" sz="2000" baseline="30000" dirty="0" smtClean="0"/>
              <a:t>Average </a:t>
            </a:r>
            <a:r>
              <a:rPr lang="en-US" sz="2000" baseline="30000" dirty="0"/>
              <a:t>lead time for resort hotel is high. It means people plan their trip too early. Usually people prefer resort hotels for longer stays. That’s why people plan early</a:t>
            </a:r>
          </a:p>
          <a:p>
            <a:endParaRPr lang="en-US" dirty="0"/>
          </a:p>
        </p:txBody>
      </p:sp>
      <p:sp>
        <p:nvSpPr>
          <p:cNvPr id="9" name="Rectangle 8"/>
          <p:cNvSpPr/>
          <p:nvPr/>
        </p:nvSpPr>
        <p:spPr>
          <a:xfrm>
            <a:off x="76200" y="2876550"/>
            <a:ext cx="1384476" cy="369332"/>
          </a:xfrm>
          <a:prstGeom prst="rect">
            <a:avLst/>
          </a:prstGeom>
        </p:spPr>
        <p:txBody>
          <a:bodyPr wrap="none">
            <a:spAutoFit/>
          </a:bodyPr>
          <a:lstStyle/>
          <a:p>
            <a:r>
              <a:rPr lang="en-US" b="1" dirty="0">
                <a:solidFill>
                  <a:srgbClr val="FF0000"/>
                </a:solidFill>
              </a:rPr>
              <a:t>Conclusions:</a:t>
            </a:r>
          </a:p>
        </p:txBody>
      </p:sp>
    </p:spTree>
    <p:extLst>
      <p:ext uri="{BB962C8B-B14F-4D97-AF65-F5344CB8AC3E}">
        <p14:creationId xmlns:p14="http://schemas.microsoft.com/office/powerpoint/2010/main" val="317215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 y="14817"/>
            <a:ext cx="7689871" cy="369332"/>
          </a:xfrm>
        </p:spPr>
        <p:txBody>
          <a:bodyPr/>
          <a:lstStyle/>
          <a:p>
            <a:pPr marL="342900" indent="-342900">
              <a:buFont typeface="Wingdings" charset="2"/>
              <a:buChar char="Ø"/>
            </a:pPr>
            <a:r>
              <a:rPr lang="en-US" sz="2400" dirty="0">
                <a:solidFill>
                  <a:srgbClr val="FF0000"/>
                </a:solidFill>
              </a:rPr>
              <a:t>Exploratory Data Analysis (EDA) :</a:t>
            </a:r>
            <a:endParaRPr lang="en-US" dirty="0"/>
          </a:p>
        </p:txBody>
      </p:sp>
      <p:pic>
        <p:nvPicPr>
          <p:cNvPr id="4" name="Picture 3"/>
          <p:cNvPicPr>
            <a:picLocks noChangeAspect="1"/>
          </p:cNvPicPr>
          <p:nvPr/>
        </p:nvPicPr>
        <p:blipFill>
          <a:blip r:embed="rId2"/>
          <a:stretch>
            <a:fillRect/>
          </a:stretch>
        </p:blipFill>
        <p:spPr>
          <a:xfrm>
            <a:off x="33867" y="361950"/>
            <a:ext cx="3623733" cy="2209800"/>
          </a:xfrm>
          <a:prstGeom prst="rect">
            <a:avLst/>
          </a:prstGeom>
        </p:spPr>
      </p:pic>
      <p:pic>
        <p:nvPicPr>
          <p:cNvPr id="5" name="Picture 4"/>
          <p:cNvPicPr>
            <a:picLocks noChangeAspect="1"/>
          </p:cNvPicPr>
          <p:nvPr/>
        </p:nvPicPr>
        <p:blipFill>
          <a:blip r:embed="rId3"/>
          <a:stretch>
            <a:fillRect/>
          </a:stretch>
        </p:blipFill>
        <p:spPr>
          <a:xfrm>
            <a:off x="4038600" y="361950"/>
            <a:ext cx="3581400" cy="2362200"/>
          </a:xfrm>
          <a:prstGeom prst="rect">
            <a:avLst/>
          </a:prstGeom>
        </p:spPr>
      </p:pic>
      <p:sp>
        <p:nvSpPr>
          <p:cNvPr id="7" name="Rectangle 6"/>
          <p:cNvSpPr/>
          <p:nvPr/>
        </p:nvSpPr>
        <p:spPr>
          <a:xfrm>
            <a:off x="16933" y="3181350"/>
            <a:ext cx="8229600" cy="830997"/>
          </a:xfrm>
          <a:prstGeom prst="rect">
            <a:avLst/>
          </a:prstGeom>
        </p:spPr>
        <p:txBody>
          <a:bodyPr wrap="square">
            <a:spAutoFit/>
          </a:bodyPr>
          <a:lstStyle/>
          <a:p>
            <a:pPr marL="285750" indent="-285750">
              <a:buFont typeface="Wingdings" charset="2"/>
              <a:buChar char="²"/>
            </a:pPr>
            <a:r>
              <a:rPr lang="en-US" baseline="30000" dirty="0"/>
              <a:t>Optimal stay in both the type hotel is less than 7 days. Usually people stays for a week</a:t>
            </a:r>
            <a:r>
              <a:rPr lang="en-US" baseline="30000" dirty="0" smtClean="0"/>
              <a:t>.</a:t>
            </a:r>
          </a:p>
          <a:p>
            <a:pPr marL="285750" indent="-285750">
              <a:buFont typeface="Wingdings" charset="2"/>
              <a:buChar char="²"/>
            </a:pPr>
            <a:endParaRPr lang="en-US" baseline="30000" dirty="0"/>
          </a:p>
          <a:p>
            <a:pPr marL="285750" indent="-285750">
              <a:buFont typeface="Wingdings" charset="2"/>
              <a:buChar char="²"/>
            </a:pPr>
            <a:r>
              <a:rPr lang="en-US" baseline="30000" dirty="0" smtClean="0"/>
              <a:t>For </a:t>
            </a:r>
            <a:r>
              <a:rPr lang="en-US" baseline="30000" dirty="0"/>
              <a:t>stay more than 7 days people likes to stay in Resort hotels. As we can see after 7 days City Hotel Bookings are very less as compared to Resort hotels.</a:t>
            </a:r>
          </a:p>
        </p:txBody>
      </p:sp>
      <p:sp>
        <p:nvSpPr>
          <p:cNvPr id="8" name="Rectangle 7"/>
          <p:cNvSpPr/>
          <p:nvPr/>
        </p:nvSpPr>
        <p:spPr>
          <a:xfrm>
            <a:off x="16933" y="2800350"/>
            <a:ext cx="1384476" cy="369332"/>
          </a:xfrm>
          <a:prstGeom prst="rect">
            <a:avLst/>
          </a:prstGeom>
        </p:spPr>
        <p:txBody>
          <a:bodyPr wrap="none">
            <a:spAutoFit/>
          </a:bodyPr>
          <a:lstStyle/>
          <a:p>
            <a:r>
              <a:rPr lang="en-US" b="1" dirty="0">
                <a:solidFill>
                  <a:srgbClr val="FF0000"/>
                </a:solidFill>
              </a:rPr>
              <a:t>Conclusions:</a:t>
            </a:r>
          </a:p>
        </p:txBody>
      </p:sp>
      <p:sp>
        <p:nvSpPr>
          <p:cNvPr id="9" name="Rectangle 8"/>
          <p:cNvSpPr/>
          <p:nvPr/>
        </p:nvSpPr>
        <p:spPr>
          <a:xfrm>
            <a:off x="0" y="4019550"/>
            <a:ext cx="8077200" cy="830997"/>
          </a:xfrm>
          <a:prstGeom prst="rect">
            <a:avLst/>
          </a:prstGeom>
        </p:spPr>
        <p:txBody>
          <a:bodyPr wrap="square">
            <a:spAutoFit/>
          </a:bodyPr>
          <a:lstStyle/>
          <a:p>
            <a:pPr marL="285750" indent="-285750">
              <a:buFont typeface="Wingdings" charset="2"/>
              <a:buChar char="²"/>
            </a:pPr>
            <a:r>
              <a:rPr lang="en-US" baseline="30000" dirty="0" smtClean="0"/>
              <a:t>Almost </a:t>
            </a:r>
            <a:r>
              <a:rPr lang="en-US" baseline="30000" dirty="0"/>
              <a:t>19 % people did not canceled their bookings even after not getting the same room which they reserved while booking hotel. Only 2.5 % people cancelled the booking</a:t>
            </a:r>
            <a:r>
              <a:rPr lang="en-US" baseline="30000" dirty="0" smtClean="0"/>
              <a:t>.</a:t>
            </a:r>
          </a:p>
          <a:p>
            <a:pPr marL="285750" indent="-285750">
              <a:buFont typeface="Wingdings" charset="2"/>
              <a:buChar char="²"/>
            </a:pPr>
            <a:endParaRPr lang="en-US" baseline="30000" dirty="0"/>
          </a:p>
          <a:p>
            <a:pPr marL="285750" indent="-285750">
              <a:buFont typeface="Wingdings" charset="2"/>
              <a:buChar char="²"/>
            </a:pPr>
            <a:r>
              <a:rPr lang="en-US" baseline="30000" dirty="0" smtClean="0"/>
              <a:t>Thus </a:t>
            </a:r>
            <a:r>
              <a:rPr lang="en-US" baseline="30000" dirty="0"/>
              <a:t>not getting the same room as per reserved room is not the reason for booking cancellations.</a:t>
            </a:r>
            <a:endParaRPr lang="en-US" dirty="0"/>
          </a:p>
        </p:txBody>
      </p:sp>
    </p:spTree>
    <p:extLst>
      <p:ext uri="{BB962C8B-B14F-4D97-AF65-F5344CB8AC3E}">
        <p14:creationId xmlns:p14="http://schemas.microsoft.com/office/powerpoint/2010/main" val="22366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4571999" cy="361950"/>
          </a:xfrm>
        </p:spPr>
        <p:txBody>
          <a:bodyPr/>
          <a:lstStyle/>
          <a:p>
            <a:pPr marL="342900" indent="-342900">
              <a:buFont typeface="Wingdings" charset="2"/>
              <a:buChar char="Ø"/>
            </a:pPr>
            <a:r>
              <a:rPr lang="en-US" sz="2000" dirty="0">
                <a:solidFill>
                  <a:srgbClr val="FF0000"/>
                </a:solidFill>
              </a:rPr>
              <a:t>Exploratory Data Analysis (EDA)</a:t>
            </a:r>
            <a:endParaRPr lang="en-US" dirty="0"/>
          </a:p>
        </p:txBody>
      </p:sp>
      <p:pic>
        <p:nvPicPr>
          <p:cNvPr id="4" name="Picture 3"/>
          <p:cNvPicPr>
            <a:picLocks noChangeAspect="1"/>
          </p:cNvPicPr>
          <p:nvPr/>
        </p:nvPicPr>
        <p:blipFill>
          <a:blip r:embed="rId2"/>
          <a:stretch>
            <a:fillRect/>
          </a:stretch>
        </p:blipFill>
        <p:spPr>
          <a:xfrm>
            <a:off x="152400" y="285750"/>
            <a:ext cx="3352800" cy="2667000"/>
          </a:xfrm>
          <a:prstGeom prst="rect">
            <a:avLst/>
          </a:prstGeom>
        </p:spPr>
      </p:pic>
      <p:pic>
        <p:nvPicPr>
          <p:cNvPr id="5" name="Picture 4"/>
          <p:cNvPicPr>
            <a:picLocks noChangeAspect="1"/>
          </p:cNvPicPr>
          <p:nvPr/>
        </p:nvPicPr>
        <p:blipFill>
          <a:blip r:embed="rId3"/>
          <a:stretch>
            <a:fillRect/>
          </a:stretch>
        </p:blipFill>
        <p:spPr>
          <a:xfrm>
            <a:off x="4191000" y="361950"/>
            <a:ext cx="3505200" cy="2514600"/>
          </a:xfrm>
          <a:prstGeom prst="rect">
            <a:avLst/>
          </a:prstGeom>
        </p:spPr>
      </p:pic>
      <p:sp>
        <p:nvSpPr>
          <p:cNvPr id="6" name="Rectangle 5"/>
          <p:cNvSpPr/>
          <p:nvPr/>
        </p:nvSpPr>
        <p:spPr>
          <a:xfrm>
            <a:off x="76200" y="3409950"/>
            <a:ext cx="8077200" cy="461665"/>
          </a:xfrm>
          <a:prstGeom prst="rect">
            <a:avLst/>
          </a:prstGeom>
        </p:spPr>
        <p:txBody>
          <a:bodyPr wrap="square">
            <a:spAutoFit/>
          </a:bodyPr>
          <a:lstStyle/>
          <a:p>
            <a:r>
              <a:rPr lang="en-US" b="1" baseline="30000" dirty="0"/>
              <a:t>Market Segment</a:t>
            </a:r>
            <a:r>
              <a:rPr lang="en-US" b="1" baseline="30000" dirty="0" smtClean="0"/>
              <a:t>:</a:t>
            </a:r>
            <a:endParaRPr lang="en-US" sz="2000" b="1" baseline="30000" dirty="0" smtClean="0"/>
          </a:p>
          <a:p>
            <a:pPr marL="285750" indent="-285750">
              <a:buFont typeface="Wingdings" charset="2"/>
              <a:buChar char="²"/>
            </a:pPr>
            <a:r>
              <a:rPr lang="en-US" baseline="30000" dirty="0" smtClean="0"/>
              <a:t>Online </a:t>
            </a:r>
            <a:r>
              <a:rPr lang="en-US" baseline="30000" dirty="0"/>
              <a:t>TA/TO’ market segment has highest cancellations for city hotels.</a:t>
            </a:r>
            <a:endParaRPr lang="en-US" dirty="0"/>
          </a:p>
        </p:txBody>
      </p:sp>
      <p:sp>
        <p:nvSpPr>
          <p:cNvPr id="7" name="Rectangle 6"/>
          <p:cNvSpPr/>
          <p:nvPr/>
        </p:nvSpPr>
        <p:spPr>
          <a:xfrm>
            <a:off x="0" y="2952750"/>
            <a:ext cx="1384476" cy="369332"/>
          </a:xfrm>
          <a:prstGeom prst="rect">
            <a:avLst/>
          </a:prstGeom>
        </p:spPr>
        <p:txBody>
          <a:bodyPr wrap="none">
            <a:spAutoFit/>
          </a:bodyPr>
          <a:lstStyle/>
          <a:p>
            <a:r>
              <a:rPr lang="en-US" b="1" dirty="0">
                <a:solidFill>
                  <a:srgbClr val="FF0000"/>
                </a:solidFill>
              </a:rPr>
              <a:t>Conclusions:</a:t>
            </a:r>
          </a:p>
        </p:txBody>
      </p:sp>
      <p:sp>
        <p:nvSpPr>
          <p:cNvPr id="8" name="Rectangle 7"/>
          <p:cNvSpPr/>
          <p:nvPr/>
        </p:nvSpPr>
        <p:spPr>
          <a:xfrm>
            <a:off x="33867" y="4019550"/>
            <a:ext cx="8128000" cy="646331"/>
          </a:xfrm>
          <a:prstGeom prst="rect">
            <a:avLst/>
          </a:prstGeom>
        </p:spPr>
        <p:txBody>
          <a:bodyPr wrap="square">
            <a:spAutoFit/>
          </a:bodyPr>
          <a:lstStyle/>
          <a:p>
            <a:r>
              <a:rPr lang="en-US" b="1" baseline="30000" dirty="0"/>
              <a:t>Distribution channel:</a:t>
            </a:r>
          </a:p>
          <a:p>
            <a:pPr marL="285750" indent="-285750">
              <a:buFont typeface="Wingdings" charset="2"/>
              <a:buChar char="²"/>
            </a:pPr>
            <a:r>
              <a:rPr lang="en-US" baseline="30000" dirty="0" smtClean="0"/>
              <a:t>‘TA</a:t>
            </a:r>
            <a:r>
              <a:rPr lang="en-US" baseline="30000" dirty="0"/>
              <a:t>/TO’ distribution channel has highest cancellations for city hotels and more than 6000 cancellations for resort hotels. In order to reduce the cancellations they should improve their cancellation policies and deposit policies.</a:t>
            </a:r>
            <a:endParaRPr lang="en-US" dirty="0"/>
          </a:p>
        </p:txBody>
      </p:sp>
    </p:spTree>
    <p:extLst>
      <p:ext uri="{BB962C8B-B14F-4D97-AF65-F5344CB8AC3E}">
        <p14:creationId xmlns:p14="http://schemas.microsoft.com/office/powerpoint/2010/main" val="1040277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7467600" cy="369332"/>
          </a:xfrm>
        </p:spPr>
        <p:txBody>
          <a:bodyPr/>
          <a:lstStyle/>
          <a:p>
            <a:pPr marL="342900" indent="-342900">
              <a:buFont typeface="Wingdings" charset="2"/>
              <a:buChar char="Ø"/>
            </a:pPr>
            <a:r>
              <a:rPr lang="en-US" sz="2400" dirty="0">
                <a:solidFill>
                  <a:srgbClr val="FF0000"/>
                </a:solidFill>
              </a:rPr>
              <a:t>Exploratory Data Analysis (EDA)</a:t>
            </a:r>
            <a:endParaRPr lang="en-US" dirty="0"/>
          </a:p>
        </p:txBody>
      </p:sp>
      <p:pic>
        <p:nvPicPr>
          <p:cNvPr id="4" name="Picture 3"/>
          <p:cNvPicPr>
            <a:picLocks noChangeAspect="1"/>
          </p:cNvPicPr>
          <p:nvPr/>
        </p:nvPicPr>
        <p:blipFill>
          <a:blip r:embed="rId2"/>
          <a:stretch>
            <a:fillRect/>
          </a:stretch>
        </p:blipFill>
        <p:spPr>
          <a:xfrm>
            <a:off x="0" y="361950"/>
            <a:ext cx="3352800" cy="2743200"/>
          </a:xfrm>
          <a:prstGeom prst="rect">
            <a:avLst/>
          </a:prstGeom>
        </p:spPr>
      </p:pic>
      <p:pic>
        <p:nvPicPr>
          <p:cNvPr id="5" name="Picture 4"/>
          <p:cNvPicPr>
            <a:picLocks noChangeAspect="1"/>
          </p:cNvPicPr>
          <p:nvPr/>
        </p:nvPicPr>
        <p:blipFill>
          <a:blip r:embed="rId3"/>
          <a:stretch>
            <a:fillRect/>
          </a:stretch>
        </p:blipFill>
        <p:spPr>
          <a:xfrm>
            <a:off x="4038600" y="361950"/>
            <a:ext cx="3914688" cy="2819400"/>
          </a:xfrm>
          <a:prstGeom prst="rect">
            <a:avLst/>
          </a:prstGeom>
        </p:spPr>
      </p:pic>
      <p:sp>
        <p:nvSpPr>
          <p:cNvPr id="6" name="Rectangle 5"/>
          <p:cNvSpPr/>
          <p:nvPr/>
        </p:nvSpPr>
        <p:spPr>
          <a:xfrm>
            <a:off x="76200" y="3181350"/>
            <a:ext cx="1384476" cy="369332"/>
          </a:xfrm>
          <a:prstGeom prst="rect">
            <a:avLst/>
          </a:prstGeom>
        </p:spPr>
        <p:txBody>
          <a:bodyPr wrap="none">
            <a:spAutoFit/>
          </a:bodyPr>
          <a:lstStyle/>
          <a:p>
            <a:r>
              <a:rPr lang="en-US" b="1" dirty="0">
                <a:solidFill>
                  <a:srgbClr val="FF0000"/>
                </a:solidFill>
              </a:rPr>
              <a:t>Conclusions:</a:t>
            </a:r>
          </a:p>
        </p:txBody>
      </p:sp>
      <p:sp>
        <p:nvSpPr>
          <p:cNvPr id="7" name="Rectangle 6"/>
          <p:cNvSpPr/>
          <p:nvPr/>
        </p:nvSpPr>
        <p:spPr>
          <a:xfrm>
            <a:off x="76200" y="3562350"/>
            <a:ext cx="8153400" cy="1015663"/>
          </a:xfrm>
          <a:prstGeom prst="rect">
            <a:avLst/>
          </a:prstGeom>
        </p:spPr>
        <p:txBody>
          <a:bodyPr wrap="square">
            <a:spAutoFit/>
          </a:bodyPr>
          <a:lstStyle/>
          <a:p>
            <a:pPr marL="285750" indent="-285750">
              <a:buFont typeface="Wingdings" charset="2"/>
              <a:buChar char="²"/>
            </a:pPr>
            <a:r>
              <a:rPr lang="en-US" baseline="30000" dirty="0" smtClean="0"/>
              <a:t>Resort </a:t>
            </a:r>
            <a:r>
              <a:rPr lang="en-US" baseline="30000" dirty="0"/>
              <a:t>hotels had the highest </a:t>
            </a:r>
            <a:r>
              <a:rPr lang="en-US" baseline="30000" dirty="0" err="1"/>
              <a:t>adr</a:t>
            </a:r>
            <a:r>
              <a:rPr lang="en-US" baseline="30000" dirty="0"/>
              <a:t> in June ,July and August than the City hotels. But in other months </a:t>
            </a:r>
            <a:r>
              <a:rPr lang="en-US" baseline="30000" dirty="0" err="1"/>
              <a:t>adr</a:t>
            </a:r>
            <a:r>
              <a:rPr lang="en-US" baseline="30000" dirty="0"/>
              <a:t> of Resort hotel was less than the City </a:t>
            </a:r>
            <a:r>
              <a:rPr lang="en-US" baseline="30000" dirty="0" smtClean="0"/>
              <a:t>hotels</a:t>
            </a:r>
          </a:p>
          <a:p>
            <a:pPr marL="285750" indent="-285750">
              <a:buFont typeface="Wingdings" charset="2"/>
              <a:buChar char="²"/>
            </a:pPr>
            <a:endParaRPr lang="en-US" baseline="30000" dirty="0"/>
          </a:p>
          <a:p>
            <a:pPr marL="285750" indent="-285750">
              <a:buFont typeface="Wingdings" charset="2"/>
              <a:buChar char="²"/>
            </a:pPr>
            <a:r>
              <a:rPr lang="en-US" baseline="30000" dirty="0" smtClean="0"/>
              <a:t>Thus </a:t>
            </a:r>
            <a:r>
              <a:rPr lang="en-US" baseline="30000" dirty="0"/>
              <a:t>we can say that, the January, February, March, April ,November and December are the good months for customers to get good </a:t>
            </a:r>
            <a:r>
              <a:rPr lang="en-US" baseline="30000" dirty="0" err="1"/>
              <a:t>adr</a:t>
            </a:r>
            <a:endParaRPr lang="en-US" dirty="0"/>
          </a:p>
        </p:txBody>
      </p:sp>
      <p:sp>
        <p:nvSpPr>
          <p:cNvPr id="8" name="Rectangle 7"/>
          <p:cNvSpPr/>
          <p:nvPr/>
        </p:nvSpPr>
        <p:spPr>
          <a:xfrm>
            <a:off x="0" y="4552950"/>
            <a:ext cx="8001000" cy="461665"/>
          </a:xfrm>
          <a:prstGeom prst="rect">
            <a:avLst/>
          </a:prstGeom>
        </p:spPr>
        <p:txBody>
          <a:bodyPr wrap="square">
            <a:spAutoFit/>
          </a:bodyPr>
          <a:lstStyle/>
          <a:p>
            <a:pPr marL="285750" indent="-285750">
              <a:buFont typeface="Wingdings" charset="2"/>
              <a:buChar char="²"/>
            </a:pPr>
            <a:r>
              <a:rPr lang="en-US" baseline="30000" dirty="0" smtClean="0"/>
              <a:t>Resort </a:t>
            </a:r>
            <a:r>
              <a:rPr lang="en-US" baseline="30000" dirty="0"/>
              <a:t>hotels has the most repeated guests. In order to get increase the count of repeated guests hotel management need to take the valuable feedbacks from the guests and try to give good service.</a:t>
            </a:r>
            <a:endParaRPr lang="en-US" dirty="0"/>
          </a:p>
        </p:txBody>
      </p:sp>
    </p:spTree>
    <p:extLst>
      <p:ext uri="{BB962C8B-B14F-4D97-AF65-F5344CB8AC3E}">
        <p14:creationId xmlns:p14="http://schemas.microsoft.com/office/powerpoint/2010/main" val="199770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8638"/>
            <a:ext cx="7467600" cy="307777"/>
          </a:xfrm>
        </p:spPr>
        <p:txBody>
          <a:bodyPr/>
          <a:lstStyle/>
          <a:p>
            <a:pPr marL="342900" indent="-342900">
              <a:buFont typeface="Wingdings" charset="2"/>
              <a:buChar char="Ø"/>
            </a:pPr>
            <a:r>
              <a:rPr lang="en-US" sz="2000" dirty="0">
                <a:solidFill>
                  <a:srgbClr val="FF0000"/>
                </a:solidFill>
              </a:rPr>
              <a:t>Exploratory Data Analysis (EDA)</a:t>
            </a:r>
            <a:endParaRPr lang="en-US" dirty="0"/>
          </a:p>
        </p:txBody>
      </p:sp>
      <p:pic>
        <p:nvPicPr>
          <p:cNvPr id="4" name="Picture 3"/>
          <p:cNvPicPr>
            <a:picLocks noChangeAspect="1"/>
          </p:cNvPicPr>
          <p:nvPr/>
        </p:nvPicPr>
        <p:blipFill>
          <a:blip r:embed="rId2"/>
          <a:stretch>
            <a:fillRect/>
          </a:stretch>
        </p:blipFill>
        <p:spPr>
          <a:xfrm>
            <a:off x="0" y="514350"/>
            <a:ext cx="5207000" cy="3200400"/>
          </a:xfrm>
          <a:prstGeom prst="rect">
            <a:avLst/>
          </a:prstGeom>
        </p:spPr>
      </p:pic>
      <p:sp>
        <p:nvSpPr>
          <p:cNvPr id="6" name="Rectangle 5"/>
          <p:cNvSpPr/>
          <p:nvPr/>
        </p:nvSpPr>
        <p:spPr>
          <a:xfrm>
            <a:off x="228600" y="4248150"/>
            <a:ext cx="7086600" cy="338554"/>
          </a:xfrm>
          <a:prstGeom prst="rect">
            <a:avLst/>
          </a:prstGeom>
        </p:spPr>
        <p:txBody>
          <a:bodyPr wrap="square">
            <a:spAutoFit/>
          </a:bodyPr>
          <a:lstStyle/>
          <a:p>
            <a:pPr marL="342900" indent="-342900">
              <a:buFont typeface="Wingdings" charset="2"/>
              <a:buChar char="²"/>
            </a:pPr>
            <a:r>
              <a:rPr lang="en-US" sz="2400" baseline="30000" dirty="0"/>
              <a:t>Booking cancellation rate is high for City hotels which almost 30 %.</a:t>
            </a:r>
            <a:endParaRPr lang="en-US" sz="2400" dirty="0"/>
          </a:p>
        </p:txBody>
      </p:sp>
      <p:sp>
        <p:nvSpPr>
          <p:cNvPr id="7" name="Rectangle 6"/>
          <p:cNvSpPr/>
          <p:nvPr/>
        </p:nvSpPr>
        <p:spPr>
          <a:xfrm>
            <a:off x="152400" y="3714750"/>
            <a:ext cx="1384476" cy="369332"/>
          </a:xfrm>
          <a:prstGeom prst="rect">
            <a:avLst/>
          </a:prstGeom>
        </p:spPr>
        <p:txBody>
          <a:bodyPr wrap="none">
            <a:spAutoFit/>
          </a:bodyPr>
          <a:lstStyle/>
          <a:p>
            <a:r>
              <a:rPr lang="en-US" b="1" dirty="0">
                <a:solidFill>
                  <a:srgbClr val="FF0000"/>
                </a:solidFill>
              </a:rPr>
              <a:t>Conclusions:</a:t>
            </a:r>
          </a:p>
        </p:txBody>
      </p:sp>
    </p:spTree>
    <p:extLst>
      <p:ext uri="{BB962C8B-B14F-4D97-AF65-F5344CB8AC3E}">
        <p14:creationId xmlns:p14="http://schemas.microsoft.com/office/powerpoint/2010/main" val="2799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50"/>
            <a:ext cx="5486399" cy="445532"/>
          </a:xfrm>
        </p:spPr>
        <p:txBody>
          <a:bodyPr/>
          <a:lstStyle/>
          <a:p>
            <a:pPr marL="342900" indent="-342900">
              <a:buFont typeface="Wingdings" charset="2"/>
              <a:buChar char="Ø"/>
            </a:pPr>
            <a:r>
              <a:rPr lang="en-US" sz="2400" dirty="0">
                <a:solidFill>
                  <a:srgbClr val="FF0000"/>
                </a:solidFill>
              </a:rPr>
              <a:t>Exploratory Data Analysis (EDA)</a:t>
            </a:r>
            <a:endParaRPr lang="en-US" dirty="0"/>
          </a:p>
        </p:txBody>
      </p:sp>
      <p:pic>
        <p:nvPicPr>
          <p:cNvPr id="5" name="Picture 4"/>
          <p:cNvPicPr>
            <a:picLocks noChangeAspect="1"/>
          </p:cNvPicPr>
          <p:nvPr/>
        </p:nvPicPr>
        <p:blipFill>
          <a:blip r:embed="rId2"/>
          <a:stretch>
            <a:fillRect/>
          </a:stretch>
        </p:blipFill>
        <p:spPr>
          <a:xfrm>
            <a:off x="0" y="742950"/>
            <a:ext cx="4648200" cy="4343400"/>
          </a:xfrm>
          <a:prstGeom prst="rect">
            <a:avLst/>
          </a:prstGeom>
        </p:spPr>
      </p:pic>
      <p:sp>
        <p:nvSpPr>
          <p:cNvPr id="7" name="Rectangle 6"/>
          <p:cNvSpPr/>
          <p:nvPr/>
        </p:nvSpPr>
        <p:spPr>
          <a:xfrm>
            <a:off x="4800600" y="666750"/>
            <a:ext cx="3200400" cy="4196020"/>
          </a:xfrm>
          <a:prstGeom prst="rect">
            <a:avLst/>
          </a:prstGeom>
        </p:spPr>
        <p:txBody>
          <a:bodyPr wrap="square">
            <a:spAutoFit/>
          </a:bodyPr>
          <a:lstStyle/>
          <a:p>
            <a:pPr marL="285750" indent="-285750">
              <a:buFont typeface="Wingdings" charset="2"/>
              <a:buChar char="²"/>
            </a:pPr>
            <a:r>
              <a:rPr lang="en-US" sz="2000" baseline="30000" dirty="0" smtClean="0"/>
              <a:t>is </a:t>
            </a:r>
            <a:r>
              <a:rPr lang="en-US" sz="2000" baseline="30000" dirty="0"/>
              <a:t>canceled and </a:t>
            </a:r>
            <a:r>
              <a:rPr lang="en-US" sz="2000" baseline="30000" dirty="0" err="1"/>
              <a:t>same_room_alloted_or_not</a:t>
            </a:r>
            <a:r>
              <a:rPr lang="en-US" sz="2000" baseline="30000" dirty="0"/>
              <a:t> are negatively correlated. Not getting the same room as per reserved room is not the reason for booking cancellations</a:t>
            </a:r>
            <a:r>
              <a:rPr lang="en-US" sz="2000" baseline="30000" dirty="0" smtClean="0"/>
              <a:t>.</a:t>
            </a:r>
          </a:p>
          <a:p>
            <a:pPr marL="285750" indent="-285750">
              <a:buFont typeface="Wingdings" charset="2"/>
              <a:buChar char="²"/>
            </a:pPr>
            <a:endParaRPr lang="en-US" sz="2000" baseline="30000" dirty="0"/>
          </a:p>
          <a:p>
            <a:pPr marL="285750" indent="-285750">
              <a:buFont typeface="Wingdings" charset="2"/>
              <a:buChar char="²"/>
            </a:pPr>
            <a:r>
              <a:rPr lang="en-US" sz="2000" baseline="30000" dirty="0" smtClean="0"/>
              <a:t>lead</a:t>
            </a:r>
            <a:r>
              <a:rPr lang="en-US" sz="2000" baseline="30000" dirty="0"/>
              <a:t>-time and total stay is positively correlated means that the more the guest’s stay, more will be the lead time</a:t>
            </a:r>
            <a:r>
              <a:rPr lang="en-US" sz="2000" baseline="30000" dirty="0" smtClean="0"/>
              <a:t>.</a:t>
            </a:r>
          </a:p>
          <a:p>
            <a:pPr marL="285750" indent="-285750">
              <a:buFont typeface="Wingdings" charset="2"/>
              <a:buChar char="²"/>
            </a:pPr>
            <a:endParaRPr lang="en-US" sz="2000" baseline="30000" dirty="0"/>
          </a:p>
          <a:p>
            <a:pPr marL="285750" indent="-285750">
              <a:buFont typeface="Wingdings" charset="2"/>
              <a:buChar char="²"/>
            </a:pPr>
            <a:r>
              <a:rPr lang="en-US" sz="2000" baseline="30000" dirty="0" smtClean="0"/>
              <a:t>ADR </a:t>
            </a:r>
            <a:r>
              <a:rPr lang="en-US" sz="2000" baseline="30000" dirty="0"/>
              <a:t>and total people are highly correlated. That means more the people more will be the </a:t>
            </a:r>
            <a:r>
              <a:rPr lang="en-US" sz="2000" baseline="30000" dirty="0" err="1"/>
              <a:t>adr</a:t>
            </a:r>
            <a:r>
              <a:rPr lang="en-US" sz="2000" baseline="30000" dirty="0"/>
              <a:t>. High </a:t>
            </a:r>
            <a:r>
              <a:rPr lang="en-US" sz="2000" baseline="30000" dirty="0" err="1"/>
              <a:t>adr</a:t>
            </a:r>
            <a:r>
              <a:rPr lang="en-US" sz="2000" baseline="30000" dirty="0"/>
              <a:t> means high </a:t>
            </a:r>
            <a:r>
              <a:rPr lang="en-US" sz="2000" baseline="30000" dirty="0" smtClean="0"/>
              <a:t>revenue</a:t>
            </a:r>
          </a:p>
          <a:p>
            <a:pPr marL="285750" indent="-285750">
              <a:buFont typeface="Wingdings" charset="2"/>
              <a:buChar char="²"/>
            </a:pPr>
            <a:endParaRPr lang="en-US" sz="2000" baseline="30000" dirty="0"/>
          </a:p>
          <a:p>
            <a:pPr marL="285750" indent="-285750">
              <a:buFont typeface="Wingdings" charset="2"/>
              <a:buChar char="²"/>
            </a:pPr>
            <a:r>
              <a:rPr lang="en-US" sz="2000" baseline="30000" dirty="0" err="1" smtClean="0"/>
              <a:t>is_repeated_guest</a:t>
            </a:r>
            <a:r>
              <a:rPr lang="en-US" sz="2000" baseline="30000" dirty="0" smtClean="0"/>
              <a:t> </a:t>
            </a:r>
            <a:r>
              <a:rPr lang="en-US" sz="2000" baseline="30000" dirty="0"/>
              <a:t>and </a:t>
            </a:r>
            <a:r>
              <a:rPr lang="en-US" sz="2000" baseline="30000" dirty="0" err="1"/>
              <a:t>previous_bookings</a:t>
            </a:r>
            <a:r>
              <a:rPr lang="en-US" sz="2000" baseline="30000" dirty="0"/>
              <a:t> </a:t>
            </a:r>
            <a:r>
              <a:rPr lang="en-US" sz="2000" baseline="30000" dirty="0" err="1"/>
              <a:t>Not_canceled</a:t>
            </a:r>
            <a:r>
              <a:rPr lang="en-US" sz="2000" baseline="30000" dirty="0"/>
              <a:t> has strong correlation. May be repeated guests are not more likely to cancel their bookings.</a:t>
            </a:r>
            <a:endParaRPr lang="en-US" sz="2000" dirty="0"/>
          </a:p>
        </p:txBody>
      </p:sp>
      <p:sp>
        <p:nvSpPr>
          <p:cNvPr id="8" name="Rectangle 7"/>
          <p:cNvSpPr/>
          <p:nvPr/>
        </p:nvSpPr>
        <p:spPr>
          <a:xfrm>
            <a:off x="5638800" y="285750"/>
            <a:ext cx="1384476" cy="369332"/>
          </a:xfrm>
          <a:prstGeom prst="rect">
            <a:avLst/>
          </a:prstGeom>
        </p:spPr>
        <p:txBody>
          <a:bodyPr wrap="none">
            <a:spAutoFit/>
          </a:bodyPr>
          <a:lstStyle/>
          <a:p>
            <a:r>
              <a:rPr lang="en-US" b="1" dirty="0">
                <a:solidFill>
                  <a:srgbClr val="FF0000"/>
                </a:solidFill>
              </a:rPr>
              <a:t>Conclusions:</a:t>
            </a:r>
          </a:p>
        </p:txBody>
      </p:sp>
    </p:spTree>
    <p:extLst>
      <p:ext uri="{BB962C8B-B14F-4D97-AF65-F5344CB8AC3E}">
        <p14:creationId xmlns:p14="http://schemas.microsoft.com/office/powerpoint/2010/main" val="530001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3283"/>
            <a:ext cx="7467600" cy="307777"/>
          </a:xfrm>
        </p:spPr>
        <p:txBody>
          <a:bodyPr/>
          <a:lstStyle/>
          <a:p>
            <a:pPr marL="342900" indent="-342900">
              <a:buFont typeface="Wingdings" charset="2"/>
              <a:buChar char="Ø"/>
            </a:pPr>
            <a:r>
              <a:rPr lang="en-US" sz="2000" dirty="0">
                <a:solidFill>
                  <a:srgbClr val="FF0000"/>
                </a:solidFill>
              </a:rPr>
              <a:t>Exploratory Data Analysis (EDA)</a:t>
            </a:r>
            <a:endParaRPr lang="en-US" dirty="0"/>
          </a:p>
        </p:txBody>
      </p:sp>
      <p:pic>
        <p:nvPicPr>
          <p:cNvPr id="4" name="Picture 3"/>
          <p:cNvPicPr>
            <a:picLocks noChangeAspect="1"/>
          </p:cNvPicPr>
          <p:nvPr/>
        </p:nvPicPr>
        <p:blipFill>
          <a:blip r:embed="rId2"/>
          <a:stretch>
            <a:fillRect/>
          </a:stretch>
        </p:blipFill>
        <p:spPr>
          <a:xfrm>
            <a:off x="228600" y="514350"/>
            <a:ext cx="6019800" cy="3276600"/>
          </a:xfrm>
          <a:prstGeom prst="rect">
            <a:avLst/>
          </a:prstGeom>
        </p:spPr>
      </p:pic>
      <p:sp>
        <p:nvSpPr>
          <p:cNvPr id="5" name="Rectangle 4"/>
          <p:cNvSpPr/>
          <p:nvPr/>
        </p:nvSpPr>
        <p:spPr>
          <a:xfrm>
            <a:off x="0" y="4324350"/>
            <a:ext cx="6248400" cy="369332"/>
          </a:xfrm>
          <a:prstGeom prst="rect">
            <a:avLst/>
          </a:prstGeom>
        </p:spPr>
        <p:txBody>
          <a:bodyPr wrap="square">
            <a:spAutoFit/>
          </a:bodyPr>
          <a:lstStyle/>
          <a:p>
            <a:r>
              <a:rPr lang="en-US" dirty="0"/>
              <a:t>Not Repeated guests are more likely to cancel their bookings.</a:t>
            </a:r>
          </a:p>
        </p:txBody>
      </p:sp>
      <p:sp>
        <p:nvSpPr>
          <p:cNvPr id="6" name="Rectangle 5"/>
          <p:cNvSpPr/>
          <p:nvPr/>
        </p:nvSpPr>
        <p:spPr>
          <a:xfrm>
            <a:off x="76200" y="4019550"/>
            <a:ext cx="1384476" cy="369332"/>
          </a:xfrm>
          <a:prstGeom prst="rect">
            <a:avLst/>
          </a:prstGeom>
        </p:spPr>
        <p:txBody>
          <a:bodyPr wrap="none">
            <a:spAutoFit/>
          </a:bodyPr>
          <a:lstStyle/>
          <a:p>
            <a:r>
              <a:rPr lang="en-US" b="1" dirty="0">
                <a:solidFill>
                  <a:srgbClr val="FF0000"/>
                </a:solidFill>
              </a:rPr>
              <a:t>Conclusions:</a:t>
            </a:r>
          </a:p>
        </p:txBody>
      </p:sp>
    </p:spTree>
    <p:extLst>
      <p:ext uri="{BB962C8B-B14F-4D97-AF65-F5344CB8AC3E}">
        <p14:creationId xmlns:p14="http://schemas.microsoft.com/office/powerpoint/2010/main" val="1348211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8638"/>
            <a:ext cx="7543800" cy="369332"/>
          </a:xfrm>
        </p:spPr>
        <p:txBody>
          <a:bodyPr/>
          <a:lstStyle/>
          <a:p>
            <a:pPr marL="342900" indent="-342900">
              <a:buFont typeface="Wingdings" charset="2"/>
              <a:buChar char="Ø"/>
            </a:pPr>
            <a:r>
              <a:rPr lang="en-US" sz="2400" dirty="0">
                <a:solidFill>
                  <a:srgbClr val="FF0000"/>
                </a:solidFill>
              </a:rPr>
              <a:t>Exploratory Data Analysis (EDA)</a:t>
            </a:r>
            <a:endParaRPr lang="en-US" dirty="0"/>
          </a:p>
        </p:txBody>
      </p:sp>
      <p:pic>
        <p:nvPicPr>
          <p:cNvPr id="4" name="Picture 3"/>
          <p:cNvPicPr>
            <a:picLocks noChangeAspect="1"/>
          </p:cNvPicPr>
          <p:nvPr/>
        </p:nvPicPr>
        <p:blipFill>
          <a:blip r:embed="rId2"/>
          <a:stretch>
            <a:fillRect/>
          </a:stretch>
        </p:blipFill>
        <p:spPr>
          <a:xfrm>
            <a:off x="76200" y="666750"/>
            <a:ext cx="3581400" cy="2419350"/>
          </a:xfrm>
          <a:prstGeom prst="rect">
            <a:avLst/>
          </a:prstGeom>
        </p:spPr>
      </p:pic>
      <p:pic>
        <p:nvPicPr>
          <p:cNvPr id="5" name="Picture 4"/>
          <p:cNvPicPr>
            <a:picLocks noChangeAspect="1"/>
          </p:cNvPicPr>
          <p:nvPr/>
        </p:nvPicPr>
        <p:blipFill>
          <a:blip r:embed="rId3"/>
          <a:stretch>
            <a:fillRect/>
          </a:stretch>
        </p:blipFill>
        <p:spPr>
          <a:xfrm>
            <a:off x="4267200" y="666750"/>
            <a:ext cx="3657600" cy="2514600"/>
          </a:xfrm>
          <a:prstGeom prst="rect">
            <a:avLst/>
          </a:prstGeom>
        </p:spPr>
      </p:pic>
      <p:sp>
        <p:nvSpPr>
          <p:cNvPr id="6" name="Rectangle 5"/>
          <p:cNvSpPr/>
          <p:nvPr/>
        </p:nvSpPr>
        <p:spPr>
          <a:xfrm>
            <a:off x="76200" y="3409950"/>
            <a:ext cx="8153400" cy="646331"/>
          </a:xfrm>
          <a:prstGeom prst="rect">
            <a:avLst/>
          </a:prstGeom>
        </p:spPr>
        <p:txBody>
          <a:bodyPr wrap="square">
            <a:spAutoFit/>
          </a:bodyPr>
          <a:lstStyle/>
          <a:p>
            <a:pPr marL="285750" indent="-285750">
              <a:buFont typeface="Wingdings" charset="2"/>
              <a:buChar char="²"/>
            </a:pPr>
            <a:r>
              <a:rPr lang="en-US" dirty="0"/>
              <a:t>From above scatter we can say that as the stay increases </a:t>
            </a:r>
            <a:r>
              <a:rPr lang="en-US" dirty="0" err="1"/>
              <a:t>adr</a:t>
            </a:r>
            <a:r>
              <a:rPr lang="en-US" dirty="0"/>
              <a:t> is decreasing. Thus for longer stays customer can get good </a:t>
            </a:r>
            <a:r>
              <a:rPr lang="en-US" dirty="0" err="1"/>
              <a:t>adr</a:t>
            </a:r>
            <a:r>
              <a:rPr lang="en-US" dirty="0"/>
              <a:t>.</a:t>
            </a:r>
          </a:p>
        </p:txBody>
      </p:sp>
      <p:sp>
        <p:nvSpPr>
          <p:cNvPr id="7" name="Rectangle 6"/>
          <p:cNvSpPr/>
          <p:nvPr/>
        </p:nvSpPr>
        <p:spPr>
          <a:xfrm>
            <a:off x="152400" y="3105150"/>
            <a:ext cx="1384476" cy="369332"/>
          </a:xfrm>
          <a:prstGeom prst="rect">
            <a:avLst/>
          </a:prstGeom>
        </p:spPr>
        <p:txBody>
          <a:bodyPr wrap="none">
            <a:spAutoFit/>
          </a:bodyPr>
          <a:lstStyle/>
          <a:p>
            <a:r>
              <a:rPr lang="en-US" b="1" dirty="0">
                <a:solidFill>
                  <a:srgbClr val="FF0000"/>
                </a:solidFill>
              </a:rPr>
              <a:t>Conclusions:</a:t>
            </a:r>
          </a:p>
        </p:txBody>
      </p:sp>
      <p:sp>
        <p:nvSpPr>
          <p:cNvPr id="8" name="Rectangle 7"/>
          <p:cNvSpPr/>
          <p:nvPr/>
        </p:nvSpPr>
        <p:spPr>
          <a:xfrm>
            <a:off x="118533" y="4171950"/>
            <a:ext cx="8077200" cy="687367"/>
          </a:xfrm>
          <a:prstGeom prst="rect">
            <a:avLst/>
          </a:prstGeom>
        </p:spPr>
        <p:txBody>
          <a:bodyPr wrap="square">
            <a:spAutoFit/>
          </a:bodyPr>
          <a:lstStyle/>
          <a:p>
            <a:pPr marL="285750" indent="-285750">
              <a:buFont typeface="Wingdings" charset="2"/>
              <a:buChar char="²"/>
            </a:pPr>
            <a:r>
              <a:rPr lang="en-US" sz="2000" baseline="30000" dirty="0"/>
              <a:t>As we saw in Correlation </a:t>
            </a:r>
            <a:r>
              <a:rPr lang="en-US" sz="2000" baseline="30000" dirty="0" err="1"/>
              <a:t>heatmap</a:t>
            </a:r>
            <a:r>
              <a:rPr lang="en-US" sz="2000" baseline="30000" dirty="0"/>
              <a:t>, total people and </a:t>
            </a:r>
            <a:r>
              <a:rPr lang="en-US" sz="2000" baseline="30000" dirty="0" err="1"/>
              <a:t>adr</a:t>
            </a:r>
            <a:r>
              <a:rPr lang="en-US" sz="2000" baseline="30000" dirty="0"/>
              <a:t> are positively correlated. Thus for 2 people ,</a:t>
            </a:r>
            <a:r>
              <a:rPr lang="en-US" sz="2000" baseline="30000" dirty="0" err="1"/>
              <a:t>adr</a:t>
            </a:r>
            <a:r>
              <a:rPr lang="en-US" sz="2000" baseline="30000" dirty="0"/>
              <a:t> is almost 100 and for 5 people it is more than 200.</a:t>
            </a:r>
          </a:p>
          <a:p>
            <a:pPr marL="285750" indent="-285750">
              <a:buFont typeface="Wingdings" charset="2"/>
              <a:buChar char="²"/>
            </a:pPr>
            <a:r>
              <a:rPr lang="en-US" baseline="30000" dirty="0" smtClean="0"/>
              <a:t>Thus </a:t>
            </a:r>
            <a:r>
              <a:rPr lang="en-US" baseline="30000" dirty="0"/>
              <a:t>more the people, more will be the revenue of the hotels.</a:t>
            </a:r>
            <a:endParaRPr lang="en-US" dirty="0"/>
          </a:p>
        </p:txBody>
      </p:sp>
    </p:spTree>
    <p:extLst>
      <p:ext uri="{BB962C8B-B14F-4D97-AF65-F5344CB8AC3E}">
        <p14:creationId xmlns:p14="http://schemas.microsoft.com/office/powerpoint/2010/main" val="6582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 y="58638"/>
            <a:ext cx="8161020" cy="738664"/>
          </a:xfrm>
        </p:spPr>
        <p:txBody>
          <a:bodyPr/>
          <a:lstStyle/>
          <a:p>
            <a:pPr marL="342900" indent="-342900" algn="l">
              <a:buFont typeface="Wingdings" charset="2"/>
              <a:buChar char="Ø"/>
            </a:pPr>
            <a:r>
              <a:rPr lang="en-US" sz="2400" dirty="0" smtClean="0">
                <a:solidFill>
                  <a:srgbClr val="FF0000"/>
                </a:solidFill>
              </a:rPr>
              <a:t>Problem </a:t>
            </a:r>
            <a:r>
              <a:rPr lang="en-US" sz="2400" dirty="0">
                <a:solidFill>
                  <a:srgbClr val="FF0000"/>
                </a:solidFill>
              </a:rPr>
              <a:t>Statement: </a:t>
            </a:r>
            <a:br>
              <a:rPr lang="en-US" sz="2400" dirty="0">
                <a:solidFill>
                  <a:srgbClr val="FF0000"/>
                </a:solidFill>
              </a:rPr>
            </a:br>
            <a:endParaRPr lang="en-US" sz="2400" dirty="0">
              <a:solidFill>
                <a:srgbClr val="FF0000"/>
              </a:solidFill>
            </a:endParaRPr>
          </a:p>
        </p:txBody>
      </p:sp>
      <p:sp>
        <p:nvSpPr>
          <p:cNvPr id="3" name="Text Placeholder 2"/>
          <p:cNvSpPr>
            <a:spLocks noGrp="1"/>
          </p:cNvSpPr>
          <p:nvPr>
            <p:ph type="body" idx="1"/>
          </p:nvPr>
        </p:nvSpPr>
        <p:spPr>
          <a:xfrm>
            <a:off x="-4" y="590552"/>
            <a:ext cx="8229604" cy="4154984"/>
          </a:xfrm>
        </p:spPr>
        <p:txBody>
          <a:bodyPr/>
          <a:lstStyle/>
          <a:p>
            <a:pPr marL="285750" indent="-285750" algn="l">
              <a:buFont typeface="Wingdings" charset="2"/>
              <a:buChar char="²"/>
            </a:pPr>
            <a:r>
              <a:rPr lang="en-US" sz="1800" b="0" dirty="0" smtClean="0">
                <a:solidFill>
                  <a:schemeClr val="tx1"/>
                </a:solidFill>
              </a:rPr>
              <a:t>For </a:t>
            </a:r>
            <a:r>
              <a:rPr lang="en-US" sz="1800" b="0" dirty="0">
                <a:solidFill>
                  <a:schemeClr val="tx1"/>
                </a:solidFill>
              </a:rPr>
              <a:t>this project we will be analyzing Hotel Booking data. This data set contains booking information for a city hotel and a resort hotel, and includes information such as when the booking was made, length of stay, the number of adults, children, and babies, and the number of available parking spaces. </a:t>
            </a:r>
            <a:endParaRPr lang="en-US" sz="1800" b="0" dirty="0" smtClean="0">
              <a:solidFill>
                <a:schemeClr val="tx1"/>
              </a:solidFill>
            </a:endParaRPr>
          </a:p>
          <a:p>
            <a:pPr marL="285750" indent="-285750" algn="l">
              <a:buFont typeface="Wingdings" charset="2"/>
              <a:buChar char="q"/>
            </a:pPr>
            <a:endParaRPr lang="en-US" sz="1800" b="0" dirty="0">
              <a:solidFill>
                <a:schemeClr val="tx1"/>
              </a:solidFill>
            </a:endParaRPr>
          </a:p>
          <a:p>
            <a:pPr marL="342900" indent="-342900" algn="l">
              <a:buFont typeface="Wingdings" charset="2"/>
              <a:buChar char="²"/>
            </a:pPr>
            <a:r>
              <a:rPr lang="en-US" sz="1800" b="0" dirty="0">
                <a:solidFill>
                  <a:schemeClr val="tx1"/>
                </a:solidFill>
                <a:latin typeface="Wingdings"/>
              </a:rPr>
              <a:t> </a:t>
            </a:r>
            <a:r>
              <a:rPr lang="en-US" sz="1800" b="0" dirty="0">
                <a:solidFill>
                  <a:schemeClr val="tx1"/>
                </a:solidFill>
              </a:rPr>
              <a:t>Hotel industry is a very volatile industry and the bookings depends on above factors and many more</a:t>
            </a:r>
            <a:r>
              <a:rPr lang="en-US" sz="1800" b="0" dirty="0" smtClean="0">
                <a:solidFill>
                  <a:schemeClr val="tx1"/>
                </a:solidFill>
              </a:rPr>
              <a:t>.</a:t>
            </a:r>
          </a:p>
          <a:p>
            <a:pPr algn="l"/>
            <a:r>
              <a:rPr lang="en-US" sz="1800" b="0" dirty="0" smtClean="0">
                <a:solidFill>
                  <a:schemeClr val="tx1"/>
                </a:solidFill>
              </a:rPr>
              <a:t> </a:t>
            </a:r>
            <a:endParaRPr lang="en-US" sz="1800" b="0" dirty="0">
              <a:solidFill>
                <a:schemeClr val="tx1"/>
              </a:solidFill>
            </a:endParaRPr>
          </a:p>
          <a:p>
            <a:pPr marL="285750" indent="-285750" algn="l">
              <a:buFont typeface="Wingdings" charset="2"/>
              <a:buChar char="²"/>
            </a:pPr>
            <a:r>
              <a:rPr lang="en-US" sz="1800" b="0" dirty="0">
                <a:solidFill>
                  <a:schemeClr val="tx1"/>
                </a:solidFill>
                <a:latin typeface="Wingdings"/>
              </a:rPr>
              <a:t> </a:t>
            </a:r>
            <a:r>
              <a:rPr lang="en-US" sz="1800" b="0" dirty="0">
                <a:solidFill>
                  <a:schemeClr val="tx1"/>
                </a:solidFill>
              </a:rPr>
              <a:t>The main objective behind this project is to explore and analyze data to discover important factors that govern the bookings and give </a:t>
            </a:r>
          </a:p>
          <a:p>
            <a:pPr algn="l"/>
            <a:r>
              <a:rPr lang="en-US" sz="1800" b="0" dirty="0">
                <a:solidFill>
                  <a:schemeClr val="tx1"/>
                </a:solidFill>
              </a:rPr>
              <a:t>insights to hotel management ,which can perform various campaigns to boost the business and performance. </a:t>
            </a:r>
          </a:p>
          <a:p>
            <a:pPr algn="l"/>
            <a:endParaRPr lang="en-US" sz="1800" b="0" dirty="0">
              <a:solidFill>
                <a:schemeClr val="tx1"/>
              </a:solidFill>
            </a:endParaRPr>
          </a:p>
        </p:txBody>
      </p:sp>
    </p:spTree>
    <p:extLst>
      <p:ext uri="{BB962C8B-B14F-4D97-AF65-F5344CB8AC3E}">
        <p14:creationId xmlns:p14="http://schemas.microsoft.com/office/powerpoint/2010/main" val="2613497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76350"/>
            <a:ext cx="6623071" cy="1354217"/>
          </a:xfrm>
        </p:spPr>
        <p:txBody>
          <a:bodyPr/>
          <a:lstStyle/>
          <a:p>
            <a:pPr algn="ctr"/>
            <a:r>
              <a:rPr lang="en-US" sz="8800" dirty="0" smtClean="0">
                <a:solidFill>
                  <a:srgbClr val="FF0000"/>
                </a:solidFill>
              </a:rPr>
              <a:t>Thank you </a:t>
            </a:r>
            <a:endParaRPr lang="en-US" sz="8800" dirty="0">
              <a:solidFill>
                <a:srgbClr val="FF0000"/>
              </a:solidFill>
            </a:endParaRPr>
          </a:p>
        </p:txBody>
      </p:sp>
    </p:spTree>
    <p:extLst>
      <p:ext uri="{BB962C8B-B14F-4D97-AF65-F5344CB8AC3E}">
        <p14:creationId xmlns:p14="http://schemas.microsoft.com/office/powerpoint/2010/main" val="136528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7772400" cy="1061829"/>
          </a:xfrm>
        </p:spPr>
        <p:txBody>
          <a:bodyPr/>
          <a:lstStyle/>
          <a:p>
            <a:pPr marL="342900" indent="-342900">
              <a:buFont typeface="Wingdings" charset="2"/>
              <a:buChar char="Ø"/>
            </a:pPr>
            <a:r>
              <a:rPr lang="en-US" sz="2400" dirty="0">
                <a:solidFill>
                  <a:srgbClr val="FF0000"/>
                </a:solidFill>
              </a:rPr>
              <a:t>Work Flow </a:t>
            </a:r>
            <a:r>
              <a:rPr lang="en-US" sz="2400" dirty="0" smtClean="0">
                <a:solidFill>
                  <a:srgbClr val="FF0000"/>
                </a:solidFill>
              </a:rPr>
              <a:t>:</a:t>
            </a:r>
            <a:br>
              <a:rPr lang="en-US" sz="2400" dirty="0" smtClean="0">
                <a:solidFill>
                  <a:srgbClr val="FF0000"/>
                </a:solidFill>
              </a:rPr>
            </a:br>
            <a:r>
              <a:rPr lang="en-US" sz="2400" dirty="0" smtClean="0">
                <a:solidFill>
                  <a:srgbClr val="FF0000"/>
                </a:solidFill>
              </a:rPr>
              <a:t> </a:t>
            </a:r>
            <a:r>
              <a:rPr lang="en-US" dirty="0">
                <a:latin typeface="Wingdings"/>
              </a:rPr>
              <a:t/>
            </a:r>
            <a:br>
              <a:rPr lang="en-US" dirty="0">
                <a:latin typeface="Wingdings"/>
              </a:rPr>
            </a:br>
            <a:endParaRPr lang="en-US" dirty="0"/>
          </a:p>
        </p:txBody>
      </p:sp>
      <p:sp>
        <p:nvSpPr>
          <p:cNvPr id="3" name="Text Placeholder 2"/>
          <p:cNvSpPr>
            <a:spLocks noGrp="1"/>
          </p:cNvSpPr>
          <p:nvPr>
            <p:ph type="body" idx="1"/>
          </p:nvPr>
        </p:nvSpPr>
        <p:spPr>
          <a:xfrm>
            <a:off x="0" y="742950"/>
            <a:ext cx="8229600" cy="553998"/>
          </a:xfrm>
        </p:spPr>
        <p:txBody>
          <a:bodyPr/>
          <a:lstStyle/>
          <a:p>
            <a:pPr marL="285750" indent="-285750">
              <a:buFont typeface="Wingdings" charset="2"/>
              <a:buChar char="²"/>
            </a:pPr>
            <a:r>
              <a:rPr lang="en-US" sz="1800" b="0" dirty="0" smtClean="0">
                <a:solidFill>
                  <a:schemeClr val="tx1"/>
                </a:solidFill>
              </a:rPr>
              <a:t>So </a:t>
            </a:r>
            <a:r>
              <a:rPr lang="en-US" sz="1800" b="0" dirty="0">
                <a:solidFill>
                  <a:schemeClr val="tx1"/>
                </a:solidFill>
              </a:rPr>
              <a:t>we will divide our work flow into following 3 steps. </a:t>
            </a:r>
          </a:p>
          <a:p>
            <a:endParaRPr lang="en-US" sz="1800" b="0" dirty="0">
              <a:solidFill>
                <a:schemeClr val="tx1"/>
              </a:solidFill>
            </a:endParaRPr>
          </a:p>
        </p:txBody>
      </p:sp>
      <p:graphicFrame>
        <p:nvGraphicFramePr>
          <p:cNvPr id="4" name="Diagram 3"/>
          <p:cNvGraphicFramePr/>
          <p:nvPr>
            <p:extLst>
              <p:ext uri="{D42A27DB-BD31-4B8C-83A1-F6EECF244321}">
                <p14:modId xmlns:p14="http://schemas.microsoft.com/office/powerpoint/2010/main" val="1615836162"/>
              </p:ext>
            </p:extLst>
          </p:nvPr>
        </p:nvGraphicFramePr>
        <p:xfrm>
          <a:off x="39213" y="1097735"/>
          <a:ext cx="81534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0" y="2495550"/>
            <a:ext cx="8305800" cy="2862323"/>
          </a:xfrm>
          <a:prstGeom prst="rect">
            <a:avLst/>
          </a:prstGeom>
          <a:noFill/>
        </p:spPr>
        <p:txBody>
          <a:bodyPr wrap="square" rtlCol="0">
            <a:spAutoFit/>
          </a:bodyPr>
          <a:lstStyle/>
          <a:p>
            <a:r>
              <a:rPr lang="en-US" dirty="0"/>
              <a:t>EDA will be divided into following 3 analysis. </a:t>
            </a:r>
          </a:p>
          <a:p>
            <a:r>
              <a:rPr lang="en-US" b="1" dirty="0"/>
              <a:t>1)  </a:t>
            </a:r>
            <a:r>
              <a:rPr lang="en-US" b="1" dirty="0" err="1"/>
              <a:t>Univariate</a:t>
            </a:r>
            <a:r>
              <a:rPr lang="en-US" b="1" dirty="0"/>
              <a:t> analysis: </a:t>
            </a:r>
            <a:r>
              <a:rPr lang="en-US" dirty="0" err="1"/>
              <a:t>Univariate</a:t>
            </a:r>
            <a:r>
              <a:rPr lang="en-US" dirty="0"/>
              <a:t> analysis is the simplest of the three analyses where the data </a:t>
            </a:r>
          </a:p>
          <a:p>
            <a:r>
              <a:rPr lang="en-US" dirty="0"/>
              <a:t>you are analyzing is only one variable. </a:t>
            </a:r>
          </a:p>
          <a:p>
            <a:r>
              <a:rPr lang="en-US" b="1" dirty="0"/>
              <a:t>2)  Bivariate analysis: </a:t>
            </a:r>
            <a:r>
              <a:rPr lang="en-US" dirty="0"/>
              <a:t>Bivariate analysis is where you are comparing two variables to study their </a:t>
            </a:r>
          </a:p>
          <a:p>
            <a:r>
              <a:rPr lang="en-US" dirty="0"/>
              <a:t>relationships. </a:t>
            </a:r>
          </a:p>
          <a:p>
            <a:r>
              <a:rPr lang="en-US" b="1" dirty="0"/>
              <a:t>3)  Multivariate </a:t>
            </a:r>
            <a:r>
              <a:rPr lang="en-US" b="1" dirty="0" err="1"/>
              <a:t>anlysis</a:t>
            </a:r>
            <a:r>
              <a:rPr lang="en-US" b="1" dirty="0"/>
              <a:t>: </a:t>
            </a:r>
            <a:r>
              <a:rPr lang="en-US" dirty="0"/>
              <a:t>Multivariate analysis is similar to Bivariate analysis but you are </a:t>
            </a:r>
          </a:p>
          <a:p>
            <a:r>
              <a:rPr lang="en-US" dirty="0"/>
              <a:t>comparing more than two variables. </a:t>
            </a:r>
          </a:p>
          <a:p>
            <a:endParaRPr lang="en-US" dirty="0"/>
          </a:p>
        </p:txBody>
      </p:sp>
    </p:spTree>
    <p:extLst>
      <p:ext uri="{BB962C8B-B14F-4D97-AF65-F5344CB8AC3E}">
        <p14:creationId xmlns:p14="http://schemas.microsoft.com/office/powerpoint/2010/main" val="32066747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8639"/>
            <a:ext cx="8153400" cy="455712"/>
          </a:xfrm>
        </p:spPr>
        <p:txBody>
          <a:bodyPr/>
          <a:lstStyle/>
          <a:p>
            <a:pPr marL="342900" indent="-342900">
              <a:buFont typeface="Wingdings" charset="2"/>
              <a:buChar char="Ø"/>
            </a:pPr>
            <a:r>
              <a:rPr lang="en-US" sz="2800" dirty="0" smtClean="0">
                <a:solidFill>
                  <a:srgbClr val="FF0000"/>
                </a:solidFill>
              </a:rPr>
              <a:t>Data </a:t>
            </a:r>
            <a:r>
              <a:rPr lang="en-US" sz="2800" dirty="0">
                <a:solidFill>
                  <a:srgbClr val="FF0000"/>
                </a:solidFill>
              </a:rPr>
              <a:t>Collection and Understanding:</a:t>
            </a:r>
            <a:r>
              <a:rPr lang="en-US" dirty="0">
                <a:solidFill>
                  <a:srgbClr val="FF0000"/>
                </a:solidFill>
              </a:rPr>
              <a:t> </a:t>
            </a:r>
            <a:r>
              <a:rPr lang="en-US" dirty="0"/>
              <a:t/>
            </a:r>
            <a:br>
              <a:rPr lang="en-US" dirty="0"/>
            </a:br>
            <a:endParaRPr lang="en-US" dirty="0"/>
          </a:p>
        </p:txBody>
      </p:sp>
      <p:sp>
        <p:nvSpPr>
          <p:cNvPr id="3" name="Text Placeholder 2"/>
          <p:cNvSpPr>
            <a:spLocks noGrp="1"/>
          </p:cNvSpPr>
          <p:nvPr>
            <p:ph type="body" idx="1"/>
          </p:nvPr>
        </p:nvSpPr>
        <p:spPr>
          <a:xfrm>
            <a:off x="0" y="590551"/>
            <a:ext cx="8229600" cy="615553"/>
          </a:xfrm>
        </p:spPr>
        <p:txBody>
          <a:bodyPr/>
          <a:lstStyle/>
          <a:p>
            <a:pPr marL="171450" indent="-171450">
              <a:buFont typeface="Wingdings" charset="2"/>
              <a:buChar char="²"/>
            </a:pPr>
            <a:r>
              <a:rPr lang="en-US" sz="1200" b="0" dirty="0" smtClean="0"/>
              <a:t>After </a:t>
            </a:r>
            <a:r>
              <a:rPr lang="en-US" sz="1200" b="0" dirty="0"/>
              <a:t>collecting data, it is very important to understand the data. So we had hotel Booking analysis data Which had 1,19,390 rows and 32 columns. So let’s understand these 32 columns. </a:t>
            </a:r>
          </a:p>
          <a:p>
            <a:endParaRPr lang="en-US" sz="1600" b="0" dirty="0"/>
          </a:p>
        </p:txBody>
      </p:sp>
      <p:sp>
        <p:nvSpPr>
          <p:cNvPr id="4" name="Rectangle 3"/>
          <p:cNvSpPr/>
          <p:nvPr/>
        </p:nvSpPr>
        <p:spPr>
          <a:xfrm>
            <a:off x="152400" y="1123950"/>
            <a:ext cx="8001000" cy="3211135"/>
          </a:xfrm>
          <a:prstGeom prst="rect">
            <a:avLst/>
          </a:prstGeom>
        </p:spPr>
        <p:txBody>
          <a:bodyPr wrap="square">
            <a:spAutoFit/>
          </a:bodyPr>
          <a:lstStyle/>
          <a:p>
            <a:r>
              <a:rPr lang="en-US" sz="2400" baseline="30000" dirty="0">
                <a:solidFill>
                  <a:srgbClr val="FF0000"/>
                </a:solidFill>
              </a:rPr>
              <a:t>Data Description</a:t>
            </a:r>
            <a:r>
              <a:rPr lang="en-US" baseline="30000" dirty="0"/>
              <a:t>:</a:t>
            </a:r>
          </a:p>
          <a:p>
            <a:r>
              <a:rPr lang="en-US" sz="2000" b="1" baseline="30000" dirty="0"/>
              <a:t>hotel </a:t>
            </a:r>
            <a:r>
              <a:rPr lang="en-US" sz="2000" baseline="30000" dirty="0"/>
              <a:t>:Resort Hotel or City Hotel</a:t>
            </a:r>
          </a:p>
          <a:p>
            <a:r>
              <a:rPr lang="en-US" sz="2000" b="1" baseline="30000" dirty="0" err="1"/>
              <a:t>is_canceled</a:t>
            </a:r>
            <a:r>
              <a:rPr lang="en-US" sz="2000" b="1" baseline="30000" dirty="0"/>
              <a:t> </a:t>
            </a:r>
            <a:r>
              <a:rPr lang="en-US" sz="2000" baseline="30000" dirty="0"/>
              <a:t>: Value indicating if the booking was cancelled (1) or not (0)</a:t>
            </a:r>
          </a:p>
          <a:p>
            <a:r>
              <a:rPr lang="en-US" sz="2000" b="1" baseline="30000" dirty="0" err="1"/>
              <a:t>lead_time</a:t>
            </a:r>
            <a:r>
              <a:rPr lang="en-US" sz="2000" b="1" baseline="30000" dirty="0"/>
              <a:t> </a:t>
            </a:r>
            <a:r>
              <a:rPr lang="en-US" sz="2000" baseline="30000" dirty="0"/>
              <a:t>: Number of days that elapsed between the entering date of the booking and the arrival date </a:t>
            </a:r>
            <a:r>
              <a:rPr lang="en-US" sz="2000" b="1" baseline="30000" dirty="0" err="1"/>
              <a:t>arrival_date_year</a:t>
            </a:r>
            <a:r>
              <a:rPr lang="en-US" sz="2000" b="1" baseline="30000" dirty="0"/>
              <a:t> </a:t>
            </a:r>
            <a:r>
              <a:rPr lang="en-US" sz="2000" baseline="30000" dirty="0"/>
              <a:t>: Year of arrival date</a:t>
            </a:r>
          </a:p>
          <a:p>
            <a:r>
              <a:rPr lang="en-US" sz="2000" b="1" baseline="30000" dirty="0" err="1"/>
              <a:t>arrival_date_month</a:t>
            </a:r>
            <a:r>
              <a:rPr lang="en-US" sz="2000" b="1" baseline="30000" dirty="0"/>
              <a:t> </a:t>
            </a:r>
            <a:r>
              <a:rPr lang="en-US" sz="2000" baseline="30000" dirty="0"/>
              <a:t>: Month of arrival date</a:t>
            </a:r>
          </a:p>
          <a:p>
            <a:r>
              <a:rPr lang="en-US" sz="2000" b="1" baseline="30000" dirty="0" err="1"/>
              <a:t>arrival_date_week_number</a:t>
            </a:r>
            <a:r>
              <a:rPr lang="en-US" sz="2000" b="1" baseline="30000" dirty="0"/>
              <a:t> </a:t>
            </a:r>
            <a:r>
              <a:rPr lang="en-US" sz="2000" baseline="30000" dirty="0"/>
              <a:t>: Week number of year for arrival date</a:t>
            </a:r>
          </a:p>
          <a:p>
            <a:r>
              <a:rPr lang="en-US" sz="2000" b="1" baseline="30000" dirty="0" err="1"/>
              <a:t>arrival_date_day_of_month</a:t>
            </a:r>
            <a:r>
              <a:rPr lang="en-US" sz="2000" b="1" baseline="30000" dirty="0"/>
              <a:t> </a:t>
            </a:r>
            <a:r>
              <a:rPr lang="en-US" sz="2000" baseline="30000" dirty="0"/>
              <a:t>: Day of arrival date</a:t>
            </a:r>
          </a:p>
          <a:p>
            <a:r>
              <a:rPr lang="en-US" sz="2000" b="1" baseline="30000" dirty="0" err="1"/>
              <a:t>stays_in_weekend_nights</a:t>
            </a:r>
            <a:r>
              <a:rPr lang="en-US" sz="2000" b="1" baseline="30000" dirty="0"/>
              <a:t> </a:t>
            </a:r>
            <a:r>
              <a:rPr lang="en-US" sz="2000" baseline="30000" dirty="0"/>
              <a:t>: Number of weekend nights</a:t>
            </a:r>
          </a:p>
          <a:p>
            <a:r>
              <a:rPr lang="en-US" sz="2000" b="1" baseline="30000" dirty="0" err="1"/>
              <a:t>stays_in_week_nights</a:t>
            </a:r>
            <a:r>
              <a:rPr lang="en-US" sz="2000" b="1" baseline="30000" dirty="0"/>
              <a:t> </a:t>
            </a:r>
            <a:r>
              <a:rPr lang="en-US" sz="2000" baseline="30000" dirty="0"/>
              <a:t>: Number of week nights.</a:t>
            </a:r>
          </a:p>
          <a:p>
            <a:r>
              <a:rPr lang="en-US" sz="2000" b="1" baseline="30000" dirty="0"/>
              <a:t>adults </a:t>
            </a:r>
            <a:r>
              <a:rPr lang="en-US" sz="2000" baseline="30000" dirty="0"/>
              <a:t>: Number of adults</a:t>
            </a:r>
          </a:p>
          <a:p>
            <a:r>
              <a:rPr lang="en-US" sz="2000" b="1" baseline="30000" dirty="0"/>
              <a:t>children </a:t>
            </a:r>
            <a:r>
              <a:rPr lang="en-US" sz="2000" baseline="30000" dirty="0"/>
              <a:t>: Number of children</a:t>
            </a:r>
          </a:p>
          <a:p>
            <a:r>
              <a:rPr lang="en-US" sz="2000" b="1" baseline="30000" dirty="0"/>
              <a:t>babies </a:t>
            </a:r>
            <a:r>
              <a:rPr lang="en-US" sz="2000" baseline="30000" dirty="0"/>
              <a:t>: Number of babies</a:t>
            </a:r>
          </a:p>
          <a:p>
            <a:r>
              <a:rPr lang="en-US" sz="2000" b="1" baseline="30000" dirty="0"/>
              <a:t>meal </a:t>
            </a:r>
            <a:r>
              <a:rPr lang="en-US" sz="2000" baseline="30000" dirty="0"/>
              <a:t>: Type of meal booked.</a:t>
            </a:r>
          </a:p>
          <a:p>
            <a:r>
              <a:rPr lang="en-US" sz="2000" b="1" baseline="30000" dirty="0"/>
              <a:t>country </a:t>
            </a:r>
            <a:r>
              <a:rPr lang="en-US" sz="2000" baseline="30000" dirty="0"/>
              <a:t>: Country of origin</a:t>
            </a:r>
            <a:endParaRPr lang="en-US" sz="2000" dirty="0"/>
          </a:p>
        </p:txBody>
      </p:sp>
    </p:spTree>
    <p:extLst>
      <p:ext uri="{BB962C8B-B14F-4D97-AF65-F5344CB8AC3E}">
        <p14:creationId xmlns:p14="http://schemas.microsoft.com/office/powerpoint/2010/main" val="828027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29" y="58638"/>
            <a:ext cx="7080271" cy="692497"/>
          </a:xfrm>
        </p:spPr>
        <p:txBody>
          <a:bodyPr/>
          <a:lstStyle/>
          <a:p>
            <a:pPr marL="342900" indent="-342900">
              <a:buFont typeface="Wingdings" charset="2"/>
              <a:buChar char="Ø"/>
            </a:pPr>
            <a:r>
              <a:rPr lang="en-US" sz="2400" dirty="0">
                <a:solidFill>
                  <a:srgbClr val="FF0000"/>
                </a:solidFill>
              </a:rPr>
              <a:t>Data Collection and Understanding:</a:t>
            </a:r>
            <a:r>
              <a:rPr lang="en-US" dirty="0">
                <a:solidFill>
                  <a:srgbClr val="FF0000"/>
                </a:solidFill>
              </a:rPr>
              <a:t> </a:t>
            </a:r>
            <a:r>
              <a:rPr lang="en-US" dirty="0"/>
              <a:t/>
            </a:r>
            <a:br>
              <a:rPr lang="en-US" dirty="0"/>
            </a:br>
            <a:endParaRPr lang="en-US" dirty="0"/>
          </a:p>
        </p:txBody>
      </p:sp>
      <p:sp>
        <p:nvSpPr>
          <p:cNvPr id="5" name="Text Placeholder 4"/>
          <p:cNvSpPr>
            <a:spLocks noGrp="1"/>
          </p:cNvSpPr>
          <p:nvPr>
            <p:ph type="body" idx="1"/>
          </p:nvPr>
        </p:nvSpPr>
        <p:spPr>
          <a:xfrm>
            <a:off x="76200" y="438151"/>
            <a:ext cx="8153400" cy="4247316"/>
          </a:xfrm>
        </p:spPr>
        <p:txBody>
          <a:bodyPr/>
          <a:lstStyle/>
          <a:p>
            <a:r>
              <a:rPr lang="en-US" sz="1200" dirty="0" err="1">
                <a:solidFill>
                  <a:srgbClr val="000000"/>
                </a:solidFill>
              </a:rPr>
              <a:t>market_segment</a:t>
            </a:r>
            <a:r>
              <a:rPr lang="en-US" sz="1200" b="0" dirty="0">
                <a:solidFill>
                  <a:srgbClr val="000000"/>
                </a:solidFill>
              </a:rPr>
              <a:t> : Market segment designation (TA/TO)</a:t>
            </a:r>
            <a:br>
              <a:rPr lang="en-US" sz="1200" b="0" dirty="0">
                <a:solidFill>
                  <a:srgbClr val="000000"/>
                </a:solidFill>
              </a:rPr>
            </a:br>
            <a:r>
              <a:rPr lang="en-US" sz="1200" dirty="0" err="1">
                <a:solidFill>
                  <a:srgbClr val="000000"/>
                </a:solidFill>
              </a:rPr>
              <a:t>distribution_channel</a:t>
            </a:r>
            <a:r>
              <a:rPr lang="en-US" sz="1200" b="0" dirty="0">
                <a:solidFill>
                  <a:srgbClr val="000000"/>
                </a:solidFill>
              </a:rPr>
              <a:t> : Booking distribution channel(TA/TO)</a:t>
            </a:r>
            <a:br>
              <a:rPr lang="en-US" sz="1200" b="0" dirty="0">
                <a:solidFill>
                  <a:srgbClr val="000000"/>
                </a:solidFill>
              </a:rPr>
            </a:br>
            <a:r>
              <a:rPr lang="en-US" sz="1200" dirty="0" err="1">
                <a:solidFill>
                  <a:srgbClr val="000000"/>
                </a:solidFill>
              </a:rPr>
              <a:t>is_repeated_guest</a:t>
            </a:r>
            <a:r>
              <a:rPr lang="en-US" sz="1200" b="0" dirty="0">
                <a:solidFill>
                  <a:srgbClr val="000000"/>
                </a:solidFill>
              </a:rPr>
              <a:t> : is a repeated guest (1) or not (0)</a:t>
            </a:r>
            <a:br>
              <a:rPr lang="en-US" sz="1200" b="0" dirty="0">
                <a:solidFill>
                  <a:srgbClr val="000000"/>
                </a:solidFill>
              </a:rPr>
            </a:br>
            <a:r>
              <a:rPr lang="en-US" sz="1200" dirty="0" err="1">
                <a:solidFill>
                  <a:srgbClr val="000000"/>
                </a:solidFill>
              </a:rPr>
              <a:t>previous_cancellations</a:t>
            </a:r>
            <a:r>
              <a:rPr lang="en-US" sz="1200" b="0" dirty="0">
                <a:solidFill>
                  <a:srgbClr val="000000"/>
                </a:solidFill>
              </a:rPr>
              <a:t> : Number of previous bookings that were cancelled by the customer prior to the current booking </a:t>
            </a:r>
          </a:p>
          <a:p>
            <a:r>
              <a:rPr lang="en-US" sz="1200" dirty="0" err="1">
                <a:solidFill>
                  <a:srgbClr val="000000"/>
                </a:solidFill>
              </a:rPr>
              <a:t>previous_bookings_not_canceled</a:t>
            </a:r>
            <a:r>
              <a:rPr lang="en-US" sz="1200" dirty="0">
                <a:solidFill>
                  <a:srgbClr val="000000"/>
                </a:solidFill>
              </a:rPr>
              <a:t> </a:t>
            </a:r>
            <a:r>
              <a:rPr lang="en-US" sz="1200" b="0" dirty="0">
                <a:solidFill>
                  <a:srgbClr val="000000"/>
                </a:solidFill>
              </a:rPr>
              <a:t>: Number of previous bookings not cancelled by the customer prior to the current booking</a:t>
            </a:r>
            <a:br>
              <a:rPr lang="en-US" sz="1200" b="0" dirty="0">
                <a:solidFill>
                  <a:srgbClr val="000000"/>
                </a:solidFill>
              </a:rPr>
            </a:br>
            <a:r>
              <a:rPr lang="en-US" sz="1200" dirty="0" err="1">
                <a:solidFill>
                  <a:srgbClr val="000000"/>
                </a:solidFill>
              </a:rPr>
              <a:t>reserved_room_type</a:t>
            </a:r>
            <a:r>
              <a:rPr lang="en-US" sz="1200" b="0" dirty="0">
                <a:solidFill>
                  <a:srgbClr val="000000"/>
                </a:solidFill>
              </a:rPr>
              <a:t> : Code of room type reserved.</a:t>
            </a:r>
            <a:br>
              <a:rPr lang="en-US" sz="1200" b="0" dirty="0">
                <a:solidFill>
                  <a:srgbClr val="000000"/>
                </a:solidFill>
              </a:rPr>
            </a:br>
            <a:r>
              <a:rPr lang="en-US" sz="1200" dirty="0" err="1">
                <a:solidFill>
                  <a:srgbClr val="000000"/>
                </a:solidFill>
              </a:rPr>
              <a:t>assigned_room_type</a:t>
            </a:r>
            <a:r>
              <a:rPr lang="en-US" sz="1200" b="0" dirty="0">
                <a:solidFill>
                  <a:srgbClr val="000000"/>
                </a:solidFill>
              </a:rPr>
              <a:t> : Code for the type of room assigned to the booking. </a:t>
            </a:r>
          </a:p>
          <a:p>
            <a:r>
              <a:rPr lang="en-US" sz="1200" dirty="0" err="1">
                <a:solidFill>
                  <a:srgbClr val="000000"/>
                </a:solidFill>
              </a:rPr>
              <a:t>booking_changes</a:t>
            </a:r>
            <a:r>
              <a:rPr lang="en-US" sz="1200" b="0" dirty="0">
                <a:solidFill>
                  <a:srgbClr val="000000"/>
                </a:solidFill>
              </a:rPr>
              <a:t> : Number of changes made to the booking from the moment the booking was entered on the PMS until the moment of check-in or cancellation</a:t>
            </a:r>
            <a:br>
              <a:rPr lang="en-US" sz="1200" b="0" dirty="0">
                <a:solidFill>
                  <a:srgbClr val="000000"/>
                </a:solidFill>
              </a:rPr>
            </a:br>
            <a:r>
              <a:rPr lang="en-US" sz="1200" dirty="0" err="1">
                <a:solidFill>
                  <a:srgbClr val="000000"/>
                </a:solidFill>
              </a:rPr>
              <a:t>deposit_type</a:t>
            </a:r>
            <a:r>
              <a:rPr lang="en-US" sz="1200" b="0" dirty="0">
                <a:solidFill>
                  <a:srgbClr val="000000"/>
                </a:solidFill>
              </a:rPr>
              <a:t> : No Deposit, Non Refund , Refundable.</a:t>
            </a:r>
            <a:br>
              <a:rPr lang="en-US" sz="1200" b="0" dirty="0">
                <a:solidFill>
                  <a:srgbClr val="000000"/>
                </a:solidFill>
              </a:rPr>
            </a:br>
            <a:r>
              <a:rPr lang="en-US" sz="1200" dirty="0">
                <a:solidFill>
                  <a:srgbClr val="000000"/>
                </a:solidFill>
              </a:rPr>
              <a:t>agent </a:t>
            </a:r>
            <a:r>
              <a:rPr lang="en-US" sz="1200" b="0" dirty="0">
                <a:solidFill>
                  <a:srgbClr val="000000"/>
                </a:solidFill>
              </a:rPr>
              <a:t>: ID of the travel agency that made the booking </a:t>
            </a:r>
          </a:p>
          <a:p>
            <a:r>
              <a:rPr lang="en-US" sz="1200" dirty="0">
                <a:solidFill>
                  <a:srgbClr val="000000"/>
                </a:solidFill>
              </a:rPr>
              <a:t>company</a:t>
            </a:r>
            <a:r>
              <a:rPr lang="en-US" sz="1200" b="0" dirty="0">
                <a:solidFill>
                  <a:srgbClr val="000000"/>
                </a:solidFill>
              </a:rPr>
              <a:t> : ID of the company/entity that made the booking .</a:t>
            </a:r>
            <a:br>
              <a:rPr lang="en-US" sz="1200" b="0" dirty="0">
                <a:solidFill>
                  <a:srgbClr val="000000"/>
                </a:solidFill>
              </a:rPr>
            </a:br>
            <a:r>
              <a:rPr lang="en-US" sz="1200" dirty="0" err="1">
                <a:solidFill>
                  <a:srgbClr val="000000"/>
                </a:solidFill>
              </a:rPr>
              <a:t>days_in_waiting_list</a:t>
            </a:r>
            <a:r>
              <a:rPr lang="en-US" sz="1200" dirty="0">
                <a:solidFill>
                  <a:srgbClr val="000000"/>
                </a:solidFill>
              </a:rPr>
              <a:t> </a:t>
            </a:r>
            <a:r>
              <a:rPr lang="en-US" sz="1200" b="0" dirty="0">
                <a:solidFill>
                  <a:srgbClr val="000000"/>
                </a:solidFill>
              </a:rPr>
              <a:t>: Number of days the booking was in the waiting list before it was confirmed to </a:t>
            </a:r>
            <a:r>
              <a:rPr lang="en-US" sz="1200" dirty="0">
                <a:solidFill>
                  <a:srgbClr val="000000"/>
                </a:solidFill>
              </a:rPr>
              <a:t>the customer </a:t>
            </a:r>
            <a:r>
              <a:rPr lang="en-US" sz="1200" dirty="0" err="1">
                <a:solidFill>
                  <a:srgbClr val="000000"/>
                </a:solidFill>
              </a:rPr>
              <a:t>customer_type</a:t>
            </a:r>
            <a:r>
              <a:rPr lang="en-US" sz="1200" dirty="0">
                <a:solidFill>
                  <a:srgbClr val="000000"/>
                </a:solidFill>
              </a:rPr>
              <a:t> </a:t>
            </a:r>
            <a:r>
              <a:rPr lang="en-US" sz="1200" b="0" dirty="0">
                <a:solidFill>
                  <a:srgbClr val="000000"/>
                </a:solidFill>
              </a:rPr>
              <a:t>: type of customer. </a:t>
            </a:r>
            <a:r>
              <a:rPr lang="en-US" sz="1200" b="0" dirty="0" err="1">
                <a:solidFill>
                  <a:srgbClr val="000000"/>
                </a:solidFill>
              </a:rPr>
              <a:t>Contract,Group,transient,Transient</a:t>
            </a:r>
            <a:r>
              <a:rPr lang="en-US" sz="1200" b="0" dirty="0">
                <a:solidFill>
                  <a:srgbClr val="000000"/>
                </a:solidFill>
              </a:rPr>
              <a:t> party.</a:t>
            </a:r>
            <a:br>
              <a:rPr lang="en-US" sz="1200" b="0" dirty="0">
                <a:solidFill>
                  <a:srgbClr val="000000"/>
                </a:solidFill>
              </a:rPr>
            </a:br>
            <a:r>
              <a:rPr lang="en-US" sz="1200" dirty="0" err="1">
                <a:solidFill>
                  <a:srgbClr val="000000"/>
                </a:solidFill>
              </a:rPr>
              <a:t>adr</a:t>
            </a:r>
            <a:r>
              <a:rPr lang="en-US" sz="1200" dirty="0">
                <a:solidFill>
                  <a:srgbClr val="000000"/>
                </a:solidFill>
              </a:rPr>
              <a:t> </a:t>
            </a:r>
            <a:r>
              <a:rPr lang="en-US" sz="1200" b="0" dirty="0">
                <a:solidFill>
                  <a:srgbClr val="000000"/>
                </a:solidFill>
              </a:rPr>
              <a:t>: Average Daily Rate as defined by dividing the sum of all lodging transactions by the total number of staying nights</a:t>
            </a:r>
            <a:br>
              <a:rPr lang="en-US" sz="1200" b="0" dirty="0">
                <a:solidFill>
                  <a:srgbClr val="000000"/>
                </a:solidFill>
              </a:rPr>
            </a:br>
            <a:r>
              <a:rPr lang="en-US" sz="1200" dirty="0" err="1">
                <a:solidFill>
                  <a:srgbClr val="000000"/>
                </a:solidFill>
              </a:rPr>
              <a:t>required_car_parking_spaces</a:t>
            </a:r>
            <a:r>
              <a:rPr lang="en-US" sz="1200" b="0" dirty="0">
                <a:solidFill>
                  <a:srgbClr val="000000"/>
                </a:solidFill>
              </a:rPr>
              <a:t> : Number of car parking spaces required by the customer </a:t>
            </a:r>
            <a:r>
              <a:rPr lang="en-US" sz="1200" dirty="0" err="1">
                <a:solidFill>
                  <a:srgbClr val="000000"/>
                </a:solidFill>
              </a:rPr>
              <a:t>total_of_special_requests</a:t>
            </a:r>
            <a:r>
              <a:rPr lang="en-US" sz="1200" b="0" dirty="0">
                <a:solidFill>
                  <a:srgbClr val="000000"/>
                </a:solidFill>
              </a:rPr>
              <a:t> : Number of special requests made by the customer (e.g. twin bed or high floor</a:t>
            </a:r>
            <a:r>
              <a:rPr lang="en-US" sz="1200" b="0" dirty="0" smtClean="0">
                <a:solidFill>
                  <a:srgbClr val="000000"/>
                </a:solidFill>
              </a:rPr>
              <a:t>)</a:t>
            </a:r>
          </a:p>
          <a:p>
            <a:r>
              <a:rPr lang="en-US" sz="1200" dirty="0" smtClean="0">
                <a:solidFill>
                  <a:srgbClr val="000000"/>
                </a:solidFill>
              </a:rPr>
              <a:t> </a:t>
            </a:r>
            <a:r>
              <a:rPr lang="en-US" sz="1200" dirty="0" err="1">
                <a:solidFill>
                  <a:srgbClr val="000000"/>
                </a:solidFill>
              </a:rPr>
              <a:t>reservation_status</a:t>
            </a:r>
            <a:r>
              <a:rPr lang="en-US" sz="1200" dirty="0">
                <a:solidFill>
                  <a:srgbClr val="000000"/>
                </a:solidFill>
              </a:rPr>
              <a:t> </a:t>
            </a:r>
            <a:r>
              <a:rPr lang="en-US" sz="1200" b="0" dirty="0">
                <a:solidFill>
                  <a:srgbClr val="000000"/>
                </a:solidFill>
              </a:rPr>
              <a:t>: Reservation last status. </a:t>
            </a:r>
          </a:p>
          <a:p>
            <a:endParaRPr lang="en-US" sz="1200" b="0" dirty="0">
              <a:solidFill>
                <a:srgbClr val="000000"/>
              </a:solidFill>
            </a:endParaRPr>
          </a:p>
        </p:txBody>
      </p:sp>
    </p:spTree>
    <p:extLst>
      <p:ext uri="{BB962C8B-B14F-4D97-AF65-F5344CB8AC3E}">
        <p14:creationId xmlns:p14="http://schemas.microsoft.com/office/powerpoint/2010/main" val="232867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8639"/>
            <a:ext cx="7239000" cy="379511"/>
          </a:xfrm>
        </p:spPr>
        <p:txBody>
          <a:bodyPr/>
          <a:lstStyle/>
          <a:p>
            <a:pPr marL="342900" indent="-342900">
              <a:buFont typeface="Wingdings" charset="2"/>
              <a:buChar char="Ø"/>
            </a:pPr>
            <a:r>
              <a:rPr lang="en-US" sz="2400" dirty="0" smtClean="0">
                <a:solidFill>
                  <a:srgbClr val="FF0000"/>
                </a:solidFill>
              </a:rPr>
              <a:t>Data </a:t>
            </a:r>
            <a:r>
              <a:rPr lang="en-US" sz="2400" dirty="0">
                <a:solidFill>
                  <a:srgbClr val="FF0000"/>
                </a:solidFill>
              </a:rPr>
              <a:t>Cleaning and Manipulation: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Text Placeholder 2"/>
          <p:cNvSpPr>
            <a:spLocks noGrp="1"/>
          </p:cNvSpPr>
          <p:nvPr>
            <p:ph type="body" idx="1"/>
          </p:nvPr>
        </p:nvSpPr>
        <p:spPr>
          <a:xfrm>
            <a:off x="0" y="742950"/>
            <a:ext cx="4038600" cy="954107"/>
          </a:xfrm>
        </p:spPr>
        <p:txBody>
          <a:bodyPr/>
          <a:lstStyle/>
          <a:p>
            <a:r>
              <a:rPr lang="en-US" sz="1400" dirty="0">
                <a:solidFill>
                  <a:schemeClr val="tx1"/>
                </a:solidFill>
              </a:rPr>
              <a:t>Step</a:t>
            </a:r>
            <a:r>
              <a:rPr lang="en-US" sz="1400" dirty="0"/>
              <a:t> </a:t>
            </a:r>
            <a:r>
              <a:rPr lang="en-US" sz="1400" dirty="0">
                <a:solidFill>
                  <a:srgbClr val="000000"/>
                </a:solidFill>
              </a:rPr>
              <a:t>1: Removing duplicate rows if any </a:t>
            </a:r>
          </a:p>
          <a:p>
            <a:endParaRPr lang="en-US" sz="2400" dirty="0"/>
          </a:p>
          <a:p>
            <a:endParaRPr lang="en-US" sz="2400" dirty="0"/>
          </a:p>
        </p:txBody>
      </p:sp>
      <p:pic>
        <p:nvPicPr>
          <p:cNvPr id="4" name="Picture 3" descr="Screen Shot 2023-05-02 at 2.16.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7750"/>
            <a:ext cx="3657600" cy="1676400"/>
          </a:xfrm>
          <a:prstGeom prst="rect">
            <a:avLst/>
          </a:prstGeom>
        </p:spPr>
      </p:pic>
      <p:sp>
        <p:nvSpPr>
          <p:cNvPr id="6" name="Rectangle 5"/>
          <p:cNvSpPr/>
          <p:nvPr/>
        </p:nvSpPr>
        <p:spPr>
          <a:xfrm>
            <a:off x="5181600" y="819150"/>
            <a:ext cx="2987714" cy="338554"/>
          </a:xfrm>
          <a:prstGeom prst="rect">
            <a:avLst/>
          </a:prstGeom>
        </p:spPr>
        <p:txBody>
          <a:bodyPr wrap="square">
            <a:spAutoFit/>
          </a:bodyPr>
          <a:lstStyle/>
          <a:p>
            <a:r>
              <a:rPr lang="nb-NO" sz="2400" b="1" baseline="30000" dirty="0" err="1"/>
              <a:t>Step</a:t>
            </a:r>
            <a:r>
              <a:rPr lang="nb-NO" sz="2400" b="1" baseline="30000" dirty="0"/>
              <a:t> 2: Handling </a:t>
            </a:r>
            <a:r>
              <a:rPr lang="nb-NO" sz="2400" b="1" baseline="30000" dirty="0" err="1"/>
              <a:t>missing</a:t>
            </a:r>
            <a:r>
              <a:rPr lang="nb-NO" sz="2400" b="1" baseline="30000" dirty="0"/>
              <a:t> </a:t>
            </a:r>
            <a:r>
              <a:rPr lang="nb-NO" sz="2400" b="1" baseline="30000" dirty="0" err="1"/>
              <a:t>values</a:t>
            </a:r>
            <a:r>
              <a:rPr lang="nb-NO" sz="2400" baseline="30000" dirty="0"/>
              <a:t>.</a:t>
            </a:r>
            <a:endParaRPr lang="en-US" sz="2400" dirty="0"/>
          </a:p>
        </p:txBody>
      </p:sp>
      <p:pic>
        <p:nvPicPr>
          <p:cNvPr id="7" name="Picture 6" descr="Screen Shot 2023-05-02 at 2.22.1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047750"/>
            <a:ext cx="3578740" cy="1676400"/>
          </a:xfrm>
          <a:prstGeom prst="rect">
            <a:avLst/>
          </a:prstGeom>
        </p:spPr>
      </p:pic>
      <p:pic>
        <p:nvPicPr>
          <p:cNvPr id="9" name="Picture 8" descr="Screen Shot 2023-05-02 at 2.30.3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714750"/>
            <a:ext cx="7493000" cy="558800"/>
          </a:xfrm>
          <a:prstGeom prst="rect">
            <a:avLst/>
          </a:prstGeom>
        </p:spPr>
      </p:pic>
      <p:pic>
        <p:nvPicPr>
          <p:cNvPr id="10" name="Picture 9" descr="Screen Shot 2023-05-02 at 2.30.5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14" y="4171950"/>
            <a:ext cx="7467600" cy="533400"/>
          </a:xfrm>
          <a:prstGeom prst="rect">
            <a:avLst/>
          </a:prstGeom>
        </p:spPr>
      </p:pic>
      <p:pic>
        <p:nvPicPr>
          <p:cNvPr id="11" name="Picture 10" descr="Screen Shot 2023-05-02 at 2.31.24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566" y="4629150"/>
            <a:ext cx="7492166" cy="514350"/>
          </a:xfrm>
          <a:prstGeom prst="rect">
            <a:avLst/>
          </a:prstGeom>
        </p:spPr>
      </p:pic>
      <p:sp>
        <p:nvSpPr>
          <p:cNvPr id="12" name="Rectangle 11"/>
          <p:cNvSpPr/>
          <p:nvPr/>
        </p:nvSpPr>
        <p:spPr>
          <a:xfrm>
            <a:off x="29804" y="2876550"/>
            <a:ext cx="6370995" cy="830997"/>
          </a:xfrm>
          <a:prstGeom prst="rect">
            <a:avLst/>
          </a:prstGeom>
        </p:spPr>
        <p:txBody>
          <a:bodyPr wrap="square">
            <a:spAutoFit/>
          </a:bodyPr>
          <a:lstStyle/>
          <a:p>
            <a:r>
              <a:rPr lang="en-US" sz="2400" i="1" baseline="30000" dirty="0"/>
              <a:t>Null values in columns company and agent were replaced by 0.</a:t>
            </a:r>
          </a:p>
          <a:p>
            <a:r>
              <a:rPr lang="en-US" sz="2400" i="1" baseline="30000" dirty="0"/>
              <a:t>Null values in column children were replaced by the mean of the column. Null values in column country were replaced by 'others'.</a:t>
            </a:r>
            <a:endParaRPr lang="en-US" sz="2400" dirty="0"/>
          </a:p>
        </p:txBody>
      </p:sp>
    </p:spTree>
    <p:extLst>
      <p:ext uri="{BB962C8B-B14F-4D97-AF65-F5344CB8AC3E}">
        <p14:creationId xmlns:p14="http://schemas.microsoft.com/office/powerpoint/2010/main" val="29616212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576"/>
            <a:ext cx="6394471" cy="692497"/>
          </a:xfrm>
        </p:spPr>
        <p:txBody>
          <a:bodyPr/>
          <a:lstStyle/>
          <a:p>
            <a:pPr marL="342900" indent="-342900">
              <a:buFont typeface="Wingdings" charset="2"/>
              <a:buChar char="Ø"/>
            </a:pPr>
            <a:r>
              <a:rPr lang="en-US" sz="2400" dirty="0">
                <a:solidFill>
                  <a:srgbClr val="FF0000"/>
                </a:solidFill>
              </a:rPr>
              <a:t>Data Cleaning and Manipulation</a:t>
            </a:r>
            <a:r>
              <a:rPr lang="en-US" dirty="0">
                <a:solidFill>
                  <a:srgbClr val="FF0000"/>
                </a:solidFill>
              </a:rPr>
              <a:t>: </a:t>
            </a:r>
            <a:r>
              <a:rPr lang="en-US" dirty="0"/>
              <a:t/>
            </a:r>
            <a:br>
              <a:rPr lang="en-US" dirty="0"/>
            </a:br>
            <a:endParaRPr lang="en-US" dirty="0"/>
          </a:p>
        </p:txBody>
      </p:sp>
      <p:sp>
        <p:nvSpPr>
          <p:cNvPr id="3" name="Text Placeholder 2"/>
          <p:cNvSpPr>
            <a:spLocks noGrp="1"/>
          </p:cNvSpPr>
          <p:nvPr>
            <p:ph type="body" idx="1"/>
          </p:nvPr>
        </p:nvSpPr>
        <p:spPr>
          <a:xfrm>
            <a:off x="18162" y="590550"/>
            <a:ext cx="7772400" cy="615553"/>
          </a:xfrm>
        </p:spPr>
        <p:txBody>
          <a:bodyPr/>
          <a:lstStyle/>
          <a:p>
            <a:r>
              <a:rPr lang="en-US" sz="2000" dirty="0">
                <a:solidFill>
                  <a:srgbClr val="000000"/>
                </a:solidFill>
              </a:rPr>
              <a:t>Step 3: Converting columns to appropriate </a:t>
            </a:r>
            <a:r>
              <a:rPr lang="en-US" sz="2000" dirty="0" err="1">
                <a:solidFill>
                  <a:srgbClr val="000000"/>
                </a:solidFill>
              </a:rPr>
              <a:t>datatypes</a:t>
            </a:r>
            <a:r>
              <a:rPr lang="en-US" sz="2000" dirty="0">
                <a:solidFill>
                  <a:srgbClr val="000000"/>
                </a:solidFill>
              </a:rPr>
              <a:t>. </a:t>
            </a:r>
          </a:p>
          <a:p>
            <a:endParaRPr lang="en-US" sz="2000" dirty="0"/>
          </a:p>
        </p:txBody>
      </p:sp>
      <p:pic>
        <p:nvPicPr>
          <p:cNvPr id="4" name="Picture 3" descr="Screen Shot 2023-05-02 at 2.53.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550"/>
            <a:ext cx="7924800" cy="1524000"/>
          </a:xfrm>
          <a:prstGeom prst="rect">
            <a:avLst/>
          </a:prstGeom>
        </p:spPr>
      </p:pic>
      <p:sp>
        <p:nvSpPr>
          <p:cNvPr id="5" name="Rectangle 4"/>
          <p:cNvSpPr/>
          <p:nvPr/>
        </p:nvSpPr>
        <p:spPr>
          <a:xfrm>
            <a:off x="4022467" y="2433251"/>
            <a:ext cx="184666" cy="276999"/>
          </a:xfrm>
          <a:prstGeom prst="rect">
            <a:avLst/>
          </a:prstGeom>
        </p:spPr>
        <p:txBody>
          <a:bodyPr wrap="none">
            <a:spAutoFit/>
          </a:bodyPr>
          <a:lstStyle/>
          <a:p>
            <a:r>
              <a:rPr lang="en-US" b="1" baseline="30000" dirty="0"/>
              <a:t> </a:t>
            </a:r>
            <a:endParaRPr lang="en-US" dirty="0"/>
          </a:p>
        </p:txBody>
      </p:sp>
      <p:sp>
        <p:nvSpPr>
          <p:cNvPr id="6" name="Rectangle 5"/>
          <p:cNvSpPr/>
          <p:nvPr/>
        </p:nvSpPr>
        <p:spPr>
          <a:xfrm rot="10800000" flipV="1">
            <a:off x="0" y="3028950"/>
            <a:ext cx="7696200" cy="461665"/>
          </a:xfrm>
          <a:prstGeom prst="rect">
            <a:avLst/>
          </a:prstGeom>
        </p:spPr>
        <p:txBody>
          <a:bodyPr wrap="square">
            <a:spAutoFit/>
          </a:bodyPr>
          <a:lstStyle/>
          <a:p>
            <a:r>
              <a:rPr lang="en-US" sz="3600" b="1" baseline="30000" dirty="0"/>
              <a:t> Step 4: Adding important columns</a:t>
            </a:r>
            <a:endParaRPr lang="en-US" sz="3600" dirty="0"/>
          </a:p>
        </p:txBody>
      </p:sp>
      <p:pic>
        <p:nvPicPr>
          <p:cNvPr id="7" name="Picture 6" descr="Screen Shot 2023-05-02 at 3.06.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9950"/>
            <a:ext cx="7924800" cy="1447800"/>
          </a:xfrm>
          <a:prstGeom prst="rect">
            <a:avLst/>
          </a:prstGeom>
        </p:spPr>
      </p:pic>
    </p:spTree>
    <p:extLst>
      <p:ext uri="{BB962C8B-B14F-4D97-AF65-F5344CB8AC3E}">
        <p14:creationId xmlns:p14="http://schemas.microsoft.com/office/powerpoint/2010/main" val="161164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8639"/>
            <a:ext cx="7696200" cy="738664"/>
          </a:xfrm>
        </p:spPr>
        <p:txBody>
          <a:bodyPr/>
          <a:lstStyle/>
          <a:p>
            <a:pPr marL="342900" indent="-342900">
              <a:buFont typeface="Wingdings" charset="2"/>
              <a:buChar char="Ø"/>
            </a:pPr>
            <a:r>
              <a:rPr lang="en-US" sz="2400" dirty="0" smtClean="0">
                <a:solidFill>
                  <a:srgbClr val="FF0000"/>
                </a:solidFill>
              </a:rPr>
              <a:t>Exploratory </a:t>
            </a:r>
            <a:r>
              <a:rPr lang="en-US" sz="2400" dirty="0">
                <a:solidFill>
                  <a:srgbClr val="FF0000"/>
                </a:solidFill>
              </a:rPr>
              <a:t>Data Analysis (EDA) : </a:t>
            </a:r>
            <a:r>
              <a:rPr lang="en-US" sz="2400" dirty="0"/>
              <a:t/>
            </a:r>
            <a:br>
              <a:rPr lang="en-US" sz="2400" dirty="0"/>
            </a:br>
            <a:endParaRPr lang="en-US" sz="2400" dirty="0"/>
          </a:p>
        </p:txBody>
      </p:sp>
      <p:sp>
        <p:nvSpPr>
          <p:cNvPr id="3" name="Text Placeholder 2"/>
          <p:cNvSpPr>
            <a:spLocks noGrp="1"/>
          </p:cNvSpPr>
          <p:nvPr>
            <p:ph type="body" idx="1"/>
          </p:nvPr>
        </p:nvSpPr>
        <p:spPr>
          <a:xfrm>
            <a:off x="89751" y="3998833"/>
            <a:ext cx="8153400" cy="1125617"/>
          </a:xfrm>
        </p:spPr>
        <p:txBody>
          <a:bodyPr/>
          <a:lstStyle/>
          <a:p>
            <a:r>
              <a:rPr lang="en-US" sz="2000" dirty="0" smtClean="0"/>
              <a:t> </a:t>
            </a:r>
          </a:p>
          <a:p>
            <a:r>
              <a:rPr lang="en-US" sz="2000" dirty="0" smtClean="0"/>
              <a:t>Conclusion</a:t>
            </a:r>
          </a:p>
          <a:p>
            <a:pPr marL="285750" indent="-285750">
              <a:buFont typeface="Wingdings" charset="2"/>
              <a:buChar char="²"/>
            </a:pPr>
            <a:r>
              <a:rPr lang="en-US" sz="1600" b="0" dirty="0" smtClean="0">
                <a:solidFill>
                  <a:srgbClr val="000000"/>
                </a:solidFill>
              </a:rPr>
              <a:t>Agent </a:t>
            </a:r>
            <a:r>
              <a:rPr lang="en-US" sz="1600" b="0" dirty="0">
                <a:solidFill>
                  <a:srgbClr val="000000"/>
                </a:solidFill>
              </a:rPr>
              <a:t>Id no -9 made the highest bookings which is more than 28721. </a:t>
            </a:r>
          </a:p>
          <a:p>
            <a:endParaRPr lang="en-US" sz="1600" b="0" dirty="0" smtClean="0"/>
          </a:p>
          <a:p>
            <a:endParaRPr lang="en-US" sz="1600" dirty="0" smtClean="0"/>
          </a:p>
        </p:txBody>
      </p:sp>
      <p:pic>
        <p:nvPicPr>
          <p:cNvPr id="6" name="Picture 5"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19150"/>
            <a:ext cx="7811903" cy="3276600"/>
          </a:xfrm>
          <a:prstGeom prst="rect">
            <a:avLst/>
          </a:prstGeom>
        </p:spPr>
      </p:pic>
      <p:sp>
        <p:nvSpPr>
          <p:cNvPr id="7" name="Rectangle 6"/>
          <p:cNvSpPr/>
          <p:nvPr/>
        </p:nvSpPr>
        <p:spPr>
          <a:xfrm>
            <a:off x="4463" y="438150"/>
            <a:ext cx="3467616" cy="369332"/>
          </a:xfrm>
          <a:prstGeom prst="rect">
            <a:avLst/>
          </a:prstGeom>
        </p:spPr>
        <p:txBody>
          <a:bodyPr wrap="none">
            <a:spAutoFit/>
          </a:bodyPr>
          <a:lstStyle/>
          <a:p>
            <a:r>
              <a:rPr lang="en-US" dirty="0"/>
              <a:t>Agent made the most no. bookings</a:t>
            </a:r>
          </a:p>
        </p:txBody>
      </p:sp>
    </p:spTree>
    <p:extLst>
      <p:ext uri="{BB962C8B-B14F-4D97-AF65-F5344CB8AC3E}">
        <p14:creationId xmlns:p14="http://schemas.microsoft.com/office/powerpoint/2010/main" val="89732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785" y="34637"/>
            <a:ext cx="7543799" cy="403514"/>
          </a:xfrm>
        </p:spPr>
        <p:txBody>
          <a:bodyPr/>
          <a:lstStyle/>
          <a:p>
            <a:pPr marL="342900" indent="-342900">
              <a:buFont typeface="Wingdings" charset="2"/>
              <a:buChar char="Ø"/>
            </a:pPr>
            <a:r>
              <a:rPr lang="en-US" sz="2400" dirty="0">
                <a:solidFill>
                  <a:srgbClr val="FF0000"/>
                </a:solidFill>
              </a:rPr>
              <a:t>Exploratory Data Analysis (EDA) : </a:t>
            </a:r>
            <a:r>
              <a:rPr lang="en-US" sz="2000" dirty="0"/>
              <a:t/>
            </a:r>
            <a:br>
              <a:rPr lang="en-US" sz="2000" dirty="0"/>
            </a:br>
            <a:endParaRPr lang="en-US" dirty="0"/>
          </a:p>
        </p:txBody>
      </p:sp>
      <p:pic>
        <p:nvPicPr>
          <p:cNvPr id="6" name="Picture 5"/>
          <p:cNvPicPr>
            <a:picLocks noChangeAspect="1"/>
          </p:cNvPicPr>
          <p:nvPr/>
        </p:nvPicPr>
        <p:blipFill>
          <a:blip r:embed="rId2"/>
          <a:stretch>
            <a:fillRect/>
          </a:stretch>
        </p:blipFill>
        <p:spPr>
          <a:xfrm>
            <a:off x="76200" y="514350"/>
            <a:ext cx="2198361" cy="1981200"/>
          </a:xfrm>
          <a:prstGeom prst="rect">
            <a:avLst/>
          </a:prstGeom>
        </p:spPr>
      </p:pic>
      <p:pic>
        <p:nvPicPr>
          <p:cNvPr id="8" name="Picture 7"/>
          <p:cNvPicPr>
            <a:picLocks noChangeAspect="1"/>
          </p:cNvPicPr>
          <p:nvPr/>
        </p:nvPicPr>
        <p:blipFill>
          <a:blip r:embed="rId3"/>
          <a:stretch>
            <a:fillRect/>
          </a:stretch>
        </p:blipFill>
        <p:spPr>
          <a:xfrm>
            <a:off x="2514600" y="514350"/>
            <a:ext cx="2209800" cy="1905000"/>
          </a:xfrm>
          <a:prstGeom prst="rect">
            <a:avLst/>
          </a:prstGeom>
        </p:spPr>
      </p:pic>
      <p:pic>
        <p:nvPicPr>
          <p:cNvPr id="9" name="Picture 8"/>
          <p:cNvPicPr>
            <a:picLocks noChangeAspect="1"/>
          </p:cNvPicPr>
          <p:nvPr/>
        </p:nvPicPr>
        <p:blipFill>
          <a:blip r:embed="rId4"/>
          <a:stretch>
            <a:fillRect/>
          </a:stretch>
        </p:blipFill>
        <p:spPr>
          <a:xfrm>
            <a:off x="4800600" y="666750"/>
            <a:ext cx="3124200" cy="1752599"/>
          </a:xfrm>
          <a:prstGeom prst="rect">
            <a:avLst/>
          </a:prstGeom>
        </p:spPr>
      </p:pic>
      <p:sp>
        <p:nvSpPr>
          <p:cNvPr id="10" name="Rectangle 9"/>
          <p:cNvSpPr/>
          <p:nvPr/>
        </p:nvSpPr>
        <p:spPr>
          <a:xfrm>
            <a:off x="5638800" y="438150"/>
            <a:ext cx="1524000" cy="184666"/>
          </a:xfrm>
          <a:prstGeom prst="rect">
            <a:avLst/>
          </a:prstGeom>
        </p:spPr>
        <p:txBody>
          <a:bodyPr wrap="square">
            <a:spAutoFit/>
          </a:bodyPr>
          <a:lstStyle/>
          <a:p>
            <a:r>
              <a:rPr lang="en-US" sz="600" dirty="0"/>
              <a:t>Which months have cheaper booking rates</a:t>
            </a:r>
          </a:p>
        </p:txBody>
      </p:sp>
      <p:sp>
        <p:nvSpPr>
          <p:cNvPr id="11" name="Rectangle 10"/>
          <p:cNvSpPr/>
          <p:nvPr/>
        </p:nvSpPr>
        <p:spPr>
          <a:xfrm>
            <a:off x="76200" y="2571750"/>
            <a:ext cx="1600200" cy="400110"/>
          </a:xfrm>
          <a:prstGeom prst="rect">
            <a:avLst/>
          </a:prstGeom>
        </p:spPr>
        <p:txBody>
          <a:bodyPr wrap="square">
            <a:spAutoFit/>
          </a:bodyPr>
          <a:lstStyle/>
          <a:p>
            <a:r>
              <a:rPr lang="en-US" sz="2000" b="1" dirty="0" smtClean="0">
                <a:solidFill>
                  <a:srgbClr val="FF0000"/>
                </a:solidFill>
              </a:rPr>
              <a:t>Conclusions:</a:t>
            </a:r>
            <a:endParaRPr lang="en-US" sz="2000" b="1" dirty="0">
              <a:solidFill>
                <a:srgbClr val="FF0000"/>
              </a:solidFill>
            </a:endParaRPr>
          </a:p>
        </p:txBody>
      </p:sp>
      <p:sp>
        <p:nvSpPr>
          <p:cNvPr id="13" name="Rectangle 12"/>
          <p:cNvSpPr/>
          <p:nvPr/>
        </p:nvSpPr>
        <p:spPr>
          <a:xfrm>
            <a:off x="152400" y="3028951"/>
            <a:ext cx="6858000" cy="830997"/>
          </a:xfrm>
          <a:prstGeom prst="rect">
            <a:avLst/>
          </a:prstGeom>
        </p:spPr>
        <p:txBody>
          <a:bodyPr wrap="square">
            <a:spAutoFit/>
          </a:bodyPr>
          <a:lstStyle/>
          <a:p>
            <a:pPr marL="285750" indent="-285750">
              <a:buFont typeface="Wingdings" charset="2"/>
              <a:buChar char="²"/>
            </a:pPr>
            <a:r>
              <a:rPr lang="en-US" baseline="30000" dirty="0"/>
              <a:t>Only 3.9 % people were revisited the hotels. Rest 96.1 % were new guests. Thus retention rate is </a:t>
            </a:r>
            <a:r>
              <a:rPr lang="en-US" baseline="30000" dirty="0" smtClean="0"/>
              <a:t>lo</a:t>
            </a:r>
            <a:r>
              <a:rPr lang="en-US" baseline="30000" dirty="0"/>
              <a:t>w</a:t>
            </a:r>
            <a:r>
              <a:rPr lang="en-US" baseline="30000" dirty="0" smtClean="0"/>
              <a:t>.</a:t>
            </a:r>
            <a:r>
              <a:rPr lang="en-US" dirty="0"/>
              <a:t/>
            </a:r>
            <a:br>
              <a:rPr lang="en-US" dirty="0"/>
            </a:br>
            <a:endParaRPr lang="en-US" dirty="0">
              <a:latin typeface="Wingdings"/>
            </a:endParaRPr>
          </a:p>
          <a:p>
            <a:pPr marL="285750" indent="-285750">
              <a:buFont typeface="Wingdings" charset="2"/>
              <a:buChar char="²"/>
            </a:pPr>
            <a:endParaRPr lang="en-US" dirty="0"/>
          </a:p>
        </p:txBody>
      </p:sp>
      <p:sp>
        <p:nvSpPr>
          <p:cNvPr id="14" name="Rectangle 13"/>
          <p:cNvSpPr/>
          <p:nvPr/>
        </p:nvSpPr>
        <p:spPr>
          <a:xfrm>
            <a:off x="152400" y="3257550"/>
            <a:ext cx="3929281" cy="276999"/>
          </a:xfrm>
          <a:prstGeom prst="rect">
            <a:avLst/>
          </a:prstGeom>
        </p:spPr>
        <p:txBody>
          <a:bodyPr wrap="none">
            <a:spAutoFit/>
          </a:bodyPr>
          <a:lstStyle/>
          <a:p>
            <a:pPr marL="285750" indent="-285750">
              <a:buFont typeface="Wingdings" charset="2"/>
              <a:buChar char="²"/>
            </a:pPr>
            <a:r>
              <a:rPr lang="en-US" baseline="30000" dirty="0"/>
              <a:t> 27.5 % bookings were cancelled out of all the bookings</a:t>
            </a:r>
            <a:endParaRPr lang="en-US" dirty="0"/>
          </a:p>
        </p:txBody>
      </p:sp>
      <p:sp>
        <p:nvSpPr>
          <p:cNvPr id="16" name="Rectangle 15"/>
          <p:cNvSpPr/>
          <p:nvPr/>
        </p:nvSpPr>
        <p:spPr>
          <a:xfrm>
            <a:off x="152400" y="3486150"/>
            <a:ext cx="7848600" cy="369332"/>
          </a:xfrm>
          <a:prstGeom prst="rect">
            <a:avLst/>
          </a:prstGeom>
        </p:spPr>
        <p:txBody>
          <a:bodyPr wrap="square">
            <a:spAutoFit/>
          </a:bodyPr>
          <a:lstStyle/>
          <a:p>
            <a:pPr marL="285750" indent="-285750">
              <a:buFont typeface="Wingdings" charset="2"/>
              <a:buChar char="²"/>
            </a:pPr>
            <a:r>
              <a:rPr lang="en-US" dirty="0"/>
              <a:t>For both city and resort hotels, Nov to Jan have cheaper average daily rates</a:t>
            </a:r>
          </a:p>
        </p:txBody>
      </p:sp>
    </p:spTree>
    <p:extLst>
      <p:ext uri="{BB962C8B-B14F-4D97-AF65-F5344CB8AC3E}">
        <p14:creationId xmlns:p14="http://schemas.microsoft.com/office/powerpoint/2010/main" val="107822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34F5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516</TotalTime>
  <Words>1194</Words>
  <Application>Microsoft Macintosh PowerPoint</Application>
  <PresentationFormat>Custom</PresentationFormat>
  <Paragraphs>126</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Capstone Project-1   </vt:lpstr>
      <vt:lpstr>Problem Statement:  </vt:lpstr>
      <vt:lpstr>Work Flow :   </vt:lpstr>
      <vt:lpstr>Data Collection and Understanding:  </vt:lpstr>
      <vt:lpstr>Data Collection and Understanding:  </vt:lpstr>
      <vt:lpstr>Data Cleaning and Manipulation:  </vt:lpstr>
      <vt:lpstr>Data Cleaning and Manipulation:  </vt:lpstr>
      <vt:lpstr>Exploratory Data Analysis (EDA) :  </vt:lpstr>
      <vt:lpstr>Exploratory Data Analysis (EDA) :  </vt:lpstr>
      <vt:lpstr>Exploratory Data Analysis (EDA) :</vt:lpstr>
      <vt:lpstr>Exploratory Data Analysis (EDA) :</vt:lpstr>
      <vt:lpstr>Exploratory Data Analysis (EDA) :</vt:lpstr>
      <vt:lpstr>Exploratory Data Analysis (EDA) :</vt:lpstr>
      <vt:lpstr>Exploratory Data Analysis (EDA)</vt:lpstr>
      <vt:lpstr>Exploratory Data Analysis (EDA)</vt:lpstr>
      <vt:lpstr>Exploratory Data Analysis (EDA)</vt:lpstr>
      <vt:lpstr>Exploratory Data Analysis (EDA)</vt:lpstr>
      <vt:lpstr>Exploratory Data Analysis (EDA)</vt:lpstr>
      <vt:lpstr>Exploratory Data Analysis (EDA)</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Regression</dc:title>
  <cp:lastModifiedBy>mac</cp:lastModifiedBy>
  <cp:revision>33</cp:revision>
  <dcterms:created xsi:type="dcterms:W3CDTF">2023-05-01T09:10:21Z</dcterms:created>
  <dcterms:modified xsi:type="dcterms:W3CDTF">2023-05-02T15:41:46Z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