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2" r:id="rId2"/>
    <p:sldId id="283" r:id="rId3"/>
    <p:sldId id="284"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Lst>
  <p:sldSz cx="8229600" cy="5143500"/>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8425" autoAdjust="0"/>
  </p:normalViewPr>
  <p:slideViewPr>
    <p:cSldViewPr>
      <p:cViewPr>
        <p:scale>
          <a:sx n="116" d="100"/>
          <a:sy n="116" d="100"/>
        </p:scale>
        <p:origin x="-176" y="-152"/>
      </p:cViewPr>
      <p:guideLst>
        <p:guide orient="horz" pos="2880"/>
        <p:guide pos="194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17220" y="1594486"/>
            <a:ext cx="6995160" cy="32316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234440" y="2880361"/>
            <a:ext cx="5760720" cy="64633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rgbClr val="134F5C"/>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4200" b="1" i="0">
                <a:solidFill>
                  <a:srgbClr val="CC0000"/>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rgbClr val="134F5C"/>
                </a:solidFill>
                <a:latin typeface="Arial"/>
                <a:cs typeface="Arial"/>
              </a:defRPr>
            </a:lvl1pPr>
          </a:lstStyle>
          <a:p>
            <a:endParaRPr/>
          </a:p>
        </p:txBody>
      </p:sp>
      <p:sp>
        <p:nvSpPr>
          <p:cNvPr id="3" name="Holder 3"/>
          <p:cNvSpPr>
            <a:spLocks noGrp="1"/>
          </p:cNvSpPr>
          <p:nvPr>
            <p:ph sz="half" idx="2"/>
          </p:nvPr>
        </p:nvSpPr>
        <p:spPr>
          <a:xfrm>
            <a:off x="411480" y="1183005"/>
            <a:ext cx="3579876" cy="64633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238244" y="1183005"/>
            <a:ext cx="3579876" cy="64633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rgbClr val="134F5C"/>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742678" y="66526"/>
            <a:ext cx="313756" cy="357955"/>
          </a:xfrm>
          <a:prstGeom prst="rect">
            <a:avLst/>
          </a:prstGeom>
        </p:spPr>
      </p:pic>
      <p:sp>
        <p:nvSpPr>
          <p:cNvPr id="2" name="Holder 2"/>
          <p:cNvSpPr>
            <a:spLocks noGrp="1"/>
          </p:cNvSpPr>
          <p:nvPr>
            <p:ph type="title"/>
          </p:nvPr>
        </p:nvSpPr>
        <p:spPr>
          <a:xfrm>
            <a:off x="311129" y="58638"/>
            <a:ext cx="1701927" cy="323165"/>
          </a:xfrm>
          <a:prstGeom prst="rect">
            <a:avLst/>
          </a:prstGeom>
        </p:spPr>
        <p:txBody>
          <a:bodyPr wrap="square" lIns="0" tIns="0" rIns="0" bIns="0">
            <a:spAutoFit/>
          </a:bodyPr>
          <a:lstStyle>
            <a:lvl1pPr>
              <a:defRPr sz="2100" b="1" i="0">
                <a:solidFill>
                  <a:srgbClr val="134F5C"/>
                </a:solidFill>
                <a:latin typeface="Arial"/>
                <a:cs typeface="Arial"/>
              </a:defRPr>
            </a:lvl1pPr>
          </a:lstStyle>
          <a:p>
            <a:endParaRPr/>
          </a:p>
        </p:txBody>
      </p:sp>
      <p:sp>
        <p:nvSpPr>
          <p:cNvPr id="3" name="Holder 3"/>
          <p:cNvSpPr>
            <a:spLocks noGrp="1"/>
          </p:cNvSpPr>
          <p:nvPr>
            <p:ph type="body" idx="1"/>
          </p:nvPr>
        </p:nvSpPr>
        <p:spPr>
          <a:xfrm>
            <a:off x="1684833" y="890499"/>
            <a:ext cx="4859934" cy="646331"/>
          </a:xfrm>
          <a:prstGeom prst="rect">
            <a:avLst/>
          </a:prstGeom>
        </p:spPr>
        <p:txBody>
          <a:bodyPr wrap="square" lIns="0" tIns="0" rIns="0" bIns="0">
            <a:spAutoFit/>
          </a:bodyPr>
          <a:lstStyle>
            <a:lvl1pPr>
              <a:defRPr sz="4200" b="1" i="0">
                <a:solidFill>
                  <a:srgbClr val="CC0000"/>
                </a:solidFill>
                <a:latin typeface="Verdana"/>
                <a:cs typeface="Verdana"/>
              </a:defRPr>
            </a:lvl1pPr>
          </a:lstStyle>
          <a:p>
            <a:endParaRPr/>
          </a:p>
        </p:txBody>
      </p:sp>
      <p:sp>
        <p:nvSpPr>
          <p:cNvPr id="4" name="Holder 4"/>
          <p:cNvSpPr>
            <a:spLocks noGrp="1"/>
          </p:cNvSpPr>
          <p:nvPr>
            <p:ph type="ftr" sz="quarter" idx="5"/>
          </p:nvPr>
        </p:nvSpPr>
        <p:spPr>
          <a:xfrm>
            <a:off x="2798064" y="4783456"/>
            <a:ext cx="2633472"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11480" y="4783456"/>
            <a:ext cx="1892808"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5/5/23</a:t>
            </a:fld>
            <a:endParaRPr lang="en-US"/>
          </a:p>
        </p:txBody>
      </p:sp>
      <p:sp>
        <p:nvSpPr>
          <p:cNvPr id="6" name="Holder 6"/>
          <p:cNvSpPr>
            <a:spLocks noGrp="1"/>
          </p:cNvSpPr>
          <p:nvPr>
            <p:ph type="sldNum" sz="quarter" idx="7"/>
          </p:nvPr>
        </p:nvSpPr>
        <p:spPr>
          <a:xfrm>
            <a:off x="5925312" y="4783456"/>
            <a:ext cx="1892808"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9779" y="438150"/>
            <a:ext cx="5568082" cy="913070"/>
          </a:xfrm>
          <a:prstGeom prst="rect">
            <a:avLst/>
          </a:prstGeom>
        </p:spPr>
        <p:txBody>
          <a:bodyPr wrap="none">
            <a:spAutoFit/>
          </a:bodyPr>
          <a:lstStyle/>
          <a:p>
            <a:pPr algn="ctr"/>
            <a:r>
              <a:rPr lang="en-US" sz="8000" b="1" baseline="30000" dirty="0">
                <a:solidFill>
                  <a:srgbClr val="FF0000"/>
                </a:solidFill>
              </a:rPr>
              <a:t>Capstone </a:t>
            </a:r>
            <a:r>
              <a:rPr lang="en-US" sz="8000" b="1" baseline="30000" dirty="0" smtClean="0">
                <a:solidFill>
                  <a:srgbClr val="FF0000"/>
                </a:solidFill>
              </a:rPr>
              <a:t>Project-3</a:t>
            </a:r>
            <a:endParaRPr lang="en-US" sz="8000" dirty="0">
              <a:solidFill>
                <a:srgbClr val="FF0000"/>
              </a:solidFill>
            </a:endParaRPr>
          </a:p>
        </p:txBody>
      </p:sp>
      <p:sp>
        <p:nvSpPr>
          <p:cNvPr id="4" name="Rectangle 3"/>
          <p:cNvSpPr/>
          <p:nvPr/>
        </p:nvSpPr>
        <p:spPr>
          <a:xfrm>
            <a:off x="838200" y="1352550"/>
            <a:ext cx="6595926" cy="707886"/>
          </a:xfrm>
          <a:prstGeom prst="rect">
            <a:avLst/>
          </a:prstGeom>
        </p:spPr>
        <p:txBody>
          <a:bodyPr wrap="none">
            <a:spAutoFit/>
          </a:bodyPr>
          <a:lstStyle/>
          <a:p>
            <a:pPr algn="ctr"/>
            <a:r>
              <a:rPr lang="en-US" sz="6000" b="1" baseline="30000" dirty="0"/>
              <a:t>Mobile Price Range Prediction</a:t>
            </a:r>
            <a:endParaRPr lang="en-US" sz="6000" dirty="0"/>
          </a:p>
        </p:txBody>
      </p:sp>
      <p:sp>
        <p:nvSpPr>
          <p:cNvPr id="5" name="Rectangle 4"/>
          <p:cNvSpPr/>
          <p:nvPr/>
        </p:nvSpPr>
        <p:spPr>
          <a:xfrm>
            <a:off x="2438400" y="2647950"/>
            <a:ext cx="2927702" cy="543738"/>
          </a:xfrm>
          <a:prstGeom prst="rect">
            <a:avLst/>
          </a:prstGeom>
        </p:spPr>
        <p:txBody>
          <a:bodyPr wrap="none">
            <a:spAutoFit/>
          </a:bodyPr>
          <a:lstStyle/>
          <a:p>
            <a:pPr algn="ctr"/>
            <a:r>
              <a:rPr lang="pt-BR" sz="4400" b="1" baseline="30000" dirty="0">
                <a:solidFill>
                  <a:srgbClr val="FF0000"/>
                </a:solidFill>
              </a:rPr>
              <a:t>Individual Project</a:t>
            </a:r>
            <a:endParaRPr lang="en-US" sz="4400" dirty="0">
              <a:solidFill>
                <a:srgbClr val="FF0000"/>
              </a:solidFill>
            </a:endParaRPr>
          </a:p>
        </p:txBody>
      </p:sp>
      <p:sp>
        <p:nvSpPr>
          <p:cNvPr id="6" name="TextBox 5"/>
          <p:cNvSpPr txBox="1"/>
          <p:nvPr/>
        </p:nvSpPr>
        <p:spPr>
          <a:xfrm>
            <a:off x="2667000" y="3028950"/>
            <a:ext cx="2208056" cy="646331"/>
          </a:xfrm>
          <a:prstGeom prst="rect">
            <a:avLst/>
          </a:prstGeom>
          <a:noFill/>
        </p:spPr>
        <p:txBody>
          <a:bodyPr wrap="none" rtlCol="0">
            <a:spAutoFit/>
          </a:bodyPr>
          <a:lstStyle/>
          <a:p>
            <a:pPr algn="ctr"/>
            <a:r>
              <a:rPr lang="en-US" sz="3600" b="1" dirty="0" err="1" smtClean="0"/>
              <a:t>Ramji</a:t>
            </a:r>
            <a:r>
              <a:rPr lang="en-US" sz="3600" b="1" dirty="0" smtClean="0"/>
              <a:t> </a:t>
            </a:r>
            <a:r>
              <a:rPr lang="en-US" sz="3600" b="1" dirty="0" err="1" smtClean="0"/>
              <a:t>seth</a:t>
            </a:r>
            <a:endParaRPr lang="en-US" sz="3600" b="1" dirty="0"/>
          </a:p>
        </p:txBody>
      </p:sp>
      <p:sp>
        <p:nvSpPr>
          <p:cNvPr id="7" name="TextBox 6"/>
          <p:cNvSpPr txBox="1"/>
          <p:nvPr/>
        </p:nvSpPr>
        <p:spPr>
          <a:xfrm>
            <a:off x="990600" y="3638550"/>
            <a:ext cx="5814212" cy="707886"/>
          </a:xfrm>
          <a:prstGeom prst="rect">
            <a:avLst/>
          </a:prstGeom>
          <a:noFill/>
        </p:spPr>
        <p:txBody>
          <a:bodyPr wrap="none" rtlCol="0">
            <a:spAutoFit/>
          </a:bodyPr>
          <a:lstStyle/>
          <a:p>
            <a:pPr algn="ctr"/>
            <a:r>
              <a:rPr lang="en-US" sz="4000" dirty="0" smtClean="0">
                <a:solidFill>
                  <a:srgbClr val="000000"/>
                </a:solidFill>
              </a:rPr>
              <a:t>ramjiseth9755@gmail.com</a:t>
            </a:r>
            <a:endParaRPr lang="en-US" sz="4000" dirty="0">
              <a:solidFill>
                <a:srgbClr val="000000"/>
              </a:solidFill>
            </a:endParaRPr>
          </a:p>
        </p:txBody>
      </p:sp>
    </p:spTree>
    <p:extLst>
      <p:ext uri="{BB962C8B-B14F-4D97-AF65-F5344CB8AC3E}">
        <p14:creationId xmlns:p14="http://schemas.microsoft.com/office/powerpoint/2010/main" val="320667477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85750"/>
            <a:ext cx="1828799" cy="457200"/>
          </a:xfrm>
        </p:spPr>
        <p:txBody>
          <a:bodyPr/>
          <a:lstStyle/>
          <a:p>
            <a:r>
              <a:rPr lang="en-US" sz="2000" dirty="0">
                <a:solidFill>
                  <a:srgbClr val="FF0000"/>
                </a:solidFill>
              </a:rPr>
              <a:t>Mobile Weight </a:t>
            </a:r>
            <a:r>
              <a:rPr lang="en-US" sz="2000" dirty="0">
                <a:solidFill>
                  <a:srgbClr val="FF0000"/>
                </a:solidFill>
              </a:rPr>
              <a:t/>
            </a:r>
            <a:br>
              <a:rPr lang="en-US" sz="2000" dirty="0">
                <a:solidFill>
                  <a:srgbClr val="FF0000"/>
                </a:solidFill>
              </a:rPr>
            </a:br>
            <a:endParaRPr lang="en-US" sz="2000" dirty="0">
              <a:solidFill>
                <a:srgbClr val="FF0000"/>
              </a:solidFill>
            </a:endParaRPr>
          </a:p>
        </p:txBody>
      </p:sp>
      <p:pic>
        <p:nvPicPr>
          <p:cNvPr id="4" name="Picture 3"/>
          <p:cNvPicPr>
            <a:picLocks noChangeAspect="1"/>
          </p:cNvPicPr>
          <p:nvPr/>
        </p:nvPicPr>
        <p:blipFill>
          <a:blip r:embed="rId2"/>
          <a:stretch>
            <a:fillRect/>
          </a:stretch>
        </p:blipFill>
        <p:spPr>
          <a:xfrm>
            <a:off x="228600" y="971550"/>
            <a:ext cx="7924800" cy="2956704"/>
          </a:xfrm>
          <a:prstGeom prst="rect">
            <a:avLst/>
          </a:prstGeom>
        </p:spPr>
      </p:pic>
      <p:sp>
        <p:nvSpPr>
          <p:cNvPr id="5" name="Rectangle 4"/>
          <p:cNvSpPr/>
          <p:nvPr/>
        </p:nvSpPr>
        <p:spPr>
          <a:xfrm>
            <a:off x="228600" y="4248150"/>
            <a:ext cx="2427467" cy="338554"/>
          </a:xfrm>
          <a:prstGeom prst="rect">
            <a:avLst/>
          </a:prstGeom>
        </p:spPr>
        <p:txBody>
          <a:bodyPr wrap="none">
            <a:spAutoFit/>
          </a:bodyPr>
          <a:lstStyle/>
          <a:p>
            <a:r>
              <a:rPr lang="en-US" sz="2400" baseline="30000" dirty="0"/>
              <a:t>● Costly phones are lighter</a:t>
            </a:r>
            <a:endParaRPr lang="en-US" sz="2400" dirty="0"/>
          </a:p>
        </p:txBody>
      </p:sp>
    </p:spTree>
    <p:extLst>
      <p:ext uri="{BB962C8B-B14F-4D97-AF65-F5344CB8AC3E}">
        <p14:creationId xmlns:p14="http://schemas.microsoft.com/office/powerpoint/2010/main" val="2325555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50"/>
            <a:ext cx="1898671" cy="381000"/>
          </a:xfrm>
        </p:spPr>
        <p:txBody>
          <a:bodyPr/>
          <a:lstStyle/>
          <a:p>
            <a:r>
              <a:rPr lang="en-US" sz="2400" dirty="0" err="1">
                <a:solidFill>
                  <a:srgbClr val="FF0000"/>
                </a:solidFill>
              </a:rPr>
              <a:t>screen_size</a:t>
            </a:r>
            <a:r>
              <a:rPr lang="en-US" sz="2400" dirty="0">
                <a:solidFill>
                  <a:srgbClr val="FF0000"/>
                </a:solidFill>
              </a:rPr>
              <a:t> </a:t>
            </a:r>
            <a:r>
              <a:rPr lang="en-US" sz="2400" dirty="0"/>
              <a:t/>
            </a:r>
            <a:br>
              <a:rPr lang="en-US" sz="2400" dirty="0"/>
            </a:br>
            <a:endParaRPr lang="en-US" sz="2400" dirty="0"/>
          </a:p>
        </p:txBody>
      </p:sp>
      <p:sp>
        <p:nvSpPr>
          <p:cNvPr id="5" name="TextBox 4"/>
          <p:cNvSpPr txBox="1"/>
          <p:nvPr/>
        </p:nvSpPr>
        <p:spPr>
          <a:xfrm>
            <a:off x="5334000" y="285750"/>
            <a:ext cx="1544864" cy="461665"/>
          </a:xfrm>
          <a:prstGeom prst="rect">
            <a:avLst/>
          </a:prstGeom>
          <a:noFill/>
        </p:spPr>
        <p:txBody>
          <a:bodyPr wrap="none" rtlCol="0">
            <a:spAutoFit/>
          </a:bodyPr>
          <a:lstStyle/>
          <a:p>
            <a:r>
              <a:rPr lang="en-US" sz="2400" b="1" dirty="0" smtClean="0">
                <a:solidFill>
                  <a:srgbClr val="FF0000"/>
                </a:solidFill>
              </a:rPr>
              <a:t>4G And 3G</a:t>
            </a:r>
            <a:endParaRPr lang="en-US" sz="2400" b="1" dirty="0">
              <a:solidFill>
                <a:srgbClr val="FF0000"/>
              </a:solidFill>
            </a:endParaRPr>
          </a:p>
        </p:txBody>
      </p:sp>
      <p:pic>
        <p:nvPicPr>
          <p:cNvPr id="6" name="Picture 5"/>
          <p:cNvPicPr>
            <a:picLocks noChangeAspect="1"/>
          </p:cNvPicPr>
          <p:nvPr/>
        </p:nvPicPr>
        <p:blipFill>
          <a:blip r:embed="rId2"/>
          <a:stretch>
            <a:fillRect/>
          </a:stretch>
        </p:blipFill>
        <p:spPr>
          <a:xfrm>
            <a:off x="0" y="1066800"/>
            <a:ext cx="3886200" cy="3001538"/>
          </a:xfrm>
          <a:prstGeom prst="rect">
            <a:avLst/>
          </a:prstGeom>
        </p:spPr>
      </p:pic>
      <p:pic>
        <p:nvPicPr>
          <p:cNvPr id="8" name="Picture 7"/>
          <p:cNvPicPr>
            <a:picLocks noChangeAspect="1"/>
          </p:cNvPicPr>
          <p:nvPr/>
        </p:nvPicPr>
        <p:blipFill>
          <a:blip r:embed="rId3"/>
          <a:stretch>
            <a:fillRect/>
          </a:stretch>
        </p:blipFill>
        <p:spPr>
          <a:xfrm>
            <a:off x="4020924" y="666750"/>
            <a:ext cx="4191000" cy="1885950"/>
          </a:xfrm>
          <a:prstGeom prst="rect">
            <a:avLst/>
          </a:prstGeom>
        </p:spPr>
      </p:pic>
      <p:pic>
        <p:nvPicPr>
          <p:cNvPr id="9" name="Picture 8"/>
          <p:cNvPicPr>
            <a:picLocks noChangeAspect="1"/>
          </p:cNvPicPr>
          <p:nvPr/>
        </p:nvPicPr>
        <p:blipFill>
          <a:blip r:embed="rId4"/>
          <a:stretch>
            <a:fillRect/>
          </a:stretch>
        </p:blipFill>
        <p:spPr>
          <a:xfrm>
            <a:off x="4038600" y="2419350"/>
            <a:ext cx="4191000" cy="1862466"/>
          </a:xfrm>
          <a:prstGeom prst="rect">
            <a:avLst/>
          </a:prstGeom>
        </p:spPr>
      </p:pic>
      <p:sp>
        <p:nvSpPr>
          <p:cNvPr id="11" name="Rectangle 10"/>
          <p:cNvSpPr/>
          <p:nvPr/>
        </p:nvSpPr>
        <p:spPr>
          <a:xfrm>
            <a:off x="304800" y="4095750"/>
            <a:ext cx="3733800" cy="954107"/>
          </a:xfrm>
          <a:prstGeom prst="rect">
            <a:avLst/>
          </a:prstGeom>
        </p:spPr>
        <p:txBody>
          <a:bodyPr wrap="square">
            <a:spAutoFit/>
          </a:bodyPr>
          <a:lstStyle/>
          <a:p>
            <a:endParaRPr lang="ro-RO" sz="1600" baseline="30000" dirty="0"/>
          </a:p>
          <a:p>
            <a:pPr marL="285750" indent="-285750">
              <a:buFont typeface="Arial"/>
              <a:buChar char="•"/>
            </a:pPr>
            <a:r>
              <a:rPr lang="en-US" sz="1600" baseline="30000" dirty="0"/>
              <a:t>Combining the </a:t>
            </a:r>
            <a:r>
              <a:rPr lang="en-US" sz="1600" baseline="30000" dirty="0" err="1"/>
              <a:t>sc_height</a:t>
            </a:r>
            <a:r>
              <a:rPr lang="en-US" sz="1600" baseline="30000" dirty="0"/>
              <a:t> and </a:t>
            </a:r>
            <a:r>
              <a:rPr lang="en-US" sz="1600" baseline="30000" dirty="0" err="1"/>
              <a:t>sc_width</a:t>
            </a:r>
            <a:r>
              <a:rPr lang="en-US" sz="1600" baseline="30000" dirty="0"/>
              <a:t> into one column</a:t>
            </a:r>
          </a:p>
          <a:p>
            <a:r>
              <a:rPr lang="en-US" sz="1600" baseline="30000" dirty="0"/>
              <a:t>that is </a:t>
            </a:r>
            <a:r>
              <a:rPr lang="en-US" sz="1600" baseline="30000" dirty="0" err="1"/>
              <a:t>sc_size</a:t>
            </a:r>
            <a:r>
              <a:rPr lang="en-US" sz="1600" baseline="30000" dirty="0"/>
              <a:t>, Screen Size shows little variation along the target variables. This can be helpful in predicting the target catego</a:t>
            </a:r>
            <a:r>
              <a:rPr lang="en-US" baseline="30000" dirty="0"/>
              <a:t>ries</a:t>
            </a:r>
          </a:p>
          <a:p>
            <a:r>
              <a:rPr lang="en-US" baseline="30000" dirty="0"/>
              <a:t>.</a:t>
            </a:r>
            <a:endParaRPr lang="en-US" dirty="0"/>
          </a:p>
        </p:txBody>
      </p:sp>
      <p:sp>
        <p:nvSpPr>
          <p:cNvPr id="12" name="Rectangle 11"/>
          <p:cNvSpPr/>
          <p:nvPr/>
        </p:nvSpPr>
        <p:spPr>
          <a:xfrm>
            <a:off x="4267200" y="4400550"/>
            <a:ext cx="3810000" cy="420628"/>
          </a:xfrm>
          <a:prstGeom prst="rect">
            <a:avLst/>
          </a:prstGeom>
        </p:spPr>
        <p:txBody>
          <a:bodyPr wrap="square">
            <a:spAutoFit/>
          </a:bodyPr>
          <a:lstStyle/>
          <a:p>
            <a:r>
              <a:rPr lang="en-US" sz="1600" baseline="30000" dirty="0"/>
              <a:t>● 50% of the phones support 4_g and 76% of phones support 3_g,feature '</a:t>
            </a:r>
            <a:r>
              <a:rPr lang="en-US" sz="1600" baseline="30000" dirty="0" err="1"/>
              <a:t>three_g</a:t>
            </a:r>
            <a:r>
              <a:rPr lang="en-US" sz="1600" baseline="30000" dirty="0"/>
              <a:t>' play an important feature in prediction</a:t>
            </a:r>
            <a:endParaRPr lang="en-US" sz="1600" dirty="0"/>
          </a:p>
        </p:txBody>
      </p:sp>
    </p:spTree>
    <p:extLst>
      <p:ext uri="{BB962C8B-B14F-4D97-AF65-F5344CB8AC3E}">
        <p14:creationId xmlns:p14="http://schemas.microsoft.com/office/powerpoint/2010/main" val="3369235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1701927" cy="369332"/>
          </a:xfrm>
        </p:spPr>
        <p:txBody>
          <a:bodyPr/>
          <a:lstStyle/>
          <a:p>
            <a:r>
              <a:rPr lang="en-US" sz="2400" dirty="0" smtClean="0">
                <a:solidFill>
                  <a:srgbClr val="FF0000"/>
                </a:solidFill>
              </a:rPr>
              <a:t>HEAT MAP</a:t>
            </a:r>
            <a:endParaRPr lang="en-US" sz="2400" dirty="0">
              <a:solidFill>
                <a:srgbClr val="FF0000"/>
              </a:solidFill>
            </a:endParaRPr>
          </a:p>
        </p:txBody>
      </p:sp>
      <p:pic>
        <p:nvPicPr>
          <p:cNvPr id="5" name="Picture 4"/>
          <p:cNvPicPr>
            <a:picLocks noChangeAspect="1"/>
          </p:cNvPicPr>
          <p:nvPr/>
        </p:nvPicPr>
        <p:blipFill>
          <a:blip r:embed="rId2"/>
          <a:stretch>
            <a:fillRect/>
          </a:stretch>
        </p:blipFill>
        <p:spPr>
          <a:xfrm>
            <a:off x="3124200" y="514350"/>
            <a:ext cx="4968328" cy="4495800"/>
          </a:xfrm>
          <a:prstGeom prst="rect">
            <a:avLst/>
          </a:prstGeom>
        </p:spPr>
      </p:pic>
      <p:sp>
        <p:nvSpPr>
          <p:cNvPr id="6" name="Rectangle 5"/>
          <p:cNvSpPr/>
          <p:nvPr/>
        </p:nvSpPr>
        <p:spPr>
          <a:xfrm>
            <a:off x="152400" y="590550"/>
            <a:ext cx="2971800" cy="4606388"/>
          </a:xfrm>
          <a:prstGeom prst="rect">
            <a:avLst/>
          </a:prstGeom>
        </p:spPr>
        <p:txBody>
          <a:bodyPr wrap="square">
            <a:spAutoFit/>
          </a:bodyPr>
          <a:lstStyle/>
          <a:p>
            <a:r>
              <a:rPr lang="en-US" sz="2000" baseline="30000" dirty="0"/>
              <a:t>● RAM and </a:t>
            </a:r>
            <a:r>
              <a:rPr lang="en-US" sz="2000" baseline="30000" dirty="0" err="1"/>
              <a:t>price_range</a:t>
            </a:r>
            <a:r>
              <a:rPr lang="en-US" sz="2000" baseline="30000" dirty="0"/>
              <a:t> shows high correlation which is a good sign, it signifies that RAM will play major deciding factor in estimating the price range</a:t>
            </a:r>
            <a:r>
              <a:rPr lang="en-US" sz="2000" baseline="30000" dirty="0" smtClean="0"/>
              <a:t>.</a:t>
            </a:r>
          </a:p>
          <a:p>
            <a:endParaRPr lang="en-US" sz="2000" baseline="30000" dirty="0"/>
          </a:p>
          <a:p>
            <a:r>
              <a:rPr lang="en-US" sz="2000" baseline="30000" dirty="0"/>
              <a:t>● There is some </a:t>
            </a:r>
            <a:r>
              <a:rPr lang="en-US" sz="2000" baseline="30000" dirty="0" err="1"/>
              <a:t>collinearity</a:t>
            </a:r>
            <a:r>
              <a:rPr lang="en-US" sz="2000" baseline="30000" dirty="0"/>
              <a:t> in feature pairs ('</a:t>
            </a:r>
            <a:r>
              <a:rPr lang="en-US" sz="2000" baseline="30000" dirty="0" err="1" smtClean="0"/>
              <a:t>pc’,'</a:t>
            </a:r>
            <a:r>
              <a:rPr lang="en-US" sz="2000" baseline="30000" dirty="0" err="1"/>
              <a:t>fc</a:t>
            </a:r>
            <a:r>
              <a:rPr lang="en-US" sz="2000" baseline="30000" dirty="0"/>
              <a:t>') and ('</a:t>
            </a:r>
            <a:r>
              <a:rPr lang="en-US" sz="2000" baseline="30000" dirty="0" err="1"/>
              <a:t>px_width</a:t>
            </a:r>
            <a:r>
              <a:rPr lang="en-US" sz="2000" baseline="30000" dirty="0"/>
              <a:t>', '</a:t>
            </a:r>
            <a:r>
              <a:rPr lang="en-US" sz="2000" baseline="30000" dirty="0" err="1"/>
              <a:t>px_height</a:t>
            </a:r>
            <a:r>
              <a:rPr lang="en-US" sz="2000" baseline="30000" dirty="0"/>
              <a:t>'). Both correlations are justified since there are good chances that if front camera of a phone is good, the back camera would also be </a:t>
            </a:r>
            <a:r>
              <a:rPr lang="en-US" sz="2000" baseline="30000" dirty="0" smtClean="0"/>
              <a:t>good.</a:t>
            </a:r>
          </a:p>
          <a:p>
            <a:endParaRPr lang="en-US" sz="2000" baseline="30000" dirty="0"/>
          </a:p>
          <a:p>
            <a:r>
              <a:rPr lang="en-US" sz="2000" baseline="30000" dirty="0"/>
              <a:t>● Also, if </a:t>
            </a:r>
            <a:r>
              <a:rPr lang="en-US" sz="2000" baseline="30000" dirty="0" err="1"/>
              <a:t>px_height</a:t>
            </a:r>
            <a:r>
              <a:rPr lang="en-US" sz="2000" baseline="30000" dirty="0"/>
              <a:t> increases, pixel width also increases, that means the overall pixels in the screen. We can replace these two features with one feature. Front Camera megapixels and Primary camera megapixels are different entities despite of showing </a:t>
            </a:r>
            <a:r>
              <a:rPr lang="en-US" sz="2000" baseline="30000" dirty="0" err="1"/>
              <a:t>colinearity</a:t>
            </a:r>
            <a:r>
              <a:rPr lang="en-US" sz="2000" baseline="30000" dirty="0"/>
              <a:t>. So we'll be keeping them as they are.</a:t>
            </a:r>
            <a:endParaRPr lang="en-US" sz="2000" dirty="0"/>
          </a:p>
        </p:txBody>
      </p:sp>
    </p:spTree>
    <p:extLst>
      <p:ext uri="{BB962C8B-B14F-4D97-AF65-F5344CB8AC3E}">
        <p14:creationId xmlns:p14="http://schemas.microsoft.com/office/powerpoint/2010/main" val="3828259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1950"/>
            <a:ext cx="3276600" cy="762000"/>
          </a:xfrm>
        </p:spPr>
        <p:txBody>
          <a:bodyPr/>
          <a:lstStyle/>
          <a:p>
            <a:r>
              <a:rPr lang="en-US" sz="3600" dirty="0">
                <a:solidFill>
                  <a:srgbClr val="FF0000"/>
                </a:solidFill>
              </a:rPr>
              <a:t>ML algorithms </a:t>
            </a:r>
            <a:r>
              <a:rPr lang="en-US" sz="3600" dirty="0">
                <a:solidFill>
                  <a:srgbClr val="FF0000"/>
                </a:solidFill>
              </a:rPr>
              <a:t/>
            </a:r>
            <a:br>
              <a:rPr lang="en-US" sz="3600" dirty="0">
                <a:solidFill>
                  <a:srgbClr val="FF0000"/>
                </a:solidFill>
              </a:rPr>
            </a:br>
            <a:endParaRPr lang="en-US" sz="3600" dirty="0">
              <a:solidFill>
                <a:srgbClr val="FF0000"/>
              </a:solidFill>
            </a:endParaRPr>
          </a:p>
        </p:txBody>
      </p:sp>
      <p:sp>
        <p:nvSpPr>
          <p:cNvPr id="4" name="Rectangle 3"/>
          <p:cNvSpPr/>
          <p:nvPr/>
        </p:nvSpPr>
        <p:spPr>
          <a:xfrm>
            <a:off x="304800" y="1504950"/>
            <a:ext cx="4114800" cy="2103139"/>
          </a:xfrm>
          <a:prstGeom prst="rect">
            <a:avLst/>
          </a:prstGeom>
        </p:spPr>
        <p:txBody>
          <a:bodyPr>
            <a:spAutoFit/>
          </a:bodyPr>
          <a:lstStyle/>
          <a:p>
            <a:r>
              <a:rPr lang="en-US" sz="2800" baseline="30000" dirty="0" smtClean="0"/>
              <a:t>1.Logistic regression</a:t>
            </a:r>
          </a:p>
          <a:p>
            <a:endParaRPr lang="en-US" sz="2800" baseline="30000" dirty="0"/>
          </a:p>
          <a:p>
            <a:r>
              <a:rPr lang="en-US" sz="2800" baseline="30000" dirty="0"/>
              <a:t>2. Decision </a:t>
            </a:r>
            <a:r>
              <a:rPr lang="en-US" sz="2800" baseline="30000" dirty="0" smtClean="0"/>
              <a:t>tree</a:t>
            </a:r>
          </a:p>
          <a:p>
            <a:endParaRPr lang="en-US" sz="2800" baseline="30000" dirty="0"/>
          </a:p>
          <a:p>
            <a:r>
              <a:rPr lang="en-US" sz="2800" baseline="30000" dirty="0"/>
              <a:t>3. Random Forest </a:t>
            </a:r>
            <a:r>
              <a:rPr lang="en-US" sz="2800" baseline="30000" dirty="0" smtClean="0"/>
              <a:t>classification</a:t>
            </a:r>
          </a:p>
          <a:p>
            <a:endParaRPr lang="en-US" sz="2800" baseline="30000" dirty="0"/>
          </a:p>
          <a:p>
            <a:r>
              <a:rPr lang="nl-NL" sz="2800" baseline="30000" dirty="0"/>
              <a:t>4. </a:t>
            </a:r>
            <a:r>
              <a:rPr lang="nl-NL" sz="2800" baseline="30000" dirty="0" err="1"/>
              <a:t>XGboost</a:t>
            </a:r>
            <a:endParaRPr lang="en-US" sz="2800" dirty="0"/>
          </a:p>
        </p:txBody>
      </p:sp>
    </p:spTree>
    <p:extLst>
      <p:ext uri="{BB962C8B-B14F-4D97-AF65-F5344CB8AC3E}">
        <p14:creationId xmlns:p14="http://schemas.microsoft.com/office/powerpoint/2010/main" val="3723333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85750"/>
            <a:ext cx="3810000" cy="457200"/>
          </a:xfrm>
        </p:spPr>
        <p:txBody>
          <a:bodyPr/>
          <a:lstStyle/>
          <a:p>
            <a:r>
              <a:rPr lang="en-US" sz="2800" dirty="0">
                <a:solidFill>
                  <a:srgbClr val="FF0000"/>
                </a:solidFill>
              </a:rPr>
              <a:t>● </a:t>
            </a:r>
            <a:r>
              <a:rPr lang="en-US" sz="2800" dirty="0" smtClean="0">
                <a:solidFill>
                  <a:srgbClr val="FF0000"/>
                </a:solidFill>
              </a:rPr>
              <a:t>Logistic Regression </a:t>
            </a:r>
            <a:r>
              <a:rPr lang="en-US" sz="2800" dirty="0">
                <a:solidFill>
                  <a:srgbClr val="FF0000"/>
                </a:solidFill>
              </a:rPr>
              <a:t/>
            </a:r>
            <a:br>
              <a:rPr lang="en-US" sz="2800" dirty="0">
                <a:solidFill>
                  <a:srgbClr val="FF0000"/>
                </a:solidFill>
              </a:rPr>
            </a:br>
            <a:endParaRPr lang="en-US" sz="2800" dirty="0">
              <a:solidFill>
                <a:srgbClr val="FF0000"/>
              </a:solidFill>
            </a:endParaRPr>
          </a:p>
        </p:txBody>
      </p:sp>
      <p:pic>
        <p:nvPicPr>
          <p:cNvPr id="4" name="Picture 3"/>
          <p:cNvPicPr>
            <a:picLocks noChangeAspect="1"/>
          </p:cNvPicPr>
          <p:nvPr/>
        </p:nvPicPr>
        <p:blipFill>
          <a:blip r:embed="rId2"/>
          <a:stretch>
            <a:fillRect/>
          </a:stretch>
        </p:blipFill>
        <p:spPr>
          <a:xfrm>
            <a:off x="4800600" y="514350"/>
            <a:ext cx="3303971" cy="3581400"/>
          </a:xfrm>
          <a:prstGeom prst="rect">
            <a:avLst/>
          </a:prstGeom>
        </p:spPr>
      </p:pic>
      <p:pic>
        <p:nvPicPr>
          <p:cNvPr id="5" name="Picture 4" descr="Screen Shot 2023-05-05 at 8.55.4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885950"/>
            <a:ext cx="4114800" cy="2971800"/>
          </a:xfrm>
          <a:prstGeom prst="rect">
            <a:avLst/>
          </a:prstGeom>
        </p:spPr>
      </p:pic>
      <p:sp>
        <p:nvSpPr>
          <p:cNvPr id="6" name="Rectangle 5"/>
          <p:cNvSpPr/>
          <p:nvPr/>
        </p:nvSpPr>
        <p:spPr>
          <a:xfrm>
            <a:off x="1143000" y="971550"/>
            <a:ext cx="1981200" cy="584776"/>
          </a:xfrm>
          <a:prstGeom prst="rect">
            <a:avLst/>
          </a:prstGeom>
        </p:spPr>
        <p:txBody>
          <a:bodyPr wrap="square">
            <a:spAutoFit/>
          </a:bodyPr>
          <a:lstStyle/>
          <a:p>
            <a:r>
              <a:rPr lang="en-US" sz="2400" baseline="30000" dirty="0" err="1"/>
              <a:t>Train_accuracy</a:t>
            </a:r>
            <a:r>
              <a:rPr lang="en-US" sz="2400" baseline="30000" dirty="0"/>
              <a:t> : 92% </a:t>
            </a:r>
            <a:r>
              <a:rPr lang="en-US" sz="2400" baseline="30000" dirty="0" err="1"/>
              <a:t>Test_accuracy</a:t>
            </a:r>
            <a:r>
              <a:rPr lang="en-US" sz="2400" baseline="30000" dirty="0"/>
              <a:t>: 90%</a:t>
            </a:r>
            <a:endParaRPr lang="en-US" sz="2400" dirty="0"/>
          </a:p>
        </p:txBody>
      </p:sp>
    </p:spTree>
    <p:extLst>
      <p:ext uri="{BB962C8B-B14F-4D97-AF65-F5344CB8AC3E}">
        <p14:creationId xmlns:p14="http://schemas.microsoft.com/office/powerpoint/2010/main" val="1841242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85750"/>
            <a:ext cx="7010400" cy="381000"/>
          </a:xfrm>
        </p:spPr>
        <p:txBody>
          <a:bodyPr/>
          <a:lstStyle/>
          <a:p>
            <a:r>
              <a:rPr lang="en-US" sz="2000" dirty="0" smtClean="0">
                <a:solidFill>
                  <a:srgbClr val="FF0000"/>
                </a:solidFill>
              </a:rPr>
              <a:t> </a:t>
            </a:r>
            <a:r>
              <a:rPr lang="en-US" sz="2000" dirty="0">
                <a:solidFill>
                  <a:srgbClr val="FF0000"/>
                </a:solidFill>
              </a:rPr>
              <a:t>Random Forest Classifier With Hyper parameter Tuning </a:t>
            </a:r>
            <a:r>
              <a:rPr lang="en-US" sz="2000" dirty="0">
                <a:solidFill>
                  <a:srgbClr val="FF0000"/>
                </a:solidFill>
              </a:rPr>
              <a:t/>
            </a:r>
            <a:br>
              <a:rPr lang="en-US" sz="2000" dirty="0">
                <a:solidFill>
                  <a:srgbClr val="FF0000"/>
                </a:solidFill>
              </a:rPr>
            </a:br>
            <a:r>
              <a:rPr lang="en-US" sz="2000" dirty="0">
                <a:solidFill>
                  <a:srgbClr val="FF0000"/>
                </a:solidFill>
              </a:rPr>
              <a:t/>
            </a:r>
            <a:br>
              <a:rPr lang="en-US" sz="2000" dirty="0">
                <a:solidFill>
                  <a:srgbClr val="FF0000"/>
                </a:solidFill>
              </a:rPr>
            </a:br>
            <a:endParaRPr lang="en-US" sz="2000" dirty="0">
              <a:solidFill>
                <a:srgbClr val="FF0000"/>
              </a:solidFill>
            </a:endParaRPr>
          </a:p>
        </p:txBody>
      </p:sp>
      <p:pic>
        <p:nvPicPr>
          <p:cNvPr id="5" name="Picture 4" descr="Screen Shot 2023-05-05 at 9.05.2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666750"/>
            <a:ext cx="3352800" cy="3340100"/>
          </a:xfrm>
          <a:prstGeom prst="rect">
            <a:avLst/>
          </a:prstGeom>
        </p:spPr>
      </p:pic>
      <p:pic>
        <p:nvPicPr>
          <p:cNvPr id="6" name="Picture 5"/>
          <p:cNvPicPr>
            <a:picLocks noChangeAspect="1"/>
          </p:cNvPicPr>
          <p:nvPr/>
        </p:nvPicPr>
        <p:blipFill>
          <a:blip r:embed="rId3"/>
          <a:stretch>
            <a:fillRect/>
          </a:stretch>
        </p:blipFill>
        <p:spPr>
          <a:xfrm>
            <a:off x="4419600" y="590550"/>
            <a:ext cx="3657600" cy="2362200"/>
          </a:xfrm>
          <a:prstGeom prst="rect">
            <a:avLst/>
          </a:prstGeom>
        </p:spPr>
      </p:pic>
      <p:pic>
        <p:nvPicPr>
          <p:cNvPr id="7" name="Picture 6"/>
          <p:cNvPicPr>
            <a:picLocks noChangeAspect="1"/>
          </p:cNvPicPr>
          <p:nvPr/>
        </p:nvPicPr>
        <p:blipFill>
          <a:blip r:embed="rId4"/>
          <a:stretch>
            <a:fillRect/>
          </a:stretch>
        </p:blipFill>
        <p:spPr>
          <a:xfrm>
            <a:off x="4495800" y="3009900"/>
            <a:ext cx="3581400" cy="2133600"/>
          </a:xfrm>
          <a:prstGeom prst="rect">
            <a:avLst/>
          </a:prstGeom>
        </p:spPr>
      </p:pic>
      <p:sp>
        <p:nvSpPr>
          <p:cNvPr id="8" name="Rectangle 7"/>
          <p:cNvSpPr/>
          <p:nvPr/>
        </p:nvSpPr>
        <p:spPr>
          <a:xfrm>
            <a:off x="381000" y="4095750"/>
            <a:ext cx="3657600" cy="502702"/>
          </a:xfrm>
          <a:prstGeom prst="rect">
            <a:avLst/>
          </a:prstGeom>
        </p:spPr>
        <p:txBody>
          <a:bodyPr wrap="square">
            <a:spAutoFit/>
          </a:bodyPr>
          <a:lstStyle/>
          <a:p>
            <a:pPr marL="285750" indent="-285750">
              <a:buFont typeface="Arial"/>
              <a:buChar char="•"/>
            </a:pPr>
            <a:r>
              <a:rPr lang="en-US" sz="2000" baseline="30000" dirty="0" smtClean="0"/>
              <a:t>As </a:t>
            </a:r>
            <a:r>
              <a:rPr lang="en-US" sz="2000" baseline="30000" dirty="0"/>
              <a:t>we can see the top 3 important features of our dataset are: RAM, </a:t>
            </a:r>
            <a:r>
              <a:rPr lang="en-US" sz="2000" baseline="30000" dirty="0" err="1"/>
              <a:t>battery_power</a:t>
            </a:r>
            <a:r>
              <a:rPr lang="en-US" sz="2000" baseline="30000" dirty="0"/>
              <a:t> ,pixels</a:t>
            </a:r>
            <a:endParaRPr lang="en-US" sz="2000" dirty="0"/>
          </a:p>
        </p:txBody>
      </p:sp>
    </p:spTree>
    <p:extLst>
      <p:ext uri="{BB962C8B-B14F-4D97-AF65-F5344CB8AC3E}">
        <p14:creationId xmlns:p14="http://schemas.microsoft.com/office/powerpoint/2010/main" val="1658254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9550"/>
            <a:ext cx="1974871" cy="379512"/>
          </a:xfrm>
        </p:spPr>
        <p:txBody>
          <a:bodyPr/>
          <a:lstStyle/>
          <a:p>
            <a:r>
              <a:rPr lang="en-US" dirty="0">
                <a:solidFill>
                  <a:srgbClr val="FF0000"/>
                </a:solidFill>
              </a:rPr>
              <a:t>Decision Tree </a:t>
            </a:r>
            <a:r>
              <a:rPr lang="en-US" dirty="0">
                <a:solidFill>
                  <a:srgbClr val="FF0000"/>
                </a:solidFill>
              </a:rPr>
              <a:t/>
            </a:r>
            <a:br>
              <a:rPr lang="en-US" dirty="0">
                <a:solidFill>
                  <a:srgbClr val="FF0000"/>
                </a:solidFill>
              </a:rPr>
            </a:br>
            <a:endParaRPr lang="en-US" dirty="0">
              <a:solidFill>
                <a:srgbClr val="FF0000"/>
              </a:solidFill>
            </a:endParaRPr>
          </a:p>
        </p:txBody>
      </p:sp>
      <p:sp>
        <p:nvSpPr>
          <p:cNvPr id="7" name="TextBox 6"/>
          <p:cNvSpPr txBox="1"/>
          <p:nvPr/>
        </p:nvSpPr>
        <p:spPr>
          <a:xfrm>
            <a:off x="4724400" y="57150"/>
            <a:ext cx="3048000" cy="707886"/>
          </a:xfrm>
          <a:prstGeom prst="rect">
            <a:avLst/>
          </a:prstGeom>
          <a:noFill/>
        </p:spPr>
        <p:txBody>
          <a:bodyPr wrap="square" rtlCol="0">
            <a:spAutoFit/>
          </a:bodyPr>
          <a:lstStyle/>
          <a:p>
            <a:r>
              <a:rPr lang="en-US" sz="2000" b="1" dirty="0" smtClean="0">
                <a:solidFill>
                  <a:srgbClr val="FF0000"/>
                </a:solidFill>
              </a:rPr>
              <a:t>Decision Tree with </a:t>
            </a:r>
            <a:r>
              <a:rPr lang="en-US" sz="2000" b="1" dirty="0" err="1" smtClean="0">
                <a:solidFill>
                  <a:srgbClr val="FF0000"/>
                </a:solidFill>
              </a:rPr>
              <a:t>hyperparameter</a:t>
            </a:r>
            <a:r>
              <a:rPr lang="en-US" sz="2000" b="1" dirty="0" smtClean="0">
                <a:solidFill>
                  <a:srgbClr val="FF0000"/>
                </a:solidFill>
              </a:rPr>
              <a:t>  tuning</a:t>
            </a:r>
            <a:endParaRPr lang="en-US" sz="2000" b="1" dirty="0">
              <a:solidFill>
                <a:srgbClr val="FF0000"/>
              </a:solidFill>
            </a:endParaRPr>
          </a:p>
        </p:txBody>
      </p:sp>
      <p:pic>
        <p:nvPicPr>
          <p:cNvPr id="8" name="Picture 7" descr="Screen Shot 2023-05-05 at 9.16.5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1200150"/>
            <a:ext cx="3200400" cy="1752600"/>
          </a:xfrm>
          <a:prstGeom prst="rect">
            <a:avLst/>
          </a:prstGeom>
        </p:spPr>
      </p:pic>
      <p:sp>
        <p:nvSpPr>
          <p:cNvPr id="9" name="Rectangle 8"/>
          <p:cNvSpPr/>
          <p:nvPr/>
        </p:nvSpPr>
        <p:spPr>
          <a:xfrm>
            <a:off x="609600" y="895350"/>
            <a:ext cx="1869322" cy="338554"/>
          </a:xfrm>
          <a:prstGeom prst="rect">
            <a:avLst/>
          </a:prstGeom>
        </p:spPr>
        <p:txBody>
          <a:bodyPr wrap="none">
            <a:spAutoFit/>
          </a:bodyPr>
          <a:lstStyle/>
          <a:p>
            <a:r>
              <a:rPr lang="en-US" sz="2400" baseline="30000" dirty="0" err="1"/>
              <a:t>Test_accuracy</a:t>
            </a:r>
            <a:r>
              <a:rPr lang="en-US" sz="2400" baseline="30000" dirty="0"/>
              <a:t> : 84%</a:t>
            </a:r>
            <a:endParaRPr lang="en-US" sz="2400" dirty="0"/>
          </a:p>
        </p:txBody>
      </p:sp>
      <p:pic>
        <p:nvPicPr>
          <p:cNvPr id="11" name="Picture 10" descr="Screen Shot 2023-05-05 at 9.05.2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895350"/>
            <a:ext cx="3200400" cy="2286000"/>
          </a:xfrm>
          <a:prstGeom prst="rect">
            <a:avLst/>
          </a:prstGeom>
        </p:spPr>
      </p:pic>
      <p:sp>
        <p:nvSpPr>
          <p:cNvPr id="12" name="Rectangle 11"/>
          <p:cNvSpPr/>
          <p:nvPr/>
        </p:nvSpPr>
        <p:spPr>
          <a:xfrm>
            <a:off x="762000" y="590550"/>
            <a:ext cx="1448158" cy="276999"/>
          </a:xfrm>
          <a:prstGeom prst="rect">
            <a:avLst/>
          </a:prstGeom>
        </p:spPr>
        <p:txBody>
          <a:bodyPr wrap="none">
            <a:spAutoFit/>
          </a:bodyPr>
          <a:lstStyle/>
          <a:p>
            <a:r>
              <a:rPr lang="en-US" baseline="30000" dirty="0" err="1"/>
              <a:t>Test_accuracy</a:t>
            </a:r>
            <a:r>
              <a:rPr lang="en-US" baseline="30000" dirty="0"/>
              <a:t> : 84%</a:t>
            </a:r>
            <a:endParaRPr lang="en-US" dirty="0"/>
          </a:p>
        </p:txBody>
      </p:sp>
      <p:sp>
        <p:nvSpPr>
          <p:cNvPr id="13" name="Rectangle 12"/>
          <p:cNvSpPr/>
          <p:nvPr/>
        </p:nvSpPr>
        <p:spPr>
          <a:xfrm>
            <a:off x="5181600" y="819150"/>
            <a:ext cx="1448158" cy="276999"/>
          </a:xfrm>
          <a:prstGeom prst="rect">
            <a:avLst/>
          </a:prstGeom>
        </p:spPr>
        <p:txBody>
          <a:bodyPr wrap="none">
            <a:spAutoFit/>
          </a:bodyPr>
          <a:lstStyle/>
          <a:p>
            <a:r>
              <a:rPr lang="en-US" baseline="30000" dirty="0" err="1"/>
              <a:t>Test_accuracy</a:t>
            </a:r>
            <a:r>
              <a:rPr lang="en-US" baseline="30000" dirty="0"/>
              <a:t> : 82%</a:t>
            </a:r>
            <a:endParaRPr lang="en-US" dirty="0"/>
          </a:p>
        </p:txBody>
      </p:sp>
      <p:pic>
        <p:nvPicPr>
          <p:cNvPr id="14" name="Picture 13"/>
          <p:cNvPicPr>
            <a:picLocks noChangeAspect="1"/>
          </p:cNvPicPr>
          <p:nvPr/>
        </p:nvPicPr>
        <p:blipFill>
          <a:blip r:embed="rId4"/>
          <a:stretch>
            <a:fillRect/>
          </a:stretch>
        </p:blipFill>
        <p:spPr>
          <a:xfrm>
            <a:off x="3352800" y="3028950"/>
            <a:ext cx="4572000" cy="1981200"/>
          </a:xfrm>
          <a:prstGeom prst="rect">
            <a:avLst/>
          </a:prstGeom>
        </p:spPr>
      </p:pic>
    </p:spTree>
    <p:extLst>
      <p:ext uri="{BB962C8B-B14F-4D97-AF65-F5344CB8AC3E}">
        <p14:creationId xmlns:p14="http://schemas.microsoft.com/office/powerpoint/2010/main" val="1001350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83" y="209550"/>
            <a:ext cx="8153400" cy="646331"/>
          </a:xfrm>
        </p:spPr>
        <p:txBody>
          <a:bodyPr/>
          <a:lstStyle/>
          <a:p>
            <a:r>
              <a:rPr lang="en-US" dirty="0" err="1" smtClean="0">
                <a:solidFill>
                  <a:srgbClr val="FF0000"/>
                </a:solidFill>
              </a:rPr>
              <a:t>Xgboost</a:t>
            </a:r>
            <a:r>
              <a:rPr lang="en-US" dirty="0" smtClean="0">
                <a:solidFill>
                  <a:srgbClr val="FF0000"/>
                </a:solidFill>
              </a:rPr>
              <a:t>                                  </a:t>
            </a:r>
            <a:r>
              <a:rPr lang="en-US" sz="1800" dirty="0" err="1" smtClean="0">
                <a:solidFill>
                  <a:srgbClr val="FF0000"/>
                </a:solidFill>
              </a:rPr>
              <a:t>XGboost</a:t>
            </a:r>
            <a:r>
              <a:rPr lang="en-US" sz="1800" dirty="0" smtClean="0">
                <a:solidFill>
                  <a:srgbClr val="FF0000"/>
                </a:solidFill>
              </a:rPr>
              <a:t> </a:t>
            </a:r>
            <a:r>
              <a:rPr lang="en-US" sz="1800" dirty="0" err="1">
                <a:solidFill>
                  <a:srgbClr val="FF0000"/>
                </a:solidFill>
              </a:rPr>
              <a:t>WithHyperparameterTuning</a:t>
            </a:r>
            <a:r>
              <a:rPr lang="en-US" sz="1800" dirty="0">
                <a:solidFill>
                  <a:srgbClr val="FF0000"/>
                </a:solidFill>
              </a:rPr>
              <a:t> </a:t>
            </a:r>
            <a:r>
              <a:rPr lang="en-US" dirty="0">
                <a:solidFill>
                  <a:srgbClr val="FF0000"/>
                </a:solidFill>
              </a:rPr>
              <a:t/>
            </a:r>
            <a:br>
              <a:rPr lang="en-US" dirty="0">
                <a:solidFill>
                  <a:srgbClr val="FF0000"/>
                </a:solidFill>
              </a:rPr>
            </a:br>
            <a:endParaRPr lang="en-US" dirty="0">
              <a:solidFill>
                <a:srgbClr val="FF0000"/>
              </a:solidFill>
            </a:endParaRPr>
          </a:p>
        </p:txBody>
      </p:sp>
      <p:pic>
        <p:nvPicPr>
          <p:cNvPr id="4" name="Picture 3" descr="Screen Shot 2023-05-05 at 9.31.5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69" y="1047750"/>
            <a:ext cx="2971800" cy="2743200"/>
          </a:xfrm>
          <a:prstGeom prst="rect">
            <a:avLst/>
          </a:prstGeom>
        </p:spPr>
      </p:pic>
      <p:pic>
        <p:nvPicPr>
          <p:cNvPr id="5" name="Picture 4" descr="Screen Shot 2023-05-05 at 9.57.5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047750"/>
            <a:ext cx="3352800" cy="1371600"/>
          </a:xfrm>
          <a:prstGeom prst="rect">
            <a:avLst/>
          </a:prstGeom>
        </p:spPr>
      </p:pic>
      <p:sp>
        <p:nvSpPr>
          <p:cNvPr id="6" name="Rectangle 5"/>
          <p:cNvSpPr/>
          <p:nvPr/>
        </p:nvSpPr>
        <p:spPr>
          <a:xfrm>
            <a:off x="5486400" y="666750"/>
            <a:ext cx="1448158" cy="276999"/>
          </a:xfrm>
          <a:prstGeom prst="rect">
            <a:avLst/>
          </a:prstGeom>
        </p:spPr>
        <p:txBody>
          <a:bodyPr wrap="none">
            <a:spAutoFit/>
          </a:bodyPr>
          <a:lstStyle/>
          <a:p>
            <a:r>
              <a:rPr lang="en-US" baseline="30000" dirty="0" err="1"/>
              <a:t>Test_accuracy</a:t>
            </a:r>
            <a:r>
              <a:rPr lang="en-US" baseline="30000" dirty="0"/>
              <a:t> : 90%</a:t>
            </a:r>
            <a:endParaRPr lang="en-US" dirty="0"/>
          </a:p>
        </p:txBody>
      </p:sp>
      <p:sp>
        <p:nvSpPr>
          <p:cNvPr id="7" name="Rectangle 6"/>
          <p:cNvSpPr/>
          <p:nvPr/>
        </p:nvSpPr>
        <p:spPr>
          <a:xfrm>
            <a:off x="381000" y="666750"/>
            <a:ext cx="1448158" cy="276999"/>
          </a:xfrm>
          <a:prstGeom prst="rect">
            <a:avLst/>
          </a:prstGeom>
        </p:spPr>
        <p:txBody>
          <a:bodyPr wrap="none">
            <a:spAutoFit/>
          </a:bodyPr>
          <a:lstStyle/>
          <a:p>
            <a:r>
              <a:rPr lang="en-US" baseline="30000" dirty="0" err="1"/>
              <a:t>Test_accuracy</a:t>
            </a:r>
            <a:r>
              <a:rPr lang="en-US" baseline="30000" dirty="0"/>
              <a:t> : 89%</a:t>
            </a:r>
            <a:endParaRPr lang="en-US" dirty="0"/>
          </a:p>
        </p:txBody>
      </p:sp>
      <p:pic>
        <p:nvPicPr>
          <p:cNvPr id="8" name="Picture 7"/>
          <p:cNvPicPr>
            <a:picLocks noChangeAspect="1"/>
          </p:cNvPicPr>
          <p:nvPr/>
        </p:nvPicPr>
        <p:blipFill>
          <a:blip r:embed="rId4"/>
          <a:stretch>
            <a:fillRect/>
          </a:stretch>
        </p:blipFill>
        <p:spPr>
          <a:xfrm>
            <a:off x="4572000" y="2495550"/>
            <a:ext cx="3352800" cy="2514600"/>
          </a:xfrm>
          <a:prstGeom prst="rect">
            <a:avLst/>
          </a:prstGeom>
        </p:spPr>
      </p:pic>
    </p:spTree>
    <p:extLst>
      <p:ext uri="{BB962C8B-B14F-4D97-AF65-F5344CB8AC3E}">
        <p14:creationId xmlns:p14="http://schemas.microsoft.com/office/powerpoint/2010/main" val="1366808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209551"/>
            <a:ext cx="1828800" cy="457200"/>
          </a:xfrm>
        </p:spPr>
        <p:txBody>
          <a:bodyPr/>
          <a:lstStyle/>
          <a:p>
            <a:r>
              <a:rPr lang="fr-FR" dirty="0">
                <a:solidFill>
                  <a:srgbClr val="FF0000"/>
                </a:solidFill>
              </a:rPr>
              <a:t>Conclusion </a:t>
            </a:r>
            <a:r>
              <a:rPr lang="fr-FR" dirty="0">
                <a:solidFill>
                  <a:srgbClr val="FF0000"/>
                </a:solidFill>
              </a:rPr>
              <a:t/>
            </a:r>
            <a:br>
              <a:rPr lang="fr-FR" dirty="0">
                <a:solidFill>
                  <a:srgbClr val="FF0000"/>
                </a:solidFill>
              </a:rPr>
            </a:br>
            <a:endParaRPr lang="en-US" dirty="0">
              <a:solidFill>
                <a:srgbClr val="FF0000"/>
              </a:solidFill>
            </a:endParaRPr>
          </a:p>
        </p:txBody>
      </p:sp>
      <p:sp>
        <p:nvSpPr>
          <p:cNvPr id="3" name="Text Placeholder 2"/>
          <p:cNvSpPr>
            <a:spLocks noGrp="1"/>
          </p:cNvSpPr>
          <p:nvPr>
            <p:ph type="body" idx="1"/>
          </p:nvPr>
        </p:nvSpPr>
        <p:spPr>
          <a:xfrm>
            <a:off x="228600" y="742950"/>
            <a:ext cx="7467600" cy="3962400"/>
          </a:xfrm>
        </p:spPr>
        <p:txBody>
          <a:bodyPr/>
          <a:lstStyle/>
          <a:p>
            <a:r>
              <a:rPr lang="en-US" sz="1400" b="0" dirty="0">
                <a:solidFill>
                  <a:schemeClr val="tx1"/>
                </a:solidFill>
              </a:rPr>
              <a:t>●  From EDA, we can see that there are mobile phones in 4 price ranges. </a:t>
            </a:r>
            <a:r>
              <a:rPr lang="en-US" sz="1400" b="0" dirty="0" smtClean="0">
                <a:solidFill>
                  <a:schemeClr val="tx1"/>
                </a:solidFill>
              </a:rPr>
              <a:t>       </a:t>
            </a:r>
          </a:p>
          <a:p>
            <a:r>
              <a:rPr lang="en-US" sz="1400" b="0" dirty="0" smtClean="0">
                <a:solidFill>
                  <a:schemeClr val="tx1"/>
                </a:solidFill>
              </a:rPr>
              <a:t>    The number </a:t>
            </a:r>
            <a:r>
              <a:rPr lang="en-US" sz="1400" b="0" dirty="0">
                <a:solidFill>
                  <a:schemeClr val="tx1"/>
                </a:solidFill>
              </a:rPr>
              <a:t>of elements is almost similar. </a:t>
            </a:r>
            <a:endParaRPr lang="en-US" sz="1400" b="0" dirty="0">
              <a:solidFill>
                <a:schemeClr val="tx1"/>
              </a:solidFill>
            </a:endParaRPr>
          </a:p>
          <a:p>
            <a:r>
              <a:rPr lang="en-US" sz="1400" b="0" dirty="0">
                <a:solidFill>
                  <a:schemeClr val="tx1"/>
                </a:solidFill>
              </a:rPr>
              <a:t>●  Half the devices have Bluetooth, and half doesn’t. </a:t>
            </a:r>
            <a:endParaRPr lang="en-US" sz="1400" b="0" dirty="0">
              <a:solidFill>
                <a:schemeClr val="tx1"/>
              </a:solidFill>
            </a:endParaRPr>
          </a:p>
          <a:p>
            <a:r>
              <a:rPr lang="en-US" sz="1400" b="0" dirty="0">
                <a:solidFill>
                  <a:schemeClr val="tx1"/>
                </a:solidFill>
              </a:rPr>
              <a:t>●  There is a gradual increase in battery as the price range increases</a:t>
            </a:r>
            <a:r>
              <a:rPr lang="en-US" sz="1400" b="0" dirty="0" smtClean="0">
                <a:solidFill>
                  <a:schemeClr val="tx1"/>
                </a:solidFill>
              </a:rPr>
              <a:t>.</a:t>
            </a:r>
          </a:p>
          <a:p>
            <a:r>
              <a:rPr lang="en-US" sz="1400" b="0" dirty="0" smtClean="0">
                <a:solidFill>
                  <a:schemeClr val="tx1"/>
                </a:solidFill>
              </a:rPr>
              <a:t> ● </a:t>
            </a:r>
            <a:r>
              <a:rPr lang="en-US" sz="1400" b="0" dirty="0">
                <a:solidFill>
                  <a:schemeClr val="tx1"/>
                </a:solidFill>
              </a:rPr>
              <a:t> Ram has continuous increase with price range while moving from Low cost to </a:t>
            </a:r>
            <a:r>
              <a:rPr lang="en-US" sz="1400" b="0" dirty="0" smtClean="0">
                <a:solidFill>
                  <a:schemeClr val="tx1"/>
                </a:solidFill>
              </a:rPr>
              <a:t>      Very high </a:t>
            </a:r>
            <a:r>
              <a:rPr lang="en-US" sz="1400" b="0" dirty="0">
                <a:solidFill>
                  <a:schemeClr val="tx1"/>
                </a:solidFill>
              </a:rPr>
              <a:t>cost. </a:t>
            </a:r>
            <a:endParaRPr lang="en-US" sz="1400" b="0" dirty="0" smtClean="0">
              <a:solidFill>
                <a:schemeClr val="tx1"/>
              </a:solidFill>
            </a:endParaRPr>
          </a:p>
          <a:p>
            <a:r>
              <a:rPr lang="en-US" sz="1400" b="0" dirty="0" smtClean="0">
                <a:solidFill>
                  <a:schemeClr val="tx1"/>
                </a:solidFill>
              </a:rPr>
              <a:t>● </a:t>
            </a:r>
            <a:r>
              <a:rPr lang="en-US" sz="1400" b="0" dirty="0">
                <a:solidFill>
                  <a:schemeClr val="tx1"/>
                </a:solidFill>
              </a:rPr>
              <a:t> Costly phones are lighter</a:t>
            </a:r>
            <a:r>
              <a:rPr lang="en-US" sz="1400" b="0" dirty="0" smtClean="0">
                <a:solidFill>
                  <a:schemeClr val="tx1"/>
                </a:solidFill>
              </a:rPr>
              <a:t>.</a:t>
            </a:r>
          </a:p>
          <a:p>
            <a:r>
              <a:rPr lang="en-US" sz="1400" b="0" dirty="0" smtClean="0">
                <a:solidFill>
                  <a:schemeClr val="tx1"/>
                </a:solidFill>
              </a:rPr>
              <a:t> ● </a:t>
            </a:r>
            <a:r>
              <a:rPr lang="en-US" sz="1400" b="0" dirty="0">
                <a:solidFill>
                  <a:schemeClr val="tx1"/>
                </a:solidFill>
              </a:rPr>
              <a:t> RAM, battery power, pixels played more significant role in deciding the price range of mobile </a:t>
            </a:r>
            <a:endParaRPr lang="en-US" sz="1400" b="0" dirty="0">
              <a:solidFill>
                <a:schemeClr val="tx1"/>
              </a:solidFill>
            </a:endParaRPr>
          </a:p>
          <a:p>
            <a:r>
              <a:rPr lang="en-US" sz="1400" b="0" dirty="0">
                <a:solidFill>
                  <a:schemeClr val="tx1"/>
                </a:solidFill>
              </a:rPr>
              <a:t>phone. </a:t>
            </a:r>
            <a:endParaRPr lang="en-US" sz="1400" b="0" dirty="0">
              <a:solidFill>
                <a:schemeClr val="tx1"/>
              </a:solidFill>
            </a:endParaRPr>
          </a:p>
          <a:p>
            <a:r>
              <a:rPr lang="en-US" sz="1400" b="0" dirty="0">
                <a:solidFill>
                  <a:schemeClr val="tx1"/>
                </a:solidFill>
              </a:rPr>
              <a:t>●  From all the above experiments, we can conclude that logistic regression and </a:t>
            </a:r>
            <a:r>
              <a:rPr lang="en-US" sz="1400" b="0" dirty="0" err="1">
                <a:solidFill>
                  <a:schemeClr val="tx1"/>
                </a:solidFill>
              </a:rPr>
              <a:t>XGboosting</a:t>
            </a:r>
            <a:r>
              <a:rPr lang="en-US" sz="1400" b="0" dirty="0">
                <a:solidFill>
                  <a:schemeClr val="tx1"/>
                </a:solidFill>
              </a:rPr>
              <a:t> with </a:t>
            </a:r>
            <a:endParaRPr lang="en-US" sz="1400" b="0" dirty="0">
              <a:solidFill>
                <a:schemeClr val="tx1"/>
              </a:solidFill>
            </a:endParaRPr>
          </a:p>
          <a:p>
            <a:r>
              <a:rPr lang="en-US" sz="1400" b="0" dirty="0">
                <a:solidFill>
                  <a:schemeClr val="tx1"/>
                </a:solidFill>
              </a:rPr>
              <a:t>using </a:t>
            </a:r>
            <a:r>
              <a:rPr lang="en-US" sz="1400" b="0" dirty="0" err="1">
                <a:solidFill>
                  <a:schemeClr val="tx1"/>
                </a:solidFill>
              </a:rPr>
              <a:t>hyperparameters</a:t>
            </a:r>
            <a:r>
              <a:rPr lang="en-US" sz="1400" b="0" dirty="0">
                <a:solidFill>
                  <a:schemeClr val="tx1"/>
                </a:solidFill>
              </a:rPr>
              <a:t> we got the best results. </a:t>
            </a:r>
            <a:endParaRPr lang="en-US" sz="1400" b="0" dirty="0">
              <a:solidFill>
                <a:schemeClr val="tx1"/>
              </a:solidFill>
            </a:endParaRPr>
          </a:p>
          <a:p>
            <a:r>
              <a:rPr lang="en-US" sz="1400" b="0" dirty="0">
                <a:solidFill>
                  <a:schemeClr val="tx1"/>
                </a:solidFill>
              </a:rPr>
              <a:t>●  The accuracy and performance of the model is evaluated by using confusion matrix. </a:t>
            </a:r>
            <a:endParaRPr lang="en-US" sz="1400" b="0" dirty="0">
              <a:solidFill>
                <a:schemeClr val="tx1"/>
              </a:solidFill>
            </a:endParaRPr>
          </a:p>
          <a:p>
            <a:endParaRPr lang="en-US" sz="1400" b="0" dirty="0"/>
          </a:p>
        </p:txBody>
      </p:sp>
    </p:spTree>
    <p:extLst>
      <p:ext uri="{BB962C8B-B14F-4D97-AF65-F5344CB8AC3E}">
        <p14:creationId xmlns:p14="http://schemas.microsoft.com/office/powerpoint/2010/main" val="241508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428750"/>
            <a:ext cx="8229600" cy="1231106"/>
          </a:xfrm>
        </p:spPr>
        <p:txBody>
          <a:bodyPr/>
          <a:lstStyle/>
          <a:p>
            <a:pPr algn="ctr"/>
            <a:r>
              <a:rPr lang="en-US" sz="8000" dirty="0" smtClean="0"/>
              <a:t>Thank You</a:t>
            </a:r>
            <a:endParaRPr lang="en-US" sz="8000" dirty="0"/>
          </a:p>
        </p:txBody>
      </p:sp>
    </p:spTree>
    <p:extLst>
      <p:ext uri="{BB962C8B-B14F-4D97-AF65-F5344CB8AC3E}">
        <p14:creationId xmlns:p14="http://schemas.microsoft.com/office/powerpoint/2010/main" val="196329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14350"/>
            <a:ext cx="2889271" cy="369332"/>
          </a:xfrm>
        </p:spPr>
        <p:txBody>
          <a:bodyPr/>
          <a:lstStyle/>
          <a:p>
            <a:r>
              <a:rPr lang="en-US" sz="2400" dirty="0" smtClean="0">
                <a:solidFill>
                  <a:srgbClr val="FF0000"/>
                </a:solidFill>
              </a:rPr>
              <a:t>Problem statement</a:t>
            </a:r>
            <a:endParaRPr lang="en-US" sz="2400" dirty="0">
              <a:solidFill>
                <a:srgbClr val="FF0000"/>
              </a:solidFill>
            </a:endParaRPr>
          </a:p>
        </p:txBody>
      </p:sp>
      <p:sp>
        <p:nvSpPr>
          <p:cNvPr id="3" name="Text Placeholder 2"/>
          <p:cNvSpPr>
            <a:spLocks noGrp="1"/>
          </p:cNvSpPr>
          <p:nvPr>
            <p:ph type="body" idx="1"/>
          </p:nvPr>
        </p:nvSpPr>
        <p:spPr>
          <a:xfrm>
            <a:off x="152400" y="1504950"/>
            <a:ext cx="7772400" cy="1969770"/>
          </a:xfrm>
        </p:spPr>
        <p:txBody>
          <a:bodyPr/>
          <a:lstStyle/>
          <a:p>
            <a:r>
              <a:rPr lang="en-US" sz="1600" b="0" dirty="0">
                <a:solidFill>
                  <a:schemeClr val="tx1"/>
                </a:solidFill>
              </a:rPr>
              <a:t>In the competitive mobile phone market companies want to understand sales data of mobile phones and factors which drive the prices</a:t>
            </a:r>
            <a:r>
              <a:rPr lang="en-US" sz="1600" b="0" dirty="0" smtClean="0">
                <a:solidFill>
                  <a:schemeClr val="tx1"/>
                </a:solidFill>
              </a:rPr>
              <a:t>.</a:t>
            </a:r>
          </a:p>
          <a:p>
            <a:r>
              <a:rPr lang="en-US" sz="1600" b="0" dirty="0" smtClean="0">
                <a:solidFill>
                  <a:schemeClr val="tx1"/>
                </a:solidFill>
              </a:rPr>
              <a:t> </a:t>
            </a:r>
            <a:endParaRPr lang="en-US" sz="1600" b="0" dirty="0">
              <a:solidFill>
                <a:schemeClr val="tx1"/>
              </a:solidFill>
            </a:endParaRPr>
          </a:p>
          <a:p>
            <a:r>
              <a:rPr lang="en-US" sz="1600" b="0" dirty="0">
                <a:solidFill>
                  <a:schemeClr val="tx1"/>
                </a:solidFill>
              </a:rPr>
              <a:t>The objective is to find out some relation between features of a mobile phone(</a:t>
            </a:r>
            <a:r>
              <a:rPr lang="en-US" sz="1600" b="0" dirty="0" err="1">
                <a:solidFill>
                  <a:schemeClr val="tx1"/>
                </a:solidFill>
              </a:rPr>
              <a:t>eg</a:t>
            </a:r>
            <a:r>
              <a:rPr lang="en-US" sz="1600" b="0" dirty="0">
                <a:solidFill>
                  <a:schemeClr val="tx1"/>
                </a:solidFill>
              </a:rPr>
              <a:t>:- </a:t>
            </a:r>
            <a:r>
              <a:rPr lang="en-US" sz="1600" b="0" dirty="0" err="1">
                <a:solidFill>
                  <a:schemeClr val="tx1"/>
                </a:solidFill>
              </a:rPr>
              <a:t>RAM,Internal</a:t>
            </a:r>
            <a:r>
              <a:rPr lang="en-US" sz="1600" b="0" dirty="0">
                <a:solidFill>
                  <a:schemeClr val="tx1"/>
                </a:solidFill>
              </a:rPr>
              <a:t> Memory, </a:t>
            </a:r>
            <a:r>
              <a:rPr lang="en-US" sz="1600" b="0" dirty="0" err="1">
                <a:solidFill>
                  <a:schemeClr val="tx1"/>
                </a:solidFill>
              </a:rPr>
              <a:t>etc</a:t>
            </a:r>
            <a:r>
              <a:rPr lang="en-US" sz="1600" b="0" dirty="0">
                <a:solidFill>
                  <a:schemeClr val="tx1"/>
                </a:solidFill>
              </a:rPr>
              <a:t>) and its selling price. In this problem, we do not have to predict the actual price but a price range indicating how high the price is. </a:t>
            </a:r>
          </a:p>
          <a:p>
            <a:endParaRPr lang="en-US" sz="1600" b="0" dirty="0">
              <a:solidFill>
                <a:schemeClr val="tx1"/>
              </a:solidFill>
            </a:endParaRPr>
          </a:p>
        </p:txBody>
      </p:sp>
    </p:spTree>
    <p:extLst>
      <p:ext uri="{BB962C8B-B14F-4D97-AF65-F5344CB8AC3E}">
        <p14:creationId xmlns:p14="http://schemas.microsoft.com/office/powerpoint/2010/main" val="2347251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1950"/>
            <a:ext cx="2819401" cy="738664"/>
          </a:xfrm>
        </p:spPr>
        <p:txBody>
          <a:bodyPr/>
          <a:lstStyle/>
          <a:p>
            <a:r>
              <a:rPr lang="en-US" sz="2400" dirty="0">
                <a:solidFill>
                  <a:srgbClr val="FF0000"/>
                </a:solidFill>
              </a:rPr>
              <a:t>Points to discuss </a:t>
            </a:r>
            <a:r>
              <a:rPr lang="en-US" sz="2400" dirty="0"/>
              <a:t/>
            </a:r>
            <a:br>
              <a:rPr lang="en-US" sz="2400" dirty="0"/>
            </a:br>
            <a:endParaRPr lang="en-US" sz="2400" dirty="0"/>
          </a:p>
        </p:txBody>
      </p:sp>
      <p:sp>
        <p:nvSpPr>
          <p:cNvPr id="3" name="Text Placeholder 2"/>
          <p:cNvSpPr>
            <a:spLocks noGrp="1"/>
          </p:cNvSpPr>
          <p:nvPr>
            <p:ph type="body" idx="1"/>
          </p:nvPr>
        </p:nvSpPr>
        <p:spPr>
          <a:xfrm>
            <a:off x="228600" y="895350"/>
            <a:ext cx="4859934" cy="2769990"/>
          </a:xfrm>
        </p:spPr>
        <p:txBody>
          <a:bodyPr/>
          <a:lstStyle/>
          <a:p>
            <a:r>
              <a:rPr lang="en-US" sz="1800" b="0" dirty="0">
                <a:solidFill>
                  <a:srgbClr val="000000"/>
                </a:solidFill>
              </a:rPr>
              <a:t>● </a:t>
            </a:r>
            <a:r>
              <a:rPr lang="en-US" sz="1800" b="0" dirty="0">
                <a:solidFill>
                  <a:srgbClr val="FF0000"/>
                </a:solidFill>
              </a:rPr>
              <a:t> </a:t>
            </a:r>
            <a:r>
              <a:rPr lang="en-US" sz="1800" b="0" dirty="0">
                <a:solidFill>
                  <a:srgbClr val="000000"/>
                </a:solidFill>
              </a:rPr>
              <a:t>Data description and summary </a:t>
            </a:r>
          </a:p>
          <a:p>
            <a:r>
              <a:rPr lang="en-US" sz="1800" b="0" dirty="0">
                <a:solidFill>
                  <a:srgbClr val="000000"/>
                </a:solidFill>
              </a:rPr>
              <a:t>●  Exploratory data analysis </a:t>
            </a:r>
          </a:p>
          <a:p>
            <a:r>
              <a:rPr lang="en-US" sz="1800" b="0" dirty="0">
                <a:solidFill>
                  <a:srgbClr val="000000"/>
                </a:solidFill>
              </a:rPr>
              <a:t>●  Heat map </a:t>
            </a:r>
          </a:p>
          <a:p>
            <a:r>
              <a:rPr lang="en-US" sz="1800" b="0" dirty="0">
                <a:solidFill>
                  <a:srgbClr val="000000"/>
                </a:solidFill>
              </a:rPr>
              <a:t>●  Machine learning algorithms </a:t>
            </a:r>
          </a:p>
          <a:p>
            <a:pPr lvl="1"/>
            <a:r>
              <a:rPr lang="en-US" dirty="0" smtClean="0">
                <a:solidFill>
                  <a:srgbClr val="000000"/>
                </a:solidFill>
              </a:rPr>
              <a:t>1.Logistic </a:t>
            </a:r>
            <a:r>
              <a:rPr lang="en-US" dirty="0">
                <a:solidFill>
                  <a:srgbClr val="000000"/>
                </a:solidFill>
              </a:rPr>
              <a:t>regression </a:t>
            </a:r>
          </a:p>
          <a:p>
            <a:pPr lvl="1"/>
            <a:r>
              <a:rPr lang="en-US" dirty="0" smtClean="0">
                <a:solidFill>
                  <a:srgbClr val="000000"/>
                </a:solidFill>
              </a:rPr>
              <a:t>2.Decision </a:t>
            </a:r>
            <a:r>
              <a:rPr lang="en-US" dirty="0">
                <a:solidFill>
                  <a:srgbClr val="000000"/>
                </a:solidFill>
              </a:rPr>
              <a:t>tree </a:t>
            </a:r>
          </a:p>
          <a:p>
            <a:pPr lvl="1"/>
            <a:r>
              <a:rPr lang="en-US" dirty="0" smtClean="0">
                <a:solidFill>
                  <a:srgbClr val="000000"/>
                </a:solidFill>
              </a:rPr>
              <a:t>3.Random </a:t>
            </a:r>
            <a:r>
              <a:rPr lang="en-US" dirty="0">
                <a:solidFill>
                  <a:srgbClr val="000000"/>
                </a:solidFill>
              </a:rPr>
              <a:t>forest classifier </a:t>
            </a:r>
          </a:p>
          <a:p>
            <a:pPr lvl="1"/>
            <a:r>
              <a:rPr lang="en-US" dirty="0" smtClean="0">
                <a:solidFill>
                  <a:srgbClr val="000000"/>
                </a:solidFill>
              </a:rPr>
              <a:t>4.Xgboost </a:t>
            </a:r>
            <a:r>
              <a:rPr lang="en-US" dirty="0">
                <a:solidFill>
                  <a:srgbClr val="000000"/>
                </a:solidFill>
              </a:rPr>
              <a:t>classifier </a:t>
            </a:r>
          </a:p>
          <a:p>
            <a:r>
              <a:rPr lang="en-US" sz="1800" b="0" dirty="0">
                <a:solidFill>
                  <a:srgbClr val="000000"/>
                </a:solidFill>
              </a:rPr>
              <a:t>●  conclusion </a:t>
            </a:r>
          </a:p>
          <a:p>
            <a:endParaRPr lang="en-US" sz="1800" dirty="0">
              <a:solidFill>
                <a:srgbClr val="000000"/>
              </a:solidFill>
            </a:endParaRPr>
          </a:p>
        </p:txBody>
      </p:sp>
    </p:spTree>
    <p:extLst>
      <p:ext uri="{BB962C8B-B14F-4D97-AF65-F5344CB8AC3E}">
        <p14:creationId xmlns:p14="http://schemas.microsoft.com/office/powerpoint/2010/main" val="269728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33350"/>
            <a:ext cx="2584471" cy="379511"/>
          </a:xfrm>
        </p:spPr>
        <p:txBody>
          <a:bodyPr/>
          <a:lstStyle/>
          <a:p>
            <a:r>
              <a:rPr lang="en-US" sz="2400" dirty="0">
                <a:solidFill>
                  <a:srgbClr val="FF0000"/>
                </a:solidFill>
              </a:rPr>
              <a:t>Data Description </a:t>
            </a:r>
            <a:br>
              <a:rPr lang="en-US" sz="2400" dirty="0">
                <a:solidFill>
                  <a:srgbClr val="FF0000"/>
                </a:solidFill>
              </a:rPr>
            </a:br>
            <a:endParaRPr lang="en-US" sz="2400" dirty="0">
              <a:solidFill>
                <a:srgbClr val="FF0000"/>
              </a:solidFill>
            </a:endParaRPr>
          </a:p>
        </p:txBody>
      </p:sp>
      <p:sp>
        <p:nvSpPr>
          <p:cNvPr id="3" name="Text Placeholder 2"/>
          <p:cNvSpPr>
            <a:spLocks noGrp="1"/>
          </p:cNvSpPr>
          <p:nvPr>
            <p:ph type="body" idx="1"/>
          </p:nvPr>
        </p:nvSpPr>
        <p:spPr>
          <a:xfrm>
            <a:off x="257189" y="819150"/>
            <a:ext cx="8001000" cy="553998"/>
          </a:xfrm>
        </p:spPr>
        <p:txBody>
          <a:bodyPr/>
          <a:lstStyle/>
          <a:p>
            <a:r>
              <a:rPr lang="en-US" sz="1200" b="0" dirty="0">
                <a:solidFill>
                  <a:schemeClr val="tx1"/>
                </a:solidFill>
              </a:rPr>
              <a:t>The data contains information regarding mobile phone features, specifications </a:t>
            </a:r>
            <a:r>
              <a:rPr lang="en-US" sz="1200" b="0" dirty="0" err="1">
                <a:solidFill>
                  <a:schemeClr val="tx1"/>
                </a:solidFill>
              </a:rPr>
              <a:t>etc</a:t>
            </a:r>
            <a:r>
              <a:rPr lang="en-US" sz="1200" b="0" dirty="0">
                <a:solidFill>
                  <a:schemeClr val="tx1"/>
                </a:solidFill>
              </a:rPr>
              <a:t> and their price range. The various features and information can be used to predict the price range of a mobile phone. </a:t>
            </a:r>
          </a:p>
          <a:p>
            <a:endParaRPr lang="en-US" sz="1200" b="0" dirty="0"/>
          </a:p>
        </p:txBody>
      </p:sp>
      <p:sp>
        <p:nvSpPr>
          <p:cNvPr id="4" name="TextBox 3"/>
          <p:cNvSpPr txBox="1"/>
          <p:nvPr/>
        </p:nvSpPr>
        <p:spPr>
          <a:xfrm>
            <a:off x="228600" y="1657350"/>
            <a:ext cx="6144255" cy="2277547"/>
          </a:xfrm>
          <a:prstGeom prst="rect">
            <a:avLst/>
          </a:prstGeom>
          <a:noFill/>
        </p:spPr>
        <p:txBody>
          <a:bodyPr wrap="none" rtlCol="0">
            <a:spAutoFit/>
          </a:bodyPr>
          <a:lstStyle/>
          <a:p>
            <a:r>
              <a:rPr lang="en-US" sz="1400" b="1" dirty="0"/>
              <a:t>●  </a:t>
            </a:r>
            <a:r>
              <a:rPr lang="en-US" sz="1400" b="1" dirty="0" err="1"/>
              <a:t>Battery_power</a:t>
            </a:r>
            <a:r>
              <a:rPr lang="en-US" sz="1400" b="1" dirty="0"/>
              <a:t> </a:t>
            </a:r>
            <a:r>
              <a:rPr lang="en-US" sz="1400" dirty="0"/>
              <a:t>- Total energy a battery can store in one time measured in </a:t>
            </a:r>
            <a:r>
              <a:rPr lang="en-US" sz="1400" dirty="0" err="1"/>
              <a:t>mAh</a:t>
            </a:r>
            <a:r>
              <a:rPr lang="en-US" sz="1400" dirty="0"/>
              <a:t> </a:t>
            </a:r>
          </a:p>
          <a:p>
            <a:r>
              <a:rPr lang="en-US" sz="1400" dirty="0"/>
              <a:t>●  </a:t>
            </a:r>
            <a:r>
              <a:rPr lang="en-US" sz="1400" b="1" dirty="0"/>
              <a:t>Blue</a:t>
            </a:r>
            <a:r>
              <a:rPr lang="en-US" sz="1400" dirty="0"/>
              <a:t> - Has </a:t>
            </a:r>
            <a:r>
              <a:rPr lang="en-US" sz="1400" dirty="0" err="1"/>
              <a:t>bluetooth</a:t>
            </a:r>
            <a:r>
              <a:rPr lang="en-US" sz="1400" dirty="0"/>
              <a:t> or not </a:t>
            </a:r>
          </a:p>
          <a:p>
            <a:r>
              <a:rPr lang="en-US" sz="1400" dirty="0"/>
              <a:t>●  </a:t>
            </a:r>
            <a:r>
              <a:rPr lang="en-US" sz="1400" b="1" dirty="0" err="1"/>
              <a:t>Clock_speed</a:t>
            </a:r>
            <a:r>
              <a:rPr lang="en-US" sz="1400" dirty="0"/>
              <a:t> - speed at which microprocessor executes instructions </a:t>
            </a:r>
          </a:p>
          <a:p>
            <a:r>
              <a:rPr lang="en-US" sz="1400" dirty="0"/>
              <a:t>●  </a:t>
            </a:r>
            <a:r>
              <a:rPr lang="en-US" sz="1400" b="1" dirty="0" err="1"/>
              <a:t>Dual_sim</a:t>
            </a:r>
            <a:r>
              <a:rPr lang="en-US" sz="1400" dirty="0"/>
              <a:t> - Has dual </a:t>
            </a:r>
            <a:r>
              <a:rPr lang="en-US" sz="1400" dirty="0" err="1"/>
              <a:t>sim</a:t>
            </a:r>
            <a:r>
              <a:rPr lang="en-US" sz="1400" dirty="0"/>
              <a:t> support or not </a:t>
            </a:r>
          </a:p>
          <a:p>
            <a:r>
              <a:rPr lang="en-US" sz="1400" dirty="0"/>
              <a:t>●  </a:t>
            </a:r>
            <a:r>
              <a:rPr lang="en-US" sz="1400" b="1" dirty="0"/>
              <a:t>Fc</a:t>
            </a:r>
            <a:r>
              <a:rPr lang="en-US" sz="1400" dirty="0"/>
              <a:t> - </a:t>
            </a:r>
            <a:r>
              <a:rPr lang="en-US" sz="1400" b="1" dirty="0"/>
              <a:t>Front</a:t>
            </a:r>
            <a:r>
              <a:rPr lang="en-US" sz="1400" dirty="0"/>
              <a:t> Camera mega pixels </a:t>
            </a:r>
          </a:p>
          <a:p>
            <a:r>
              <a:rPr lang="en-US" sz="1400" dirty="0"/>
              <a:t>●  </a:t>
            </a:r>
            <a:r>
              <a:rPr lang="en-US" sz="1400" b="1" dirty="0" err="1"/>
              <a:t>Four_g</a:t>
            </a:r>
            <a:r>
              <a:rPr lang="en-US" sz="1400" dirty="0"/>
              <a:t> - Has 4G or not </a:t>
            </a:r>
          </a:p>
          <a:p>
            <a:r>
              <a:rPr lang="en-US" sz="1400" dirty="0"/>
              <a:t>●  </a:t>
            </a:r>
            <a:r>
              <a:rPr lang="en-US" sz="1400" b="1" dirty="0" err="1"/>
              <a:t>Int_memory</a:t>
            </a:r>
            <a:r>
              <a:rPr lang="en-US" sz="1400" dirty="0"/>
              <a:t> - Internal Memory in Gigabytes </a:t>
            </a:r>
          </a:p>
          <a:p>
            <a:r>
              <a:rPr lang="en-US" sz="1400" dirty="0"/>
              <a:t>●  </a:t>
            </a:r>
            <a:r>
              <a:rPr lang="en-US" sz="1400" b="1" dirty="0" err="1"/>
              <a:t>M_dep</a:t>
            </a:r>
            <a:r>
              <a:rPr lang="en-US" sz="1400" dirty="0"/>
              <a:t> - Mobile Depth in cm </a:t>
            </a:r>
          </a:p>
          <a:p>
            <a:r>
              <a:rPr lang="en-US" sz="1400" dirty="0"/>
              <a:t>●  </a:t>
            </a:r>
            <a:r>
              <a:rPr lang="en-US" sz="1400" b="1" dirty="0" err="1"/>
              <a:t>Mobile_wt</a:t>
            </a:r>
            <a:r>
              <a:rPr lang="en-US" sz="1400" dirty="0"/>
              <a:t> - Weight of mobile phone </a:t>
            </a:r>
          </a:p>
          <a:p>
            <a:endParaRPr lang="en-US" sz="1600" dirty="0"/>
          </a:p>
        </p:txBody>
      </p:sp>
    </p:spTree>
    <p:extLst>
      <p:ext uri="{BB962C8B-B14F-4D97-AF65-F5344CB8AC3E}">
        <p14:creationId xmlns:p14="http://schemas.microsoft.com/office/powerpoint/2010/main" val="40452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33350"/>
            <a:ext cx="3651271" cy="531912"/>
          </a:xfrm>
        </p:spPr>
        <p:txBody>
          <a:bodyPr/>
          <a:lstStyle/>
          <a:p>
            <a:r>
              <a:rPr lang="it-IT" sz="2400" dirty="0">
                <a:solidFill>
                  <a:srgbClr val="FF0000"/>
                </a:solidFill>
              </a:rPr>
              <a:t>Data </a:t>
            </a:r>
            <a:r>
              <a:rPr lang="it-IT" sz="2400" dirty="0" err="1">
                <a:solidFill>
                  <a:srgbClr val="FF0000"/>
                </a:solidFill>
              </a:rPr>
              <a:t>description</a:t>
            </a:r>
            <a:r>
              <a:rPr lang="it-IT" sz="2400" dirty="0">
                <a:solidFill>
                  <a:srgbClr val="FF0000"/>
                </a:solidFill>
              </a:rPr>
              <a:t>(</a:t>
            </a:r>
            <a:r>
              <a:rPr lang="it-IT" sz="2400" dirty="0" err="1">
                <a:solidFill>
                  <a:srgbClr val="FF0000"/>
                </a:solidFill>
              </a:rPr>
              <a:t>cont</a:t>
            </a:r>
            <a:r>
              <a:rPr lang="it-IT" sz="2400" dirty="0">
                <a:solidFill>
                  <a:srgbClr val="FF0000"/>
                </a:solidFill>
              </a:rPr>
              <a:t>,.) </a:t>
            </a:r>
            <a:br>
              <a:rPr lang="it-IT" sz="2400" dirty="0">
                <a:solidFill>
                  <a:srgbClr val="FF0000"/>
                </a:solidFill>
              </a:rPr>
            </a:br>
            <a:endParaRPr lang="en-US" sz="2400" dirty="0">
              <a:solidFill>
                <a:srgbClr val="FF0000"/>
              </a:solidFill>
            </a:endParaRPr>
          </a:p>
        </p:txBody>
      </p:sp>
      <p:sp>
        <p:nvSpPr>
          <p:cNvPr id="3" name="Text Placeholder 2"/>
          <p:cNvSpPr>
            <a:spLocks noGrp="1"/>
          </p:cNvSpPr>
          <p:nvPr>
            <p:ph type="body" idx="1"/>
          </p:nvPr>
        </p:nvSpPr>
        <p:spPr>
          <a:xfrm>
            <a:off x="228600" y="895350"/>
            <a:ext cx="7848600" cy="3016211"/>
          </a:xfrm>
        </p:spPr>
        <p:txBody>
          <a:bodyPr/>
          <a:lstStyle/>
          <a:p>
            <a:r>
              <a:rPr lang="en-US" sz="1400" b="0" dirty="0">
                <a:solidFill>
                  <a:schemeClr val="tx1"/>
                </a:solidFill>
              </a:rPr>
              <a:t>● </a:t>
            </a:r>
            <a:r>
              <a:rPr lang="en-US" sz="1400" b="0" dirty="0" err="1" smtClean="0">
                <a:solidFill>
                  <a:srgbClr val="000000"/>
                </a:solidFill>
              </a:rPr>
              <a:t>N_cores</a:t>
            </a:r>
            <a:r>
              <a:rPr lang="en-US" sz="1400" b="0" dirty="0" smtClean="0">
                <a:solidFill>
                  <a:srgbClr val="000000"/>
                </a:solidFill>
              </a:rPr>
              <a:t> </a:t>
            </a:r>
            <a:r>
              <a:rPr lang="en-US" sz="1400" b="0" dirty="0">
                <a:solidFill>
                  <a:srgbClr val="000000"/>
                </a:solidFill>
              </a:rPr>
              <a:t>- Number of cores of processor </a:t>
            </a:r>
          </a:p>
          <a:p>
            <a:r>
              <a:rPr lang="en-US" sz="1400" b="0" dirty="0">
                <a:solidFill>
                  <a:srgbClr val="000000"/>
                </a:solidFill>
              </a:rPr>
              <a:t>●  Pc - Primary Camera mega pixels </a:t>
            </a:r>
          </a:p>
          <a:p>
            <a:r>
              <a:rPr lang="en-US" sz="1400" b="0" dirty="0">
                <a:solidFill>
                  <a:srgbClr val="000000"/>
                </a:solidFill>
              </a:rPr>
              <a:t>●  </a:t>
            </a:r>
            <a:r>
              <a:rPr lang="en-US" sz="1400" b="0" dirty="0" err="1">
                <a:solidFill>
                  <a:srgbClr val="000000"/>
                </a:solidFill>
              </a:rPr>
              <a:t>Px_height</a:t>
            </a:r>
            <a:r>
              <a:rPr lang="en-US" sz="1400" b="0" dirty="0">
                <a:solidFill>
                  <a:srgbClr val="000000"/>
                </a:solidFill>
              </a:rPr>
              <a:t> - Pixel Resolution Height </a:t>
            </a:r>
          </a:p>
          <a:p>
            <a:r>
              <a:rPr lang="en-US" sz="1400" b="0" dirty="0">
                <a:solidFill>
                  <a:srgbClr val="000000"/>
                </a:solidFill>
              </a:rPr>
              <a:t>●  </a:t>
            </a:r>
            <a:r>
              <a:rPr lang="en-US" sz="1400" b="0" dirty="0" err="1">
                <a:solidFill>
                  <a:srgbClr val="000000"/>
                </a:solidFill>
              </a:rPr>
              <a:t>Px_width</a:t>
            </a:r>
            <a:r>
              <a:rPr lang="en-US" sz="1400" b="0" dirty="0">
                <a:solidFill>
                  <a:srgbClr val="000000"/>
                </a:solidFill>
              </a:rPr>
              <a:t> - Pixel Resolution Width </a:t>
            </a:r>
          </a:p>
          <a:p>
            <a:r>
              <a:rPr lang="en-US" sz="1400" b="0" dirty="0">
                <a:solidFill>
                  <a:srgbClr val="000000"/>
                </a:solidFill>
              </a:rPr>
              <a:t>●  Ram - </a:t>
            </a:r>
            <a:r>
              <a:rPr lang="en-US" sz="1400" b="0" dirty="0" err="1">
                <a:solidFill>
                  <a:srgbClr val="000000"/>
                </a:solidFill>
              </a:rPr>
              <a:t>RandomAccess</a:t>
            </a:r>
            <a:r>
              <a:rPr lang="en-US" sz="1400" b="0" dirty="0">
                <a:solidFill>
                  <a:srgbClr val="000000"/>
                </a:solidFill>
              </a:rPr>
              <a:t> Memory in Mega Bytes </a:t>
            </a:r>
          </a:p>
          <a:p>
            <a:r>
              <a:rPr lang="en-US" sz="1400" b="0" dirty="0">
                <a:solidFill>
                  <a:srgbClr val="000000"/>
                </a:solidFill>
              </a:rPr>
              <a:t>●  </a:t>
            </a:r>
            <a:r>
              <a:rPr lang="en-US" sz="1400" b="0" dirty="0" err="1">
                <a:solidFill>
                  <a:srgbClr val="000000"/>
                </a:solidFill>
              </a:rPr>
              <a:t>Sc_h</a:t>
            </a:r>
            <a:r>
              <a:rPr lang="en-US" sz="1400" b="0" dirty="0">
                <a:solidFill>
                  <a:srgbClr val="000000"/>
                </a:solidFill>
              </a:rPr>
              <a:t> - Screen Height of mobile in cm </a:t>
            </a:r>
          </a:p>
          <a:p>
            <a:r>
              <a:rPr lang="en-US" sz="1400" b="0" dirty="0">
                <a:solidFill>
                  <a:srgbClr val="000000"/>
                </a:solidFill>
              </a:rPr>
              <a:t>●  </a:t>
            </a:r>
            <a:r>
              <a:rPr lang="en-US" sz="1400" b="0" dirty="0" err="1">
                <a:solidFill>
                  <a:srgbClr val="000000"/>
                </a:solidFill>
              </a:rPr>
              <a:t>Sc_w</a:t>
            </a:r>
            <a:r>
              <a:rPr lang="en-US" sz="1400" b="0" dirty="0">
                <a:solidFill>
                  <a:srgbClr val="000000"/>
                </a:solidFill>
              </a:rPr>
              <a:t> - Screen Width of mobile in cm </a:t>
            </a:r>
          </a:p>
          <a:p>
            <a:r>
              <a:rPr lang="en-US" sz="1400" b="0" dirty="0">
                <a:solidFill>
                  <a:srgbClr val="000000"/>
                </a:solidFill>
              </a:rPr>
              <a:t>●  </a:t>
            </a:r>
            <a:r>
              <a:rPr lang="en-US" sz="1400" b="0" dirty="0" err="1">
                <a:solidFill>
                  <a:srgbClr val="000000"/>
                </a:solidFill>
              </a:rPr>
              <a:t>Talk_time</a:t>
            </a:r>
            <a:r>
              <a:rPr lang="en-US" sz="1400" b="0" dirty="0">
                <a:solidFill>
                  <a:srgbClr val="000000"/>
                </a:solidFill>
              </a:rPr>
              <a:t> - longest time that a single battery charge will last when you are </a:t>
            </a:r>
          </a:p>
          <a:p>
            <a:r>
              <a:rPr lang="en-US" sz="1400" b="0" dirty="0">
                <a:solidFill>
                  <a:srgbClr val="000000"/>
                </a:solidFill>
              </a:rPr>
              <a:t>●  </a:t>
            </a:r>
            <a:r>
              <a:rPr lang="en-US" sz="1400" b="0" dirty="0" err="1">
                <a:solidFill>
                  <a:srgbClr val="000000"/>
                </a:solidFill>
              </a:rPr>
              <a:t>Three_g</a:t>
            </a:r>
            <a:r>
              <a:rPr lang="en-US" sz="1400" b="0" dirty="0">
                <a:solidFill>
                  <a:srgbClr val="000000"/>
                </a:solidFill>
              </a:rPr>
              <a:t> - Has 3G or not </a:t>
            </a:r>
          </a:p>
          <a:p>
            <a:r>
              <a:rPr lang="en-US" sz="1400" b="0" dirty="0">
                <a:solidFill>
                  <a:srgbClr val="000000"/>
                </a:solidFill>
              </a:rPr>
              <a:t>●  </a:t>
            </a:r>
            <a:r>
              <a:rPr lang="en-US" sz="1400" b="0" dirty="0" err="1">
                <a:solidFill>
                  <a:srgbClr val="000000"/>
                </a:solidFill>
              </a:rPr>
              <a:t>Touch_screen</a:t>
            </a:r>
            <a:r>
              <a:rPr lang="en-US" sz="1400" b="0" dirty="0">
                <a:solidFill>
                  <a:srgbClr val="000000"/>
                </a:solidFill>
              </a:rPr>
              <a:t> - Has touch screen or not </a:t>
            </a:r>
          </a:p>
          <a:p>
            <a:r>
              <a:rPr lang="en-US" sz="1400" b="0" dirty="0">
                <a:solidFill>
                  <a:srgbClr val="000000"/>
                </a:solidFill>
              </a:rPr>
              <a:t>●  </a:t>
            </a:r>
            <a:r>
              <a:rPr lang="en-US" sz="1400" b="0" dirty="0" err="1">
                <a:solidFill>
                  <a:srgbClr val="000000"/>
                </a:solidFill>
              </a:rPr>
              <a:t>Wifi</a:t>
            </a:r>
            <a:r>
              <a:rPr lang="en-US" sz="1400" b="0" dirty="0">
                <a:solidFill>
                  <a:srgbClr val="000000"/>
                </a:solidFill>
              </a:rPr>
              <a:t> - Has </a:t>
            </a:r>
            <a:r>
              <a:rPr lang="en-US" sz="1400" b="0" dirty="0" err="1">
                <a:solidFill>
                  <a:srgbClr val="000000"/>
                </a:solidFill>
              </a:rPr>
              <a:t>wifi</a:t>
            </a:r>
            <a:r>
              <a:rPr lang="en-US" sz="1400" b="0" dirty="0">
                <a:solidFill>
                  <a:srgbClr val="000000"/>
                </a:solidFill>
              </a:rPr>
              <a:t> or not </a:t>
            </a:r>
          </a:p>
          <a:p>
            <a:r>
              <a:rPr lang="en-US" sz="1400" b="0" dirty="0">
                <a:solidFill>
                  <a:srgbClr val="000000"/>
                </a:solidFill>
              </a:rPr>
              <a:t>●  </a:t>
            </a:r>
            <a:r>
              <a:rPr lang="en-US" sz="1400" b="0" dirty="0" err="1">
                <a:solidFill>
                  <a:srgbClr val="000000"/>
                </a:solidFill>
              </a:rPr>
              <a:t>Price_range</a:t>
            </a:r>
            <a:r>
              <a:rPr lang="en-US" sz="1400" b="0" dirty="0">
                <a:solidFill>
                  <a:srgbClr val="000000"/>
                </a:solidFill>
              </a:rPr>
              <a:t> - This is the target variable with value of 0(low cost), 1(medium cost), </a:t>
            </a:r>
          </a:p>
          <a:p>
            <a:r>
              <a:rPr lang="en-US" sz="1400" b="0" dirty="0">
                <a:solidFill>
                  <a:srgbClr val="000000"/>
                </a:solidFill>
              </a:rPr>
              <a:t>2(high cost) and 3(very high cost). </a:t>
            </a:r>
          </a:p>
          <a:p>
            <a:r>
              <a:rPr lang="en-US" sz="1400" b="0" dirty="0">
                <a:solidFill>
                  <a:schemeClr val="tx1"/>
                </a:solidFill>
              </a:rPr>
              <a:t> </a:t>
            </a:r>
            <a:endParaRPr lang="en-US" sz="1400" dirty="0"/>
          </a:p>
        </p:txBody>
      </p:sp>
    </p:spTree>
    <p:extLst>
      <p:ext uri="{BB962C8B-B14F-4D97-AF65-F5344CB8AC3E}">
        <p14:creationId xmlns:p14="http://schemas.microsoft.com/office/powerpoint/2010/main" val="2919751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129" y="58638"/>
            <a:ext cx="4565671" cy="531912"/>
          </a:xfrm>
        </p:spPr>
        <p:txBody>
          <a:bodyPr/>
          <a:lstStyle/>
          <a:p>
            <a:r>
              <a:rPr lang="en-US" sz="2400" dirty="0">
                <a:solidFill>
                  <a:srgbClr val="FF0000"/>
                </a:solidFill>
              </a:rPr>
              <a:t>Exploratory Data Analysis </a:t>
            </a:r>
            <a:br>
              <a:rPr lang="en-US" sz="2400" dirty="0">
                <a:solidFill>
                  <a:srgbClr val="FF0000"/>
                </a:solidFill>
              </a:rPr>
            </a:br>
            <a:endParaRPr lang="en-US" sz="2400" dirty="0">
              <a:solidFill>
                <a:srgbClr val="FF0000"/>
              </a:solidFill>
            </a:endParaRPr>
          </a:p>
        </p:txBody>
      </p:sp>
      <p:sp>
        <p:nvSpPr>
          <p:cNvPr id="3" name="Text Placeholder 2"/>
          <p:cNvSpPr>
            <a:spLocks noGrp="1"/>
          </p:cNvSpPr>
          <p:nvPr>
            <p:ph type="body" idx="1"/>
          </p:nvPr>
        </p:nvSpPr>
        <p:spPr>
          <a:xfrm>
            <a:off x="304800" y="666750"/>
            <a:ext cx="838200" cy="381000"/>
          </a:xfrm>
        </p:spPr>
        <p:txBody>
          <a:bodyPr/>
          <a:lstStyle/>
          <a:p>
            <a:r>
              <a:rPr lang="en-US" sz="2000" dirty="0"/>
              <a:t>Price </a:t>
            </a:r>
          </a:p>
          <a:p>
            <a:endParaRPr lang="en-US" sz="2000" dirty="0"/>
          </a:p>
        </p:txBody>
      </p:sp>
      <p:sp>
        <p:nvSpPr>
          <p:cNvPr id="5" name="TextBox 4"/>
          <p:cNvSpPr txBox="1"/>
          <p:nvPr/>
        </p:nvSpPr>
        <p:spPr>
          <a:xfrm>
            <a:off x="5105400" y="666750"/>
            <a:ext cx="965128" cy="400110"/>
          </a:xfrm>
          <a:prstGeom prst="rect">
            <a:avLst/>
          </a:prstGeom>
          <a:noFill/>
        </p:spPr>
        <p:txBody>
          <a:bodyPr wrap="none" rtlCol="0">
            <a:spAutoFit/>
          </a:bodyPr>
          <a:lstStyle/>
          <a:p>
            <a:r>
              <a:rPr lang="en-US" sz="2000" b="1" dirty="0" smtClean="0">
                <a:solidFill>
                  <a:srgbClr val="FF0000"/>
                </a:solidFill>
              </a:rPr>
              <a:t>Battery</a:t>
            </a:r>
            <a:endParaRPr lang="en-US" sz="2000" b="1" dirty="0">
              <a:solidFill>
                <a:srgbClr val="FF0000"/>
              </a:solidFill>
            </a:endParaRPr>
          </a:p>
        </p:txBody>
      </p:sp>
      <p:pic>
        <p:nvPicPr>
          <p:cNvPr id="6" name="Picture 5"/>
          <p:cNvPicPr>
            <a:picLocks noChangeAspect="1"/>
          </p:cNvPicPr>
          <p:nvPr/>
        </p:nvPicPr>
        <p:blipFill>
          <a:blip r:embed="rId2"/>
          <a:stretch>
            <a:fillRect/>
          </a:stretch>
        </p:blipFill>
        <p:spPr>
          <a:xfrm>
            <a:off x="152400" y="1047750"/>
            <a:ext cx="3352800" cy="2743200"/>
          </a:xfrm>
          <a:prstGeom prst="rect">
            <a:avLst/>
          </a:prstGeom>
        </p:spPr>
      </p:pic>
      <p:pic>
        <p:nvPicPr>
          <p:cNvPr id="7" name="Picture 6"/>
          <p:cNvPicPr>
            <a:picLocks noChangeAspect="1"/>
          </p:cNvPicPr>
          <p:nvPr/>
        </p:nvPicPr>
        <p:blipFill>
          <a:blip r:embed="rId3"/>
          <a:stretch>
            <a:fillRect/>
          </a:stretch>
        </p:blipFill>
        <p:spPr>
          <a:xfrm>
            <a:off x="4495800" y="1123950"/>
            <a:ext cx="3505200" cy="2667000"/>
          </a:xfrm>
          <a:prstGeom prst="rect">
            <a:avLst/>
          </a:prstGeom>
        </p:spPr>
      </p:pic>
      <p:sp>
        <p:nvSpPr>
          <p:cNvPr id="8" name="Rectangle 7"/>
          <p:cNvSpPr/>
          <p:nvPr/>
        </p:nvSpPr>
        <p:spPr>
          <a:xfrm>
            <a:off x="152400" y="4095750"/>
            <a:ext cx="3505200" cy="461665"/>
          </a:xfrm>
          <a:prstGeom prst="rect">
            <a:avLst/>
          </a:prstGeom>
        </p:spPr>
        <p:txBody>
          <a:bodyPr wrap="square">
            <a:spAutoFit/>
          </a:bodyPr>
          <a:lstStyle/>
          <a:p>
            <a:pPr marL="285750" indent="-285750">
              <a:buFont typeface="Arial"/>
              <a:buChar char="•"/>
            </a:pPr>
            <a:r>
              <a:rPr lang="en-US" baseline="30000" dirty="0"/>
              <a:t>There are mobile phones in 4 price ranges. the number of elements is almost similar</a:t>
            </a:r>
            <a:endParaRPr lang="en-US" dirty="0"/>
          </a:p>
        </p:txBody>
      </p:sp>
      <p:sp>
        <p:nvSpPr>
          <p:cNvPr id="9" name="Rectangle 8"/>
          <p:cNvSpPr/>
          <p:nvPr/>
        </p:nvSpPr>
        <p:spPr>
          <a:xfrm>
            <a:off x="4267200" y="4095750"/>
            <a:ext cx="3733800" cy="646331"/>
          </a:xfrm>
          <a:prstGeom prst="rect">
            <a:avLst/>
          </a:prstGeom>
        </p:spPr>
        <p:txBody>
          <a:bodyPr wrap="square">
            <a:spAutoFit/>
          </a:bodyPr>
          <a:lstStyle/>
          <a:p>
            <a:pPr marL="285750" indent="-285750">
              <a:buFont typeface="Arial"/>
              <a:buChar char="•"/>
            </a:pPr>
            <a:r>
              <a:rPr lang="en-US" baseline="30000" dirty="0"/>
              <a:t>This plot shows how the battery </a:t>
            </a:r>
            <a:r>
              <a:rPr lang="en-US" baseline="30000" dirty="0" err="1"/>
              <a:t>mAh</a:t>
            </a:r>
            <a:r>
              <a:rPr lang="en-US" baseline="30000" dirty="0"/>
              <a:t> is spread. there is a gradual increase as the price range increases</a:t>
            </a:r>
            <a:endParaRPr lang="en-US" dirty="0"/>
          </a:p>
        </p:txBody>
      </p:sp>
    </p:spTree>
    <p:extLst>
      <p:ext uri="{BB962C8B-B14F-4D97-AF65-F5344CB8AC3E}">
        <p14:creationId xmlns:p14="http://schemas.microsoft.com/office/powerpoint/2010/main" val="387043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4800" y="361950"/>
            <a:ext cx="1249411" cy="400110"/>
          </a:xfrm>
          <a:prstGeom prst="rect">
            <a:avLst/>
          </a:prstGeom>
          <a:noFill/>
        </p:spPr>
        <p:txBody>
          <a:bodyPr wrap="none" rtlCol="0">
            <a:spAutoFit/>
          </a:bodyPr>
          <a:lstStyle/>
          <a:p>
            <a:r>
              <a:rPr lang="en-US" sz="2000" b="1" dirty="0" smtClean="0">
                <a:solidFill>
                  <a:srgbClr val="FF0000"/>
                </a:solidFill>
              </a:rPr>
              <a:t>Bluetooth</a:t>
            </a:r>
            <a:endParaRPr lang="en-US" sz="2000" b="1" dirty="0">
              <a:solidFill>
                <a:srgbClr val="FF0000"/>
              </a:solidFill>
            </a:endParaRPr>
          </a:p>
        </p:txBody>
      </p:sp>
      <p:sp>
        <p:nvSpPr>
          <p:cNvPr id="9" name="TextBox 8"/>
          <p:cNvSpPr txBox="1"/>
          <p:nvPr/>
        </p:nvSpPr>
        <p:spPr>
          <a:xfrm>
            <a:off x="5181600" y="361950"/>
            <a:ext cx="708648" cy="400110"/>
          </a:xfrm>
          <a:prstGeom prst="rect">
            <a:avLst/>
          </a:prstGeom>
          <a:noFill/>
        </p:spPr>
        <p:txBody>
          <a:bodyPr wrap="none" rtlCol="0">
            <a:spAutoFit/>
          </a:bodyPr>
          <a:lstStyle/>
          <a:p>
            <a:r>
              <a:rPr lang="en-US" sz="2000" b="1" dirty="0" smtClean="0">
                <a:solidFill>
                  <a:srgbClr val="FF0000"/>
                </a:solidFill>
              </a:rPr>
              <a:t>RAM</a:t>
            </a:r>
            <a:endParaRPr lang="en-US" sz="2000" b="1" dirty="0">
              <a:solidFill>
                <a:srgbClr val="FF0000"/>
              </a:solidFill>
            </a:endParaRPr>
          </a:p>
        </p:txBody>
      </p:sp>
      <p:pic>
        <p:nvPicPr>
          <p:cNvPr id="10" name="Picture 9"/>
          <p:cNvPicPr>
            <a:picLocks noChangeAspect="1"/>
          </p:cNvPicPr>
          <p:nvPr/>
        </p:nvPicPr>
        <p:blipFill>
          <a:blip r:embed="rId2"/>
          <a:stretch>
            <a:fillRect/>
          </a:stretch>
        </p:blipFill>
        <p:spPr>
          <a:xfrm>
            <a:off x="152400" y="895350"/>
            <a:ext cx="4063164" cy="3124200"/>
          </a:xfrm>
          <a:prstGeom prst="rect">
            <a:avLst/>
          </a:prstGeom>
        </p:spPr>
      </p:pic>
      <p:pic>
        <p:nvPicPr>
          <p:cNvPr id="11" name="Picture 10"/>
          <p:cNvPicPr>
            <a:picLocks noChangeAspect="1"/>
          </p:cNvPicPr>
          <p:nvPr/>
        </p:nvPicPr>
        <p:blipFill>
          <a:blip r:embed="rId3"/>
          <a:stretch>
            <a:fillRect/>
          </a:stretch>
        </p:blipFill>
        <p:spPr>
          <a:xfrm>
            <a:off x="4572000" y="895350"/>
            <a:ext cx="3403600" cy="3124200"/>
          </a:xfrm>
          <a:prstGeom prst="rect">
            <a:avLst/>
          </a:prstGeom>
        </p:spPr>
      </p:pic>
      <p:sp>
        <p:nvSpPr>
          <p:cNvPr id="15" name="Rectangle 14"/>
          <p:cNvSpPr/>
          <p:nvPr/>
        </p:nvSpPr>
        <p:spPr>
          <a:xfrm>
            <a:off x="304800" y="4324350"/>
            <a:ext cx="3249608" cy="276999"/>
          </a:xfrm>
          <a:prstGeom prst="rect">
            <a:avLst/>
          </a:prstGeom>
        </p:spPr>
        <p:txBody>
          <a:bodyPr wrap="none">
            <a:spAutoFit/>
          </a:bodyPr>
          <a:lstStyle/>
          <a:p>
            <a:r>
              <a:rPr lang="en-US" baseline="30000" dirty="0"/>
              <a:t>● Half the devices have Bluetooth, and half don’t</a:t>
            </a:r>
            <a:endParaRPr lang="en-US" dirty="0"/>
          </a:p>
        </p:txBody>
      </p:sp>
      <p:sp>
        <p:nvSpPr>
          <p:cNvPr id="16" name="Rectangle 15"/>
          <p:cNvSpPr/>
          <p:nvPr/>
        </p:nvSpPr>
        <p:spPr>
          <a:xfrm>
            <a:off x="4133835" y="4324350"/>
            <a:ext cx="4114800" cy="461665"/>
          </a:xfrm>
          <a:prstGeom prst="rect">
            <a:avLst/>
          </a:prstGeom>
        </p:spPr>
        <p:txBody>
          <a:bodyPr>
            <a:spAutoFit/>
          </a:bodyPr>
          <a:lstStyle/>
          <a:p>
            <a:r>
              <a:rPr lang="en-US" baseline="30000" dirty="0"/>
              <a:t>● Ram has continuous increase with price range while moving from Low cost to Very high cost</a:t>
            </a:r>
            <a:endParaRPr lang="en-US" dirty="0"/>
          </a:p>
        </p:txBody>
      </p:sp>
    </p:spTree>
    <p:extLst>
      <p:ext uri="{BB962C8B-B14F-4D97-AF65-F5344CB8AC3E}">
        <p14:creationId xmlns:p14="http://schemas.microsoft.com/office/powerpoint/2010/main" val="2905482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09550"/>
            <a:ext cx="1371600" cy="533399"/>
          </a:xfrm>
        </p:spPr>
        <p:txBody>
          <a:bodyPr/>
          <a:lstStyle/>
          <a:p>
            <a:r>
              <a:rPr lang="en-US" sz="2400" dirty="0" err="1">
                <a:solidFill>
                  <a:srgbClr val="FF0000"/>
                </a:solidFill>
              </a:rPr>
              <a:t>Px_width</a:t>
            </a:r>
            <a:r>
              <a:rPr lang="en-US" dirty="0">
                <a:solidFill>
                  <a:srgbClr val="FF0000"/>
                </a:solidFill>
              </a:rPr>
              <a:t> </a:t>
            </a:r>
            <a:br>
              <a:rPr lang="en-US" dirty="0">
                <a:solidFill>
                  <a:srgbClr val="FF0000"/>
                </a:solidFill>
              </a:rPr>
            </a:br>
            <a:endParaRPr lang="en-US" dirty="0">
              <a:solidFill>
                <a:srgbClr val="FF0000"/>
              </a:solidFill>
            </a:endParaRPr>
          </a:p>
        </p:txBody>
      </p:sp>
      <p:sp>
        <p:nvSpPr>
          <p:cNvPr id="6" name="TextBox 5"/>
          <p:cNvSpPr txBox="1"/>
          <p:nvPr/>
        </p:nvSpPr>
        <p:spPr>
          <a:xfrm>
            <a:off x="5410200" y="209550"/>
            <a:ext cx="1456649" cy="461665"/>
          </a:xfrm>
          <a:prstGeom prst="rect">
            <a:avLst/>
          </a:prstGeom>
          <a:noFill/>
        </p:spPr>
        <p:txBody>
          <a:bodyPr wrap="none" rtlCol="0">
            <a:spAutoFit/>
          </a:bodyPr>
          <a:lstStyle/>
          <a:p>
            <a:r>
              <a:rPr lang="en-US" sz="2400" b="1" dirty="0" err="1" smtClean="0">
                <a:solidFill>
                  <a:srgbClr val="FF0000"/>
                </a:solidFill>
              </a:rPr>
              <a:t>Px_height</a:t>
            </a:r>
            <a:endParaRPr lang="en-US" sz="2400" b="1" dirty="0">
              <a:solidFill>
                <a:srgbClr val="FF0000"/>
              </a:solidFill>
            </a:endParaRPr>
          </a:p>
        </p:txBody>
      </p:sp>
      <p:pic>
        <p:nvPicPr>
          <p:cNvPr id="7" name="Picture 6"/>
          <p:cNvPicPr>
            <a:picLocks noChangeAspect="1"/>
          </p:cNvPicPr>
          <p:nvPr/>
        </p:nvPicPr>
        <p:blipFill>
          <a:blip r:embed="rId2"/>
          <a:stretch>
            <a:fillRect/>
          </a:stretch>
        </p:blipFill>
        <p:spPr>
          <a:xfrm>
            <a:off x="152400" y="666750"/>
            <a:ext cx="3505200" cy="3200400"/>
          </a:xfrm>
          <a:prstGeom prst="rect">
            <a:avLst/>
          </a:prstGeom>
        </p:spPr>
      </p:pic>
      <p:pic>
        <p:nvPicPr>
          <p:cNvPr id="8" name="Picture 7"/>
          <p:cNvPicPr>
            <a:picLocks noChangeAspect="1"/>
          </p:cNvPicPr>
          <p:nvPr/>
        </p:nvPicPr>
        <p:blipFill>
          <a:blip r:embed="rId3"/>
          <a:stretch>
            <a:fillRect/>
          </a:stretch>
        </p:blipFill>
        <p:spPr>
          <a:xfrm>
            <a:off x="4191000" y="666750"/>
            <a:ext cx="4038600" cy="3200400"/>
          </a:xfrm>
          <a:prstGeom prst="rect">
            <a:avLst/>
          </a:prstGeom>
        </p:spPr>
      </p:pic>
      <p:sp>
        <p:nvSpPr>
          <p:cNvPr id="9" name="Rectangle 8"/>
          <p:cNvSpPr/>
          <p:nvPr/>
        </p:nvSpPr>
        <p:spPr>
          <a:xfrm>
            <a:off x="152400" y="4019550"/>
            <a:ext cx="3962400" cy="1015663"/>
          </a:xfrm>
          <a:prstGeom prst="rect">
            <a:avLst/>
          </a:prstGeom>
        </p:spPr>
        <p:txBody>
          <a:bodyPr wrap="square">
            <a:spAutoFit/>
          </a:bodyPr>
          <a:lstStyle/>
          <a:p>
            <a:r>
              <a:rPr lang="en-US" baseline="30000" dirty="0"/>
              <a:t>● There is not a continuous increase in pixel width as we move from Low cost to Very high cost. Mobiles with 'Medium cost' and 'High cost' has almost equal pixel width. so we can say that it would be a driving factor in deciding </a:t>
            </a:r>
            <a:r>
              <a:rPr lang="en-US" baseline="30000" dirty="0" err="1"/>
              <a:t>price_range</a:t>
            </a:r>
            <a:r>
              <a:rPr lang="en-US" baseline="30000" dirty="0"/>
              <a:t>.</a:t>
            </a:r>
            <a:endParaRPr lang="en-US" dirty="0"/>
          </a:p>
        </p:txBody>
      </p:sp>
      <p:sp>
        <p:nvSpPr>
          <p:cNvPr id="10" name="Rectangle 9"/>
          <p:cNvSpPr/>
          <p:nvPr/>
        </p:nvSpPr>
        <p:spPr>
          <a:xfrm>
            <a:off x="4114800" y="4019550"/>
            <a:ext cx="3962400" cy="461665"/>
          </a:xfrm>
          <a:prstGeom prst="rect">
            <a:avLst/>
          </a:prstGeom>
        </p:spPr>
        <p:txBody>
          <a:bodyPr wrap="square">
            <a:spAutoFit/>
          </a:bodyPr>
          <a:lstStyle/>
          <a:p>
            <a:r>
              <a:rPr lang="en-US" baseline="30000" dirty="0"/>
              <a:t>● Pixel height is almost similar as we move from Low cost to Very high cost. Little variation in </a:t>
            </a:r>
            <a:r>
              <a:rPr lang="en-US" baseline="30000" dirty="0" err="1"/>
              <a:t>pixel_height</a:t>
            </a:r>
            <a:endParaRPr lang="en-US" dirty="0"/>
          </a:p>
        </p:txBody>
      </p:sp>
    </p:spTree>
    <p:extLst>
      <p:ext uri="{BB962C8B-B14F-4D97-AF65-F5344CB8AC3E}">
        <p14:creationId xmlns:p14="http://schemas.microsoft.com/office/powerpoint/2010/main" val="2984970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04800" y="361950"/>
            <a:ext cx="2674530" cy="338554"/>
          </a:xfrm>
          <a:prstGeom prst="rect">
            <a:avLst/>
          </a:prstGeom>
        </p:spPr>
        <p:txBody>
          <a:bodyPr wrap="none">
            <a:spAutoFit/>
          </a:bodyPr>
          <a:lstStyle/>
          <a:p>
            <a:r>
              <a:rPr lang="en-US" sz="2400" b="1" baseline="30000" dirty="0">
                <a:solidFill>
                  <a:srgbClr val="FF0000"/>
                </a:solidFill>
              </a:rPr>
              <a:t>FC (front camera megapixels)</a:t>
            </a:r>
            <a:endParaRPr lang="en-US" sz="2400" dirty="0">
              <a:solidFill>
                <a:srgbClr val="FF0000"/>
              </a:solidFill>
            </a:endParaRPr>
          </a:p>
        </p:txBody>
      </p:sp>
      <p:sp>
        <p:nvSpPr>
          <p:cNvPr id="10" name="Rectangle 9"/>
          <p:cNvSpPr/>
          <p:nvPr/>
        </p:nvSpPr>
        <p:spPr>
          <a:xfrm>
            <a:off x="4343400" y="361950"/>
            <a:ext cx="2989821" cy="338554"/>
          </a:xfrm>
          <a:prstGeom prst="rect">
            <a:avLst/>
          </a:prstGeom>
        </p:spPr>
        <p:txBody>
          <a:bodyPr wrap="none">
            <a:spAutoFit/>
          </a:bodyPr>
          <a:lstStyle/>
          <a:p>
            <a:r>
              <a:rPr lang="en-US" sz="2400" b="1" baseline="30000" dirty="0">
                <a:solidFill>
                  <a:srgbClr val="FF0000"/>
                </a:solidFill>
              </a:rPr>
              <a:t>PC (Primary camera Megapixels )</a:t>
            </a:r>
            <a:endParaRPr lang="en-US" sz="2400" dirty="0">
              <a:solidFill>
                <a:srgbClr val="FF0000"/>
              </a:solidFill>
            </a:endParaRPr>
          </a:p>
        </p:txBody>
      </p:sp>
      <p:pic>
        <p:nvPicPr>
          <p:cNvPr id="11" name="Picture 10"/>
          <p:cNvPicPr>
            <a:picLocks noChangeAspect="1"/>
          </p:cNvPicPr>
          <p:nvPr/>
        </p:nvPicPr>
        <p:blipFill>
          <a:blip r:embed="rId2"/>
          <a:stretch>
            <a:fillRect/>
          </a:stretch>
        </p:blipFill>
        <p:spPr>
          <a:xfrm>
            <a:off x="-2335" y="819150"/>
            <a:ext cx="3352800" cy="2743200"/>
          </a:xfrm>
          <a:prstGeom prst="rect">
            <a:avLst/>
          </a:prstGeom>
        </p:spPr>
      </p:pic>
      <p:pic>
        <p:nvPicPr>
          <p:cNvPr id="12" name="Picture 11"/>
          <p:cNvPicPr>
            <a:picLocks noChangeAspect="1"/>
          </p:cNvPicPr>
          <p:nvPr/>
        </p:nvPicPr>
        <p:blipFill>
          <a:blip r:embed="rId3"/>
          <a:stretch>
            <a:fillRect/>
          </a:stretch>
        </p:blipFill>
        <p:spPr>
          <a:xfrm>
            <a:off x="3707157" y="819150"/>
            <a:ext cx="4495800" cy="2743200"/>
          </a:xfrm>
          <a:prstGeom prst="rect">
            <a:avLst/>
          </a:prstGeom>
        </p:spPr>
      </p:pic>
      <p:sp>
        <p:nvSpPr>
          <p:cNvPr id="13" name="Rectangle 12"/>
          <p:cNvSpPr/>
          <p:nvPr/>
        </p:nvSpPr>
        <p:spPr>
          <a:xfrm>
            <a:off x="304800" y="3867150"/>
            <a:ext cx="3505200" cy="707886"/>
          </a:xfrm>
          <a:prstGeom prst="rect">
            <a:avLst/>
          </a:prstGeom>
        </p:spPr>
        <p:txBody>
          <a:bodyPr wrap="square">
            <a:spAutoFit/>
          </a:bodyPr>
          <a:lstStyle/>
          <a:p>
            <a:r>
              <a:rPr lang="en-US" sz="2000" baseline="30000" dirty="0"/>
              <a:t>● This features distribution is almost similar along all the price ranges variable, it may not be helpful in making predictions</a:t>
            </a:r>
            <a:endParaRPr lang="en-US" sz="2000" dirty="0"/>
          </a:p>
        </p:txBody>
      </p:sp>
      <p:sp>
        <p:nvSpPr>
          <p:cNvPr id="14" name="Rectangle 13"/>
          <p:cNvSpPr/>
          <p:nvPr/>
        </p:nvSpPr>
        <p:spPr>
          <a:xfrm>
            <a:off x="4495800" y="3867150"/>
            <a:ext cx="3429000" cy="707886"/>
          </a:xfrm>
          <a:prstGeom prst="rect">
            <a:avLst/>
          </a:prstGeom>
        </p:spPr>
        <p:txBody>
          <a:bodyPr wrap="square">
            <a:spAutoFit/>
          </a:bodyPr>
          <a:lstStyle/>
          <a:p>
            <a:r>
              <a:rPr lang="en-US" sz="2000" baseline="30000" dirty="0"/>
              <a:t>● Primary camera megapixels are showing a little variation along the target categories, which is a good sign for prediction.</a:t>
            </a:r>
            <a:endParaRPr lang="en-US" sz="2000" dirty="0"/>
          </a:p>
        </p:txBody>
      </p:sp>
    </p:spTree>
    <p:extLst>
      <p:ext uri="{BB962C8B-B14F-4D97-AF65-F5344CB8AC3E}">
        <p14:creationId xmlns:p14="http://schemas.microsoft.com/office/powerpoint/2010/main" val="229203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34F5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422</TotalTime>
  <Words>652</Words>
  <Application>Microsoft Macintosh PowerPoint</Application>
  <PresentationFormat>Custom</PresentationFormat>
  <Paragraphs>110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Problem statement</vt:lpstr>
      <vt:lpstr>Points to discuss  </vt:lpstr>
      <vt:lpstr>Data Description  </vt:lpstr>
      <vt:lpstr>Data description(cont,.)  </vt:lpstr>
      <vt:lpstr>Exploratory Data Analysis  </vt:lpstr>
      <vt:lpstr>PowerPoint Presentation</vt:lpstr>
      <vt:lpstr>Px_width  </vt:lpstr>
      <vt:lpstr>PowerPoint Presentation</vt:lpstr>
      <vt:lpstr>Mobile Weight  </vt:lpstr>
      <vt:lpstr>screen_size  </vt:lpstr>
      <vt:lpstr>HEAT MAP</vt:lpstr>
      <vt:lpstr>ML algorithms  </vt:lpstr>
      <vt:lpstr>● Logistic Regression  </vt:lpstr>
      <vt:lpstr> Random Forest Classifier With Hyper parameter Tuning   </vt:lpstr>
      <vt:lpstr>Decision Tree  </vt:lpstr>
      <vt:lpstr>Xgboost                                  XGboost WithHyperparameterTuning  </vt:lpstr>
      <vt:lpstr>Conclusion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Regression</dc:title>
  <cp:lastModifiedBy>mac</cp:lastModifiedBy>
  <cp:revision>27</cp:revision>
  <dcterms:created xsi:type="dcterms:W3CDTF">2023-05-01T09:10:21Z</dcterms:created>
  <dcterms:modified xsi:type="dcterms:W3CDTF">2023-05-05T16:32:31Z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