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64"/>
  </p:notesMasterIdLst>
  <p:sldIdLst>
    <p:sldId id="257" r:id="rId2"/>
    <p:sldId id="258" r:id="rId3"/>
    <p:sldId id="259" r:id="rId4"/>
    <p:sldId id="260" r:id="rId5"/>
    <p:sldId id="306" r:id="rId6"/>
    <p:sldId id="307" r:id="rId7"/>
    <p:sldId id="308" r:id="rId8"/>
    <p:sldId id="30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10" r:id="rId55"/>
    <p:sldId id="311" r:id="rId56"/>
    <p:sldId id="312" r:id="rId57"/>
    <p:sldId id="313" r:id="rId58"/>
    <p:sldId id="314" r:id="rId59"/>
    <p:sldId id="315" r:id="rId60"/>
    <p:sldId id="317" r:id="rId61"/>
    <p:sldId id="318" r:id="rId62"/>
    <p:sldId id="32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AB9F8E-8DD6-459C-892B-E1826E0A4956}" type="datetimeFigureOut">
              <a:rPr lang="en-US" smtClean="0"/>
              <a:t>30-Sep-16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73665-5F4C-48A0-8388-62447DEEEA0C}" type="slidenum">
              <a:rPr lang="en-US" smtClean="0"/>
              <a:t>‹#›</a:t>
            </a:fld>
            <a:endParaRPr lang="en-US"/>
          </a:p>
        </p:txBody>
      </p:sp>
    </p:spTree>
    <p:extLst>
      <p:ext uri="{BB962C8B-B14F-4D97-AF65-F5344CB8AC3E}">
        <p14:creationId xmlns:p14="http://schemas.microsoft.com/office/powerpoint/2010/main" val="1981911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30-Sep-16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p:txBody>
          <a:bodyPr/>
          <a:lstStyle>
            <a:lvl1pPr>
              <a:defRPr/>
            </a:lvl1pPr>
          </a:lstStyle>
          <a:p>
            <a:pPr>
              <a:defRPr/>
            </a:pPr>
            <a:fld id="{3A696116-AFA0-424B-9A92-4621AEDAA620}" type="slidenum">
              <a:rPr lang="en-US" altLang="en-US"/>
              <a:pPr>
                <a:defRPr/>
              </a:pPr>
              <a:t>‹#›</a:t>
            </a:fld>
            <a:endParaRPr lang="en-US" altLang="en-US"/>
          </a:p>
        </p:txBody>
      </p:sp>
    </p:spTree>
    <p:extLst>
      <p:ext uri="{BB962C8B-B14F-4D97-AF65-F5344CB8AC3E}">
        <p14:creationId xmlns:p14="http://schemas.microsoft.com/office/powerpoint/2010/main" val="23508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30-Sep-16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30-Sep-16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30-Sep-16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30-Sep-16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30-Sep-16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30-Sep-16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30-Sep-16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30-Sep-16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30-Sep-16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fld id="{FF682D26-AB00-417F-A937-EC17B1200E9B}" type="slidenum">
              <a:rPr lang="en-US"/>
              <a:pPr eaLnBrk="1" hangingPunct="1"/>
              <a:t>1</a:t>
            </a:fld>
            <a:endParaRPr lang="en-US"/>
          </a:p>
        </p:txBody>
      </p:sp>
      <p:sp>
        <p:nvSpPr>
          <p:cNvPr id="3075" name="Text Box 1030"/>
          <p:cNvSpPr txBox="1">
            <a:spLocks noChangeArrowheads="1"/>
          </p:cNvSpPr>
          <p:nvPr/>
        </p:nvSpPr>
        <p:spPr bwMode="auto">
          <a:xfrm>
            <a:off x="609600" y="914400"/>
            <a:ext cx="8001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solidFill>
                  <a:srgbClr val="660033"/>
                </a:solidFill>
              </a:rPr>
              <a:t> LINEAR INTEGRATED CIRCUITS AND APPLICATIONS</a:t>
            </a:r>
          </a:p>
        </p:txBody>
      </p:sp>
      <p:sp>
        <p:nvSpPr>
          <p:cNvPr id="3076" name="Text Box 1031"/>
          <p:cNvSpPr txBox="1">
            <a:spLocks noChangeArrowheads="1"/>
          </p:cNvSpPr>
          <p:nvPr/>
        </p:nvSpPr>
        <p:spPr bwMode="auto">
          <a:xfrm>
            <a:off x="1447800" y="2895600"/>
            <a:ext cx="672465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dirty="0">
                <a:solidFill>
                  <a:srgbClr val="000099"/>
                </a:solidFill>
              </a:rPr>
              <a:t>	        </a:t>
            </a:r>
            <a:r>
              <a:rPr lang="en-US" sz="2000" dirty="0" smtClean="0">
                <a:solidFill>
                  <a:srgbClr val="000099"/>
                </a:solidFill>
              </a:rPr>
              <a:t>J.RAJANIKANTH</a:t>
            </a:r>
            <a:endParaRPr lang="en-US" sz="2000" dirty="0">
              <a:solidFill>
                <a:srgbClr val="000099"/>
              </a:solidFill>
            </a:endParaRPr>
          </a:p>
          <a:p>
            <a:pPr eaLnBrk="1" hangingPunct="1">
              <a:spcBef>
                <a:spcPct val="50000"/>
              </a:spcBef>
            </a:pPr>
            <a:r>
              <a:rPr lang="en-US" sz="2000" dirty="0">
                <a:solidFill>
                  <a:srgbClr val="000099"/>
                </a:solidFill>
              </a:rPr>
              <a:t>	Associate Professor</a:t>
            </a:r>
          </a:p>
          <a:p>
            <a:pPr eaLnBrk="1" hangingPunct="1">
              <a:spcBef>
                <a:spcPct val="50000"/>
              </a:spcBef>
            </a:pPr>
            <a:r>
              <a:rPr lang="en-US" sz="2000" dirty="0">
                <a:solidFill>
                  <a:srgbClr val="000099"/>
                </a:solidFill>
              </a:rPr>
              <a:t>Department:  Electronics &amp; Communication Engineering</a:t>
            </a:r>
          </a:p>
          <a:p>
            <a:pPr eaLnBrk="1" hangingPunct="1">
              <a:spcBef>
                <a:spcPct val="50000"/>
              </a:spcBef>
            </a:pPr>
            <a:r>
              <a:rPr lang="en-US" sz="2000" dirty="0">
                <a:solidFill>
                  <a:srgbClr val="000099"/>
                </a:solidFill>
              </a:rPr>
              <a:t>	</a:t>
            </a:r>
            <a:r>
              <a:rPr lang="en-US" sz="2000" dirty="0" err="1">
                <a:solidFill>
                  <a:srgbClr val="000099"/>
                </a:solidFill>
              </a:rPr>
              <a:t>Siddarth</a:t>
            </a:r>
            <a:r>
              <a:rPr lang="en-US" sz="2000" dirty="0">
                <a:solidFill>
                  <a:srgbClr val="000099"/>
                </a:solidFill>
              </a:rPr>
              <a:t> Institute of </a:t>
            </a:r>
            <a:r>
              <a:rPr lang="en-US" sz="2000" dirty="0" err="1">
                <a:solidFill>
                  <a:srgbClr val="000099"/>
                </a:solidFill>
              </a:rPr>
              <a:t>Engg</a:t>
            </a:r>
            <a:r>
              <a:rPr lang="en-US" sz="2000" dirty="0">
                <a:solidFill>
                  <a:srgbClr val="000099"/>
                </a:solidFill>
              </a:rPr>
              <a:t> &amp; Technology</a:t>
            </a:r>
          </a:p>
        </p:txBody>
      </p:sp>
    </p:spTree>
    <p:extLst>
      <p:ext uri="{BB962C8B-B14F-4D97-AF65-F5344CB8AC3E}">
        <p14:creationId xmlns:p14="http://schemas.microsoft.com/office/powerpoint/2010/main" val="1096444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38138"/>
            <a:ext cx="7543800" cy="1079500"/>
          </a:xfrm>
        </p:spPr>
        <p:txBody>
          <a:bodyPr>
            <a:normAutofit/>
          </a:bodyPr>
          <a:lstStyle/>
          <a:p>
            <a:pPr fontAlgn="auto">
              <a:spcAft>
                <a:spcPts val="0"/>
              </a:spcAft>
              <a:defRPr/>
            </a:pPr>
            <a:r>
              <a:rPr lang="en-US" sz="2800" dirty="0" smtClean="0">
                <a:latin typeface="Times New Roman" pitchFamily="18" charset="0"/>
                <a:cs typeface="Times New Roman" pitchFamily="18" charset="0"/>
              </a:rPr>
              <a:t>Analog </a:t>
            </a:r>
            <a:r>
              <a:rPr lang="en-US" sz="2800" dirty="0" smtClean="0">
                <a:latin typeface="Times New Roman" pitchFamily="18" charset="0"/>
                <a:cs typeface="Times New Roman" pitchFamily="18" charset="0"/>
                <a:sym typeface="Wingdings" pitchFamily="2" charset="2"/>
              </a:rPr>
              <a:t> Digital Conversion </a:t>
            </a:r>
            <a:br>
              <a:rPr lang="en-US" sz="2800" dirty="0" smtClean="0">
                <a:latin typeface="Times New Roman" pitchFamily="18" charset="0"/>
                <a:cs typeface="Times New Roman" pitchFamily="18" charset="0"/>
                <a:sym typeface="Wingdings" pitchFamily="2" charset="2"/>
              </a:rPr>
            </a:br>
            <a:r>
              <a:rPr lang="en-US" sz="2800" dirty="0" smtClean="0">
                <a:latin typeface="Times New Roman" pitchFamily="18" charset="0"/>
                <a:cs typeface="Times New Roman" pitchFamily="18" charset="0"/>
                <a:sym typeface="Wingdings" pitchFamily="2" charset="2"/>
              </a:rPr>
              <a:t>2-Step Process:</a:t>
            </a:r>
            <a:endParaRPr lang="en-US" sz="2800" dirty="0" smtClean="0">
              <a:latin typeface="Times New Roman" pitchFamily="18" charset="0"/>
              <a:cs typeface="Times New Roman" pitchFamily="18" charset="0"/>
            </a:endParaRPr>
          </a:p>
        </p:txBody>
      </p:sp>
      <p:sp>
        <p:nvSpPr>
          <p:cNvPr id="76803" name="Rectangle 3"/>
          <p:cNvSpPr>
            <a:spLocks noGrp="1" noChangeArrowheads="1"/>
          </p:cNvSpPr>
          <p:nvPr>
            <p:ph idx="1"/>
          </p:nvPr>
        </p:nvSpPr>
        <p:spPr>
          <a:xfrm>
            <a:off x="457200" y="2209800"/>
            <a:ext cx="8229600" cy="4068763"/>
          </a:xfrm>
        </p:spPr>
        <p:txBody>
          <a:bodyPr>
            <a:normAutofit/>
          </a:bodyPr>
          <a:lstStyle/>
          <a:p>
            <a:r>
              <a:rPr lang="en-US" sz="2400" dirty="0" smtClean="0">
                <a:latin typeface="Times New Roman" pitchFamily="18" charset="0"/>
                <a:cs typeface="Times New Roman" pitchFamily="18" charset="0"/>
              </a:rPr>
              <a:t>Quantizing - breaking down analog value is a set of finite states</a:t>
            </a:r>
          </a:p>
          <a:p>
            <a:r>
              <a:rPr lang="en-US" sz="2400" dirty="0" smtClean="0">
                <a:latin typeface="Times New Roman" pitchFamily="18" charset="0"/>
                <a:cs typeface="Times New Roman" pitchFamily="18" charset="0"/>
              </a:rPr>
              <a:t>Encoding - assigning a digital word or number to each state and matching it to the input signal</a:t>
            </a:r>
          </a:p>
        </p:txBody>
      </p:sp>
    </p:spTree>
    <p:extLst>
      <p:ext uri="{BB962C8B-B14F-4D97-AF65-F5344CB8AC3E}">
        <p14:creationId xmlns:p14="http://schemas.microsoft.com/office/powerpoint/2010/main" val="139988249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normAutofit/>
          </a:bodyPr>
          <a:lstStyle/>
          <a:p>
            <a:pPr fontAlgn="auto">
              <a:spcAft>
                <a:spcPts val="0"/>
              </a:spcAft>
              <a:defRPr/>
            </a:pPr>
            <a:r>
              <a:rPr lang="en-US" sz="2400" smtClean="0">
                <a:solidFill>
                  <a:srgbClr val="660033"/>
                </a:solidFill>
                <a:latin typeface="Times New Roman" pitchFamily="18" charset="0"/>
                <a:cs typeface="Times New Roman" pitchFamily="18" charset="0"/>
              </a:rPr>
              <a:t>Classification of ADCs</a:t>
            </a:r>
            <a:r>
              <a:rPr lang="en-US" sz="2400" smtClean="0">
                <a:solidFill>
                  <a:srgbClr val="000000"/>
                </a:solidFill>
                <a:latin typeface="Times New Roman" pitchFamily="18" charset="0"/>
                <a:cs typeface="Times New Roman" pitchFamily="18" charset="0"/>
              </a:rPr>
              <a:t> </a:t>
            </a:r>
          </a:p>
        </p:txBody>
      </p:sp>
      <p:sp>
        <p:nvSpPr>
          <p:cNvPr id="77827" name="Rectangle 3"/>
          <p:cNvSpPr>
            <a:spLocks noGrp="1" noChangeArrowheads="1"/>
          </p:cNvSpPr>
          <p:nvPr>
            <p:ph idx="1"/>
          </p:nvPr>
        </p:nvSpPr>
        <p:spPr>
          <a:xfrm>
            <a:off x="2209800" y="3962400"/>
            <a:ext cx="5867400" cy="1981200"/>
          </a:xfrm>
        </p:spPr>
        <p:txBody>
          <a:bodyPr/>
          <a:lstStyle/>
          <a:p>
            <a:pPr marL="609600" indent="-609600" algn="just">
              <a:lnSpc>
                <a:spcPct val="90000"/>
              </a:lnSpc>
              <a:buFontTx/>
              <a:buAutoNum type="arabicPeriod"/>
            </a:pPr>
            <a:r>
              <a:rPr lang="en-US" sz="2400" smtClean="0">
                <a:solidFill>
                  <a:srgbClr val="000099"/>
                </a:solidFill>
                <a:latin typeface="Times New Roman" pitchFamily="18" charset="0"/>
                <a:cs typeface="Times New Roman" pitchFamily="18" charset="0"/>
              </a:rPr>
              <a:t>Flash (comparator) type converter</a:t>
            </a:r>
          </a:p>
          <a:p>
            <a:pPr marL="609600" indent="-609600" algn="just">
              <a:lnSpc>
                <a:spcPct val="90000"/>
              </a:lnSpc>
              <a:buFontTx/>
              <a:buAutoNum type="arabicPeriod"/>
            </a:pPr>
            <a:r>
              <a:rPr lang="en-US" sz="2400" smtClean="0">
                <a:solidFill>
                  <a:srgbClr val="000099"/>
                </a:solidFill>
                <a:latin typeface="Times New Roman" pitchFamily="18" charset="0"/>
                <a:cs typeface="Times New Roman" pitchFamily="18" charset="0"/>
              </a:rPr>
              <a:t>Counter type converter</a:t>
            </a:r>
          </a:p>
          <a:p>
            <a:pPr marL="609600" indent="-609600" algn="just">
              <a:lnSpc>
                <a:spcPct val="90000"/>
              </a:lnSpc>
              <a:buFontTx/>
              <a:buAutoNum type="arabicPeriod"/>
            </a:pPr>
            <a:r>
              <a:rPr lang="en-US" sz="2400" smtClean="0">
                <a:solidFill>
                  <a:srgbClr val="000099"/>
                </a:solidFill>
                <a:latin typeface="Times New Roman" pitchFamily="18" charset="0"/>
                <a:cs typeface="Times New Roman" pitchFamily="18" charset="0"/>
              </a:rPr>
              <a:t>Tracking or servo converter.</a:t>
            </a:r>
          </a:p>
          <a:p>
            <a:pPr marL="609600" indent="-609600" algn="just">
              <a:lnSpc>
                <a:spcPct val="90000"/>
              </a:lnSpc>
              <a:buFontTx/>
              <a:buAutoNum type="arabicPeriod"/>
            </a:pPr>
            <a:r>
              <a:rPr lang="en-US" sz="2400" smtClean="0">
                <a:solidFill>
                  <a:srgbClr val="000099"/>
                </a:solidFill>
                <a:latin typeface="Times New Roman" pitchFamily="18" charset="0"/>
                <a:cs typeface="Times New Roman" pitchFamily="18" charset="0"/>
              </a:rPr>
              <a:t>Successive approximation type converter </a:t>
            </a:r>
          </a:p>
        </p:txBody>
      </p:sp>
      <p:sp>
        <p:nvSpPr>
          <p:cNvPr id="778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A340C0E-3FBC-4801-8218-F382A4EFBE44}" type="slidenum">
              <a:rPr lang="en-US" sz="2400">
                <a:latin typeface="Times New Roman" pitchFamily="18" charset="0"/>
                <a:cs typeface="Times New Roman" pitchFamily="18" charset="0"/>
              </a:rPr>
              <a:pPr eaLnBrk="1" hangingPunct="1"/>
              <a:t>11</a:t>
            </a:fld>
            <a:endParaRPr lang="en-US" sz="2400">
              <a:latin typeface="Times New Roman" pitchFamily="18" charset="0"/>
              <a:cs typeface="Times New Roman" pitchFamily="18" charset="0"/>
            </a:endParaRPr>
          </a:p>
        </p:txBody>
      </p:sp>
      <p:sp>
        <p:nvSpPr>
          <p:cNvPr id="77829" name="Rectangle 4"/>
          <p:cNvSpPr>
            <a:spLocks noChangeArrowheads="1"/>
          </p:cNvSpPr>
          <p:nvPr/>
        </p:nvSpPr>
        <p:spPr bwMode="auto">
          <a:xfrm>
            <a:off x="609600" y="41148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pPr>
            <a:r>
              <a:rPr lang="en-US" sz="2400">
                <a:solidFill>
                  <a:srgbClr val="000000"/>
                </a:solidFill>
                <a:latin typeface="Times New Roman" pitchFamily="18" charset="0"/>
                <a:cs typeface="Times New Roman" pitchFamily="18" charset="0"/>
              </a:rPr>
              <a:t>   </a:t>
            </a:r>
          </a:p>
        </p:txBody>
      </p:sp>
      <p:sp>
        <p:nvSpPr>
          <p:cNvPr id="77830" name="Rectangle 5"/>
          <p:cNvSpPr>
            <a:spLocks noChangeArrowheads="1"/>
          </p:cNvSpPr>
          <p:nvPr/>
        </p:nvSpPr>
        <p:spPr bwMode="auto">
          <a:xfrm>
            <a:off x="2133600" y="1600200"/>
            <a:ext cx="5867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spcBef>
                <a:spcPct val="20000"/>
              </a:spcBef>
              <a:buFontTx/>
              <a:buAutoNum type="arabicPeriod"/>
            </a:pPr>
            <a:r>
              <a:rPr lang="en-US" sz="2400">
                <a:solidFill>
                  <a:srgbClr val="000099"/>
                </a:solidFill>
                <a:latin typeface="Times New Roman" pitchFamily="18" charset="0"/>
                <a:cs typeface="Times New Roman" pitchFamily="18" charset="0"/>
              </a:rPr>
              <a:t>Direct type ADC.</a:t>
            </a:r>
          </a:p>
          <a:p>
            <a:pPr marL="609600" indent="-609600" algn="just">
              <a:spcBef>
                <a:spcPct val="20000"/>
              </a:spcBef>
              <a:buFontTx/>
              <a:buAutoNum type="arabicPeriod"/>
            </a:pPr>
            <a:r>
              <a:rPr lang="en-US" sz="2400">
                <a:solidFill>
                  <a:srgbClr val="000099"/>
                </a:solidFill>
                <a:latin typeface="Times New Roman" pitchFamily="18" charset="0"/>
                <a:cs typeface="Times New Roman" pitchFamily="18" charset="0"/>
              </a:rPr>
              <a:t>Integrating type ADC</a:t>
            </a:r>
          </a:p>
        </p:txBody>
      </p:sp>
      <p:sp>
        <p:nvSpPr>
          <p:cNvPr id="77831" name="Rectangle 6"/>
          <p:cNvSpPr>
            <a:spLocks noChangeArrowheads="1"/>
          </p:cNvSpPr>
          <p:nvPr/>
        </p:nvSpPr>
        <p:spPr bwMode="auto">
          <a:xfrm>
            <a:off x="0" y="2819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b="1">
                <a:solidFill>
                  <a:srgbClr val="660033"/>
                </a:solidFill>
                <a:latin typeface="Times New Roman" pitchFamily="18" charset="0"/>
                <a:cs typeface="Times New Roman" pitchFamily="18" charset="0"/>
              </a:rPr>
              <a:t>Direct type ADCs</a:t>
            </a:r>
            <a:r>
              <a:rPr lang="en-US" sz="2400" b="1">
                <a:solidFill>
                  <a:srgbClr val="00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3867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reeform 2"/>
          <p:cNvSpPr>
            <a:spLocks/>
          </p:cNvSpPr>
          <p:nvPr/>
        </p:nvSpPr>
        <p:spPr bwMode="auto">
          <a:xfrm>
            <a:off x="1219200" y="1612900"/>
            <a:ext cx="2578100" cy="927100"/>
          </a:xfrm>
          <a:custGeom>
            <a:avLst/>
            <a:gdLst>
              <a:gd name="T0" fmla="*/ 0 w 1624"/>
              <a:gd name="T1" fmla="*/ 705643750 h 584"/>
              <a:gd name="T2" fmla="*/ 1814512500 w 1624"/>
              <a:gd name="T3" fmla="*/ 463708750 h 584"/>
              <a:gd name="T4" fmla="*/ 2147483647 w 1624"/>
              <a:gd name="T5" fmla="*/ 1431448750 h 584"/>
              <a:gd name="T6" fmla="*/ 2147483647 w 1624"/>
              <a:gd name="T7" fmla="*/ 221773750 h 584"/>
              <a:gd name="T8" fmla="*/ 2147483647 w 1624"/>
              <a:gd name="T9" fmla="*/ 100806250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4" h="584">
                <a:moveTo>
                  <a:pt x="0" y="280"/>
                </a:moveTo>
                <a:cubicBezTo>
                  <a:pt x="272" y="208"/>
                  <a:pt x="544" y="136"/>
                  <a:pt x="720" y="184"/>
                </a:cubicBezTo>
                <a:cubicBezTo>
                  <a:pt x="896" y="232"/>
                  <a:pt x="920" y="584"/>
                  <a:pt x="1056" y="568"/>
                </a:cubicBezTo>
                <a:cubicBezTo>
                  <a:pt x="1192" y="552"/>
                  <a:pt x="1448" y="176"/>
                  <a:pt x="1536" y="88"/>
                </a:cubicBezTo>
                <a:cubicBezTo>
                  <a:pt x="1624" y="0"/>
                  <a:pt x="1576" y="48"/>
                  <a:pt x="1584" y="40"/>
                </a:cubicBezTo>
              </a:path>
            </a:pathLst>
          </a:custGeom>
          <a:noFill/>
          <a:ln w="9525">
            <a:solidFill>
              <a:srgbClr val="F8F8F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1" name="Text Box 3"/>
          <p:cNvSpPr txBox="1">
            <a:spLocks noChangeArrowheads="1"/>
          </p:cNvSpPr>
          <p:nvPr/>
        </p:nvSpPr>
        <p:spPr bwMode="auto">
          <a:xfrm>
            <a:off x="762000" y="228600"/>
            <a:ext cx="327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ahoma" pitchFamily="34" charset="0"/>
              </a:rPr>
              <a:t>Real world (lab) is analog</a:t>
            </a:r>
          </a:p>
        </p:txBody>
      </p:sp>
      <p:sp>
        <p:nvSpPr>
          <p:cNvPr id="78852" name="Line 4"/>
          <p:cNvSpPr>
            <a:spLocks noChangeShapeType="1"/>
          </p:cNvSpPr>
          <p:nvPr/>
        </p:nvSpPr>
        <p:spPr bwMode="auto">
          <a:xfrm>
            <a:off x="838200" y="1447800"/>
            <a:ext cx="0" cy="137160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3" name="Line 5"/>
          <p:cNvSpPr>
            <a:spLocks noChangeShapeType="1"/>
          </p:cNvSpPr>
          <p:nvPr/>
        </p:nvSpPr>
        <p:spPr bwMode="auto">
          <a:xfrm>
            <a:off x="838200" y="2819400"/>
            <a:ext cx="31242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4" name="Text Box 6"/>
          <p:cNvSpPr txBox="1">
            <a:spLocks noChangeArrowheads="1"/>
          </p:cNvSpPr>
          <p:nvPr/>
        </p:nvSpPr>
        <p:spPr bwMode="auto">
          <a:xfrm>
            <a:off x="304800" y="1828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imes New Roman" pitchFamily="18" charset="0"/>
              </a:rPr>
              <a:t>V</a:t>
            </a:r>
          </a:p>
        </p:txBody>
      </p:sp>
      <p:sp>
        <p:nvSpPr>
          <p:cNvPr id="78855" name="Text Box 7"/>
          <p:cNvSpPr txBox="1">
            <a:spLocks noChangeArrowheads="1"/>
          </p:cNvSpPr>
          <p:nvPr/>
        </p:nvSpPr>
        <p:spPr bwMode="auto">
          <a:xfrm>
            <a:off x="2438400" y="2895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8F8F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imes New Roman" pitchFamily="18" charset="0"/>
              </a:rPr>
              <a:t>t</a:t>
            </a:r>
          </a:p>
        </p:txBody>
      </p:sp>
      <p:sp>
        <p:nvSpPr>
          <p:cNvPr id="78856" name="Text Box 8"/>
          <p:cNvSpPr txBox="1">
            <a:spLocks noChangeArrowheads="1"/>
          </p:cNvSpPr>
          <p:nvPr/>
        </p:nvSpPr>
        <p:spPr bwMode="auto">
          <a:xfrm>
            <a:off x="4267200" y="9144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400">
              <a:latin typeface="Times New Roman" pitchFamily="18" charset="0"/>
            </a:endParaRPr>
          </a:p>
        </p:txBody>
      </p:sp>
      <p:sp>
        <p:nvSpPr>
          <p:cNvPr id="78857" name="Freeform 9"/>
          <p:cNvSpPr>
            <a:spLocks/>
          </p:cNvSpPr>
          <p:nvPr/>
        </p:nvSpPr>
        <p:spPr bwMode="auto">
          <a:xfrm>
            <a:off x="5486400" y="1612900"/>
            <a:ext cx="2578100" cy="927100"/>
          </a:xfrm>
          <a:custGeom>
            <a:avLst/>
            <a:gdLst>
              <a:gd name="T0" fmla="*/ 0 w 1624"/>
              <a:gd name="T1" fmla="*/ 705643750 h 584"/>
              <a:gd name="T2" fmla="*/ 1814512500 w 1624"/>
              <a:gd name="T3" fmla="*/ 463708750 h 584"/>
              <a:gd name="T4" fmla="*/ 2147483647 w 1624"/>
              <a:gd name="T5" fmla="*/ 1431448750 h 584"/>
              <a:gd name="T6" fmla="*/ 2147483647 w 1624"/>
              <a:gd name="T7" fmla="*/ 221773750 h 584"/>
              <a:gd name="T8" fmla="*/ 2147483647 w 1624"/>
              <a:gd name="T9" fmla="*/ 100806250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4" h="584">
                <a:moveTo>
                  <a:pt x="0" y="280"/>
                </a:moveTo>
                <a:cubicBezTo>
                  <a:pt x="272" y="208"/>
                  <a:pt x="544" y="136"/>
                  <a:pt x="720" y="184"/>
                </a:cubicBezTo>
                <a:cubicBezTo>
                  <a:pt x="896" y="232"/>
                  <a:pt x="920" y="584"/>
                  <a:pt x="1056" y="568"/>
                </a:cubicBezTo>
                <a:cubicBezTo>
                  <a:pt x="1192" y="552"/>
                  <a:pt x="1448" y="176"/>
                  <a:pt x="1536" y="88"/>
                </a:cubicBezTo>
                <a:cubicBezTo>
                  <a:pt x="1624" y="0"/>
                  <a:pt x="1576" y="48"/>
                  <a:pt x="1584" y="40"/>
                </a:cubicBezTo>
              </a:path>
            </a:pathLst>
          </a:custGeom>
          <a:noFill/>
          <a:ln w="9525">
            <a:solidFill>
              <a:srgbClr val="F8F8F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8" name="Line 10"/>
          <p:cNvSpPr>
            <a:spLocks noChangeShapeType="1"/>
          </p:cNvSpPr>
          <p:nvPr/>
        </p:nvSpPr>
        <p:spPr bwMode="auto">
          <a:xfrm>
            <a:off x="5105400" y="1447800"/>
            <a:ext cx="0" cy="137160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9" name="Line 11"/>
          <p:cNvSpPr>
            <a:spLocks noChangeShapeType="1"/>
          </p:cNvSpPr>
          <p:nvPr/>
        </p:nvSpPr>
        <p:spPr bwMode="auto">
          <a:xfrm>
            <a:off x="5105400" y="2819400"/>
            <a:ext cx="31242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0" name="Text Box 12"/>
          <p:cNvSpPr txBox="1">
            <a:spLocks noChangeArrowheads="1"/>
          </p:cNvSpPr>
          <p:nvPr/>
        </p:nvSpPr>
        <p:spPr bwMode="auto">
          <a:xfrm>
            <a:off x="6705600" y="2895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8F8F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imes New Roman" pitchFamily="18" charset="0"/>
              </a:rPr>
              <a:t>t</a:t>
            </a:r>
          </a:p>
        </p:txBody>
      </p:sp>
      <p:sp>
        <p:nvSpPr>
          <p:cNvPr id="78861" name="Text Box 13"/>
          <p:cNvSpPr txBox="1">
            <a:spLocks noChangeArrowheads="1"/>
          </p:cNvSpPr>
          <p:nvPr/>
        </p:nvSpPr>
        <p:spPr bwMode="auto">
          <a:xfrm>
            <a:off x="5257800" y="304800"/>
            <a:ext cx="3124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ahoma" pitchFamily="34" charset="0"/>
              </a:rPr>
              <a:t>Computer (binary) is digital</a:t>
            </a:r>
          </a:p>
        </p:txBody>
      </p:sp>
      <p:sp>
        <p:nvSpPr>
          <p:cNvPr id="78862" name="Line 14"/>
          <p:cNvSpPr>
            <a:spLocks noChangeShapeType="1"/>
          </p:cNvSpPr>
          <p:nvPr/>
        </p:nvSpPr>
        <p:spPr bwMode="auto">
          <a:xfrm>
            <a:off x="5486400" y="1981200"/>
            <a:ext cx="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3" name="Line 15"/>
          <p:cNvSpPr>
            <a:spLocks noChangeShapeType="1"/>
          </p:cNvSpPr>
          <p:nvPr/>
        </p:nvSpPr>
        <p:spPr bwMode="auto">
          <a:xfrm>
            <a:off x="5486400" y="1981200"/>
            <a:ext cx="3048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4" name="Line 16"/>
          <p:cNvSpPr>
            <a:spLocks noChangeShapeType="1"/>
          </p:cNvSpPr>
          <p:nvPr/>
        </p:nvSpPr>
        <p:spPr bwMode="auto">
          <a:xfrm>
            <a:off x="5867400" y="1905000"/>
            <a:ext cx="3810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5" name="Line 17"/>
          <p:cNvSpPr>
            <a:spLocks noChangeShapeType="1"/>
          </p:cNvSpPr>
          <p:nvPr/>
        </p:nvSpPr>
        <p:spPr bwMode="auto">
          <a:xfrm>
            <a:off x="6324600" y="1905000"/>
            <a:ext cx="2286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6" name="Line 18"/>
          <p:cNvSpPr>
            <a:spLocks noChangeShapeType="1"/>
          </p:cNvSpPr>
          <p:nvPr/>
        </p:nvSpPr>
        <p:spPr bwMode="auto">
          <a:xfrm>
            <a:off x="6629400" y="1981200"/>
            <a:ext cx="2286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7" name="Line 19"/>
          <p:cNvSpPr>
            <a:spLocks noChangeShapeType="1"/>
          </p:cNvSpPr>
          <p:nvPr/>
        </p:nvSpPr>
        <p:spPr bwMode="auto">
          <a:xfrm>
            <a:off x="6858000" y="2286000"/>
            <a:ext cx="1524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8" name="Line 20"/>
          <p:cNvSpPr>
            <a:spLocks noChangeShapeType="1"/>
          </p:cNvSpPr>
          <p:nvPr/>
        </p:nvSpPr>
        <p:spPr bwMode="auto">
          <a:xfrm>
            <a:off x="7010400" y="2514600"/>
            <a:ext cx="3048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9" name="Line 21"/>
          <p:cNvSpPr>
            <a:spLocks noChangeShapeType="1"/>
          </p:cNvSpPr>
          <p:nvPr/>
        </p:nvSpPr>
        <p:spPr bwMode="auto">
          <a:xfrm>
            <a:off x="7315200" y="2362200"/>
            <a:ext cx="1524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0" name="Line 22"/>
          <p:cNvSpPr>
            <a:spLocks noChangeShapeType="1"/>
          </p:cNvSpPr>
          <p:nvPr/>
        </p:nvSpPr>
        <p:spPr bwMode="auto">
          <a:xfrm>
            <a:off x="7467600" y="2209800"/>
            <a:ext cx="1524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1" name="Line 23"/>
          <p:cNvSpPr>
            <a:spLocks noChangeShapeType="1"/>
          </p:cNvSpPr>
          <p:nvPr/>
        </p:nvSpPr>
        <p:spPr bwMode="auto">
          <a:xfrm>
            <a:off x="7620000" y="1981200"/>
            <a:ext cx="2286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2" name="Line 24"/>
          <p:cNvSpPr>
            <a:spLocks noChangeShapeType="1"/>
          </p:cNvSpPr>
          <p:nvPr/>
        </p:nvSpPr>
        <p:spPr bwMode="auto">
          <a:xfrm>
            <a:off x="7848600" y="1752600"/>
            <a:ext cx="152400" cy="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3" name="Line 25"/>
          <p:cNvSpPr>
            <a:spLocks noChangeShapeType="1"/>
          </p:cNvSpPr>
          <p:nvPr/>
        </p:nvSpPr>
        <p:spPr bwMode="auto">
          <a:xfrm>
            <a:off x="5638800" y="1981200"/>
            <a:ext cx="0" cy="838200"/>
          </a:xfrm>
          <a:prstGeom prst="line">
            <a:avLst/>
          </a:prstGeom>
          <a:noFill/>
          <a:ln w="9525">
            <a:solidFill>
              <a:srgbClr val="F8F8F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4" name="Line 26"/>
          <p:cNvSpPr>
            <a:spLocks noChangeShapeType="1"/>
          </p:cNvSpPr>
          <p:nvPr/>
        </p:nvSpPr>
        <p:spPr bwMode="auto">
          <a:xfrm>
            <a:off x="6019800" y="1905000"/>
            <a:ext cx="0" cy="914400"/>
          </a:xfrm>
          <a:prstGeom prst="line">
            <a:avLst/>
          </a:prstGeom>
          <a:noFill/>
          <a:ln w="9525">
            <a:solidFill>
              <a:srgbClr val="F8F8F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5" name="Line 27"/>
          <p:cNvSpPr>
            <a:spLocks noChangeShapeType="1"/>
          </p:cNvSpPr>
          <p:nvPr/>
        </p:nvSpPr>
        <p:spPr bwMode="auto">
          <a:xfrm>
            <a:off x="6324600" y="1905000"/>
            <a:ext cx="0" cy="914400"/>
          </a:xfrm>
          <a:prstGeom prst="line">
            <a:avLst/>
          </a:prstGeom>
          <a:noFill/>
          <a:ln w="9525">
            <a:solidFill>
              <a:srgbClr val="F8F8F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6" name="Line 28"/>
          <p:cNvSpPr>
            <a:spLocks noChangeShapeType="1"/>
          </p:cNvSpPr>
          <p:nvPr/>
        </p:nvSpPr>
        <p:spPr bwMode="auto">
          <a:xfrm>
            <a:off x="6553200" y="1905000"/>
            <a:ext cx="0" cy="914400"/>
          </a:xfrm>
          <a:prstGeom prst="line">
            <a:avLst/>
          </a:prstGeom>
          <a:noFill/>
          <a:ln w="9525">
            <a:solidFill>
              <a:srgbClr val="F8F8F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7" name="Line 29"/>
          <p:cNvSpPr>
            <a:spLocks noChangeShapeType="1"/>
          </p:cNvSpPr>
          <p:nvPr/>
        </p:nvSpPr>
        <p:spPr bwMode="auto">
          <a:xfrm>
            <a:off x="6781800" y="1981200"/>
            <a:ext cx="0" cy="838200"/>
          </a:xfrm>
          <a:prstGeom prst="line">
            <a:avLst/>
          </a:prstGeom>
          <a:noFill/>
          <a:ln w="9525">
            <a:solidFill>
              <a:srgbClr val="F8F8F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8" name="Line 30"/>
          <p:cNvSpPr>
            <a:spLocks noChangeShapeType="1"/>
          </p:cNvSpPr>
          <p:nvPr/>
        </p:nvSpPr>
        <p:spPr bwMode="auto">
          <a:xfrm>
            <a:off x="6934200" y="2286000"/>
            <a:ext cx="0" cy="533400"/>
          </a:xfrm>
          <a:prstGeom prst="line">
            <a:avLst/>
          </a:prstGeom>
          <a:noFill/>
          <a:ln w="9525">
            <a:solidFill>
              <a:srgbClr val="F8F8F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9" name="Line 31"/>
          <p:cNvSpPr>
            <a:spLocks noChangeShapeType="1"/>
          </p:cNvSpPr>
          <p:nvPr/>
        </p:nvSpPr>
        <p:spPr bwMode="auto">
          <a:xfrm>
            <a:off x="7162800" y="2514600"/>
            <a:ext cx="0" cy="304800"/>
          </a:xfrm>
          <a:prstGeom prst="line">
            <a:avLst/>
          </a:prstGeom>
          <a:noFill/>
          <a:ln w="9525">
            <a:solidFill>
              <a:srgbClr val="F8F8F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0" name="Line 32"/>
          <p:cNvSpPr>
            <a:spLocks noChangeShapeType="1"/>
          </p:cNvSpPr>
          <p:nvPr/>
        </p:nvSpPr>
        <p:spPr bwMode="auto">
          <a:xfrm>
            <a:off x="7391400" y="2362200"/>
            <a:ext cx="0" cy="457200"/>
          </a:xfrm>
          <a:prstGeom prst="line">
            <a:avLst/>
          </a:prstGeom>
          <a:noFill/>
          <a:ln w="9525">
            <a:solidFill>
              <a:srgbClr val="F8F8F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1" name="Line 33"/>
          <p:cNvSpPr>
            <a:spLocks noChangeShapeType="1"/>
          </p:cNvSpPr>
          <p:nvPr/>
        </p:nvSpPr>
        <p:spPr bwMode="auto">
          <a:xfrm>
            <a:off x="7543800" y="2209800"/>
            <a:ext cx="0" cy="609600"/>
          </a:xfrm>
          <a:prstGeom prst="line">
            <a:avLst/>
          </a:prstGeom>
          <a:noFill/>
          <a:ln w="9525">
            <a:solidFill>
              <a:srgbClr val="F8F8F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2" name="Line 34"/>
          <p:cNvSpPr>
            <a:spLocks noChangeShapeType="1"/>
          </p:cNvSpPr>
          <p:nvPr/>
        </p:nvSpPr>
        <p:spPr bwMode="auto">
          <a:xfrm>
            <a:off x="7696200" y="1981200"/>
            <a:ext cx="0" cy="838200"/>
          </a:xfrm>
          <a:prstGeom prst="line">
            <a:avLst/>
          </a:prstGeom>
          <a:noFill/>
          <a:ln w="9525">
            <a:solidFill>
              <a:srgbClr val="F8F8F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3" name="Line 35"/>
          <p:cNvSpPr>
            <a:spLocks noChangeShapeType="1"/>
          </p:cNvSpPr>
          <p:nvPr/>
        </p:nvSpPr>
        <p:spPr bwMode="auto">
          <a:xfrm>
            <a:off x="7924800" y="1752600"/>
            <a:ext cx="0" cy="1066800"/>
          </a:xfrm>
          <a:prstGeom prst="line">
            <a:avLst/>
          </a:prstGeom>
          <a:noFill/>
          <a:ln w="9525">
            <a:solidFill>
              <a:srgbClr val="F8F8F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4" name="Text Box 36"/>
          <p:cNvSpPr txBox="1">
            <a:spLocks noChangeArrowheads="1"/>
          </p:cNvSpPr>
          <p:nvPr/>
        </p:nvSpPr>
        <p:spPr bwMode="auto">
          <a:xfrm>
            <a:off x="990600" y="4343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D/A Conversion</a:t>
            </a:r>
            <a:endParaRPr lang="en-US" sz="2400">
              <a:latin typeface="Times New Roman" pitchFamily="18" charset="0"/>
            </a:endParaRPr>
          </a:p>
        </p:txBody>
      </p:sp>
      <p:sp>
        <p:nvSpPr>
          <p:cNvPr id="78885" name="Rectangle 37"/>
          <p:cNvSpPr>
            <a:spLocks noChangeArrowheads="1"/>
          </p:cNvSpPr>
          <p:nvPr/>
        </p:nvSpPr>
        <p:spPr bwMode="auto">
          <a:xfrm>
            <a:off x="3429000" y="4191000"/>
            <a:ext cx="1676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6" name="Text Box 38"/>
          <p:cNvSpPr txBox="1">
            <a:spLocks noChangeArrowheads="1"/>
          </p:cNvSpPr>
          <p:nvPr/>
        </p:nvSpPr>
        <p:spPr bwMode="auto">
          <a:xfrm>
            <a:off x="3581400" y="4343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Times New Roman" pitchFamily="18" charset="0"/>
              </a:rPr>
              <a:t>Computer</a:t>
            </a:r>
          </a:p>
        </p:txBody>
      </p:sp>
      <p:sp>
        <p:nvSpPr>
          <p:cNvPr id="78887" name="AutoShape 39"/>
          <p:cNvSpPr>
            <a:spLocks noChangeArrowheads="1"/>
          </p:cNvSpPr>
          <p:nvPr/>
        </p:nvSpPr>
        <p:spPr bwMode="auto">
          <a:xfrm>
            <a:off x="5105400" y="4343400"/>
            <a:ext cx="838200" cy="228600"/>
          </a:xfrm>
          <a:prstGeom prst="homePlate">
            <a:avLst>
              <a:gd name="adj" fmla="val 9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8" name="Rectangle 40"/>
          <p:cNvSpPr>
            <a:spLocks noChangeArrowheads="1"/>
          </p:cNvSpPr>
          <p:nvPr/>
        </p:nvSpPr>
        <p:spPr bwMode="auto">
          <a:xfrm>
            <a:off x="5943600" y="4191000"/>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9" name="Text Box 41"/>
          <p:cNvSpPr txBox="1">
            <a:spLocks noChangeArrowheads="1"/>
          </p:cNvSpPr>
          <p:nvPr/>
        </p:nvSpPr>
        <p:spPr bwMode="auto">
          <a:xfrm>
            <a:off x="6019800" y="4343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Times New Roman" pitchFamily="18" charset="0"/>
              </a:rPr>
              <a:t>DAC</a:t>
            </a:r>
          </a:p>
        </p:txBody>
      </p:sp>
      <p:sp>
        <p:nvSpPr>
          <p:cNvPr id="78890" name="Freeform 42"/>
          <p:cNvSpPr>
            <a:spLocks/>
          </p:cNvSpPr>
          <p:nvPr/>
        </p:nvSpPr>
        <p:spPr bwMode="auto">
          <a:xfrm>
            <a:off x="7162800" y="4368800"/>
            <a:ext cx="762000" cy="355600"/>
          </a:xfrm>
          <a:custGeom>
            <a:avLst/>
            <a:gdLst>
              <a:gd name="T0" fmla="*/ 0 w 480"/>
              <a:gd name="T1" fmla="*/ 443547500 h 224"/>
              <a:gd name="T2" fmla="*/ 241935000 w 480"/>
              <a:gd name="T3" fmla="*/ 322580000 h 224"/>
              <a:gd name="T4" fmla="*/ 483870000 w 480"/>
              <a:gd name="T5" fmla="*/ 80645000 h 224"/>
              <a:gd name="T6" fmla="*/ 846772500 w 480"/>
              <a:gd name="T7" fmla="*/ 80645000 h 224"/>
              <a:gd name="T8" fmla="*/ 1209675000 w 480"/>
              <a:gd name="T9" fmla="*/ 56451500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224">
                <a:moveTo>
                  <a:pt x="0" y="176"/>
                </a:moveTo>
                <a:cubicBezTo>
                  <a:pt x="32" y="164"/>
                  <a:pt x="64" y="152"/>
                  <a:pt x="96" y="128"/>
                </a:cubicBezTo>
                <a:cubicBezTo>
                  <a:pt x="128" y="104"/>
                  <a:pt x="152" y="48"/>
                  <a:pt x="192" y="32"/>
                </a:cubicBezTo>
                <a:cubicBezTo>
                  <a:pt x="232" y="16"/>
                  <a:pt x="288" y="0"/>
                  <a:pt x="336" y="32"/>
                </a:cubicBezTo>
                <a:cubicBezTo>
                  <a:pt x="384" y="64"/>
                  <a:pt x="448" y="192"/>
                  <a:pt x="480" y="224"/>
                </a:cubicBezTo>
              </a:path>
            </a:pathLst>
          </a:custGeom>
          <a:noFill/>
          <a:ln w="9525">
            <a:solidFill>
              <a:srgbClr val="F8F8F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1" name="Rectangle 43"/>
          <p:cNvSpPr>
            <a:spLocks noChangeArrowheads="1"/>
          </p:cNvSpPr>
          <p:nvPr/>
        </p:nvSpPr>
        <p:spPr bwMode="auto">
          <a:xfrm rot="10800000">
            <a:off x="3581400" y="5334000"/>
            <a:ext cx="1676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2" name="Text Box 44"/>
          <p:cNvSpPr txBox="1">
            <a:spLocks noChangeArrowheads="1"/>
          </p:cNvSpPr>
          <p:nvPr/>
        </p:nvSpPr>
        <p:spPr bwMode="auto">
          <a:xfrm rot="7092">
            <a:off x="3657600" y="5486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Times New Roman" pitchFamily="18" charset="0"/>
              </a:rPr>
              <a:t>Computer</a:t>
            </a:r>
          </a:p>
        </p:txBody>
      </p:sp>
      <p:sp>
        <p:nvSpPr>
          <p:cNvPr id="78893" name="AutoShape 45"/>
          <p:cNvSpPr>
            <a:spLocks noChangeArrowheads="1"/>
          </p:cNvSpPr>
          <p:nvPr/>
        </p:nvSpPr>
        <p:spPr bwMode="auto">
          <a:xfrm rot="10800000">
            <a:off x="5257800" y="5486400"/>
            <a:ext cx="838200" cy="228600"/>
          </a:xfrm>
          <a:prstGeom prst="homePlate">
            <a:avLst>
              <a:gd name="adj" fmla="val 9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4" name="Rectangle 46"/>
          <p:cNvSpPr>
            <a:spLocks noChangeArrowheads="1"/>
          </p:cNvSpPr>
          <p:nvPr/>
        </p:nvSpPr>
        <p:spPr bwMode="auto">
          <a:xfrm rot="10800000">
            <a:off x="6096000" y="5334000"/>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5" name="Text Box 47"/>
          <p:cNvSpPr txBox="1">
            <a:spLocks noChangeArrowheads="1"/>
          </p:cNvSpPr>
          <p:nvPr/>
        </p:nvSpPr>
        <p:spPr bwMode="auto">
          <a:xfrm>
            <a:off x="6172200" y="5486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Times New Roman" pitchFamily="18" charset="0"/>
              </a:rPr>
              <a:t>DAC</a:t>
            </a:r>
          </a:p>
        </p:txBody>
      </p:sp>
      <p:sp>
        <p:nvSpPr>
          <p:cNvPr id="78896" name="Freeform 48"/>
          <p:cNvSpPr>
            <a:spLocks/>
          </p:cNvSpPr>
          <p:nvPr/>
        </p:nvSpPr>
        <p:spPr bwMode="auto">
          <a:xfrm>
            <a:off x="7315200" y="5486400"/>
            <a:ext cx="762000" cy="355600"/>
          </a:xfrm>
          <a:custGeom>
            <a:avLst/>
            <a:gdLst>
              <a:gd name="T0" fmla="*/ 0 w 480"/>
              <a:gd name="T1" fmla="*/ 443547500 h 224"/>
              <a:gd name="T2" fmla="*/ 241935000 w 480"/>
              <a:gd name="T3" fmla="*/ 322580000 h 224"/>
              <a:gd name="T4" fmla="*/ 483870000 w 480"/>
              <a:gd name="T5" fmla="*/ 80645000 h 224"/>
              <a:gd name="T6" fmla="*/ 846772500 w 480"/>
              <a:gd name="T7" fmla="*/ 80645000 h 224"/>
              <a:gd name="T8" fmla="*/ 1209675000 w 480"/>
              <a:gd name="T9" fmla="*/ 56451500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224">
                <a:moveTo>
                  <a:pt x="0" y="176"/>
                </a:moveTo>
                <a:cubicBezTo>
                  <a:pt x="32" y="164"/>
                  <a:pt x="64" y="152"/>
                  <a:pt x="96" y="128"/>
                </a:cubicBezTo>
                <a:cubicBezTo>
                  <a:pt x="128" y="104"/>
                  <a:pt x="152" y="48"/>
                  <a:pt x="192" y="32"/>
                </a:cubicBezTo>
                <a:cubicBezTo>
                  <a:pt x="232" y="16"/>
                  <a:pt x="288" y="0"/>
                  <a:pt x="336" y="32"/>
                </a:cubicBezTo>
                <a:cubicBezTo>
                  <a:pt x="384" y="64"/>
                  <a:pt x="448" y="192"/>
                  <a:pt x="480" y="224"/>
                </a:cubicBezTo>
              </a:path>
            </a:pathLst>
          </a:custGeom>
          <a:noFill/>
          <a:ln w="9525">
            <a:solidFill>
              <a:srgbClr val="F8F8F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97" name="Text Box 49"/>
          <p:cNvSpPr txBox="1">
            <a:spLocks noChangeArrowheads="1"/>
          </p:cNvSpPr>
          <p:nvPr/>
        </p:nvSpPr>
        <p:spPr bwMode="auto">
          <a:xfrm>
            <a:off x="1066800" y="52578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Times New Roman" pitchFamily="18" charset="0"/>
              </a:rPr>
              <a:t>A/D Conversion</a:t>
            </a:r>
          </a:p>
        </p:txBody>
      </p:sp>
      <p:sp>
        <p:nvSpPr>
          <p:cNvPr id="78898" name="Text Box 50"/>
          <p:cNvSpPr txBox="1">
            <a:spLocks noChangeArrowheads="1"/>
          </p:cNvSpPr>
          <p:nvPr/>
        </p:nvSpPr>
        <p:spPr bwMode="auto">
          <a:xfrm>
            <a:off x="4648200" y="1828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imes New Roman" pitchFamily="18" charset="0"/>
              </a:rPr>
              <a:t>V</a:t>
            </a:r>
          </a:p>
        </p:txBody>
      </p:sp>
    </p:spTree>
    <p:extLst>
      <p:ext uri="{BB962C8B-B14F-4D97-AF65-F5344CB8AC3E}">
        <p14:creationId xmlns:p14="http://schemas.microsoft.com/office/powerpoint/2010/main" val="2609500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19200" y="6858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Times New Roman" pitchFamily="18" charset="0"/>
                <a:cs typeface="Times New Roman" pitchFamily="18" charset="0"/>
              </a:rPr>
              <a:t>Digital to Analog Conversion (DAC or D/A)</a:t>
            </a:r>
          </a:p>
        </p:txBody>
      </p:sp>
      <p:sp>
        <p:nvSpPr>
          <p:cNvPr id="38918" name="AutoShape 6"/>
          <p:cNvSpPr>
            <a:spLocks noChangeArrowheads="1"/>
          </p:cNvSpPr>
          <p:nvPr/>
        </p:nvSpPr>
        <p:spPr bwMode="auto">
          <a:xfrm>
            <a:off x="3276600" y="37338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920" name="AutoShape 8"/>
          <p:cNvSpPr>
            <a:spLocks noChangeArrowheads="1"/>
          </p:cNvSpPr>
          <p:nvPr/>
        </p:nvSpPr>
        <p:spPr bwMode="auto">
          <a:xfrm>
            <a:off x="3276600" y="38862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922" name="AutoShape 10"/>
          <p:cNvSpPr>
            <a:spLocks noChangeArrowheads="1"/>
          </p:cNvSpPr>
          <p:nvPr/>
        </p:nvSpPr>
        <p:spPr bwMode="auto">
          <a:xfrm>
            <a:off x="3276600" y="40386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878" name="Line 11"/>
          <p:cNvSpPr>
            <a:spLocks noChangeShapeType="1"/>
          </p:cNvSpPr>
          <p:nvPr/>
        </p:nvSpPr>
        <p:spPr bwMode="auto">
          <a:xfrm>
            <a:off x="3124200" y="4267200"/>
            <a:ext cx="685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4" name="AutoShape 12"/>
          <p:cNvSpPr>
            <a:spLocks noChangeArrowheads="1"/>
          </p:cNvSpPr>
          <p:nvPr/>
        </p:nvSpPr>
        <p:spPr bwMode="auto">
          <a:xfrm>
            <a:off x="3276600" y="41910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926" name="AutoShape 14"/>
          <p:cNvSpPr>
            <a:spLocks noChangeArrowheads="1"/>
          </p:cNvSpPr>
          <p:nvPr/>
        </p:nvSpPr>
        <p:spPr bwMode="auto">
          <a:xfrm>
            <a:off x="3276600" y="43434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928" name="AutoShape 16"/>
          <p:cNvSpPr>
            <a:spLocks noChangeArrowheads="1"/>
          </p:cNvSpPr>
          <p:nvPr/>
        </p:nvSpPr>
        <p:spPr bwMode="auto">
          <a:xfrm>
            <a:off x="3276600" y="44958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930" name="AutoShape 18"/>
          <p:cNvSpPr>
            <a:spLocks noChangeArrowheads="1"/>
          </p:cNvSpPr>
          <p:nvPr/>
        </p:nvSpPr>
        <p:spPr bwMode="auto">
          <a:xfrm>
            <a:off x="3276600" y="46482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79883" name="Group 26"/>
          <p:cNvGrpSpPr>
            <a:grpSpLocks/>
          </p:cNvGrpSpPr>
          <p:nvPr/>
        </p:nvGrpSpPr>
        <p:grpSpPr bwMode="auto">
          <a:xfrm rot="10800000">
            <a:off x="3124200" y="3200400"/>
            <a:ext cx="1905000" cy="2209800"/>
            <a:chOff x="2400" y="1968"/>
            <a:chExt cx="1200" cy="1392"/>
          </a:xfrm>
        </p:grpSpPr>
        <p:sp>
          <p:nvSpPr>
            <p:cNvPr id="79891" name="Rectangle 3"/>
            <p:cNvSpPr>
              <a:spLocks noChangeArrowheads="1"/>
            </p:cNvSpPr>
            <p:nvPr/>
          </p:nvSpPr>
          <p:spPr bwMode="auto">
            <a:xfrm>
              <a:off x="2400" y="1968"/>
              <a:ext cx="768" cy="13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2" name="Text Box 4"/>
            <p:cNvSpPr txBox="1">
              <a:spLocks noChangeArrowheads="1"/>
            </p:cNvSpPr>
            <p:nvPr/>
          </p:nvSpPr>
          <p:spPr bwMode="auto">
            <a:xfrm>
              <a:off x="2544"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400">
                <a:latin typeface="Tahoma" pitchFamily="34" charset="0"/>
              </a:endParaRPr>
            </a:p>
          </p:txBody>
        </p:sp>
        <p:sp>
          <p:nvSpPr>
            <p:cNvPr id="79893" name="Line 5"/>
            <p:cNvSpPr>
              <a:spLocks noChangeShapeType="1"/>
            </p:cNvSpPr>
            <p:nvPr/>
          </p:nvSpPr>
          <p:spPr bwMode="auto">
            <a:xfrm>
              <a:off x="3168" y="2400"/>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4" name="Line 7"/>
            <p:cNvSpPr>
              <a:spLocks noChangeShapeType="1"/>
            </p:cNvSpPr>
            <p:nvPr/>
          </p:nvSpPr>
          <p:spPr bwMode="auto">
            <a:xfrm>
              <a:off x="3168" y="2496"/>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5" name="Line 9"/>
            <p:cNvSpPr>
              <a:spLocks noChangeShapeType="1"/>
            </p:cNvSpPr>
            <p:nvPr/>
          </p:nvSpPr>
          <p:spPr bwMode="auto">
            <a:xfrm>
              <a:off x="3168" y="2592"/>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6" name="Line 13"/>
            <p:cNvSpPr>
              <a:spLocks noChangeShapeType="1"/>
            </p:cNvSpPr>
            <p:nvPr/>
          </p:nvSpPr>
          <p:spPr bwMode="auto">
            <a:xfrm>
              <a:off x="3168" y="2784"/>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7" name="Line 15"/>
            <p:cNvSpPr>
              <a:spLocks noChangeShapeType="1"/>
            </p:cNvSpPr>
            <p:nvPr/>
          </p:nvSpPr>
          <p:spPr bwMode="auto">
            <a:xfrm>
              <a:off x="3168" y="2880"/>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8" name="Line 17"/>
            <p:cNvSpPr>
              <a:spLocks noChangeShapeType="1"/>
            </p:cNvSpPr>
            <p:nvPr/>
          </p:nvSpPr>
          <p:spPr bwMode="auto">
            <a:xfrm>
              <a:off x="3168" y="2976"/>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9" name="Line 19"/>
            <p:cNvSpPr>
              <a:spLocks noChangeShapeType="1"/>
            </p:cNvSpPr>
            <p:nvPr/>
          </p:nvSpPr>
          <p:spPr bwMode="auto">
            <a:xfrm>
              <a:off x="3168" y="3072"/>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32" name="AutoShape 20"/>
          <p:cNvSpPr>
            <a:spLocks noChangeArrowheads="1"/>
          </p:cNvSpPr>
          <p:nvPr/>
        </p:nvSpPr>
        <p:spPr bwMode="auto">
          <a:xfrm>
            <a:off x="3276600" y="35814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885" name="Text Box 21"/>
          <p:cNvSpPr txBox="1">
            <a:spLocks noChangeArrowheads="1"/>
          </p:cNvSpPr>
          <p:nvPr/>
        </p:nvSpPr>
        <p:spPr bwMode="auto">
          <a:xfrm>
            <a:off x="4495800" y="2286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Tahoma" pitchFamily="34" charset="0"/>
              </a:rPr>
              <a:t>8 bits</a:t>
            </a:r>
          </a:p>
        </p:txBody>
      </p:sp>
      <p:sp>
        <p:nvSpPr>
          <p:cNvPr id="79886" name="Rectangle 22"/>
          <p:cNvSpPr>
            <a:spLocks noChangeArrowheads="1"/>
          </p:cNvSpPr>
          <p:nvPr/>
        </p:nvSpPr>
        <p:spPr bwMode="auto">
          <a:xfrm>
            <a:off x="990600" y="3048000"/>
            <a:ext cx="2133600" cy="2667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7" name="Text Box 23"/>
          <p:cNvSpPr txBox="1">
            <a:spLocks noChangeArrowheads="1"/>
          </p:cNvSpPr>
          <p:nvPr/>
        </p:nvSpPr>
        <p:spPr bwMode="auto">
          <a:xfrm>
            <a:off x="1219200" y="4114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ahoma" pitchFamily="34" charset="0"/>
              </a:rPr>
              <a:t>Computer</a:t>
            </a:r>
          </a:p>
        </p:txBody>
      </p:sp>
      <p:sp>
        <p:nvSpPr>
          <p:cNvPr id="38936" name="AutoShape 24"/>
          <p:cNvSpPr>
            <a:spLocks noChangeArrowheads="1"/>
          </p:cNvSpPr>
          <p:nvPr/>
        </p:nvSpPr>
        <p:spPr bwMode="auto">
          <a:xfrm>
            <a:off x="5257800" y="4114800"/>
            <a:ext cx="533400" cy="381000"/>
          </a:xfrm>
          <a:prstGeom prst="rightArrow">
            <a:avLst>
              <a:gd name="adj1" fmla="val 50000"/>
              <a:gd name="adj2" fmla="val 35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Freeform 25"/>
          <p:cNvSpPr>
            <a:spLocks/>
          </p:cNvSpPr>
          <p:nvPr/>
        </p:nvSpPr>
        <p:spPr bwMode="auto">
          <a:xfrm>
            <a:off x="6172200" y="3733800"/>
            <a:ext cx="1981200" cy="1295400"/>
          </a:xfrm>
          <a:custGeom>
            <a:avLst/>
            <a:gdLst>
              <a:gd name="T0" fmla="*/ 0 w 1248"/>
              <a:gd name="T1" fmla="*/ 1330642500 h 816"/>
              <a:gd name="T2" fmla="*/ 0 w 1248"/>
              <a:gd name="T3" fmla="*/ 1209675000 h 816"/>
              <a:gd name="T4" fmla="*/ 120967500 w 1248"/>
              <a:gd name="T5" fmla="*/ 1209675000 h 816"/>
              <a:gd name="T6" fmla="*/ 120967500 w 1248"/>
              <a:gd name="T7" fmla="*/ 1088707500 h 816"/>
              <a:gd name="T8" fmla="*/ 241935000 w 1248"/>
              <a:gd name="T9" fmla="*/ 1088707500 h 816"/>
              <a:gd name="T10" fmla="*/ 241935000 w 1248"/>
              <a:gd name="T11" fmla="*/ 967740000 h 816"/>
              <a:gd name="T12" fmla="*/ 362902500 w 1248"/>
              <a:gd name="T13" fmla="*/ 967740000 h 816"/>
              <a:gd name="T14" fmla="*/ 362902500 w 1248"/>
              <a:gd name="T15" fmla="*/ 846772500 h 816"/>
              <a:gd name="T16" fmla="*/ 483870000 w 1248"/>
              <a:gd name="T17" fmla="*/ 846772500 h 816"/>
              <a:gd name="T18" fmla="*/ 604837500 w 1248"/>
              <a:gd name="T19" fmla="*/ 846772500 h 816"/>
              <a:gd name="T20" fmla="*/ 604837500 w 1248"/>
              <a:gd name="T21" fmla="*/ 967740000 h 816"/>
              <a:gd name="T22" fmla="*/ 725805000 w 1248"/>
              <a:gd name="T23" fmla="*/ 967740000 h 816"/>
              <a:gd name="T24" fmla="*/ 725805000 w 1248"/>
              <a:gd name="T25" fmla="*/ 1088707500 h 816"/>
              <a:gd name="T26" fmla="*/ 846772500 w 1248"/>
              <a:gd name="T27" fmla="*/ 1088707500 h 816"/>
              <a:gd name="T28" fmla="*/ 846772500 w 1248"/>
              <a:gd name="T29" fmla="*/ 1209675000 h 816"/>
              <a:gd name="T30" fmla="*/ 967740000 w 1248"/>
              <a:gd name="T31" fmla="*/ 1209675000 h 816"/>
              <a:gd name="T32" fmla="*/ 967740000 w 1248"/>
              <a:gd name="T33" fmla="*/ 1330642500 h 816"/>
              <a:gd name="T34" fmla="*/ 1088707500 w 1248"/>
              <a:gd name="T35" fmla="*/ 1330642500 h 816"/>
              <a:gd name="T36" fmla="*/ 1088707500 w 1248"/>
              <a:gd name="T37" fmla="*/ 1451610000 h 816"/>
              <a:gd name="T38" fmla="*/ 1088707500 w 1248"/>
              <a:gd name="T39" fmla="*/ 1572577500 h 816"/>
              <a:gd name="T40" fmla="*/ 1209675000 w 1248"/>
              <a:gd name="T41" fmla="*/ 1572577500 h 816"/>
              <a:gd name="T42" fmla="*/ 1209675000 w 1248"/>
              <a:gd name="T43" fmla="*/ 1814512500 h 816"/>
              <a:gd name="T44" fmla="*/ 1330642500 w 1248"/>
              <a:gd name="T45" fmla="*/ 1814512500 h 816"/>
              <a:gd name="T46" fmla="*/ 1330642500 w 1248"/>
              <a:gd name="T47" fmla="*/ 2056447500 h 816"/>
              <a:gd name="T48" fmla="*/ 1451610000 w 1248"/>
              <a:gd name="T49" fmla="*/ 2056447500 h 816"/>
              <a:gd name="T50" fmla="*/ 1451610000 w 1248"/>
              <a:gd name="T51" fmla="*/ 1935480000 h 816"/>
              <a:gd name="T52" fmla="*/ 1572577500 w 1248"/>
              <a:gd name="T53" fmla="*/ 1935480000 h 816"/>
              <a:gd name="T54" fmla="*/ 1572577500 w 1248"/>
              <a:gd name="T55" fmla="*/ 1814512500 h 816"/>
              <a:gd name="T56" fmla="*/ 1693545000 w 1248"/>
              <a:gd name="T57" fmla="*/ 1814512500 h 816"/>
              <a:gd name="T58" fmla="*/ 1693545000 w 1248"/>
              <a:gd name="T59" fmla="*/ 1693545000 h 816"/>
              <a:gd name="T60" fmla="*/ 1814512500 w 1248"/>
              <a:gd name="T61" fmla="*/ 1693545000 h 816"/>
              <a:gd name="T62" fmla="*/ 1814512500 w 1248"/>
              <a:gd name="T63" fmla="*/ 1572577500 h 816"/>
              <a:gd name="T64" fmla="*/ 1935480000 w 1248"/>
              <a:gd name="T65" fmla="*/ 1572577500 h 816"/>
              <a:gd name="T66" fmla="*/ 1935480000 w 1248"/>
              <a:gd name="T67" fmla="*/ 1330642500 h 816"/>
              <a:gd name="T68" fmla="*/ 2056447500 w 1248"/>
              <a:gd name="T69" fmla="*/ 1330642500 h 816"/>
              <a:gd name="T70" fmla="*/ 2056447500 w 1248"/>
              <a:gd name="T71" fmla="*/ 1088707500 h 816"/>
              <a:gd name="T72" fmla="*/ 2147483647 w 1248"/>
              <a:gd name="T73" fmla="*/ 1088707500 h 816"/>
              <a:gd name="T74" fmla="*/ 2147483647 w 1248"/>
              <a:gd name="T75" fmla="*/ 846772500 h 816"/>
              <a:gd name="T76" fmla="*/ 2147483647 w 1248"/>
              <a:gd name="T77" fmla="*/ 846772500 h 816"/>
              <a:gd name="T78" fmla="*/ 2147483647 w 1248"/>
              <a:gd name="T79" fmla="*/ 604837500 h 816"/>
              <a:gd name="T80" fmla="*/ 2147483647 w 1248"/>
              <a:gd name="T81" fmla="*/ 604837500 h 816"/>
              <a:gd name="T82" fmla="*/ 2147483647 w 1248"/>
              <a:gd name="T83" fmla="*/ 362902500 h 816"/>
              <a:gd name="T84" fmla="*/ 2147483647 w 1248"/>
              <a:gd name="T85" fmla="*/ 362902500 h 816"/>
              <a:gd name="T86" fmla="*/ 2147483647 w 1248"/>
              <a:gd name="T87" fmla="*/ 120967500 h 816"/>
              <a:gd name="T88" fmla="*/ 2147483647 w 1248"/>
              <a:gd name="T89" fmla="*/ 120967500 h 816"/>
              <a:gd name="T90" fmla="*/ 2147483647 w 1248"/>
              <a:gd name="T91" fmla="*/ 0 h 816"/>
              <a:gd name="T92" fmla="*/ 2147483647 w 1248"/>
              <a:gd name="T93" fmla="*/ 0 h 816"/>
              <a:gd name="T94" fmla="*/ 2147483647 w 1248"/>
              <a:gd name="T95" fmla="*/ 0 h 816"/>
              <a:gd name="T96" fmla="*/ 2147483647 w 1248"/>
              <a:gd name="T97" fmla="*/ 65524063 h 816"/>
              <a:gd name="T98" fmla="*/ 2147483647 w 1248"/>
              <a:gd name="T99" fmla="*/ 241935000 h 816"/>
              <a:gd name="T100" fmla="*/ 2147483647 w 1248"/>
              <a:gd name="T101" fmla="*/ 241935000 h 816"/>
              <a:gd name="T102" fmla="*/ 2147483647 w 1248"/>
              <a:gd name="T103" fmla="*/ 362902500 h 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248" h="816">
                <a:moveTo>
                  <a:pt x="0" y="528"/>
                </a:moveTo>
                <a:lnTo>
                  <a:pt x="0" y="480"/>
                </a:lnTo>
                <a:lnTo>
                  <a:pt x="48" y="480"/>
                </a:lnTo>
                <a:lnTo>
                  <a:pt x="48" y="432"/>
                </a:lnTo>
                <a:lnTo>
                  <a:pt x="96" y="432"/>
                </a:lnTo>
                <a:lnTo>
                  <a:pt x="96" y="384"/>
                </a:lnTo>
                <a:lnTo>
                  <a:pt x="144" y="384"/>
                </a:lnTo>
                <a:lnTo>
                  <a:pt x="144" y="336"/>
                </a:lnTo>
                <a:lnTo>
                  <a:pt x="192" y="336"/>
                </a:lnTo>
                <a:lnTo>
                  <a:pt x="240" y="336"/>
                </a:lnTo>
                <a:lnTo>
                  <a:pt x="240" y="384"/>
                </a:lnTo>
                <a:lnTo>
                  <a:pt x="288" y="384"/>
                </a:lnTo>
                <a:lnTo>
                  <a:pt x="288" y="432"/>
                </a:lnTo>
                <a:lnTo>
                  <a:pt x="336" y="432"/>
                </a:lnTo>
                <a:lnTo>
                  <a:pt x="336" y="480"/>
                </a:lnTo>
                <a:lnTo>
                  <a:pt x="384" y="480"/>
                </a:lnTo>
                <a:lnTo>
                  <a:pt x="384" y="528"/>
                </a:lnTo>
                <a:lnTo>
                  <a:pt x="432" y="528"/>
                </a:lnTo>
                <a:lnTo>
                  <a:pt x="432" y="576"/>
                </a:lnTo>
                <a:lnTo>
                  <a:pt x="432" y="624"/>
                </a:lnTo>
                <a:lnTo>
                  <a:pt x="480" y="624"/>
                </a:lnTo>
                <a:lnTo>
                  <a:pt x="480" y="720"/>
                </a:lnTo>
                <a:lnTo>
                  <a:pt x="528" y="720"/>
                </a:lnTo>
                <a:lnTo>
                  <a:pt x="528" y="816"/>
                </a:lnTo>
                <a:lnTo>
                  <a:pt x="576" y="816"/>
                </a:lnTo>
                <a:lnTo>
                  <a:pt x="576" y="768"/>
                </a:lnTo>
                <a:lnTo>
                  <a:pt x="624" y="768"/>
                </a:lnTo>
                <a:lnTo>
                  <a:pt x="624" y="720"/>
                </a:lnTo>
                <a:lnTo>
                  <a:pt x="672" y="720"/>
                </a:lnTo>
                <a:lnTo>
                  <a:pt x="672" y="672"/>
                </a:lnTo>
                <a:lnTo>
                  <a:pt x="720" y="672"/>
                </a:lnTo>
                <a:lnTo>
                  <a:pt x="720" y="624"/>
                </a:lnTo>
                <a:lnTo>
                  <a:pt x="768" y="624"/>
                </a:lnTo>
                <a:lnTo>
                  <a:pt x="768" y="528"/>
                </a:lnTo>
                <a:lnTo>
                  <a:pt x="816" y="528"/>
                </a:lnTo>
                <a:lnTo>
                  <a:pt x="816" y="432"/>
                </a:lnTo>
                <a:lnTo>
                  <a:pt x="864" y="432"/>
                </a:lnTo>
                <a:lnTo>
                  <a:pt x="864" y="336"/>
                </a:lnTo>
                <a:lnTo>
                  <a:pt x="912" y="336"/>
                </a:lnTo>
                <a:lnTo>
                  <a:pt x="912" y="240"/>
                </a:lnTo>
                <a:lnTo>
                  <a:pt x="960" y="240"/>
                </a:lnTo>
                <a:lnTo>
                  <a:pt x="960" y="144"/>
                </a:lnTo>
                <a:lnTo>
                  <a:pt x="1008" y="144"/>
                </a:lnTo>
                <a:lnTo>
                  <a:pt x="1008" y="48"/>
                </a:lnTo>
                <a:lnTo>
                  <a:pt x="1056" y="48"/>
                </a:lnTo>
                <a:lnTo>
                  <a:pt x="1056" y="0"/>
                </a:lnTo>
                <a:lnTo>
                  <a:pt x="1104" y="0"/>
                </a:lnTo>
                <a:lnTo>
                  <a:pt x="1152" y="0"/>
                </a:lnTo>
                <a:cubicBezTo>
                  <a:pt x="1161" y="9"/>
                  <a:pt x="1178" y="26"/>
                  <a:pt x="1178" y="26"/>
                </a:cubicBezTo>
                <a:lnTo>
                  <a:pt x="1200" y="96"/>
                </a:lnTo>
                <a:lnTo>
                  <a:pt x="1248" y="96"/>
                </a:lnTo>
                <a:lnTo>
                  <a:pt x="1248" y="144"/>
                </a:lnTo>
              </a:path>
            </a:pathLst>
          </a:custGeom>
          <a:noFill/>
          <a:ln w="95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90" name="Text Box 27"/>
          <p:cNvSpPr txBox="1">
            <a:spLocks noChangeArrowheads="1"/>
          </p:cNvSpPr>
          <p:nvPr/>
        </p:nvSpPr>
        <p:spPr bwMode="auto">
          <a:xfrm>
            <a:off x="4038600" y="39624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ahoma" pitchFamily="34" charset="0"/>
              </a:rPr>
              <a:t>A/D</a:t>
            </a:r>
          </a:p>
        </p:txBody>
      </p:sp>
    </p:spTree>
    <p:extLst>
      <p:ext uri="{BB962C8B-B14F-4D97-AF65-F5344CB8AC3E}">
        <p14:creationId xmlns:p14="http://schemas.microsoft.com/office/powerpoint/2010/main" val="1037399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3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36"/>
                                        </p:tgtEl>
                                        <p:attrNameLst>
                                          <p:attrName>style.visibility</p:attrName>
                                        </p:attrNameLst>
                                      </p:cBhvr>
                                      <p:to>
                                        <p:strVal val="visible"/>
                                      </p:to>
                                    </p:set>
                                    <p:anim calcmode="lin" valueType="num">
                                      <p:cBhvr additive="base">
                                        <p:cTn id="25" dur="500" fill="hold"/>
                                        <p:tgtEl>
                                          <p:spTgt spid="38936"/>
                                        </p:tgtEl>
                                        <p:attrNameLst>
                                          <p:attrName>ppt_x</p:attrName>
                                        </p:attrNameLst>
                                      </p:cBhvr>
                                      <p:tavLst>
                                        <p:tav tm="0">
                                          <p:val>
                                            <p:strVal val="0-#ppt_w/2"/>
                                          </p:val>
                                        </p:tav>
                                        <p:tav tm="100000">
                                          <p:val>
                                            <p:strVal val="#ppt_x"/>
                                          </p:val>
                                        </p:tav>
                                      </p:tavLst>
                                    </p:anim>
                                    <p:anim calcmode="lin" valueType="num">
                                      <p:cBhvr additive="base">
                                        <p:cTn id="26" dur="500" fill="hold"/>
                                        <p:tgtEl>
                                          <p:spTgt spid="3893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8937"/>
                                        </p:tgtEl>
                                        <p:attrNameLst>
                                          <p:attrName>style.visibility</p:attrName>
                                        </p:attrNameLst>
                                      </p:cBhvr>
                                      <p:to>
                                        <p:strVal val="visible"/>
                                      </p:to>
                                    </p:set>
                                    <p:anim calcmode="lin" valueType="num">
                                      <p:cBhvr additive="base">
                                        <p:cTn id="31" dur="500" fill="hold"/>
                                        <p:tgtEl>
                                          <p:spTgt spid="38937"/>
                                        </p:tgtEl>
                                        <p:attrNameLst>
                                          <p:attrName>ppt_x</p:attrName>
                                        </p:attrNameLst>
                                      </p:cBhvr>
                                      <p:tavLst>
                                        <p:tav tm="0">
                                          <p:val>
                                            <p:strVal val="1+#ppt_w/2"/>
                                          </p:val>
                                        </p:tav>
                                        <p:tav tm="100000">
                                          <p:val>
                                            <p:strVal val="#ppt_x"/>
                                          </p:val>
                                        </p:tav>
                                      </p:tavLst>
                                    </p:anim>
                                    <p:anim calcmode="lin" valueType="num">
                                      <p:cBhvr additive="base">
                                        <p:cTn id="32" dur="500" fill="hold"/>
                                        <p:tgtEl>
                                          <p:spTgt spid="389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1"/>
      <p:bldP spid="38920" grpId="0" animBg="1"/>
      <p:bldP spid="38922" grpId="0" animBg="1"/>
      <p:bldP spid="38924" grpId="0" animBg="1"/>
      <p:bldP spid="38926" grpId="0" animBg="1"/>
      <p:bldP spid="38928" grpId="0" animBg="1"/>
      <p:bldP spid="38930" grpId="0" animBg="1"/>
      <p:bldP spid="38932" grpId="0" animBg="1"/>
      <p:bldP spid="38936" grpId="0" animBg="1"/>
      <p:bldP spid="389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676400" y="1789890"/>
            <a:ext cx="6400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200" dirty="0">
                <a:latin typeface="Times New Roman" pitchFamily="18" charset="0"/>
                <a:cs typeface="Times New Roman" pitchFamily="18" charset="0"/>
              </a:rPr>
              <a:t>Digital to Analog conversion involves transforming the computer’s binary output in 0’s and 1’s  (1’s typically = 5.0 volts) into an analog representation of the binary data</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27949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fontAlgn="auto">
              <a:spcAft>
                <a:spcPts val="0"/>
              </a:spcAft>
              <a:defRPr/>
            </a:pPr>
            <a:r>
              <a:rPr lang="en-US" sz="2800" dirty="0" smtClean="0">
                <a:latin typeface="Times New Roman" pitchFamily="18" charset="0"/>
                <a:cs typeface="Times New Roman" pitchFamily="18" charset="0"/>
              </a:rPr>
              <a:t>D/A conversion can be as simple as a weighted resistor network</a:t>
            </a:r>
          </a:p>
        </p:txBody>
      </p:sp>
      <p:sp>
        <p:nvSpPr>
          <p:cNvPr id="81923" name="Text Box 3"/>
          <p:cNvSpPr txBox="1">
            <a:spLocks noChangeArrowheads="1"/>
          </p:cNvSpPr>
          <p:nvPr/>
        </p:nvSpPr>
        <p:spPr bwMode="auto">
          <a:xfrm>
            <a:off x="1295400" y="21336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Times New Roman" pitchFamily="18" charset="0"/>
              </a:rPr>
              <a:t>4 - bit DAC Converter</a:t>
            </a:r>
          </a:p>
        </p:txBody>
      </p:sp>
      <p:pic>
        <p:nvPicPr>
          <p:cNvPr id="81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667000"/>
            <a:ext cx="2667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5" name="Text Box 5"/>
          <p:cNvSpPr txBox="1">
            <a:spLocks noChangeArrowheads="1"/>
          </p:cNvSpPr>
          <p:nvPr/>
        </p:nvSpPr>
        <p:spPr bwMode="auto">
          <a:xfrm>
            <a:off x="4800600" y="3048000"/>
            <a:ext cx="2895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latin typeface="Times New Roman" pitchFamily="18" charset="0"/>
                <a:cs typeface="Times New Roman" pitchFamily="18" charset="0"/>
              </a:rPr>
              <a:t>Resistor values correspond to binary weights of the number D</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D</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D</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D</a:t>
            </a:r>
            <a:r>
              <a:rPr lang="en-US" sz="2000" baseline="-25000" dirty="0">
                <a:latin typeface="Times New Roman" pitchFamily="18" charset="0"/>
                <a:cs typeface="Times New Roman" pitchFamily="18" charset="0"/>
              </a:rPr>
              <a:t>0 </a:t>
            </a:r>
            <a:r>
              <a:rPr lang="en-US" sz="2000" dirty="0">
                <a:latin typeface="Times New Roman" pitchFamily="18" charset="0"/>
                <a:cs typeface="Times New Roman" pitchFamily="18" charset="0"/>
              </a:rPr>
              <a:t>, i.e.  1/8,  1/4,  1/2,  and 1</a:t>
            </a:r>
          </a:p>
        </p:txBody>
      </p:sp>
      <p:sp>
        <p:nvSpPr>
          <p:cNvPr id="81926" name="Text Box 6"/>
          <p:cNvSpPr txBox="1">
            <a:spLocks noChangeArrowheads="1"/>
          </p:cNvSpPr>
          <p:nvPr/>
        </p:nvSpPr>
        <p:spPr bwMode="auto">
          <a:xfrm>
            <a:off x="1524000" y="5257800"/>
            <a:ext cx="541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Times New Roman" pitchFamily="18" charset="0"/>
              </a:rPr>
              <a:t>Using EWB we can model this device</a:t>
            </a:r>
          </a:p>
        </p:txBody>
      </p:sp>
    </p:spTree>
    <p:extLst>
      <p:ext uri="{BB962C8B-B14F-4D97-AF65-F5344CB8AC3E}">
        <p14:creationId xmlns:p14="http://schemas.microsoft.com/office/powerpoint/2010/main" val="3123092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57200" y="1295400"/>
            <a:ext cx="8229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Difficulties:</a:t>
            </a: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1.  This setup requires a wide range of precision 		resistors</a:t>
            </a: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	A  10 bit DAC needs resistors ranging from R to 		R/1024.</a:t>
            </a:r>
          </a:p>
          <a:p>
            <a:pPr eaLnBrk="1" hangingPunct="1">
              <a:spcBef>
                <a:spcPct val="50000"/>
              </a:spcBef>
            </a:pPr>
            <a:endParaRPr lang="en-US" sz="2400" dirty="0">
              <a:solidFill>
                <a:schemeClr val="tx1">
                  <a:lumMod val="65000"/>
                  <a:lumOff val="35000"/>
                </a:schemeClr>
              </a:solidFill>
              <a:latin typeface="Times New Roman" pitchFamily="18" charset="0"/>
              <a:cs typeface="Times New Roman" pitchFamily="18" charset="0"/>
            </a:endParaRP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2.  The circuit driving the DAC (usually a computer) must supply a wide range of currents for a constant 	</a:t>
            </a:r>
            <a:r>
              <a:rPr lang="en-US" sz="2400" dirty="0" err="1">
                <a:solidFill>
                  <a:schemeClr val="tx1">
                    <a:lumMod val="65000"/>
                    <a:lumOff val="35000"/>
                  </a:schemeClr>
                </a:solidFill>
                <a:latin typeface="Times New Roman" pitchFamily="18" charset="0"/>
                <a:cs typeface="Times New Roman" pitchFamily="18" charset="0"/>
              </a:rPr>
              <a:t>V</a:t>
            </a:r>
            <a:r>
              <a:rPr lang="en-US" sz="2400" baseline="-25000" dirty="0" err="1">
                <a:solidFill>
                  <a:schemeClr val="tx1">
                    <a:lumMod val="65000"/>
                    <a:lumOff val="35000"/>
                  </a:schemeClr>
                </a:solidFill>
                <a:latin typeface="Times New Roman" pitchFamily="18" charset="0"/>
                <a:cs typeface="Times New Roman" pitchFamily="18" charset="0"/>
              </a:rPr>
              <a:t>out</a:t>
            </a:r>
            <a:endParaRPr lang="en-US" sz="2400" dirty="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9696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33400" y="3309938"/>
            <a:ext cx="77724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For a 8-bit DAC</a:t>
            </a: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	Smallest step in output voltage is  v/256</a:t>
            </a: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	8 bits corresponds to 256 different values</a:t>
            </a: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	For a 5.0 volt DAC this step size is ~ 19.5 mV</a:t>
            </a:r>
          </a:p>
        </p:txBody>
      </p:sp>
      <p:sp>
        <p:nvSpPr>
          <p:cNvPr id="83971" name="Text Box 3"/>
          <p:cNvSpPr txBox="1">
            <a:spLocks noChangeArrowheads="1"/>
          </p:cNvSpPr>
          <p:nvPr/>
        </p:nvSpPr>
        <p:spPr bwMode="auto">
          <a:xfrm>
            <a:off x="533400" y="809625"/>
            <a:ext cx="7086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As was seen in the Workbench example, the output voltage from a DAC can change by only discrete amounts, corresponding to the level associated with a 1 bit binary change.</a:t>
            </a:r>
          </a:p>
        </p:txBody>
      </p:sp>
    </p:spTree>
    <p:extLst>
      <p:ext uri="{BB962C8B-B14F-4D97-AF65-F5344CB8AC3E}">
        <p14:creationId xmlns:p14="http://schemas.microsoft.com/office/powerpoint/2010/main" val="1582726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dissolve">
                                      <p:cBhvr>
                                        <p:cTn id="7" dur="500"/>
                                        <p:tgtEl>
                                          <p:spTgt spid="440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dissolve">
                                      <p:cBhvr>
                                        <p:cTn id="12" dur="500"/>
                                        <p:tgtEl>
                                          <p:spTgt spid="440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dissolve">
                                      <p:cBhvr>
                                        <p:cTn id="17" dur="500"/>
                                        <p:tgtEl>
                                          <p:spTgt spid="440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dissolve">
                                      <p:cBhvr>
                                        <p:cTn id="22" dur="500"/>
                                        <p:tgtEl>
                                          <p:spTgt spid="440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685800" y="838200"/>
            <a:ext cx="7543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Times New Roman" pitchFamily="18" charset="0"/>
                <a:cs typeface="Times New Roman" pitchFamily="18" charset="0"/>
              </a:rPr>
              <a:t>A modification of the weighted resistor DAC is the so called R-2R LADDER DAC, that uses only 2 different resistances</a:t>
            </a:r>
          </a:p>
        </p:txBody>
      </p:sp>
      <p:pic>
        <p:nvPicPr>
          <p:cNvPr id="849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14600"/>
            <a:ext cx="4114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730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38200"/>
            <a:ext cx="45053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19" name="Text Box 3"/>
          <p:cNvSpPr txBox="1">
            <a:spLocks noChangeArrowheads="1"/>
          </p:cNvSpPr>
          <p:nvPr/>
        </p:nvSpPr>
        <p:spPr bwMode="auto">
          <a:xfrm>
            <a:off x="914400" y="3810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imes New Roman" pitchFamily="18" charset="0"/>
              </a:rPr>
              <a:t>An actual R-2R DAC showing input  1 0 1 1</a:t>
            </a:r>
          </a:p>
        </p:txBody>
      </p:sp>
      <p:sp>
        <p:nvSpPr>
          <p:cNvPr id="86020" name="Text Box 4"/>
          <p:cNvSpPr txBox="1">
            <a:spLocks noChangeArrowheads="1"/>
          </p:cNvSpPr>
          <p:nvPr/>
        </p:nvSpPr>
        <p:spPr bwMode="auto">
          <a:xfrm>
            <a:off x="685800" y="48768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Times New Roman" pitchFamily="18" charset="0"/>
              </a:rPr>
              <a:t>Voltmeter reading is determined by the binary number ABCD and the resistor weights</a:t>
            </a:r>
          </a:p>
        </p:txBody>
      </p:sp>
    </p:spTree>
    <p:extLst>
      <p:ext uri="{BB962C8B-B14F-4D97-AF65-F5344CB8AC3E}">
        <p14:creationId xmlns:p14="http://schemas.microsoft.com/office/powerpoint/2010/main" val="2941777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Aft>
                <a:spcPts val="0"/>
              </a:spcAft>
              <a:defRPr/>
            </a:pP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UNIT-V</a:t>
            </a:r>
            <a:b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A/D &amp; D/A CONVERTERS</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Slide Number Placeholder 2"/>
          <p:cNvSpPr>
            <a:spLocks noGrp="1"/>
          </p:cNvSpPr>
          <p:nvPr>
            <p:ph type="sldNum" sz="quarter" idx="12"/>
          </p:nvPr>
        </p:nvSpPr>
        <p:spPr/>
        <p:txBody>
          <a:bodyPr/>
          <a:lstStyle/>
          <a:p>
            <a:pPr>
              <a:defRPr/>
            </a:pPr>
            <a:fld id="{D63E244A-C707-4A39-82E5-14D3C17DF77B}" type="slidenum">
              <a:rPr lang="en-US"/>
              <a:pPr>
                <a:defRPr/>
              </a:pPr>
              <a:t>2</a:t>
            </a:fld>
            <a:endParaRPr lang="en-US"/>
          </a:p>
        </p:txBody>
      </p:sp>
    </p:spTree>
    <p:extLst>
      <p:ext uri="{BB962C8B-B14F-4D97-AF65-F5344CB8AC3E}">
        <p14:creationId xmlns:p14="http://schemas.microsoft.com/office/powerpoint/2010/main" val="2839287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838200" y="457200"/>
            <a:ext cx="70104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MSB   =    1/2 of </a:t>
            </a:r>
            <a:r>
              <a:rPr lang="en-US" sz="2400" dirty="0" err="1">
                <a:solidFill>
                  <a:schemeClr val="tx1">
                    <a:lumMod val="65000"/>
                    <a:lumOff val="35000"/>
                  </a:schemeClr>
                </a:solidFill>
                <a:latin typeface="Times New Roman" pitchFamily="18" charset="0"/>
                <a:cs typeface="Times New Roman" pitchFamily="18" charset="0"/>
              </a:rPr>
              <a:t>V</a:t>
            </a:r>
            <a:r>
              <a:rPr lang="en-US" sz="2400" baseline="-25000" dirty="0" err="1">
                <a:solidFill>
                  <a:schemeClr val="tx1">
                    <a:lumMod val="65000"/>
                    <a:lumOff val="35000"/>
                  </a:schemeClr>
                </a:solidFill>
                <a:latin typeface="Times New Roman" pitchFamily="18" charset="0"/>
                <a:cs typeface="Times New Roman" pitchFamily="18" charset="0"/>
              </a:rPr>
              <a:t>ref</a:t>
            </a:r>
            <a:endParaRPr lang="en-US" sz="2400" dirty="0">
              <a:solidFill>
                <a:schemeClr val="tx1">
                  <a:lumMod val="65000"/>
                  <a:lumOff val="35000"/>
                </a:schemeClr>
              </a:solidFill>
              <a:latin typeface="Times New Roman" pitchFamily="18" charset="0"/>
              <a:cs typeface="Times New Roman" pitchFamily="18" charset="0"/>
            </a:endParaRP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         =    1/4 of </a:t>
            </a:r>
            <a:r>
              <a:rPr lang="en-US" sz="2400" dirty="0" err="1">
                <a:solidFill>
                  <a:schemeClr val="tx1">
                    <a:lumMod val="65000"/>
                    <a:lumOff val="35000"/>
                  </a:schemeClr>
                </a:solidFill>
                <a:latin typeface="Times New Roman" pitchFamily="18" charset="0"/>
                <a:cs typeface="Times New Roman" pitchFamily="18" charset="0"/>
              </a:rPr>
              <a:t>V</a:t>
            </a:r>
            <a:r>
              <a:rPr lang="en-US" sz="2400" baseline="-25000" dirty="0" err="1">
                <a:solidFill>
                  <a:schemeClr val="tx1">
                    <a:lumMod val="65000"/>
                    <a:lumOff val="35000"/>
                  </a:schemeClr>
                </a:solidFill>
                <a:latin typeface="Times New Roman" pitchFamily="18" charset="0"/>
                <a:cs typeface="Times New Roman" pitchFamily="18" charset="0"/>
              </a:rPr>
              <a:t>ref</a:t>
            </a:r>
            <a:endParaRPr lang="en-US" sz="2400" baseline="-25000" dirty="0">
              <a:solidFill>
                <a:schemeClr val="tx1">
                  <a:lumMod val="65000"/>
                  <a:lumOff val="35000"/>
                </a:schemeClr>
              </a:solidFill>
              <a:latin typeface="Times New Roman" pitchFamily="18" charset="0"/>
              <a:cs typeface="Times New Roman" pitchFamily="18" charset="0"/>
            </a:endParaRPr>
          </a:p>
          <a:p>
            <a:pPr eaLnBrk="1" hangingPunct="1">
              <a:spcBef>
                <a:spcPct val="50000"/>
              </a:spcBef>
            </a:pPr>
            <a:r>
              <a:rPr lang="en-US" sz="2400" baseline="-25000" dirty="0">
                <a:solidFill>
                  <a:schemeClr val="tx1">
                    <a:lumMod val="65000"/>
                    <a:lumOff val="35000"/>
                  </a:schemeClr>
                </a:solidFill>
                <a:latin typeface="Times New Roman" pitchFamily="18" charset="0"/>
                <a:cs typeface="Times New Roman" pitchFamily="18" charset="0"/>
              </a:rPr>
              <a:t>              </a:t>
            </a:r>
            <a:r>
              <a:rPr lang="en-US" sz="2400" dirty="0">
                <a:solidFill>
                  <a:schemeClr val="tx1">
                    <a:lumMod val="65000"/>
                    <a:lumOff val="35000"/>
                  </a:schemeClr>
                </a:solidFill>
                <a:latin typeface="Times New Roman" pitchFamily="18" charset="0"/>
                <a:cs typeface="Times New Roman" pitchFamily="18" charset="0"/>
              </a:rPr>
              <a:t>=    1/8 of </a:t>
            </a:r>
            <a:r>
              <a:rPr lang="en-US" sz="2400" dirty="0" err="1">
                <a:solidFill>
                  <a:schemeClr val="tx1">
                    <a:lumMod val="65000"/>
                    <a:lumOff val="35000"/>
                  </a:schemeClr>
                </a:solidFill>
                <a:latin typeface="Times New Roman" pitchFamily="18" charset="0"/>
                <a:cs typeface="Times New Roman" pitchFamily="18" charset="0"/>
              </a:rPr>
              <a:t>V</a:t>
            </a:r>
            <a:r>
              <a:rPr lang="en-US" sz="2400" baseline="-25000" dirty="0" err="1">
                <a:solidFill>
                  <a:schemeClr val="tx1">
                    <a:lumMod val="65000"/>
                    <a:lumOff val="35000"/>
                  </a:schemeClr>
                </a:solidFill>
                <a:latin typeface="Times New Roman" pitchFamily="18" charset="0"/>
                <a:cs typeface="Times New Roman" pitchFamily="18" charset="0"/>
              </a:rPr>
              <a:t>ref</a:t>
            </a:r>
            <a:endParaRPr lang="en-US" sz="2400" dirty="0">
              <a:solidFill>
                <a:schemeClr val="tx1">
                  <a:lumMod val="65000"/>
                  <a:lumOff val="35000"/>
                </a:schemeClr>
              </a:solidFill>
              <a:latin typeface="Times New Roman" pitchFamily="18" charset="0"/>
              <a:cs typeface="Times New Roman" pitchFamily="18" charset="0"/>
            </a:endParaRP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LSB    =   1/16 of  </a:t>
            </a:r>
            <a:r>
              <a:rPr lang="en-US" sz="2400" dirty="0" err="1">
                <a:solidFill>
                  <a:schemeClr val="tx1">
                    <a:lumMod val="65000"/>
                    <a:lumOff val="35000"/>
                  </a:schemeClr>
                </a:solidFill>
                <a:latin typeface="Times New Roman" pitchFamily="18" charset="0"/>
                <a:cs typeface="Times New Roman" pitchFamily="18" charset="0"/>
              </a:rPr>
              <a:t>V</a:t>
            </a:r>
            <a:r>
              <a:rPr lang="en-US" sz="2400" baseline="-25000" dirty="0" err="1">
                <a:solidFill>
                  <a:schemeClr val="tx1">
                    <a:lumMod val="65000"/>
                    <a:lumOff val="35000"/>
                  </a:schemeClr>
                </a:solidFill>
                <a:latin typeface="Times New Roman" pitchFamily="18" charset="0"/>
                <a:cs typeface="Times New Roman" pitchFamily="18" charset="0"/>
              </a:rPr>
              <a:t>ref</a:t>
            </a:r>
            <a:endParaRPr lang="en-US" sz="2400" dirty="0">
              <a:solidFill>
                <a:schemeClr val="tx1">
                  <a:lumMod val="65000"/>
                  <a:lumOff val="35000"/>
                </a:schemeClr>
              </a:solidFill>
              <a:latin typeface="Times New Roman" pitchFamily="18" charset="0"/>
              <a:cs typeface="Times New Roman" pitchFamily="18" charset="0"/>
            </a:endParaRPr>
          </a:p>
          <a:p>
            <a:pPr eaLnBrk="1" hangingPunct="1">
              <a:spcBef>
                <a:spcPct val="50000"/>
              </a:spcBef>
            </a:pPr>
            <a:endParaRPr lang="en-US" sz="2400" baseline="-25000" dirty="0">
              <a:solidFill>
                <a:srgbClr val="F8F8F8"/>
              </a:solidFill>
              <a:latin typeface="Times New Roman" pitchFamily="18" charset="0"/>
              <a:cs typeface="Times New Roman" pitchFamily="18" charset="0"/>
            </a:endParaRPr>
          </a:p>
        </p:txBody>
      </p:sp>
      <p:sp>
        <p:nvSpPr>
          <p:cNvPr id="47107" name="Text Box 3"/>
          <p:cNvSpPr txBox="1">
            <a:spLocks noChangeArrowheads="1"/>
          </p:cNvSpPr>
          <p:nvPr/>
        </p:nvSpPr>
        <p:spPr bwMode="auto">
          <a:xfrm>
            <a:off x="457200" y="3276600"/>
            <a:ext cx="7315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rgbClr val="F8F8F8"/>
                </a:solidFill>
                <a:latin typeface="Times New Roman" pitchFamily="18" charset="0"/>
                <a:cs typeface="Times New Roman" pitchFamily="18" charset="0"/>
              </a:rPr>
              <a:t>  </a:t>
            </a:r>
            <a:r>
              <a:rPr lang="en-US" sz="2400" dirty="0">
                <a:solidFill>
                  <a:schemeClr val="tx1">
                    <a:lumMod val="65000"/>
                    <a:lumOff val="35000"/>
                  </a:schemeClr>
                </a:solidFill>
                <a:latin typeface="Times New Roman" pitchFamily="18" charset="0"/>
                <a:cs typeface="Times New Roman" pitchFamily="18" charset="0"/>
              </a:rPr>
              <a:t>1 0 1 1  =  1/2 (5) + 1/4 (0) + 1/8 (5) + 1/16 (5)</a:t>
            </a:r>
          </a:p>
          <a:p>
            <a:pPr eaLnBrk="1" hangingPunct="1"/>
            <a:r>
              <a:rPr lang="en-US" sz="2400" dirty="0">
                <a:solidFill>
                  <a:schemeClr val="tx1">
                    <a:lumMod val="65000"/>
                    <a:lumOff val="35000"/>
                  </a:schemeClr>
                </a:solidFill>
                <a:latin typeface="Times New Roman" pitchFamily="18" charset="0"/>
                <a:cs typeface="Times New Roman" pitchFamily="18" charset="0"/>
              </a:rPr>
              <a:t>               </a:t>
            </a:r>
            <a:r>
              <a:rPr lang="en-US" sz="2400" dirty="0">
                <a:solidFill>
                  <a:schemeClr val="tx1">
                    <a:lumMod val="65000"/>
                    <a:lumOff val="35000"/>
                  </a:schemeClr>
                </a:solidFill>
                <a:latin typeface="Times New Roman" pitchFamily="18" charset="0"/>
                <a:cs typeface="Times New Roman" pitchFamily="18" charset="0"/>
                <a:sym typeface="Symbol" pitchFamily="18" charset="2"/>
              </a:rPr>
              <a:t>  3.4 volts</a:t>
            </a:r>
          </a:p>
          <a:p>
            <a:pPr eaLnBrk="1" hangingPunct="1"/>
            <a:endParaRPr lang="en-US" sz="2400" dirty="0">
              <a:solidFill>
                <a:schemeClr val="tx1">
                  <a:lumMod val="65000"/>
                  <a:lumOff val="35000"/>
                </a:schemeClr>
              </a:solidFill>
              <a:latin typeface="Times New Roman" pitchFamily="18" charset="0"/>
              <a:cs typeface="Times New Roman" pitchFamily="18" charset="0"/>
              <a:sym typeface="Symbol" pitchFamily="18" charset="2"/>
            </a:endParaRPr>
          </a:p>
          <a:p>
            <a:pPr eaLnBrk="1" hangingPunct="1"/>
            <a:r>
              <a:rPr lang="en-US" sz="2400" dirty="0">
                <a:solidFill>
                  <a:schemeClr val="tx1">
                    <a:lumMod val="65000"/>
                    <a:lumOff val="35000"/>
                  </a:schemeClr>
                </a:solidFill>
                <a:latin typeface="Times New Roman" pitchFamily="18" charset="0"/>
                <a:cs typeface="Times New Roman" pitchFamily="18" charset="0"/>
                <a:sym typeface="Symbol" pitchFamily="18" charset="2"/>
              </a:rPr>
              <a:t>In actual DACs, the converters will drive amplifier circuits in most cases</a:t>
            </a:r>
            <a:endParaRPr lang="en-US" sz="2400" dirty="0">
              <a:solidFill>
                <a:schemeClr val="tx1">
                  <a:lumMod val="65000"/>
                  <a:lumOff val="35000"/>
                </a:schemeClr>
              </a:solidFill>
              <a:latin typeface="Times New Roman" pitchFamily="18" charset="0"/>
              <a:cs typeface="Times New Roman" pitchFamily="18" charset="0"/>
            </a:endParaRPr>
          </a:p>
          <a:p>
            <a:pPr eaLnBrk="1" hangingPunct="1">
              <a:spcBef>
                <a:spcPct val="50000"/>
              </a:spcBef>
            </a:pPr>
            <a:endParaRPr lang="en-US"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775988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dissolve">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dissolve">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animEffect transition="in" filter="dissolve">
                                      <p:cBhvr>
                                        <p:cTn id="17"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1376363"/>
            <a:ext cx="60674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67" name="Text Box 3"/>
          <p:cNvSpPr txBox="1">
            <a:spLocks noChangeArrowheads="1"/>
          </p:cNvSpPr>
          <p:nvPr/>
        </p:nvSpPr>
        <p:spPr bwMode="auto">
          <a:xfrm>
            <a:off x="533400" y="2286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imes New Roman" pitchFamily="18" charset="0"/>
              </a:rPr>
              <a:t>Amplified DAC with bipolar ( ± V</a:t>
            </a:r>
            <a:r>
              <a:rPr lang="en-US" sz="2400" baseline="-25000">
                <a:latin typeface="Times New Roman" pitchFamily="18" charset="0"/>
              </a:rPr>
              <a:t>out</a:t>
            </a:r>
            <a:r>
              <a:rPr lang="en-US" sz="2400">
                <a:latin typeface="Times New Roman" pitchFamily="18" charset="0"/>
              </a:rPr>
              <a:t> ) output</a:t>
            </a:r>
          </a:p>
        </p:txBody>
      </p:sp>
      <p:sp>
        <p:nvSpPr>
          <p:cNvPr id="88068" name="Text Box 4"/>
          <p:cNvSpPr txBox="1">
            <a:spLocks noChangeArrowheads="1"/>
          </p:cNvSpPr>
          <p:nvPr/>
        </p:nvSpPr>
        <p:spPr bwMode="auto">
          <a:xfrm>
            <a:off x="2590800" y="5943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imes New Roman" pitchFamily="18" charset="0"/>
              </a:rPr>
              <a:t>r2rdac.ewb</a:t>
            </a:r>
          </a:p>
        </p:txBody>
      </p:sp>
    </p:spTree>
    <p:extLst>
      <p:ext uri="{BB962C8B-B14F-4D97-AF65-F5344CB8AC3E}">
        <p14:creationId xmlns:p14="http://schemas.microsoft.com/office/powerpoint/2010/main" val="4135717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219200" y="6858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ahoma" pitchFamily="34" charset="0"/>
              </a:rPr>
              <a:t>Analog-to Digital Conversion (ADC or A/D)</a:t>
            </a:r>
          </a:p>
        </p:txBody>
      </p:sp>
      <p:sp>
        <p:nvSpPr>
          <p:cNvPr id="2054" name="AutoShape 6"/>
          <p:cNvSpPr>
            <a:spLocks noChangeArrowheads="1"/>
          </p:cNvSpPr>
          <p:nvPr/>
        </p:nvSpPr>
        <p:spPr bwMode="auto">
          <a:xfrm>
            <a:off x="4876800" y="32766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056" name="AutoShape 8"/>
          <p:cNvSpPr>
            <a:spLocks noChangeArrowheads="1"/>
          </p:cNvSpPr>
          <p:nvPr/>
        </p:nvSpPr>
        <p:spPr bwMode="auto">
          <a:xfrm>
            <a:off x="4876800" y="34290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058" name="AutoShape 10"/>
          <p:cNvSpPr>
            <a:spLocks noChangeArrowheads="1"/>
          </p:cNvSpPr>
          <p:nvPr/>
        </p:nvSpPr>
        <p:spPr bwMode="auto">
          <a:xfrm>
            <a:off x="4876800" y="35814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060" name="AutoShape 12"/>
          <p:cNvSpPr>
            <a:spLocks noChangeArrowheads="1"/>
          </p:cNvSpPr>
          <p:nvPr/>
        </p:nvSpPr>
        <p:spPr bwMode="auto">
          <a:xfrm>
            <a:off x="4876800" y="37338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062" name="AutoShape 14"/>
          <p:cNvSpPr>
            <a:spLocks noChangeArrowheads="1"/>
          </p:cNvSpPr>
          <p:nvPr/>
        </p:nvSpPr>
        <p:spPr bwMode="auto">
          <a:xfrm>
            <a:off x="4876800" y="38862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064" name="AutoShape 16"/>
          <p:cNvSpPr>
            <a:spLocks noChangeArrowheads="1"/>
          </p:cNvSpPr>
          <p:nvPr/>
        </p:nvSpPr>
        <p:spPr bwMode="auto">
          <a:xfrm>
            <a:off x="4876800" y="40386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066" name="AutoShape 18"/>
          <p:cNvSpPr>
            <a:spLocks noChangeArrowheads="1"/>
          </p:cNvSpPr>
          <p:nvPr/>
        </p:nvSpPr>
        <p:spPr bwMode="auto">
          <a:xfrm>
            <a:off x="4876800" y="41910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2074" name="Group 26"/>
          <p:cNvGrpSpPr>
            <a:grpSpLocks/>
          </p:cNvGrpSpPr>
          <p:nvPr/>
        </p:nvGrpSpPr>
        <p:grpSpPr bwMode="auto">
          <a:xfrm>
            <a:off x="3429000" y="3048000"/>
            <a:ext cx="1905000" cy="2209800"/>
            <a:chOff x="2160" y="1920"/>
            <a:chExt cx="1200" cy="1392"/>
          </a:xfrm>
        </p:grpSpPr>
        <p:sp>
          <p:nvSpPr>
            <p:cNvPr id="89105" name="Rectangle 3"/>
            <p:cNvSpPr>
              <a:spLocks noChangeArrowheads="1"/>
            </p:cNvSpPr>
            <p:nvPr/>
          </p:nvSpPr>
          <p:spPr bwMode="auto">
            <a:xfrm>
              <a:off x="2160" y="1920"/>
              <a:ext cx="768" cy="13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6" name="Text Box 4"/>
            <p:cNvSpPr txBox="1">
              <a:spLocks noChangeArrowheads="1"/>
            </p:cNvSpPr>
            <p:nvPr/>
          </p:nvSpPr>
          <p:spPr bwMode="auto">
            <a:xfrm>
              <a:off x="2304" y="240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ahoma" pitchFamily="34" charset="0"/>
                </a:rPr>
                <a:t>A/D</a:t>
              </a:r>
            </a:p>
          </p:txBody>
        </p:sp>
        <p:sp>
          <p:nvSpPr>
            <p:cNvPr id="89107" name="Line 5"/>
            <p:cNvSpPr>
              <a:spLocks noChangeShapeType="1"/>
            </p:cNvSpPr>
            <p:nvPr/>
          </p:nvSpPr>
          <p:spPr bwMode="auto">
            <a:xfrm>
              <a:off x="2928" y="2112"/>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8" name="Line 7"/>
            <p:cNvSpPr>
              <a:spLocks noChangeShapeType="1"/>
            </p:cNvSpPr>
            <p:nvPr/>
          </p:nvSpPr>
          <p:spPr bwMode="auto">
            <a:xfrm>
              <a:off x="2928" y="2208"/>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9" name="Line 9"/>
            <p:cNvSpPr>
              <a:spLocks noChangeShapeType="1"/>
            </p:cNvSpPr>
            <p:nvPr/>
          </p:nvSpPr>
          <p:spPr bwMode="auto">
            <a:xfrm>
              <a:off x="2928" y="2304"/>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10" name="Line 11"/>
            <p:cNvSpPr>
              <a:spLocks noChangeShapeType="1"/>
            </p:cNvSpPr>
            <p:nvPr/>
          </p:nvSpPr>
          <p:spPr bwMode="auto">
            <a:xfrm>
              <a:off x="2928" y="2400"/>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11" name="Line 13"/>
            <p:cNvSpPr>
              <a:spLocks noChangeShapeType="1"/>
            </p:cNvSpPr>
            <p:nvPr/>
          </p:nvSpPr>
          <p:spPr bwMode="auto">
            <a:xfrm>
              <a:off x="2928" y="2496"/>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12" name="Line 15"/>
            <p:cNvSpPr>
              <a:spLocks noChangeShapeType="1"/>
            </p:cNvSpPr>
            <p:nvPr/>
          </p:nvSpPr>
          <p:spPr bwMode="auto">
            <a:xfrm>
              <a:off x="2928" y="2592"/>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13" name="Line 17"/>
            <p:cNvSpPr>
              <a:spLocks noChangeShapeType="1"/>
            </p:cNvSpPr>
            <p:nvPr/>
          </p:nvSpPr>
          <p:spPr bwMode="auto">
            <a:xfrm>
              <a:off x="2928" y="2688"/>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14" name="Line 19"/>
            <p:cNvSpPr>
              <a:spLocks noChangeShapeType="1"/>
            </p:cNvSpPr>
            <p:nvPr/>
          </p:nvSpPr>
          <p:spPr bwMode="auto">
            <a:xfrm>
              <a:off x="2928" y="2784"/>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 name="AutoShape 20"/>
          <p:cNvSpPr>
            <a:spLocks noChangeArrowheads="1"/>
          </p:cNvSpPr>
          <p:nvPr/>
        </p:nvSpPr>
        <p:spPr bwMode="auto">
          <a:xfrm>
            <a:off x="4876800" y="4343400"/>
            <a:ext cx="457200" cy="152400"/>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9100" name="Text Box 21"/>
          <p:cNvSpPr txBox="1">
            <a:spLocks noChangeArrowheads="1"/>
          </p:cNvSpPr>
          <p:nvPr/>
        </p:nvSpPr>
        <p:spPr bwMode="auto">
          <a:xfrm>
            <a:off x="3931227" y="1904999"/>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solidFill>
                  <a:schemeClr val="bg1"/>
                </a:solidFill>
                <a:latin typeface="Tahoma" pitchFamily="34" charset="0"/>
              </a:rPr>
              <a:t>8 bits</a:t>
            </a:r>
          </a:p>
        </p:txBody>
      </p:sp>
      <p:sp>
        <p:nvSpPr>
          <p:cNvPr id="89101" name="Rectangle 22"/>
          <p:cNvSpPr>
            <a:spLocks noChangeArrowheads="1"/>
          </p:cNvSpPr>
          <p:nvPr/>
        </p:nvSpPr>
        <p:spPr bwMode="auto">
          <a:xfrm>
            <a:off x="5334000" y="2667000"/>
            <a:ext cx="2133600" cy="2667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2" name="Text Box 23"/>
          <p:cNvSpPr txBox="1">
            <a:spLocks noChangeArrowheads="1"/>
          </p:cNvSpPr>
          <p:nvPr/>
        </p:nvSpPr>
        <p:spPr bwMode="auto">
          <a:xfrm>
            <a:off x="5791200" y="3581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bg1"/>
                </a:solidFill>
                <a:latin typeface="Tahoma" pitchFamily="34" charset="0"/>
              </a:rPr>
              <a:t>Computer</a:t>
            </a:r>
          </a:p>
        </p:txBody>
      </p:sp>
      <p:sp>
        <p:nvSpPr>
          <p:cNvPr id="89103" name="Freeform 24"/>
          <p:cNvSpPr>
            <a:spLocks/>
          </p:cNvSpPr>
          <p:nvPr/>
        </p:nvSpPr>
        <p:spPr bwMode="auto">
          <a:xfrm>
            <a:off x="533400" y="3810000"/>
            <a:ext cx="1622425" cy="1004888"/>
          </a:xfrm>
          <a:custGeom>
            <a:avLst/>
            <a:gdLst>
              <a:gd name="T0" fmla="*/ 0 w 1022"/>
              <a:gd name="T1" fmla="*/ 1035785528 h 633"/>
              <a:gd name="T2" fmla="*/ 27722513 w 1022"/>
              <a:gd name="T3" fmla="*/ 811490716 h 633"/>
              <a:gd name="T4" fmla="*/ 110886875 w 1022"/>
              <a:gd name="T5" fmla="*/ 756047251 h 633"/>
              <a:gd name="T6" fmla="*/ 362902500 w 1022"/>
              <a:gd name="T7" fmla="*/ 531754027 h 633"/>
              <a:gd name="T8" fmla="*/ 614918125 w 1022"/>
              <a:gd name="T9" fmla="*/ 700603786 h 633"/>
              <a:gd name="T10" fmla="*/ 783769388 w 1022"/>
              <a:gd name="T11" fmla="*/ 1035785528 h 633"/>
              <a:gd name="T12" fmla="*/ 894656263 w 1022"/>
              <a:gd name="T13" fmla="*/ 1315522217 h 633"/>
              <a:gd name="T14" fmla="*/ 1176913763 w 1022"/>
              <a:gd name="T15" fmla="*/ 1595260494 h 633"/>
              <a:gd name="T16" fmla="*/ 1370965000 w 1022"/>
              <a:gd name="T17" fmla="*/ 1512094502 h 633"/>
              <a:gd name="T18" fmla="*/ 1398687513 w 1022"/>
              <a:gd name="T19" fmla="*/ 1426409147 h 633"/>
              <a:gd name="T20" fmla="*/ 1456650313 w 1022"/>
              <a:gd name="T21" fmla="*/ 1370965682 h 633"/>
              <a:gd name="T22" fmla="*/ 1567537188 w 1022"/>
              <a:gd name="T23" fmla="*/ 1008063002 h 633"/>
              <a:gd name="T24" fmla="*/ 1653222500 w 1022"/>
              <a:gd name="T25" fmla="*/ 839213243 h 633"/>
              <a:gd name="T26" fmla="*/ 1736388450 w 1022"/>
              <a:gd name="T27" fmla="*/ 559474966 h 633"/>
              <a:gd name="T28" fmla="*/ 1905238125 w 1022"/>
              <a:gd name="T29" fmla="*/ 335181742 h 633"/>
              <a:gd name="T30" fmla="*/ 1988404075 w 1022"/>
              <a:gd name="T31" fmla="*/ 166330395 h 633"/>
              <a:gd name="T32" fmla="*/ 2147483647 w 1022"/>
              <a:gd name="T33" fmla="*/ 0 h 633"/>
              <a:gd name="T34" fmla="*/ 2147483647 w 1022"/>
              <a:gd name="T35" fmla="*/ 27722526 h 633"/>
              <a:gd name="T36" fmla="*/ 2147483647 w 1022"/>
              <a:gd name="T37" fmla="*/ 138609456 h 633"/>
              <a:gd name="T38" fmla="*/ 2147483647 w 1022"/>
              <a:gd name="T39" fmla="*/ 390625207 h 6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22" h="633">
                <a:moveTo>
                  <a:pt x="0" y="411"/>
                </a:moveTo>
                <a:cubicBezTo>
                  <a:pt x="4" y="381"/>
                  <a:pt x="0" y="350"/>
                  <a:pt x="11" y="322"/>
                </a:cubicBezTo>
                <a:cubicBezTo>
                  <a:pt x="16" y="310"/>
                  <a:pt x="34" y="309"/>
                  <a:pt x="44" y="300"/>
                </a:cubicBezTo>
                <a:cubicBezTo>
                  <a:pt x="82" y="268"/>
                  <a:pt x="98" y="226"/>
                  <a:pt x="144" y="211"/>
                </a:cubicBezTo>
                <a:cubicBezTo>
                  <a:pt x="222" y="226"/>
                  <a:pt x="196" y="227"/>
                  <a:pt x="244" y="278"/>
                </a:cubicBezTo>
                <a:cubicBezTo>
                  <a:pt x="276" y="369"/>
                  <a:pt x="254" y="325"/>
                  <a:pt x="311" y="411"/>
                </a:cubicBezTo>
                <a:cubicBezTo>
                  <a:pt x="332" y="442"/>
                  <a:pt x="335" y="490"/>
                  <a:pt x="355" y="522"/>
                </a:cubicBezTo>
                <a:cubicBezTo>
                  <a:pt x="383" y="567"/>
                  <a:pt x="429" y="596"/>
                  <a:pt x="467" y="633"/>
                </a:cubicBezTo>
                <a:cubicBezTo>
                  <a:pt x="493" y="627"/>
                  <a:pt x="525" y="624"/>
                  <a:pt x="544" y="600"/>
                </a:cubicBezTo>
                <a:cubicBezTo>
                  <a:pt x="551" y="591"/>
                  <a:pt x="549" y="576"/>
                  <a:pt x="555" y="566"/>
                </a:cubicBezTo>
                <a:cubicBezTo>
                  <a:pt x="561" y="557"/>
                  <a:pt x="570" y="551"/>
                  <a:pt x="578" y="544"/>
                </a:cubicBezTo>
                <a:cubicBezTo>
                  <a:pt x="587" y="479"/>
                  <a:pt x="588" y="451"/>
                  <a:pt x="622" y="400"/>
                </a:cubicBezTo>
                <a:cubicBezTo>
                  <a:pt x="649" y="317"/>
                  <a:pt x="613" y="416"/>
                  <a:pt x="656" y="333"/>
                </a:cubicBezTo>
                <a:cubicBezTo>
                  <a:pt x="674" y="299"/>
                  <a:pt x="670" y="256"/>
                  <a:pt x="689" y="222"/>
                </a:cubicBezTo>
                <a:cubicBezTo>
                  <a:pt x="722" y="162"/>
                  <a:pt x="720" y="167"/>
                  <a:pt x="756" y="133"/>
                </a:cubicBezTo>
                <a:cubicBezTo>
                  <a:pt x="783" y="51"/>
                  <a:pt x="747" y="152"/>
                  <a:pt x="789" y="66"/>
                </a:cubicBezTo>
                <a:cubicBezTo>
                  <a:pt x="815" y="13"/>
                  <a:pt x="808" y="19"/>
                  <a:pt x="867" y="0"/>
                </a:cubicBezTo>
                <a:cubicBezTo>
                  <a:pt x="882" y="4"/>
                  <a:pt x="897" y="4"/>
                  <a:pt x="911" y="11"/>
                </a:cubicBezTo>
                <a:cubicBezTo>
                  <a:pt x="935" y="23"/>
                  <a:pt x="978" y="55"/>
                  <a:pt x="978" y="55"/>
                </a:cubicBezTo>
                <a:cubicBezTo>
                  <a:pt x="1003" y="143"/>
                  <a:pt x="981" y="114"/>
                  <a:pt x="1022" y="155"/>
                </a:cubicBezTo>
              </a:path>
            </a:pathLst>
          </a:cu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3" name="AutoShape 25"/>
          <p:cNvSpPr>
            <a:spLocks noChangeArrowheads="1"/>
          </p:cNvSpPr>
          <p:nvPr/>
        </p:nvSpPr>
        <p:spPr bwMode="auto">
          <a:xfrm>
            <a:off x="2514600" y="4114800"/>
            <a:ext cx="533400" cy="381000"/>
          </a:xfrm>
          <a:prstGeom prst="rightArrow">
            <a:avLst>
              <a:gd name="adj1" fmla="val 50000"/>
              <a:gd name="adj2" fmla="val 35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66837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74"/>
                                        </p:tgtEl>
                                        <p:attrNameLst>
                                          <p:attrName>style.visibility</p:attrName>
                                        </p:attrNameLst>
                                      </p:cBhvr>
                                      <p:to>
                                        <p:strVal val="visible"/>
                                      </p:to>
                                    </p:set>
                                    <p:animEffect transition="in" filter="dissolve">
                                      <p:cBhvr>
                                        <p:cTn id="7" dur="500"/>
                                        <p:tgtEl>
                                          <p:spTgt spid="2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73"/>
                                        </p:tgtEl>
                                        <p:attrNameLst>
                                          <p:attrName>style.visibility</p:attrName>
                                        </p:attrNameLst>
                                      </p:cBhvr>
                                      <p:to>
                                        <p:strVal val="visible"/>
                                      </p:to>
                                    </p:set>
                                    <p:anim calcmode="lin" valueType="num">
                                      <p:cBhvr additive="base">
                                        <p:cTn id="12" dur="500" fill="hold"/>
                                        <p:tgtEl>
                                          <p:spTgt spid="2073"/>
                                        </p:tgtEl>
                                        <p:attrNameLst>
                                          <p:attrName>ppt_x</p:attrName>
                                        </p:attrNameLst>
                                      </p:cBhvr>
                                      <p:tavLst>
                                        <p:tav tm="0">
                                          <p:val>
                                            <p:strVal val="0-#ppt_w/2"/>
                                          </p:val>
                                        </p:tav>
                                        <p:tav tm="100000">
                                          <p:val>
                                            <p:strVal val="#ppt_x"/>
                                          </p:val>
                                        </p:tav>
                                      </p:tavLst>
                                    </p:anim>
                                    <p:anim calcmode="lin" valueType="num">
                                      <p:cBhvr additive="base">
                                        <p:cTn id="13" dur="500" fill="hold"/>
                                        <p:tgtEl>
                                          <p:spTgt spid="207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6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6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06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05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5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5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06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animBg="1"/>
      <p:bldP spid="2056" grpId="0" animBg="1"/>
      <p:bldP spid="2058" grpId="0" animBg="1"/>
      <p:bldP spid="2060" grpId="0" animBg="1"/>
      <p:bldP spid="2062" grpId="0" animBg="1"/>
      <p:bldP spid="2064" grpId="0" animBg="1"/>
      <p:bldP spid="2066" grpId="0" animBg="1"/>
      <p:bldP spid="2068" grpId="0" animBg="1"/>
      <p:bldP spid="20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81000" y="381000"/>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An ideal A/D converter takes an input analog voltage and converts it to a perfectly linear digital representation of the analog signal</a:t>
            </a:r>
          </a:p>
        </p:txBody>
      </p:sp>
      <p:sp>
        <p:nvSpPr>
          <p:cNvPr id="3075" name="Text Box 3"/>
          <p:cNvSpPr txBox="1">
            <a:spLocks noChangeArrowheads="1"/>
          </p:cNvSpPr>
          <p:nvPr/>
        </p:nvSpPr>
        <p:spPr bwMode="auto">
          <a:xfrm>
            <a:off x="457200" y="2438400"/>
            <a:ext cx="8229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If you are using an 8-bit converter, the binary representation is 8-bit binary number which can take on 2</a:t>
            </a:r>
            <a:r>
              <a:rPr lang="en-US" sz="2400" baseline="30000" dirty="0">
                <a:solidFill>
                  <a:schemeClr val="tx1">
                    <a:lumMod val="65000"/>
                    <a:lumOff val="35000"/>
                  </a:schemeClr>
                </a:solidFill>
                <a:latin typeface="Times New Roman" pitchFamily="18" charset="0"/>
                <a:cs typeface="Times New Roman" pitchFamily="18" charset="0"/>
              </a:rPr>
              <a:t>8</a:t>
            </a:r>
            <a:r>
              <a:rPr lang="en-US" sz="2400" dirty="0">
                <a:solidFill>
                  <a:schemeClr val="tx1">
                    <a:lumMod val="65000"/>
                    <a:lumOff val="35000"/>
                  </a:schemeClr>
                </a:solidFill>
                <a:latin typeface="Times New Roman" pitchFamily="18" charset="0"/>
                <a:cs typeface="Times New Roman" pitchFamily="18" charset="0"/>
              </a:rPr>
              <a:t> or 256 different values.  If your voltage range were 0 - 5 volts, then</a:t>
            </a: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	0 VOLTS		0000 0000</a:t>
            </a: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	5 VOLTS		1111 1111</a:t>
            </a:r>
          </a:p>
        </p:txBody>
      </p:sp>
      <p:sp>
        <p:nvSpPr>
          <p:cNvPr id="3076" name="Line 4"/>
          <p:cNvSpPr>
            <a:spLocks noChangeShapeType="1"/>
          </p:cNvSpPr>
          <p:nvPr/>
        </p:nvSpPr>
        <p:spPr bwMode="auto">
          <a:xfrm>
            <a:off x="2743200" y="4267200"/>
            <a:ext cx="1219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 name="Line 5"/>
          <p:cNvSpPr>
            <a:spLocks noChangeShapeType="1"/>
          </p:cNvSpPr>
          <p:nvPr/>
        </p:nvSpPr>
        <p:spPr bwMode="auto">
          <a:xfrm>
            <a:off x="2743200" y="4876800"/>
            <a:ext cx="12954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90431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dissolve">
                                      <p:cBhvr>
                                        <p:cTn id="7" dur="500"/>
                                        <p:tgtEl>
                                          <p:spTgt spid="307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dissolve">
                                      <p:cBhvr>
                                        <p:cTn id="10" dur="500"/>
                                        <p:tgtEl>
                                          <p:spTgt spid="307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77"/>
                                        </p:tgtEl>
                                        <p:attrNameLst>
                                          <p:attrName>style.visibility</p:attrName>
                                        </p:attrNameLst>
                                      </p:cBhvr>
                                      <p:to>
                                        <p:strVal val="visible"/>
                                      </p:to>
                                    </p:set>
                                    <p:animEffect transition="in" filter="dissolve">
                                      <p:cBhvr>
                                        <p:cTn id="13"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animBg="1"/>
      <p:bldP spid="307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457200" y="533400"/>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An 8-bit converter can represent a voltage to within one part in 256, or about 0.25 %.  This corresponds to an inherent uncertainty of ± ½ LSB (least significant bit).</a:t>
            </a:r>
          </a:p>
        </p:txBody>
      </p:sp>
      <p:sp>
        <p:nvSpPr>
          <p:cNvPr id="4099" name="Text Box 3"/>
          <p:cNvSpPr txBox="1">
            <a:spLocks noChangeArrowheads="1"/>
          </p:cNvSpPr>
          <p:nvPr/>
        </p:nvSpPr>
        <p:spPr bwMode="auto">
          <a:xfrm>
            <a:off x="609600" y="22860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Decimal 128     =    0 1 1 1   1 1 1 1</a:t>
            </a:r>
          </a:p>
        </p:txBody>
      </p:sp>
      <p:grpSp>
        <p:nvGrpSpPr>
          <p:cNvPr id="4114" name="Group 18"/>
          <p:cNvGrpSpPr>
            <a:grpSpLocks/>
          </p:cNvGrpSpPr>
          <p:nvPr/>
        </p:nvGrpSpPr>
        <p:grpSpPr bwMode="auto">
          <a:xfrm>
            <a:off x="3962400" y="2667000"/>
            <a:ext cx="3733800" cy="960438"/>
            <a:chOff x="2496" y="1680"/>
            <a:chExt cx="2352" cy="605"/>
          </a:xfrm>
        </p:grpSpPr>
        <p:sp>
          <p:nvSpPr>
            <p:cNvPr id="91144" name="Text Box 4"/>
            <p:cNvSpPr txBox="1">
              <a:spLocks noChangeArrowheads="1"/>
            </p:cNvSpPr>
            <p:nvPr/>
          </p:nvSpPr>
          <p:spPr bwMode="auto">
            <a:xfrm>
              <a:off x="4224" y="2112"/>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ahoma" pitchFamily="34" charset="0"/>
                </a:rPr>
                <a:t>Bit 1</a:t>
              </a:r>
            </a:p>
          </p:txBody>
        </p:sp>
        <p:sp>
          <p:nvSpPr>
            <p:cNvPr id="91145" name="Text Box 5"/>
            <p:cNvSpPr txBox="1">
              <a:spLocks noChangeArrowheads="1"/>
            </p:cNvSpPr>
            <p:nvPr/>
          </p:nvSpPr>
          <p:spPr bwMode="auto">
            <a:xfrm>
              <a:off x="3936" y="2112"/>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ahoma" pitchFamily="34" charset="0"/>
                </a:rPr>
                <a:t>Bit 2</a:t>
              </a:r>
            </a:p>
          </p:txBody>
        </p:sp>
        <p:sp>
          <p:nvSpPr>
            <p:cNvPr id="91146" name="Text Box 6"/>
            <p:cNvSpPr txBox="1">
              <a:spLocks noChangeArrowheads="1"/>
            </p:cNvSpPr>
            <p:nvPr/>
          </p:nvSpPr>
          <p:spPr bwMode="auto">
            <a:xfrm>
              <a:off x="3648" y="2112"/>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ahoma" pitchFamily="34" charset="0"/>
                </a:rPr>
                <a:t>Bit 3</a:t>
              </a:r>
            </a:p>
          </p:txBody>
        </p:sp>
        <p:sp>
          <p:nvSpPr>
            <p:cNvPr id="91147" name="Text Box 7"/>
            <p:cNvSpPr txBox="1">
              <a:spLocks noChangeArrowheads="1"/>
            </p:cNvSpPr>
            <p:nvPr/>
          </p:nvSpPr>
          <p:spPr bwMode="auto">
            <a:xfrm>
              <a:off x="3360" y="2112"/>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ahoma" pitchFamily="34" charset="0"/>
                </a:rPr>
                <a:t>Bit 4</a:t>
              </a:r>
            </a:p>
          </p:txBody>
        </p:sp>
        <p:sp>
          <p:nvSpPr>
            <p:cNvPr id="91148" name="Text Box 8"/>
            <p:cNvSpPr txBox="1">
              <a:spLocks noChangeArrowheads="1"/>
            </p:cNvSpPr>
            <p:nvPr/>
          </p:nvSpPr>
          <p:spPr bwMode="auto">
            <a:xfrm>
              <a:off x="3072" y="2112"/>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ahoma" pitchFamily="34" charset="0"/>
                </a:rPr>
                <a:t>Bit 5</a:t>
              </a:r>
            </a:p>
          </p:txBody>
        </p:sp>
        <p:sp>
          <p:nvSpPr>
            <p:cNvPr id="91149" name="Text Box 9"/>
            <p:cNvSpPr txBox="1">
              <a:spLocks noChangeArrowheads="1"/>
            </p:cNvSpPr>
            <p:nvPr/>
          </p:nvSpPr>
          <p:spPr bwMode="auto">
            <a:xfrm>
              <a:off x="2784" y="2112"/>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ahoma" pitchFamily="34" charset="0"/>
                </a:rPr>
                <a:t>Bit 6</a:t>
              </a:r>
            </a:p>
          </p:txBody>
        </p:sp>
        <p:sp>
          <p:nvSpPr>
            <p:cNvPr id="91150" name="Text Box 10"/>
            <p:cNvSpPr txBox="1">
              <a:spLocks noChangeArrowheads="1"/>
            </p:cNvSpPr>
            <p:nvPr/>
          </p:nvSpPr>
          <p:spPr bwMode="auto">
            <a:xfrm>
              <a:off x="2496" y="2112"/>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ahoma" pitchFamily="34" charset="0"/>
                </a:rPr>
                <a:t>Bit 7</a:t>
              </a:r>
            </a:p>
          </p:txBody>
        </p:sp>
        <p:sp>
          <p:nvSpPr>
            <p:cNvPr id="91151" name="Text Box 11"/>
            <p:cNvSpPr txBox="1">
              <a:spLocks noChangeArrowheads="1"/>
            </p:cNvSpPr>
            <p:nvPr/>
          </p:nvSpPr>
          <p:spPr bwMode="auto">
            <a:xfrm>
              <a:off x="4512" y="2112"/>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ahoma" pitchFamily="34" charset="0"/>
                </a:rPr>
                <a:t>Bit 0</a:t>
              </a:r>
            </a:p>
          </p:txBody>
        </p:sp>
        <p:sp>
          <p:nvSpPr>
            <p:cNvPr id="91152" name="Line 12"/>
            <p:cNvSpPr>
              <a:spLocks noChangeShapeType="1"/>
            </p:cNvSpPr>
            <p:nvPr/>
          </p:nvSpPr>
          <p:spPr bwMode="auto">
            <a:xfrm flipH="1" flipV="1">
              <a:off x="4272" y="1680"/>
              <a:ext cx="336" cy="432"/>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1153" name="Line 13"/>
            <p:cNvSpPr>
              <a:spLocks noChangeShapeType="1"/>
            </p:cNvSpPr>
            <p:nvPr/>
          </p:nvSpPr>
          <p:spPr bwMode="auto">
            <a:xfrm flipV="1">
              <a:off x="2640" y="1680"/>
              <a:ext cx="240" cy="432"/>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1154" name="Line 14"/>
            <p:cNvSpPr>
              <a:spLocks noChangeShapeType="1"/>
            </p:cNvSpPr>
            <p:nvPr/>
          </p:nvSpPr>
          <p:spPr bwMode="auto">
            <a:xfrm flipH="1" flipV="1">
              <a:off x="3744" y="1728"/>
              <a:ext cx="48" cy="384"/>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grpSp>
      <p:sp>
        <p:nvSpPr>
          <p:cNvPr id="4111" name="Text Box 15"/>
          <p:cNvSpPr txBox="1">
            <a:spLocks noChangeArrowheads="1"/>
          </p:cNvSpPr>
          <p:nvPr/>
        </p:nvSpPr>
        <p:spPr bwMode="auto">
          <a:xfrm>
            <a:off x="7162800" y="4038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ahoma" pitchFamily="34" charset="0"/>
              </a:rPr>
              <a:t>LSB</a:t>
            </a:r>
            <a:endParaRPr lang="en-US" sz="2400">
              <a:solidFill>
                <a:schemeClr val="tx1">
                  <a:lumMod val="65000"/>
                  <a:lumOff val="35000"/>
                </a:schemeClr>
              </a:solidFill>
              <a:latin typeface="Tahoma" pitchFamily="34" charset="0"/>
            </a:endParaRPr>
          </a:p>
        </p:txBody>
      </p:sp>
      <p:sp>
        <p:nvSpPr>
          <p:cNvPr id="4112" name="Text Box 16"/>
          <p:cNvSpPr txBox="1">
            <a:spLocks noChangeArrowheads="1"/>
          </p:cNvSpPr>
          <p:nvPr/>
        </p:nvSpPr>
        <p:spPr bwMode="auto">
          <a:xfrm>
            <a:off x="3962400" y="4038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ahoma" pitchFamily="34" charset="0"/>
              </a:rPr>
              <a:t>MSB</a:t>
            </a:r>
            <a:endParaRPr lang="en-US" sz="2400">
              <a:solidFill>
                <a:schemeClr val="tx1">
                  <a:lumMod val="65000"/>
                  <a:lumOff val="35000"/>
                </a:schemeClr>
              </a:solidFill>
              <a:latin typeface="Tahoma" pitchFamily="34" charset="0"/>
            </a:endParaRPr>
          </a:p>
        </p:txBody>
      </p:sp>
      <p:sp>
        <p:nvSpPr>
          <p:cNvPr id="4113" name="Text Box 17"/>
          <p:cNvSpPr txBox="1">
            <a:spLocks noChangeArrowheads="1"/>
          </p:cNvSpPr>
          <p:nvPr/>
        </p:nvSpPr>
        <p:spPr bwMode="auto">
          <a:xfrm>
            <a:off x="914400" y="4800600"/>
            <a:ext cx="7391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Notice the bits are designated B7 - B0.  Bit B7 is the Most Significant Bit while B0 is the Least Significant Bit</a:t>
            </a:r>
          </a:p>
        </p:txBody>
      </p:sp>
    </p:spTree>
    <p:extLst>
      <p:ext uri="{BB962C8B-B14F-4D97-AF65-F5344CB8AC3E}">
        <p14:creationId xmlns:p14="http://schemas.microsoft.com/office/powerpoint/2010/main" val="2413728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dissolve">
                                      <p:cBhvr>
                                        <p:cTn id="7" dur="500"/>
                                        <p:tgtEl>
                                          <p:spTgt spid="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11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112"/>
                                        </p:tgtEl>
                                        <p:attrNameLst>
                                          <p:attrName>style.visibility</p:attrName>
                                        </p:attrNameLst>
                                      </p:cBhvr>
                                      <p:to>
                                        <p:strVal val="visible"/>
                                      </p:to>
                                    </p:set>
                                    <p:animEffect transition="in" filter="dissolve">
                                      <p:cBhvr>
                                        <p:cTn id="16" dur="500"/>
                                        <p:tgtEl>
                                          <p:spTgt spid="411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111"/>
                                        </p:tgtEl>
                                        <p:attrNameLst>
                                          <p:attrName>style.visibility</p:attrName>
                                        </p:attrNameLst>
                                      </p:cBhvr>
                                      <p:to>
                                        <p:strVal val="visible"/>
                                      </p:to>
                                    </p:set>
                                    <p:animEffect transition="in" filter="dissolve">
                                      <p:cBhvr>
                                        <p:cTn id="19" dur="500"/>
                                        <p:tgtEl>
                                          <p:spTgt spid="4111"/>
                                        </p:tgtEl>
                                      </p:cBhvr>
                                    </p:animEffect>
                                  </p:childTnLst>
                                </p:cTn>
                              </p:par>
                            </p:childTnLst>
                          </p:cTn>
                        </p:par>
                        <p:par>
                          <p:cTn id="20" fill="hold" nodeType="afterGroup">
                            <p:stCondLst>
                              <p:cond delay="500"/>
                            </p:stCondLst>
                            <p:childTnLst>
                              <p:par>
                                <p:cTn id="21" presetID="9" presetClass="entr" presetSubtype="0" fill="hold" grpId="0" nodeType="afterEffect">
                                  <p:stCondLst>
                                    <p:cond delay="2000"/>
                                  </p:stCondLst>
                                  <p:childTnLst>
                                    <p:set>
                                      <p:cBhvr>
                                        <p:cTn id="22" dur="1" fill="hold">
                                          <p:stCondLst>
                                            <p:cond delay="0"/>
                                          </p:stCondLst>
                                        </p:cTn>
                                        <p:tgtEl>
                                          <p:spTgt spid="4113"/>
                                        </p:tgtEl>
                                        <p:attrNameLst>
                                          <p:attrName>style.visibility</p:attrName>
                                        </p:attrNameLst>
                                      </p:cBhvr>
                                      <p:to>
                                        <p:strVal val="visible"/>
                                      </p:to>
                                    </p:set>
                                    <p:animEffect transition="in" filter="dissolve">
                                      <p:cBhvr>
                                        <p:cTn id="23" dur="500"/>
                                        <p:tgtEl>
                                          <p:spTgt spid="4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11" grpId="0"/>
      <p:bldP spid="4112" grpId="0"/>
      <p:bldP spid="41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p:cNvSpPr>
            <a:spLocks noChangeShapeType="1"/>
          </p:cNvSpPr>
          <p:nvPr/>
        </p:nvSpPr>
        <p:spPr bwMode="auto">
          <a:xfrm>
            <a:off x="1295400" y="457200"/>
            <a:ext cx="0" cy="4267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63" name="Line 3"/>
          <p:cNvSpPr>
            <a:spLocks noChangeShapeType="1"/>
          </p:cNvSpPr>
          <p:nvPr/>
        </p:nvSpPr>
        <p:spPr bwMode="auto">
          <a:xfrm>
            <a:off x="1295400" y="4724400"/>
            <a:ext cx="464343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64" name="Text Box 4"/>
          <p:cNvSpPr txBox="1">
            <a:spLocks noChangeArrowheads="1"/>
          </p:cNvSpPr>
          <p:nvPr/>
        </p:nvSpPr>
        <p:spPr bwMode="auto">
          <a:xfrm rot="-5400000">
            <a:off x="822325" y="5013325"/>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ahoma" pitchFamily="34" charset="0"/>
              </a:rPr>
              <a:t>00000000 </a:t>
            </a:r>
          </a:p>
        </p:txBody>
      </p:sp>
      <p:sp>
        <p:nvSpPr>
          <p:cNvPr id="92165" name="Rectangle 7"/>
          <p:cNvSpPr>
            <a:spLocks noChangeArrowheads="1"/>
          </p:cNvSpPr>
          <p:nvPr/>
        </p:nvSpPr>
        <p:spPr bwMode="auto">
          <a:xfrm rot="-5400000">
            <a:off x="1275353" y="5091698"/>
            <a:ext cx="113864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lumMod val="65000"/>
                    <a:lumOff val="35000"/>
                  </a:schemeClr>
                </a:solidFill>
              </a:rPr>
              <a:t>00000001</a:t>
            </a:r>
          </a:p>
        </p:txBody>
      </p:sp>
      <p:sp>
        <p:nvSpPr>
          <p:cNvPr id="92166" name="Rectangle 8"/>
          <p:cNvSpPr>
            <a:spLocks noChangeArrowheads="1"/>
          </p:cNvSpPr>
          <p:nvPr/>
        </p:nvSpPr>
        <p:spPr bwMode="auto">
          <a:xfrm rot="-5400000">
            <a:off x="1689894" y="5014119"/>
            <a:ext cx="1220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solidFill>
                  <a:schemeClr val="tx1">
                    <a:lumMod val="65000"/>
                    <a:lumOff val="35000"/>
                  </a:schemeClr>
                </a:solidFill>
              </a:rPr>
              <a:t>00000010</a:t>
            </a:r>
          </a:p>
        </p:txBody>
      </p:sp>
      <p:sp>
        <p:nvSpPr>
          <p:cNvPr id="92167" name="Rectangle 9"/>
          <p:cNvSpPr>
            <a:spLocks noChangeArrowheads="1"/>
          </p:cNvSpPr>
          <p:nvPr/>
        </p:nvSpPr>
        <p:spPr bwMode="auto">
          <a:xfrm rot="-5400000">
            <a:off x="2115412" y="5091698"/>
            <a:ext cx="11349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lumMod val="65000"/>
                    <a:lumOff val="35000"/>
                  </a:schemeClr>
                </a:solidFill>
              </a:rPr>
              <a:t>00000011</a:t>
            </a:r>
          </a:p>
        </p:txBody>
      </p:sp>
      <p:sp>
        <p:nvSpPr>
          <p:cNvPr id="92168" name="Rectangle 10"/>
          <p:cNvSpPr>
            <a:spLocks noChangeArrowheads="1"/>
          </p:cNvSpPr>
          <p:nvPr/>
        </p:nvSpPr>
        <p:spPr bwMode="auto">
          <a:xfrm rot="-5400000">
            <a:off x="5291308" y="5091698"/>
            <a:ext cx="11204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lumMod val="65000"/>
                    <a:lumOff val="35000"/>
                  </a:schemeClr>
                </a:solidFill>
              </a:rPr>
              <a:t>11111111</a:t>
            </a:r>
          </a:p>
        </p:txBody>
      </p:sp>
      <p:sp>
        <p:nvSpPr>
          <p:cNvPr id="92169" name="Rectangle 11"/>
          <p:cNvSpPr>
            <a:spLocks noChangeArrowheads="1"/>
          </p:cNvSpPr>
          <p:nvPr/>
        </p:nvSpPr>
        <p:spPr bwMode="auto">
          <a:xfrm rot="-5400000">
            <a:off x="4835550" y="5091698"/>
            <a:ext cx="11175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lumMod val="65000"/>
                    <a:lumOff val="35000"/>
                  </a:schemeClr>
                </a:solidFill>
              </a:rPr>
              <a:t>11111110</a:t>
            </a:r>
          </a:p>
        </p:txBody>
      </p:sp>
      <p:sp>
        <p:nvSpPr>
          <p:cNvPr id="92170" name="Line 12"/>
          <p:cNvSpPr>
            <a:spLocks noChangeShapeType="1"/>
          </p:cNvSpPr>
          <p:nvPr/>
        </p:nvSpPr>
        <p:spPr bwMode="auto">
          <a:xfrm flipV="1">
            <a:off x="1295400" y="914400"/>
            <a:ext cx="4495800" cy="3810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71" name="Line 13"/>
          <p:cNvSpPr>
            <a:spLocks noChangeShapeType="1"/>
          </p:cNvSpPr>
          <p:nvPr/>
        </p:nvSpPr>
        <p:spPr bwMode="auto">
          <a:xfrm flipV="1">
            <a:off x="1828800" y="4267200"/>
            <a:ext cx="0" cy="457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72" name="Line 14"/>
          <p:cNvSpPr>
            <a:spLocks noChangeShapeType="1"/>
          </p:cNvSpPr>
          <p:nvPr/>
        </p:nvSpPr>
        <p:spPr bwMode="auto">
          <a:xfrm flipV="1">
            <a:off x="2286000" y="3886200"/>
            <a:ext cx="0" cy="838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73" name="Line 15"/>
          <p:cNvSpPr>
            <a:spLocks noChangeShapeType="1"/>
          </p:cNvSpPr>
          <p:nvPr/>
        </p:nvSpPr>
        <p:spPr bwMode="auto">
          <a:xfrm flipV="1">
            <a:off x="2667000" y="3581400"/>
            <a:ext cx="0" cy="1143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74" name="Line 16"/>
          <p:cNvSpPr>
            <a:spLocks noChangeShapeType="1"/>
          </p:cNvSpPr>
          <p:nvPr/>
        </p:nvSpPr>
        <p:spPr bwMode="auto">
          <a:xfrm flipV="1">
            <a:off x="5791200" y="838200"/>
            <a:ext cx="0" cy="3886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75" name="Line 17"/>
          <p:cNvSpPr>
            <a:spLocks noChangeShapeType="1"/>
          </p:cNvSpPr>
          <p:nvPr/>
        </p:nvSpPr>
        <p:spPr bwMode="auto">
          <a:xfrm flipV="1">
            <a:off x="5410200" y="1219200"/>
            <a:ext cx="0" cy="3505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76" name="Line 18"/>
          <p:cNvSpPr>
            <a:spLocks noChangeShapeType="1"/>
          </p:cNvSpPr>
          <p:nvPr/>
        </p:nvSpPr>
        <p:spPr bwMode="auto">
          <a:xfrm flipV="1">
            <a:off x="5029200" y="1600200"/>
            <a:ext cx="0" cy="3124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77" name="Rectangle 19"/>
          <p:cNvSpPr>
            <a:spLocks noChangeArrowheads="1"/>
          </p:cNvSpPr>
          <p:nvPr/>
        </p:nvSpPr>
        <p:spPr bwMode="auto">
          <a:xfrm rot="-5400000">
            <a:off x="4486765" y="5091698"/>
            <a:ext cx="11134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lumMod val="65000"/>
                    <a:lumOff val="35000"/>
                  </a:schemeClr>
                </a:solidFill>
              </a:rPr>
              <a:t>11111101</a:t>
            </a:r>
          </a:p>
        </p:txBody>
      </p:sp>
      <p:sp>
        <p:nvSpPr>
          <p:cNvPr id="92178" name="Text Box 20"/>
          <p:cNvSpPr txBox="1">
            <a:spLocks noChangeArrowheads="1"/>
          </p:cNvSpPr>
          <p:nvPr/>
        </p:nvSpPr>
        <p:spPr bwMode="auto">
          <a:xfrm>
            <a:off x="3124200" y="55626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ahoma" pitchFamily="34" charset="0"/>
              </a:rPr>
              <a:t>.  .  .  .  .  .  .  .  .   </a:t>
            </a:r>
          </a:p>
        </p:txBody>
      </p:sp>
      <p:sp>
        <p:nvSpPr>
          <p:cNvPr id="92179" name="Freeform 21"/>
          <p:cNvSpPr>
            <a:spLocks/>
          </p:cNvSpPr>
          <p:nvPr/>
        </p:nvSpPr>
        <p:spPr bwMode="auto">
          <a:xfrm>
            <a:off x="3440113" y="2509838"/>
            <a:ext cx="741362" cy="206375"/>
          </a:xfrm>
          <a:custGeom>
            <a:avLst/>
            <a:gdLst>
              <a:gd name="T0" fmla="*/ 0 w 467"/>
              <a:gd name="T1" fmla="*/ 327620313 h 130"/>
              <a:gd name="T2" fmla="*/ 1118948620 w 467"/>
              <a:gd name="T3" fmla="*/ 103327200 h 130"/>
              <a:gd name="T4" fmla="*/ 1176911381 w 467"/>
              <a:gd name="T5" fmla="*/ 20161250 h 130"/>
              <a:gd name="T6" fmla="*/ 0 60000 65536"/>
              <a:gd name="T7" fmla="*/ 0 60000 65536"/>
              <a:gd name="T8" fmla="*/ 0 60000 65536"/>
            </a:gdLst>
            <a:ahLst/>
            <a:cxnLst>
              <a:cxn ang="T6">
                <a:pos x="T0" y="T1"/>
              </a:cxn>
              <a:cxn ang="T7">
                <a:pos x="T2" y="T3"/>
              </a:cxn>
              <a:cxn ang="T8">
                <a:pos x="T4" y="T5"/>
              </a:cxn>
            </a:cxnLst>
            <a:rect l="0" t="0" r="r" b="b"/>
            <a:pathLst>
              <a:path w="467" h="130">
                <a:moveTo>
                  <a:pt x="0" y="130"/>
                </a:moveTo>
                <a:cubicBezTo>
                  <a:pt x="130" y="0"/>
                  <a:pt x="231" y="49"/>
                  <a:pt x="444" y="41"/>
                </a:cubicBezTo>
                <a:cubicBezTo>
                  <a:pt x="457" y="5"/>
                  <a:pt x="444" y="8"/>
                  <a:pt x="467" y="8"/>
                </a:cubicBezTo>
              </a:path>
            </a:pathLst>
          </a:custGeom>
          <a:noFill/>
          <a:ln w="95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80" name="Text Box 22"/>
          <p:cNvSpPr txBox="1">
            <a:spLocks noChangeArrowheads="1"/>
          </p:cNvSpPr>
          <p:nvPr/>
        </p:nvSpPr>
        <p:spPr bwMode="auto">
          <a:xfrm rot="-5400000">
            <a:off x="-136525" y="2111375"/>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ahoma" pitchFamily="34" charset="0"/>
              </a:rPr>
              <a:t>Voltage (Volts)</a:t>
            </a:r>
          </a:p>
        </p:txBody>
      </p:sp>
      <p:sp>
        <p:nvSpPr>
          <p:cNvPr id="92181" name="Text Box 23"/>
          <p:cNvSpPr txBox="1">
            <a:spLocks noChangeArrowheads="1"/>
          </p:cNvSpPr>
          <p:nvPr/>
        </p:nvSpPr>
        <p:spPr bwMode="auto">
          <a:xfrm>
            <a:off x="3352800" y="533400"/>
            <a:ext cx="1371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ahoma" pitchFamily="34" charset="0"/>
              </a:rPr>
              <a:t>Analog Voltage</a:t>
            </a:r>
          </a:p>
        </p:txBody>
      </p:sp>
      <p:sp>
        <p:nvSpPr>
          <p:cNvPr id="92182" name="Line 25"/>
          <p:cNvSpPr>
            <a:spLocks noChangeShapeType="1"/>
          </p:cNvSpPr>
          <p:nvPr/>
        </p:nvSpPr>
        <p:spPr bwMode="auto">
          <a:xfrm>
            <a:off x="4495800" y="685800"/>
            <a:ext cx="990600" cy="3810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83" name="Line 26"/>
          <p:cNvSpPr>
            <a:spLocks noChangeShapeType="1"/>
          </p:cNvSpPr>
          <p:nvPr/>
        </p:nvSpPr>
        <p:spPr bwMode="auto">
          <a:xfrm flipV="1">
            <a:off x="4648200" y="1905000"/>
            <a:ext cx="0" cy="2819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84" name="Rectangle 27"/>
          <p:cNvSpPr>
            <a:spLocks noChangeArrowheads="1"/>
          </p:cNvSpPr>
          <p:nvPr/>
        </p:nvSpPr>
        <p:spPr bwMode="auto">
          <a:xfrm rot="-5400000">
            <a:off x="4101854" y="5090111"/>
            <a:ext cx="11212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lumMod val="65000"/>
                    <a:lumOff val="35000"/>
                  </a:schemeClr>
                </a:solidFill>
              </a:rPr>
              <a:t>11111100</a:t>
            </a:r>
          </a:p>
        </p:txBody>
      </p:sp>
      <p:sp>
        <p:nvSpPr>
          <p:cNvPr id="92185" name="Line 28"/>
          <p:cNvSpPr>
            <a:spLocks noChangeShapeType="1"/>
          </p:cNvSpPr>
          <p:nvPr/>
        </p:nvSpPr>
        <p:spPr bwMode="auto">
          <a:xfrm flipH="1">
            <a:off x="4114800" y="1524000"/>
            <a:ext cx="762000" cy="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86" name="Line 29"/>
          <p:cNvSpPr>
            <a:spLocks noChangeShapeType="1"/>
          </p:cNvSpPr>
          <p:nvPr/>
        </p:nvSpPr>
        <p:spPr bwMode="auto">
          <a:xfrm flipH="1">
            <a:off x="4114800" y="1905000"/>
            <a:ext cx="381000" cy="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2187" name="Text Box 30"/>
          <p:cNvSpPr txBox="1">
            <a:spLocks noChangeArrowheads="1"/>
          </p:cNvSpPr>
          <p:nvPr/>
        </p:nvSpPr>
        <p:spPr bwMode="auto">
          <a:xfrm>
            <a:off x="3886200" y="15240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ahoma" pitchFamily="34" charset="0"/>
              </a:rPr>
              <a:t>1 LSB</a:t>
            </a:r>
          </a:p>
        </p:txBody>
      </p:sp>
    </p:spTree>
    <p:extLst>
      <p:ext uri="{BB962C8B-B14F-4D97-AF65-F5344CB8AC3E}">
        <p14:creationId xmlns:p14="http://schemas.microsoft.com/office/powerpoint/2010/main" val="1900969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85800" y="838200"/>
            <a:ext cx="762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ahoma" pitchFamily="34" charset="0"/>
              </a:rPr>
              <a:t>Number of Bits (N)		Resolution (1/2</a:t>
            </a:r>
            <a:r>
              <a:rPr lang="en-US" sz="1400" baseline="30000">
                <a:solidFill>
                  <a:schemeClr val="tx1">
                    <a:lumMod val="65000"/>
                    <a:lumOff val="35000"/>
                  </a:schemeClr>
                </a:solidFill>
                <a:latin typeface="Tahoma" pitchFamily="34" charset="0"/>
              </a:rPr>
              <a:t>N</a:t>
            </a:r>
            <a:r>
              <a:rPr lang="en-US" sz="1400">
                <a:solidFill>
                  <a:schemeClr val="tx1">
                    <a:lumMod val="65000"/>
                    <a:lumOff val="35000"/>
                  </a:schemeClr>
                </a:solidFill>
                <a:latin typeface="Tahoma" pitchFamily="34" charset="0"/>
              </a:rPr>
              <a:t>)	     Increment (mV)  for 5 volts</a:t>
            </a:r>
            <a:endParaRPr lang="en-US" sz="1200">
              <a:solidFill>
                <a:schemeClr val="tx1">
                  <a:lumMod val="65000"/>
                  <a:lumOff val="35000"/>
                </a:schemeClr>
              </a:solidFill>
              <a:latin typeface="Tahoma" pitchFamily="34" charset="0"/>
            </a:endParaRPr>
          </a:p>
        </p:txBody>
      </p:sp>
      <p:sp>
        <p:nvSpPr>
          <p:cNvPr id="93187" name="Text Box 3"/>
          <p:cNvSpPr txBox="1">
            <a:spLocks noChangeArrowheads="1"/>
          </p:cNvSpPr>
          <p:nvPr/>
        </p:nvSpPr>
        <p:spPr bwMode="auto">
          <a:xfrm>
            <a:off x="609600" y="1524000"/>
            <a:ext cx="79248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ahoma" pitchFamily="34" charset="0"/>
              </a:rPr>
              <a:t>	6			1/64			78.1</a:t>
            </a:r>
          </a:p>
          <a:p>
            <a:pPr eaLnBrk="1" hangingPunct="1">
              <a:spcBef>
                <a:spcPct val="50000"/>
              </a:spcBef>
            </a:pPr>
            <a:r>
              <a:rPr lang="en-US">
                <a:solidFill>
                  <a:schemeClr val="tx1">
                    <a:lumMod val="65000"/>
                    <a:lumOff val="35000"/>
                  </a:schemeClr>
                </a:solidFill>
                <a:latin typeface="Tahoma" pitchFamily="34" charset="0"/>
              </a:rPr>
              <a:t>	8			1/256			19.6</a:t>
            </a:r>
          </a:p>
          <a:p>
            <a:pPr eaLnBrk="1" hangingPunct="1">
              <a:spcBef>
                <a:spcPct val="50000"/>
              </a:spcBef>
            </a:pPr>
            <a:r>
              <a:rPr lang="en-US">
                <a:solidFill>
                  <a:schemeClr val="tx1">
                    <a:lumMod val="65000"/>
                    <a:lumOff val="35000"/>
                  </a:schemeClr>
                </a:solidFill>
                <a:latin typeface="Tahoma" pitchFamily="34" charset="0"/>
              </a:rPr>
              <a:t>	10			1/1024			  4.9</a:t>
            </a:r>
          </a:p>
          <a:p>
            <a:pPr eaLnBrk="1" hangingPunct="1">
              <a:spcBef>
                <a:spcPct val="50000"/>
              </a:spcBef>
            </a:pPr>
            <a:r>
              <a:rPr lang="en-US">
                <a:solidFill>
                  <a:schemeClr val="tx1">
                    <a:lumMod val="65000"/>
                    <a:lumOff val="35000"/>
                  </a:schemeClr>
                </a:solidFill>
                <a:latin typeface="Tahoma" pitchFamily="34" charset="0"/>
              </a:rPr>
              <a:t>	12			1/4096			  1.2</a:t>
            </a:r>
          </a:p>
          <a:p>
            <a:pPr eaLnBrk="1" hangingPunct="1">
              <a:spcBef>
                <a:spcPct val="50000"/>
              </a:spcBef>
            </a:pPr>
            <a:r>
              <a:rPr lang="en-US">
                <a:solidFill>
                  <a:schemeClr val="tx1">
                    <a:lumMod val="65000"/>
                    <a:lumOff val="35000"/>
                  </a:schemeClr>
                </a:solidFill>
                <a:latin typeface="Tahoma" pitchFamily="34" charset="0"/>
              </a:rPr>
              <a:t>	14			1/16384			  0.3</a:t>
            </a:r>
          </a:p>
          <a:p>
            <a:pPr eaLnBrk="1" hangingPunct="1">
              <a:spcBef>
                <a:spcPct val="50000"/>
              </a:spcBef>
            </a:pPr>
            <a:r>
              <a:rPr lang="en-US">
                <a:solidFill>
                  <a:schemeClr val="tx1">
                    <a:lumMod val="65000"/>
                    <a:lumOff val="35000"/>
                  </a:schemeClr>
                </a:solidFill>
                <a:latin typeface="Tahoma" pitchFamily="34" charset="0"/>
              </a:rPr>
              <a:t>	16			1/65536			  0.07</a:t>
            </a:r>
            <a:endParaRPr lang="en-US" sz="2400">
              <a:solidFill>
                <a:schemeClr val="tx1">
                  <a:lumMod val="65000"/>
                  <a:lumOff val="35000"/>
                </a:schemeClr>
              </a:solidFill>
              <a:latin typeface="Tahoma" pitchFamily="34" charset="0"/>
            </a:endParaRPr>
          </a:p>
        </p:txBody>
      </p:sp>
      <p:sp>
        <p:nvSpPr>
          <p:cNvPr id="93188" name="Rectangle 4"/>
          <p:cNvSpPr>
            <a:spLocks noChangeArrowheads="1"/>
          </p:cNvSpPr>
          <p:nvPr/>
        </p:nvSpPr>
        <p:spPr bwMode="auto">
          <a:xfrm>
            <a:off x="609600" y="685800"/>
            <a:ext cx="7315200" cy="609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93189" name="Rectangle 6"/>
          <p:cNvSpPr>
            <a:spLocks noChangeArrowheads="1"/>
          </p:cNvSpPr>
          <p:nvPr/>
        </p:nvSpPr>
        <p:spPr bwMode="auto">
          <a:xfrm>
            <a:off x="609600" y="1295400"/>
            <a:ext cx="7315200" cy="3048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Tree>
    <p:extLst>
      <p:ext uri="{BB962C8B-B14F-4D97-AF65-F5344CB8AC3E}">
        <p14:creationId xmlns:p14="http://schemas.microsoft.com/office/powerpoint/2010/main" val="27121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685800" y="533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Types of Analog to Digital Converters</a:t>
            </a:r>
          </a:p>
        </p:txBody>
      </p:sp>
      <p:sp>
        <p:nvSpPr>
          <p:cNvPr id="7171" name="Text Box 3"/>
          <p:cNvSpPr txBox="1">
            <a:spLocks noChangeArrowheads="1"/>
          </p:cNvSpPr>
          <p:nvPr/>
        </p:nvSpPr>
        <p:spPr bwMode="auto">
          <a:xfrm>
            <a:off x="1905000" y="1905000"/>
            <a:ext cx="51054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1.  Counter Type</a:t>
            </a: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2.  Integrating or Dual Slope</a:t>
            </a: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3.  Parallel or Flash</a:t>
            </a:r>
          </a:p>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4.  Successive Approximation</a:t>
            </a:r>
          </a:p>
        </p:txBody>
      </p:sp>
    </p:spTree>
    <p:extLst>
      <p:ext uri="{BB962C8B-B14F-4D97-AF65-F5344CB8AC3E}">
        <p14:creationId xmlns:p14="http://schemas.microsoft.com/office/powerpoint/2010/main" val="148901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dissolve">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dissolve">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dissolve">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dissolve">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2362200" y="457200"/>
            <a:ext cx="3733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Counter Type</a:t>
            </a:r>
          </a:p>
        </p:txBody>
      </p:sp>
      <p:sp>
        <p:nvSpPr>
          <p:cNvPr id="95235" name="AutoShape 3"/>
          <p:cNvSpPr>
            <a:spLocks noChangeArrowheads="1"/>
          </p:cNvSpPr>
          <p:nvPr/>
        </p:nvSpPr>
        <p:spPr bwMode="auto">
          <a:xfrm rot="5400000">
            <a:off x="3086100" y="2095500"/>
            <a:ext cx="838200" cy="914400"/>
          </a:xfrm>
          <a:prstGeom prst="flowChartExtra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36" name="Text Box 4"/>
          <p:cNvSpPr txBox="1">
            <a:spLocks noChangeArrowheads="1"/>
          </p:cNvSpPr>
          <p:nvPr/>
        </p:nvSpPr>
        <p:spPr bwMode="auto">
          <a:xfrm>
            <a:off x="5867400" y="2362200"/>
            <a:ext cx="1905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Control Logic</a:t>
            </a:r>
          </a:p>
        </p:txBody>
      </p:sp>
      <p:sp>
        <p:nvSpPr>
          <p:cNvPr id="95237" name="Text Box 6"/>
          <p:cNvSpPr txBox="1">
            <a:spLocks noChangeArrowheads="1"/>
          </p:cNvSpPr>
          <p:nvPr/>
        </p:nvSpPr>
        <p:spPr bwMode="auto">
          <a:xfrm>
            <a:off x="3505200" y="4068763"/>
            <a:ext cx="838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D A  C </a:t>
            </a:r>
          </a:p>
        </p:txBody>
      </p:sp>
      <p:sp>
        <p:nvSpPr>
          <p:cNvPr id="95238" name="Text Box 7"/>
          <p:cNvSpPr txBox="1">
            <a:spLocks noChangeArrowheads="1"/>
          </p:cNvSpPr>
          <p:nvPr/>
        </p:nvSpPr>
        <p:spPr bwMode="auto">
          <a:xfrm>
            <a:off x="6019800" y="3916363"/>
            <a:ext cx="762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Counter</a:t>
            </a:r>
          </a:p>
        </p:txBody>
      </p:sp>
      <p:sp>
        <p:nvSpPr>
          <p:cNvPr id="95239" name="Rectangle 8"/>
          <p:cNvSpPr>
            <a:spLocks noChangeArrowheads="1"/>
          </p:cNvSpPr>
          <p:nvPr/>
        </p:nvSpPr>
        <p:spPr bwMode="auto">
          <a:xfrm>
            <a:off x="3200400" y="3733800"/>
            <a:ext cx="1143000" cy="990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40" name="Rectangle 9"/>
          <p:cNvSpPr>
            <a:spLocks noChangeArrowheads="1"/>
          </p:cNvSpPr>
          <p:nvPr/>
        </p:nvSpPr>
        <p:spPr bwMode="auto">
          <a:xfrm>
            <a:off x="5715000" y="3810000"/>
            <a:ext cx="1371600" cy="533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41" name="Rectangle 10"/>
          <p:cNvSpPr>
            <a:spLocks noChangeArrowheads="1"/>
          </p:cNvSpPr>
          <p:nvPr/>
        </p:nvSpPr>
        <p:spPr bwMode="auto">
          <a:xfrm>
            <a:off x="5562600" y="2286000"/>
            <a:ext cx="16002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42" name="Line 11"/>
          <p:cNvSpPr>
            <a:spLocks noChangeShapeType="1"/>
          </p:cNvSpPr>
          <p:nvPr/>
        </p:nvSpPr>
        <p:spPr bwMode="auto">
          <a:xfrm>
            <a:off x="3962400" y="2514600"/>
            <a:ext cx="1600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43" name="Line 13"/>
          <p:cNvSpPr>
            <a:spLocks noChangeShapeType="1"/>
          </p:cNvSpPr>
          <p:nvPr/>
        </p:nvSpPr>
        <p:spPr bwMode="auto">
          <a:xfrm flipH="1">
            <a:off x="2667000" y="2743200"/>
            <a:ext cx="381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44" name="Line 14"/>
          <p:cNvSpPr>
            <a:spLocks noChangeShapeType="1"/>
          </p:cNvSpPr>
          <p:nvPr/>
        </p:nvSpPr>
        <p:spPr bwMode="auto">
          <a:xfrm>
            <a:off x="2667000" y="2743200"/>
            <a:ext cx="0" cy="1524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45" name="Line 15"/>
          <p:cNvSpPr>
            <a:spLocks noChangeShapeType="1"/>
          </p:cNvSpPr>
          <p:nvPr/>
        </p:nvSpPr>
        <p:spPr bwMode="auto">
          <a:xfrm>
            <a:off x="2667000" y="426720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46" name="Line 16"/>
          <p:cNvSpPr>
            <a:spLocks noChangeShapeType="1"/>
          </p:cNvSpPr>
          <p:nvPr/>
        </p:nvSpPr>
        <p:spPr bwMode="auto">
          <a:xfrm>
            <a:off x="6705600" y="27432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47" name="Line 17"/>
          <p:cNvSpPr>
            <a:spLocks noChangeShapeType="1"/>
          </p:cNvSpPr>
          <p:nvPr/>
        </p:nvSpPr>
        <p:spPr bwMode="auto">
          <a:xfrm>
            <a:off x="5943600" y="27432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48" name="Text Box 18"/>
          <p:cNvSpPr txBox="1">
            <a:spLocks noChangeArrowheads="1"/>
          </p:cNvSpPr>
          <p:nvPr/>
        </p:nvSpPr>
        <p:spPr bwMode="auto">
          <a:xfrm>
            <a:off x="7315200" y="1524000"/>
            <a:ext cx="914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START</a:t>
            </a:r>
          </a:p>
        </p:txBody>
      </p:sp>
      <p:sp>
        <p:nvSpPr>
          <p:cNvPr id="95249" name="Line 19"/>
          <p:cNvSpPr>
            <a:spLocks noChangeShapeType="1"/>
          </p:cNvSpPr>
          <p:nvPr/>
        </p:nvSpPr>
        <p:spPr bwMode="auto">
          <a:xfrm flipH="1">
            <a:off x="6400800" y="1676400"/>
            <a:ext cx="838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8212" name="Line 20"/>
          <p:cNvSpPr>
            <a:spLocks noChangeShapeType="1"/>
          </p:cNvSpPr>
          <p:nvPr/>
        </p:nvSpPr>
        <p:spPr bwMode="auto">
          <a:xfrm>
            <a:off x="6400800" y="1676400"/>
            <a:ext cx="0" cy="533400"/>
          </a:xfrm>
          <a:prstGeom prst="line">
            <a:avLst/>
          </a:prstGeom>
          <a:noFill/>
          <a:ln w="5715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51" name="Line 21"/>
          <p:cNvSpPr>
            <a:spLocks noChangeShapeType="1"/>
          </p:cNvSpPr>
          <p:nvPr/>
        </p:nvSpPr>
        <p:spPr bwMode="auto">
          <a:xfrm flipH="1">
            <a:off x="1981200" y="2362200"/>
            <a:ext cx="1066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52" name="Text Box 22"/>
          <p:cNvSpPr txBox="1">
            <a:spLocks noChangeArrowheads="1"/>
          </p:cNvSpPr>
          <p:nvPr/>
        </p:nvSpPr>
        <p:spPr bwMode="auto">
          <a:xfrm>
            <a:off x="1524000" y="2209800"/>
            <a:ext cx="685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V</a:t>
            </a:r>
            <a:r>
              <a:rPr lang="en-US" sz="1400" baseline="-25000">
                <a:solidFill>
                  <a:schemeClr val="tx1">
                    <a:lumMod val="65000"/>
                    <a:lumOff val="35000"/>
                  </a:schemeClr>
                </a:solidFill>
                <a:latin typeface="Times New Roman" pitchFamily="18" charset="0"/>
                <a:cs typeface="Times New Roman" pitchFamily="18" charset="0"/>
              </a:rPr>
              <a:t>in</a:t>
            </a:r>
            <a:endParaRPr lang="en-US" sz="1400">
              <a:solidFill>
                <a:schemeClr val="tx1">
                  <a:lumMod val="65000"/>
                  <a:lumOff val="35000"/>
                </a:schemeClr>
              </a:solidFill>
              <a:latin typeface="Times New Roman" pitchFamily="18" charset="0"/>
              <a:cs typeface="Times New Roman" pitchFamily="18" charset="0"/>
            </a:endParaRPr>
          </a:p>
        </p:txBody>
      </p:sp>
      <p:sp>
        <p:nvSpPr>
          <p:cNvPr id="95253" name="Text Box 23"/>
          <p:cNvSpPr txBox="1">
            <a:spLocks noChangeArrowheads="1"/>
          </p:cNvSpPr>
          <p:nvPr/>
        </p:nvSpPr>
        <p:spPr bwMode="auto">
          <a:xfrm>
            <a:off x="2590800" y="1600200"/>
            <a:ext cx="1600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Comparator</a:t>
            </a:r>
          </a:p>
        </p:txBody>
      </p:sp>
      <p:sp>
        <p:nvSpPr>
          <p:cNvPr id="95254" name="Line 24"/>
          <p:cNvSpPr>
            <a:spLocks noChangeShapeType="1"/>
          </p:cNvSpPr>
          <p:nvPr/>
        </p:nvSpPr>
        <p:spPr bwMode="auto">
          <a:xfrm>
            <a:off x="5867400" y="43434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55" name="Line 25"/>
          <p:cNvSpPr>
            <a:spLocks noChangeShapeType="1"/>
          </p:cNvSpPr>
          <p:nvPr/>
        </p:nvSpPr>
        <p:spPr bwMode="auto">
          <a:xfrm>
            <a:off x="6172200" y="43434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56" name="Line 26"/>
          <p:cNvSpPr>
            <a:spLocks noChangeShapeType="1"/>
          </p:cNvSpPr>
          <p:nvPr/>
        </p:nvSpPr>
        <p:spPr bwMode="auto">
          <a:xfrm>
            <a:off x="6477000" y="43434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57" name="Line 27"/>
          <p:cNvSpPr>
            <a:spLocks noChangeShapeType="1"/>
          </p:cNvSpPr>
          <p:nvPr/>
        </p:nvSpPr>
        <p:spPr bwMode="auto">
          <a:xfrm>
            <a:off x="6781800" y="43434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58" name="Text Box 28"/>
          <p:cNvSpPr txBox="1">
            <a:spLocks noChangeArrowheads="1"/>
          </p:cNvSpPr>
          <p:nvPr/>
        </p:nvSpPr>
        <p:spPr bwMode="auto">
          <a:xfrm>
            <a:off x="5486400" y="4724400"/>
            <a:ext cx="1828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Digital Output</a:t>
            </a:r>
          </a:p>
        </p:txBody>
      </p:sp>
      <p:sp>
        <p:nvSpPr>
          <p:cNvPr id="95259" name="Rectangle 29"/>
          <p:cNvSpPr>
            <a:spLocks noChangeArrowheads="1"/>
          </p:cNvSpPr>
          <p:nvPr/>
        </p:nvSpPr>
        <p:spPr bwMode="auto">
          <a:xfrm>
            <a:off x="7543800" y="2895600"/>
            <a:ext cx="7620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60" name="Text Box 30"/>
          <p:cNvSpPr txBox="1">
            <a:spLocks noChangeArrowheads="1"/>
          </p:cNvSpPr>
          <p:nvPr/>
        </p:nvSpPr>
        <p:spPr bwMode="auto">
          <a:xfrm>
            <a:off x="7620000" y="2971800"/>
            <a:ext cx="685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clock</a:t>
            </a:r>
          </a:p>
        </p:txBody>
      </p:sp>
      <p:sp>
        <p:nvSpPr>
          <p:cNvPr id="95261" name="Line 31"/>
          <p:cNvSpPr>
            <a:spLocks noChangeShapeType="1"/>
          </p:cNvSpPr>
          <p:nvPr/>
        </p:nvSpPr>
        <p:spPr bwMode="auto">
          <a:xfrm>
            <a:off x="7924800" y="3352800"/>
            <a:ext cx="0" cy="685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62" name="Line 32"/>
          <p:cNvSpPr>
            <a:spLocks noChangeShapeType="1"/>
          </p:cNvSpPr>
          <p:nvPr/>
        </p:nvSpPr>
        <p:spPr bwMode="auto">
          <a:xfrm flipH="1">
            <a:off x="7162800" y="4038600"/>
            <a:ext cx="762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63" name="Line 33"/>
          <p:cNvSpPr>
            <a:spLocks noChangeShapeType="1"/>
          </p:cNvSpPr>
          <p:nvPr/>
        </p:nvSpPr>
        <p:spPr bwMode="auto">
          <a:xfrm>
            <a:off x="7162800" y="2514600"/>
            <a:ext cx="685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64" name="Line 34"/>
          <p:cNvSpPr>
            <a:spLocks noChangeShapeType="1"/>
          </p:cNvSpPr>
          <p:nvPr/>
        </p:nvSpPr>
        <p:spPr bwMode="auto">
          <a:xfrm>
            <a:off x="7848600" y="2514600"/>
            <a:ext cx="0" cy="3810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95265" name="Line 35"/>
          <p:cNvSpPr>
            <a:spLocks noChangeShapeType="1"/>
          </p:cNvSpPr>
          <p:nvPr/>
        </p:nvSpPr>
        <p:spPr bwMode="auto">
          <a:xfrm flipH="1">
            <a:off x="4343400" y="4038600"/>
            <a:ext cx="1371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8228" name="Text Box 36"/>
          <p:cNvSpPr txBox="1">
            <a:spLocks noChangeArrowheads="1"/>
          </p:cNvSpPr>
          <p:nvPr/>
        </p:nvSpPr>
        <p:spPr bwMode="auto">
          <a:xfrm>
            <a:off x="457200" y="5181600"/>
            <a:ext cx="8458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buFontTx/>
              <a:buChar char="•"/>
            </a:pPr>
            <a:r>
              <a:rPr lang="en-US" sz="1400">
                <a:solidFill>
                  <a:schemeClr val="tx1">
                    <a:lumMod val="65000"/>
                    <a:lumOff val="35000"/>
                  </a:schemeClr>
                </a:solidFill>
                <a:latin typeface="Times New Roman" pitchFamily="18" charset="0"/>
                <a:cs typeface="Times New Roman" pitchFamily="18" charset="0"/>
              </a:rPr>
              <a:t>When START is received, </a:t>
            </a:r>
          </a:p>
          <a:p>
            <a:pPr algn="ctr" eaLnBrk="1" hangingPunct="1">
              <a:spcBef>
                <a:spcPct val="50000"/>
              </a:spcBef>
              <a:buFontTx/>
              <a:buChar char="•"/>
            </a:pPr>
            <a:r>
              <a:rPr lang="en-US" sz="1400">
                <a:solidFill>
                  <a:schemeClr val="tx1">
                    <a:lumMod val="65000"/>
                    <a:lumOff val="35000"/>
                  </a:schemeClr>
                </a:solidFill>
                <a:latin typeface="Times New Roman" pitchFamily="18" charset="0"/>
                <a:cs typeface="Times New Roman" pitchFamily="18" charset="0"/>
              </a:rPr>
              <a:t>control logic initializes the system,  (sets counter to 0), and </a:t>
            </a:r>
          </a:p>
          <a:p>
            <a:pPr algn="ctr" eaLnBrk="1" hangingPunct="1">
              <a:spcBef>
                <a:spcPct val="50000"/>
              </a:spcBef>
              <a:buFontTx/>
              <a:buChar char="•"/>
            </a:pPr>
            <a:r>
              <a:rPr lang="en-US" sz="1400">
                <a:solidFill>
                  <a:schemeClr val="tx1">
                    <a:lumMod val="65000"/>
                    <a:lumOff val="35000"/>
                  </a:schemeClr>
                </a:solidFill>
                <a:latin typeface="Times New Roman" pitchFamily="18" charset="0"/>
                <a:cs typeface="Times New Roman" pitchFamily="18" charset="0"/>
              </a:rPr>
              <a:t>turns on Clock sending regular pulses to the counter.</a:t>
            </a:r>
          </a:p>
        </p:txBody>
      </p:sp>
      <p:sp>
        <p:nvSpPr>
          <p:cNvPr id="8230" name="AutoShape 38"/>
          <p:cNvSpPr>
            <a:spLocks noChangeArrowheads="1"/>
          </p:cNvSpPr>
          <p:nvPr/>
        </p:nvSpPr>
        <p:spPr bwMode="auto">
          <a:xfrm>
            <a:off x="5791200" y="2819400"/>
            <a:ext cx="304800" cy="990600"/>
          </a:xfrm>
          <a:prstGeom prst="downArrow">
            <a:avLst>
              <a:gd name="adj1" fmla="val 50000"/>
              <a:gd name="adj2" fmla="val 81250"/>
            </a:avLst>
          </a:prstGeom>
          <a:solidFill>
            <a:srgbClr val="FFFF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8231" name="Line 39"/>
          <p:cNvSpPr>
            <a:spLocks noChangeShapeType="1"/>
          </p:cNvSpPr>
          <p:nvPr/>
        </p:nvSpPr>
        <p:spPr bwMode="auto">
          <a:xfrm>
            <a:off x="7162800" y="2514600"/>
            <a:ext cx="685800" cy="0"/>
          </a:xfrm>
          <a:prstGeom prst="line">
            <a:avLst/>
          </a:prstGeom>
          <a:noFill/>
          <a:ln w="5715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8232" name="Line 40"/>
          <p:cNvSpPr>
            <a:spLocks noChangeShapeType="1"/>
          </p:cNvSpPr>
          <p:nvPr/>
        </p:nvSpPr>
        <p:spPr bwMode="auto">
          <a:xfrm>
            <a:off x="7848600" y="2514600"/>
            <a:ext cx="0" cy="304800"/>
          </a:xfrm>
          <a:prstGeom prst="line">
            <a:avLst/>
          </a:prstGeom>
          <a:noFill/>
          <a:ln w="5715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8233" name="Line 41"/>
          <p:cNvSpPr>
            <a:spLocks noChangeShapeType="1"/>
          </p:cNvSpPr>
          <p:nvPr/>
        </p:nvSpPr>
        <p:spPr bwMode="auto">
          <a:xfrm>
            <a:off x="7924800" y="3352800"/>
            <a:ext cx="0" cy="6858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
        <p:nvSpPr>
          <p:cNvPr id="8234" name="Line 42"/>
          <p:cNvSpPr>
            <a:spLocks noChangeShapeType="1"/>
          </p:cNvSpPr>
          <p:nvPr/>
        </p:nvSpPr>
        <p:spPr bwMode="auto">
          <a:xfrm flipH="1">
            <a:off x="7162800" y="4038600"/>
            <a:ext cx="762000"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9207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212"/>
                                        </p:tgtEl>
                                        <p:attrNameLst>
                                          <p:attrName>style.visibility</p:attrName>
                                        </p:attrNameLst>
                                      </p:cBhvr>
                                      <p:to>
                                        <p:strVal val="visible"/>
                                      </p:to>
                                    </p:set>
                                    <p:anim calcmode="lin" valueType="num">
                                      <p:cBhvr additive="base">
                                        <p:cTn id="7" dur="500" fill="hold"/>
                                        <p:tgtEl>
                                          <p:spTgt spid="8212"/>
                                        </p:tgtEl>
                                        <p:attrNameLst>
                                          <p:attrName>ppt_x</p:attrName>
                                        </p:attrNameLst>
                                      </p:cBhvr>
                                      <p:tavLst>
                                        <p:tav tm="0">
                                          <p:val>
                                            <p:strVal val="#ppt_x"/>
                                          </p:val>
                                        </p:tav>
                                        <p:tav tm="100000">
                                          <p:val>
                                            <p:strVal val="#ppt_x"/>
                                          </p:val>
                                        </p:tav>
                                      </p:tavLst>
                                    </p:anim>
                                    <p:anim calcmode="lin" valueType="num">
                                      <p:cBhvr additive="base">
                                        <p:cTn id="8" dur="500" fill="hold"/>
                                        <p:tgtEl>
                                          <p:spTgt spid="821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228">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28">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228">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230"/>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1000"/>
                                  </p:stCondLst>
                                  <p:childTnLst>
                                    <p:set>
                                      <p:cBhvr>
                                        <p:cTn id="27" dur="1" fill="hold">
                                          <p:stCondLst>
                                            <p:cond delay="499"/>
                                          </p:stCondLst>
                                        </p:cTn>
                                        <p:tgtEl>
                                          <p:spTgt spid="8231"/>
                                        </p:tgtEl>
                                        <p:attrNameLst>
                                          <p:attrName>style.visibility</p:attrName>
                                        </p:attrNameLst>
                                      </p:cBhvr>
                                      <p:to>
                                        <p:strVal val="visible"/>
                                      </p:to>
                                    </p:set>
                                  </p:childTnLst>
                                </p:cTn>
                              </p:par>
                            </p:childTnLst>
                          </p:cTn>
                        </p:par>
                        <p:par>
                          <p:cTn id="28" fill="hold" nodeType="afterGroup">
                            <p:stCondLst>
                              <p:cond delay="2000"/>
                            </p:stCondLst>
                            <p:childTnLst>
                              <p:par>
                                <p:cTn id="29" presetID="1" presetClass="entr" presetSubtype="0" fill="hold" grpId="0" nodeType="afterEffect">
                                  <p:stCondLst>
                                    <p:cond delay="1000"/>
                                  </p:stCondLst>
                                  <p:childTnLst>
                                    <p:set>
                                      <p:cBhvr>
                                        <p:cTn id="30" dur="1" fill="hold">
                                          <p:stCondLst>
                                            <p:cond delay="499"/>
                                          </p:stCondLst>
                                        </p:cTn>
                                        <p:tgtEl>
                                          <p:spTgt spid="8232"/>
                                        </p:tgtEl>
                                        <p:attrNameLst>
                                          <p:attrName>style.visibility</p:attrName>
                                        </p:attrNameLst>
                                      </p:cBhvr>
                                      <p:to>
                                        <p:strVal val="visible"/>
                                      </p:to>
                                    </p:set>
                                  </p:childTnLst>
                                </p:cTn>
                              </p:par>
                            </p:childTnLst>
                          </p:cTn>
                        </p:par>
                        <p:par>
                          <p:cTn id="31" fill="hold" nodeType="afterGroup">
                            <p:stCondLst>
                              <p:cond delay="3500"/>
                            </p:stCondLst>
                            <p:childTnLst>
                              <p:par>
                                <p:cTn id="32" presetID="1" presetClass="entr" presetSubtype="0" fill="hold" grpId="0" nodeType="afterEffect">
                                  <p:stCondLst>
                                    <p:cond delay="1000"/>
                                  </p:stCondLst>
                                  <p:childTnLst>
                                    <p:set>
                                      <p:cBhvr>
                                        <p:cTn id="33" dur="1" fill="hold">
                                          <p:stCondLst>
                                            <p:cond delay="499"/>
                                          </p:stCondLst>
                                        </p:cTn>
                                        <p:tgtEl>
                                          <p:spTgt spid="8233"/>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1000"/>
                                  </p:stCondLst>
                                  <p:childTnLst>
                                    <p:set>
                                      <p:cBhvr>
                                        <p:cTn id="36" dur="1" fill="hold">
                                          <p:stCondLst>
                                            <p:cond delay="499"/>
                                          </p:stCondLst>
                                        </p:cTn>
                                        <p:tgtEl>
                                          <p:spTgt spid="8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 grpId="0" animBg="1"/>
      <p:bldP spid="8228" grpId="0" build="p" autoUpdateAnimBg="0"/>
      <p:bldP spid="8230" grpId="0" animBg="1"/>
      <p:bldP spid="8231" grpId="0" animBg="1"/>
      <p:bldP spid="8232" grpId="0" animBg="1"/>
      <p:bldP spid="8233" grpId="0" animBg="1"/>
      <p:bldP spid="82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9"/>
          <p:cNvSpPr>
            <a:spLocks noChangeArrowheads="1"/>
          </p:cNvSpPr>
          <p:nvPr/>
        </p:nvSpPr>
        <p:spPr bwMode="auto">
          <a:xfrm>
            <a:off x="5715000" y="3657600"/>
            <a:ext cx="1371600" cy="533400"/>
          </a:xfrm>
          <a:prstGeom prst="rect">
            <a:avLst/>
          </a:prstGeom>
          <a:solidFill>
            <a:srgbClr val="FFFF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59" name="Text Box 2"/>
          <p:cNvSpPr txBox="1">
            <a:spLocks noChangeArrowheads="1"/>
          </p:cNvSpPr>
          <p:nvPr/>
        </p:nvSpPr>
        <p:spPr bwMode="auto">
          <a:xfrm>
            <a:off x="457200" y="76200"/>
            <a:ext cx="830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000">
              <a:solidFill>
                <a:schemeClr val="tx1">
                  <a:lumMod val="65000"/>
                  <a:lumOff val="35000"/>
                </a:schemeClr>
              </a:solidFill>
              <a:latin typeface="Times New Roman" pitchFamily="18" charset="0"/>
              <a:cs typeface="Times New Roman" pitchFamily="18" charset="0"/>
            </a:endParaRPr>
          </a:p>
        </p:txBody>
      </p:sp>
      <p:sp>
        <p:nvSpPr>
          <p:cNvPr id="9219" name="Text Box 3"/>
          <p:cNvSpPr txBox="1">
            <a:spLocks noChangeArrowheads="1"/>
          </p:cNvSpPr>
          <p:nvPr/>
        </p:nvSpPr>
        <p:spPr bwMode="auto">
          <a:xfrm>
            <a:off x="457200" y="228600"/>
            <a:ext cx="8458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As the Clock sends regular pulses to the counter, the counter outputs a digital signal to the Digital-to-Analog converter</a:t>
            </a:r>
          </a:p>
        </p:txBody>
      </p:sp>
      <p:sp>
        <p:nvSpPr>
          <p:cNvPr id="96261" name="AutoShape 4"/>
          <p:cNvSpPr>
            <a:spLocks noChangeArrowheads="1"/>
          </p:cNvSpPr>
          <p:nvPr/>
        </p:nvSpPr>
        <p:spPr bwMode="auto">
          <a:xfrm rot="5400000">
            <a:off x="3086100" y="1943100"/>
            <a:ext cx="838200" cy="914400"/>
          </a:xfrm>
          <a:prstGeom prst="flowChartExtra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62" name="Text Box 6"/>
          <p:cNvSpPr txBox="1">
            <a:spLocks noChangeArrowheads="1"/>
          </p:cNvSpPr>
          <p:nvPr/>
        </p:nvSpPr>
        <p:spPr bwMode="auto">
          <a:xfrm>
            <a:off x="3505200" y="3916363"/>
            <a:ext cx="838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D A  C </a:t>
            </a:r>
          </a:p>
        </p:txBody>
      </p:sp>
      <p:sp>
        <p:nvSpPr>
          <p:cNvPr id="96263" name="Text Box 7"/>
          <p:cNvSpPr txBox="1">
            <a:spLocks noChangeArrowheads="1"/>
          </p:cNvSpPr>
          <p:nvPr/>
        </p:nvSpPr>
        <p:spPr bwMode="auto">
          <a:xfrm>
            <a:off x="6019800" y="3763963"/>
            <a:ext cx="762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solidFill>
                  <a:schemeClr val="tx1">
                    <a:lumMod val="65000"/>
                    <a:lumOff val="35000"/>
                  </a:schemeClr>
                </a:solidFill>
                <a:latin typeface="Times New Roman" pitchFamily="18" charset="0"/>
                <a:cs typeface="Times New Roman" pitchFamily="18" charset="0"/>
              </a:rPr>
              <a:t>Counter</a:t>
            </a:r>
          </a:p>
        </p:txBody>
      </p:sp>
      <p:sp>
        <p:nvSpPr>
          <p:cNvPr id="96264" name="Rectangle 8"/>
          <p:cNvSpPr>
            <a:spLocks noChangeArrowheads="1"/>
          </p:cNvSpPr>
          <p:nvPr/>
        </p:nvSpPr>
        <p:spPr bwMode="auto">
          <a:xfrm>
            <a:off x="3200400" y="3619500"/>
            <a:ext cx="1143000" cy="990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65" name="Line 11"/>
          <p:cNvSpPr>
            <a:spLocks noChangeShapeType="1"/>
          </p:cNvSpPr>
          <p:nvPr/>
        </p:nvSpPr>
        <p:spPr bwMode="auto">
          <a:xfrm>
            <a:off x="3962400" y="2362200"/>
            <a:ext cx="1600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66" name="Line 12"/>
          <p:cNvSpPr>
            <a:spLocks noChangeShapeType="1"/>
          </p:cNvSpPr>
          <p:nvPr/>
        </p:nvSpPr>
        <p:spPr bwMode="auto">
          <a:xfrm flipH="1">
            <a:off x="2667000" y="2590800"/>
            <a:ext cx="381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67" name="Line 13"/>
          <p:cNvSpPr>
            <a:spLocks noChangeShapeType="1"/>
          </p:cNvSpPr>
          <p:nvPr/>
        </p:nvSpPr>
        <p:spPr bwMode="auto">
          <a:xfrm>
            <a:off x="2667000" y="2590800"/>
            <a:ext cx="0" cy="1524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68" name="Line 14"/>
          <p:cNvSpPr>
            <a:spLocks noChangeShapeType="1"/>
          </p:cNvSpPr>
          <p:nvPr/>
        </p:nvSpPr>
        <p:spPr bwMode="auto">
          <a:xfrm>
            <a:off x="2667000" y="411480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69" name="Line 15"/>
          <p:cNvSpPr>
            <a:spLocks noChangeShapeType="1"/>
          </p:cNvSpPr>
          <p:nvPr/>
        </p:nvSpPr>
        <p:spPr bwMode="auto">
          <a:xfrm>
            <a:off x="6705600" y="25908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70" name="Line 16"/>
          <p:cNvSpPr>
            <a:spLocks noChangeShapeType="1"/>
          </p:cNvSpPr>
          <p:nvPr/>
        </p:nvSpPr>
        <p:spPr bwMode="auto">
          <a:xfrm>
            <a:off x="5943600" y="25908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71" name="Text Box 17"/>
          <p:cNvSpPr txBox="1">
            <a:spLocks noChangeArrowheads="1"/>
          </p:cNvSpPr>
          <p:nvPr/>
        </p:nvSpPr>
        <p:spPr bwMode="auto">
          <a:xfrm>
            <a:off x="7315200" y="1371600"/>
            <a:ext cx="914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START</a:t>
            </a:r>
          </a:p>
        </p:txBody>
      </p:sp>
      <p:sp>
        <p:nvSpPr>
          <p:cNvPr id="96272" name="Line 18"/>
          <p:cNvSpPr>
            <a:spLocks noChangeShapeType="1"/>
          </p:cNvSpPr>
          <p:nvPr/>
        </p:nvSpPr>
        <p:spPr bwMode="auto">
          <a:xfrm flipH="1">
            <a:off x="6400800" y="1524000"/>
            <a:ext cx="838200" cy="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73" name="Line 19"/>
          <p:cNvSpPr>
            <a:spLocks noChangeShapeType="1"/>
          </p:cNvSpPr>
          <p:nvPr/>
        </p:nvSpPr>
        <p:spPr bwMode="auto">
          <a:xfrm>
            <a:off x="6400800" y="1524000"/>
            <a:ext cx="0" cy="53340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74" name="Line 20"/>
          <p:cNvSpPr>
            <a:spLocks noChangeShapeType="1"/>
          </p:cNvSpPr>
          <p:nvPr/>
        </p:nvSpPr>
        <p:spPr bwMode="auto">
          <a:xfrm flipH="1">
            <a:off x="1981200" y="2209800"/>
            <a:ext cx="1066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75" name="Text Box 21"/>
          <p:cNvSpPr txBox="1">
            <a:spLocks noChangeArrowheads="1"/>
          </p:cNvSpPr>
          <p:nvPr/>
        </p:nvSpPr>
        <p:spPr bwMode="auto">
          <a:xfrm>
            <a:off x="1524000" y="2057400"/>
            <a:ext cx="68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V</a:t>
            </a:r>
            <a:r>
              <a:rPr lang="en-US" sz="2000" baseline="-25000">
                <a:solidFill>
                  <a:schemeClr val="tx1">
                    <a:lumMod val="65000"/>
                    <a:lumOff val="35000"/>
                  </a:schemeClr>
                </a:solidFill>
                <a:latin typeface="Times New Roman" pitchFamily="18" charset="0"/>
                <a:cs typeface="Times New Roman" pitchFamily="18" charset="0"/>
              </a:rPr>
              <a:t>in</a:t>
            </a:r>
            <a:endParaRPr lang="en-US" sz="2000">
              <a:solidFill>
                <a:schemeClr val="tx1">
                  <a:lumMod val="65000"/>
                  <a:lumOff val="35000"/>
                </a:schemeClr>
              </a:solidFill>
              <a:latin typeface="Times New Roman" pitchFamily="18" charset="0"/>
              <a:cs typeface="Times New Roman" pitchFamily="18" charset="0"/>
            </a:endParaRPr>
          </a:p>
        </p:txBody>
      </p:sp>
      <p:sp>
        <p:nvSpPr>
          <p:cNvPr id="96276" name="Text Box 22"/>
          <p:cNvSpPr txBox="1">
            <a:spLocks noChangeArrowheads="1"/>
          </p:cNvSpPr>
          <p:nvPr/>
        </p:nvSpPr>
        <p:spPr bwMode="auto">
          <a:xfrm>
            <a:off x="2590800" y="1447800"/>
            <a:ext cx="160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Comparator</a:t>
            </a:r>
          </a:p>
        </p:txBody>
      </p:sp>
      <p:sp>
        <p:nvSpPr>
          <p:cNvPr id="96277" name="Line 23"/>
          <p:cNvSpPr>
            <a:spLocks noChangeShapeType="1"/>
          </p:cNvSpPr>
          <p:nvPr/>
        </p:nvSpPr>
        <p:spPr bwMode="auto">
          <a:xfrm>
            <a:off x="5867400" y="41910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78" name="Line 24"/>
          <p:cNvSpPr>
            <a:spLocks noChangeShapeType="1"/>
          </p:cNvSpPr>
          <p:nvPr/>
        </p:nvSpPr>
        <p:spPr bwMode="auto">
          <a:xfrm>
            <a:off x="6172200" y="41910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79" name="Line 25"/>
          <p:cNvSpPr>
            <a:spLocks noChangeShapeType="1"/>
          </p:cNvSpPr>
          <p:nvPr/>
        </p:nvSpPr>
        <p:spPr bwMode="auto">
          <a:xfrm>
            <a:off x="6477000" y="41910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80" name="Line 26"/>
          <p:cNvSpPr>
            <a:spLocks noChangeShapeType="1"/>
          </p:cNvSpPr>
          <p:nvPr/>
        </p:nvSpPr>
        <p:spPr bwMode="auto">
          <a:xfrm>
            <a:off x="6781800" y="41910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81" name="Text Box 27"/>
          <p:cNvSpPr txBox="1">
            <a:spLocks noChangeArrowheads="1"/>
          </p:cNvSpPr>
          <p:nvPr/>
        </p:nvSpPr>
        <p:spPr bwMode="auto">
          <a:xfrm>
            <a:off x="5486400" y="4572000"/>
            <a:ext cx="1828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Digital Output</a:t>
            </a:r>
          </a:p>
        </p:txBody>
      </p:sp>
      <p:sp>
        <p:nvSpPr>
          <p:cNvPr id="96282" name="Rectangle 28"/>
          <p:cNvSpPr>
            <a:spLocks noChangeArrowheads="1"/>
          </p:cNvSpPr>
          <p:nvPr/>
        </p:nvSpPr>
        <p:spPr bwMode="auto">
          <a:xfrm>
            <a:off x="7543800" y="2743200"/>
            <a:ext cx="762000" cy="457200"/>
          </a:xfrm>
          <a:prstGeom prst="rect">
            <a:avLst/>
          </a:prstGeom>
          <a:solidFill>
            <a:srgbClr val="FFFFCC"/>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83" name="Text Box 29"/>
          <p:cNvSpPr txBox="1">
            <a:spLocks noChangeArrowheads="1"/>
          </p:cNvSpPr>
          <p:nvPr/>
        </p:nvSpPr>
        <p:spPr bwMode="auto">
          <a:xfrm>
            <a:off x="7620000" y="2819400"/>
            <a:ext cx="685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solidFill>
                  <a:schemeClr val="tx1">
                    <a:lumMod val="65000"/>
                    <a:lumOff val="35000"/>
                  </a:schemeClr>
                </a:solidFill>
                <a:latin typeface="Times New Roman" pitchFamily="18" charset="0"/>
                <a:cs typeface="Times New Roman" pitchFamily="18" charset="0"/>
              </a:rPr>
              <a:t>clock</a:t>
            </a:r>
          </a:p>
        </p:txBody>
      </p:sp>
      <p:sp>
        <p:nvSpPr>
          <p:cNvPr id="96284" name="Line 30"/>
          <p:cNvSpPr>
            <a:spLocks noChangeShapeType="1"/>
          </p:cNvSpPr>
          <p:nvPr/>
        </p:nvSpPr>
        <p:spPr bwMode="auto">
          <a:xfrm>
            <a:off x="7924800" y="3200400"/>
            <a:ext cx="0" cy="685800"/>
          </a:xfrm>
          <a:prstGeom prst="line">
            <a:avLst/>
          </a:prstGeom>
          <a:noFill/>
          <a:ln w="952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85" name="Line 31"/>
          <p:cNvSpPr>
            <a:spLocks noChangeShapeType="1"/>
          </p:cNvSpPr>
          <p:nvPr/>
        </p:nvSpPr>
        <p:spPr bwMode="auto">
          <a:xfrm flipH="1">
            <a:off x="7162800" y="3886200"/>
            <a:ext cx="762000" cy="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86" name="Line 32"/>
          <p:cNvSpPr>
            <a:spLocks noChangeShapeType="1"/>
          </p:cNvSpPr>
          <p:nvPr/>
        </p:nvSpPr>
        <p:spPr bwMode="auto">
          <a:xfrm>
            <a:off x="7162800" y="2362200"/>
            <a:ext cx="685800" cy="0"/>
          </a:xfrm>
          <a:prstGeom prst="line">
            <a:avLst/>
          </a:prstGeom>
          <a:noFill/>
          <a:ln w="952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87" name="Line 33"/>
          <p:cNvSpPr>
            <a:spLocks noChangeShapeType="1"/>
          </p:cNvSpPr>
          <p:nvPr/>
        </p:nvSpPr>
        <p:spPr bwMode="auto">
          <a:xfrm>
            <a:off x="7848600" y="2362200"/>
            <a:ext cx="0" cy="38100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88" name="Line 34"/>
          <p:cNvSpPr>
            <a:spLocks noChangeShapeType="1"/>
          </p:cNvSpPr>
          <p:nvPr/>
        </p:nvSpPr>
        <p:spPr bwMode="auto">
          <a:xfrm flipH="1">
            <a:off x="4343400" y="3886200"/>
            <a:ext cx="1371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251" name="Line 35"/>
          <p:cNvSpPr>
            <a:spLocks noChangeShapeType="1"/>
          </p:cNvSpPr>
          <p:nvPr/>
        </p:nvSpPr>
        <p:spPr bwMode="auto">
          <a:xfrm>
            <a:off x="7924800" y="3200400"/>
            <a:ext cx="0" cy="6858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252" name="Line 36"/>
          <p:cNvSpPr>
            <a:spLocks noChangeShapeType="1"/>
          </p:cNvSpPr>
          <p:nvPr/>
        </p:nvSpPr>
        <p:spPr bwMode="auto">
          <a:xfrm flipH="1">
            <a:off x="7162800" y="3886200"/>
            <a:ext cx="762000"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91" name="Rectangle 10"/>
          <p:cNvSpPr>
            <a:spLocks noChangeArrowheads="1"/>
          </p:cNvSpPr>
          <p:nvPr/>
        </p:nvSpPr>
        <p:spPr bwMode="auto">
          <a:xfrm>
            <a:off x="5562600" y="2133600"/>
            <a:ext cx="1600200" cy="457200"/>
          </a:xfrm>
          <a:prstGeom prst="rect">
            <a:avLst/>
          </a:prstGeom>
          <a:solidFill>
            <a:srgbClr val="FFFFCC"/>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6292" name="Text Box 5"/>
          <p:cNvSpPr txBox="1">
            <a:spLocks noChangeArrowheads="1"/>
          </p:cNvSpPr>
          <p:nvPr/>
        </p:nvSpPr>
        <p:spPr bwMode="auto">
          <a:xfrm>
            <a:off x="5791200" y="2239963"/>
            <a:ext cx="1143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solidFill>
                  <a:schemeClr val="tx1">
                    <a:lumMod val="65000"/>
                    <a:lumOff val="35000"/>
                  </a:schemeClr>
                </a:solidFill>
                <a:latin typeface="Times New Roman" pitchFamily="18" charset="0"/>
                <a:cs typeface="Times New Roman" pitchFamily="18" charset="0"/>
              </a:rPr>
              <a:t>Control Logic</a:t>
            </a:r>
          </a:p>
        </p:txBody>
      </p:sp>
      <p:sp>
        <p:nvSpPr>
          <p:cNvPr id="96293" name="Line 37"/>
          <p:cNvSpPr>
            <a:spLocks noChangeShapeType="1"/>
          </p:cNvSpPr>
          <p:nvPr/>
        </p:nvSpPr>
        <p:spPr bwMode="auto">
          <a:xfrm flipH="1">
            <a:off x="4419600" y="3886200"/>
            <a:ext cx="1295400"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3522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25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51" grpId="0" animBg="1"/>
      <p:bldP spid="92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fontAlgn="auto">
              <a:spcAft>
                <a:spcPts val="0"/>
              </a:spcAft>
              <a:defRPr/>
            </a:pPr>
            <a:r>
              <a:rPr lang="en-US" sz="2800" dirty="0" smtClean="0">
                <a:latin typeface="Times New Roman" pitchFamily="18" charset="0"/>
                <a:cs typeface="Times New Roman" pitchFamily="18" charset="0"/>
              </a:rPr>
              <a:t>Analog Signals</a:t>
            </a:r>
          </a:p>
        </p:txBody>
      </p:sp>
      <p:sp>
        <p:nvSpPr>
          <p:cNvPr id="73731" name="Rectangle 3"/>
          <p:cNvSpPr>
            <a:spLocks noGrp="1" noChangeArrowheads="1"/>
          </p:cNvSpPr>
          <p:nvPr>
            <p:ph idx="1"/>
          </p:nvPr>
        </p:nvSpPr>
        <p:spPr/>
        <p:txBody>
          <a:bodyPr>
            <a:normAutofit/>
          </a:bodyPr>
          <a:lstStyle/>
          <a:p>
            <a:pPr>
              <a:lnSpc>
                <a:spcPct val="90000"/>
              </a:lnSpc>
              <a:buFont typeface="Wingdings" pitchFamily="2" charset="2"/>
              <a:buNone/>
            </a:pPr>
            <a:r>
              <a:rPr lang="en-US" sz="2400" dirty="0" smtClean="0">
                <a:latin typeface="Times New Roman" pitchFamily="18" charset="0"/>
                <a:cs typeface="Times New Roman" pitchFamily="18" charset="0"/>
              </a:rPr>
              <a:t>Analog signals – directly measurable quantities in terms of some other quantity</a:t>
            </a:r>
          </a:p>
          <a:p>
            <a:pPr>
              <a:lnSpc>
                <a:spcPct val="90000"/>
              </a:lnSpc>
              <a:buFont typeface="Wingdings" pitchFamily="2" charset="2"/>
              <a:buNone/>
            </a:pPr>
            <a:r>
              <a:rPr lang="en-US" sz="2400" u="sng" dirty="0" smtClean="0">
                <a:latin typeface="Times New Roman" pitchFamily="18" charset="0"/>
                <a:cs typeface="Times New Roman" pitchFamily="18" charset="0"/>
              </a:rPr>
              <a:t>Examples:</a:t>
            </a:r>
          </a:p>
          <a:p>
            <a:pPr>
              <a:lnSpc>
                <a:spcPct val="90000"/>
              </a:lnSpc>
            </a:pPr>
            <a:r>
              <a:rPr lang="en-US" sz="2400" dirty="0" smtClean="0">
                <a:latin typeface="Times New Roman" pitchFamily="18" charset="0"/>
                <a:cs typeface="Times New Roman" pitchFamily="18" charset="0"/>
              </a:rPr>
              <a:t>Thermometer – mercury height rises as temperature rises</a:t>
            </a:r>
          </a:p>
          <a:p>
            <a:pPr>
              <a:lnSpc>
                <a:spcPct val="90000"/>
              </a:lnSpc>
            </a:pPr>
            <a:r>
              <a:rPr lang="en-US" sz="2400" dirty="0" smtClean="0">
                <a:latin typeface="Times New Roman" pitchFamily="18" charset="0"/>
                <a:cs typeface="Times New Roman" pitchFamily="18" charset="0"/>
              </a:rPr>
              <a:t>Car Speedometer – Needle moves farther right as you accelerate</a:t>
            </a:r>
          </a:p>
          <a:p>
            <a:pPr>
              <a:lnSpc>
                <a:spcPct val="90000"/>
              </a:lnSpc>
            </a:pPr>
            <a:r>
              <a:rPr lang="en-US" sz="2400" dirty="0" smtClean="0">
                <a:latin typeface="Times New Roman" pitchFamily="18" charset="0"/>
                <a:cs typeface="Times New Roman" pitchFamily="18" charset="0"/>
              </a:rPr>
              <a:t>Stereo – Volume increases as you turn the knob.</a:t>
            </a:r>
          </a:p>
        </p:txBody>
      </p:sp>
    </p:spTree>
    <p:extLst>
      <p:ext uri="{BB962C8B-B14F-4D97-AF65-F5344CB8AC3E}">
        <p14:creationId xmlns:p14="http://schemas.microsoft.com/office/powerpoint/2010/main" val="10267349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rot="5400000">
            <a:off x="2552700" y="2673350"/>
            <a:ext cx="838200" cy="914400"/>
          </a:xfrm>
          <a:prstGeom prst="flowChartExtra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83" name="Text Box 3"/>
          <p:cNvSpPr txBox="1">
            <a:spLocks noChangeArrowheads="1"/>
          </p:cNvSpPr>
          <p:nvPr/>
        </p:nvSpPr>
        <p:spPr bwMode="auto">
          <a:xfrm>
            <a:off x="5334000" y="2940050"/>
            <a:ext cx="190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imes New Roman" pitchFamily="18" charset="0"/>
                <a:cs typeface="Times New Roman" pitchFamily="18" charset="0"/>
              </a:rPr>
              <a:t>Control Logic</a:t>
            </a:r>
          </a:p>
        </p:txBody>
      </p:sp>
      <p:sp>
        <p:nvSpPr>
          <p:cNvPr id="97284" name="Text Box 4"/>
          <p:cNvSpPr txBox="1">
            <a:spLocks noChangeArrowheads="1"/>
          </p:cNvSpPr>
          <p:nvPr/>
        </p:nvSpPr>
        <p:spPr bwMode="auto">
          <a:xfrm>
            <a:off x="2971800" y="4646613"/>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imes New Roman" pitchFamily="18" charset="0"/>
                <a:cs typeface="Times New Roman" pitchFamily="18" charset="0"/>
              </a:rPr>
              <a:t>D A  C </a:t>
            </a:r>
          </a:p>
        </p:txBody>
      </p:sp>
      <p:sp>
        <p:nvSpPr>
          <p:cNvPr id="97285" name="Text Box 5"/>
          <p:cNvSpPr txBox="1">
            <a:spLocks noChangeArrowheads="1"/>
          </p:cNvSpPr>
          <p:nvPr/>
        </p:nvSpPr>
        <p:spPr bwMode="auto">
          <a:xfrm>
            <a:off x="5486400" y="449421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imes New Roman" pitchFamily="18" charset="0"/>
                <a:cs typeface="Times New Roman" pitchFamily="18" charset="0"/>
              </a:rPr>
              <a:t>Counter</a:t>
            </a:r>
          </a:p>
        </p:txBody>
      </p:sp>
      <p:sp>
        <p:nvSpPr>
          <p:cNvPr id="97286" name="Rectangle 6"/>
          <p:cNvSpPr>
            <a:spLocks noChangeArrowheads="1"/>
          </p:cNvSpPr>
          <p:nvPr/>
        </p:nvSpPr>
        <p:spPr bwMode="auto">
          <a:xfrm>
            <a:off x="2667000" y="4311650"/>
            <a:ext cx="1143000" cy="990600"/>
          </a:xfrm>
          <a:prstGeom prst="rect">
            <a:avLst/>
          </a:prstGeom>
          <a:noFill/>
          <a:ln w="952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87" name="Rectangle 7"/>
          <p:cNvSpPr>
            <a:spLocks noChangeArrowheads="1"/>
          </p:cNvSpPr>
          <p:nvPr/>
        </p:nvSpPr>
        <p:spPr bwMode="auto">
          <a:xfrm>
            <a:off x="5181600" y="4387850"/>
            <a:ext cx="1371600" cy="533400"/>
          </a:xfrm>
          <a:prstGeom prst="rect">
            <a:avLst/>
          </a:prstGeom>
          <a:noFill/>
          <a:ln w="952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88" name="Rectangle 8"/>
          <p:cNvSpPr>
            <a:spLocks noChangeArrowheads="1"/>
          </p:cNvSpPr>
          <p:nvPr/>
        </p:nvSpPr>
        <p:spPr bwMode="auto">
          <a:xfrm>
            <a:off x="5029200" y="2863850"/>
            <a:ext cx="16002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89" name="Line 9"/>
          <p:cNvSpPr>
            <a:spLocks noChangeShapeType="1"/>
          </p:cNvSpPr>
          <p:nvPr/>
        </p:nvSpPr>
        <p:spPr bwMode="auto">
          <a:xfrm>
            <a:off x="3429000" y="3092450"/>
            <a:ext cx="1600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90" name="Line 10"/>
          <p:cNvSpPr>
            <a:spLocks noChangeShapeType="1"/>
          </p:cNvSpPr>
          <p:nvPr/>
        </p:nvSpPr>
        <p:spPr bwMode="auto">
          <a:xfrm flipH="1">
            <a:off x="2133600" y="3321050"/>
            <a:ext cx="3810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91" name="Line 11"/>
          <p:cNvSpPr>
            <a:spLocks noChangeShapeType="1"/>
          </p:cNvSpPr>
          <p:nvPr/>
        </p:nvSpPr>
        <p:spPr bwMode="auto">
          <a:xfrm>
            <a:off x="2133600" y="3321050"/>
            <a:ext cx="0" cy="1524000"/>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92" name="Line 12"/>
          <p:cNvSpPr>
            <a:spLocks noChangeShapeType="1"/>
          </p:cNvSpPr>
          <p:nvPr/>
        </p:nvSpPr>
        <p:spPr bwMode="auto">
          <a:xfrm>
            <a:off x="2133600" y="4845050"/>
            <a:ext cx="5334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93" name="Line 13"/>
          <p:cNvSpPr>
            <a:spLocks noChangeShapeType="1"/>
          </p:cNvSpPr>
          <p:nvPr/>
        </p:nvSpPr>
        <p:spPr bwMode="auto">
          <a:xfrm>
            <a:off x="6172200" y="332105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94" name="Line 14"/>
          <p:cNvSpPr>
            <a:spLocks noChangeShapeType="1"/>
          </p:cNvSpPr>
          <p:nvPr/>
        </p:nvSpPr>
        <p:spPr bwMode="auto">
          <a:xfrm>
            <a:off x="5410200" y="332105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95" name="Text Box 15"/>
          <p:cNvSpPr txBox="1">
            <a:spLocks noChangeArrowheads="1"/>
          </p:cNvSpPr>
          <p:nvPr/>
        </p:nvSpPr>
        <p:spPr bwMode="auto">
          <a:xfrm>
            <a:off x="6781800" y="21018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START</a:t>
            </a:r>
            <a:endParaRPr lang="en-US">
              <a:solidFill>
                <a:schemeClr val="tx1">
                  <a:lumMod val="65000"/>
                  <a:lumOff val="35000"/>
                </a:schemeClr>
              </a:solidFill>
              <a:latin typeface="Times New Roman" pitchFamily="18" charset="0"/>
              <a:cs typeface="Times New Roman" pitchFamily="18" charset="0"/>
            </a:endParaRPr>
          </a:p>
        </p:txBody>
      </p:sp>
      <p:sp>
        <p:nvSpPr>
          <p:cNvPr id="97296" name="Line 16"/>
          <p:cNvSpPr>
            <a:spLocks noChangeShapeType="1"/>
          </p:cNvSpPr>
          <p:nvPr/>
        </p:nvSpPr>
        <p:spPr bwMode="auto">
          <a:xfrm flipH="1">
            <a:off x="5867400" y="2254250"/>
            <a:ext cx="838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97" name="Line 17"/>
          <p:cNvSpPr>
            <a:spLocks noChangeShapeType="1"/>
          </p:cNvSpPr>
          <p:nvPr/>
        </p:nvSpPr>
        <p:spPr bwMode="auto">
          <a:xfrm>
            <a:off x="5867400" y="2254250"/>
            <a:ext cx="0" cy="533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98" name="Line 18"/>
          <p:cNvSpPr>
            <a:spLocks noChangeShapeType="1"/>
          </p:cNvSpPr>
          <p:nvPr/>
        </p:nvSpPr>
        <p:spPr bwMode="auto">
          <a:xfrm flipH="1">
            <a:off x="1447800" y="2940050"/>
            <a:ext cx="10668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299" name="Text Box 19"/>
          <p:cNvSpPr txBox="1">
            <a:spLocks noChangeArrowheads="1"/>
          </p:cNvSpPr>
          <p:nvPr/>
        </p:nvSpPr>
        <p:spPr bwMode="auto">
          <a:xfrm>
            <a:off x="990600" y="278765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V</a:t>
            </a:r>
            <a:r>
              <a:rPr lang="en-US" baseline="-25000">
                <a:solidFill>
                  <a:schemeClr val="tx1">
                    <a:lumMod val="65000"/>
                    <a:lumOff val="35000"/>
                  </a:schemeClr>
                </a:solidFill>
                <a:latin typeface="Times New Roman" pitchFamily="18" charset="0"/>
                <a:cs typeface="Times New Roman" pitchFamily="18" charset="0"/>
              </a:rPr>
              <a:t>in</a:t>
            </a:r>
            <a:endParaRPr lang="en-US">
              <a:solidFill>
                <a:schemeClr val="tx1">
                  <a:lumMod val="65000"/>
                  <a:lumOff val="35000"/>
                </a:schemeClr>
              </a:solidFill>
              <a:latin typeface="Times New Roman" pitchFamily="18" charset="0"/>
              <a:cs typeface="Times New Roman" pitchFamily="18" charset="0"/>
            </a:endParaRPr>
          </a:p>
        </p:txBody>
      </p:sp>
      <p:sp>
        <p:nvSpPr>
          <p:cNvPr id="97300" name="Text Box 20"/>
          <p:cNvSpPr txBox="1">
            <a:spLocks noChangeArrowheads="1"/>
          </p:cNvSpPr>
          <p:nvPr/>
        </p:nvSpPr>
        <p:spPr bwMode="auto">
          <a:xfrm>
            <a:off x="2057400" y="217805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Comparator</a:t>
            </a:r>
          </a:p>
        </p:txBody>
      </p:sp>
      <p:sp>
        <p:nvSpPr>
          <p:cNvPr id="97301" name="Line 21"/>
          <p:cNvSpPr>
            <a:spLocks noChangeShapeType="1"/>
          </p:cNvSpPr>
          <p:nvPr/>
        </p:nvSpPr>
        <p:spPr bwMode="auto">
          <a:xfrm>
            <a:off x="5334000" y="4921250"/>
            <a:ext cx="0" cy="30480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02" name="Line 22"/>
          <p:cNvSpPr>
            <a:spLocks noChangeShapeType="1"/>
          </p:cNvSpPr>
          <p:nvPr/>
        </p:nvSpPr>
        <p:spPr bwMode="auto">
          <a:xfrm>
            <a:off x="5638800" y="4921250"/>
            <a:ext cx="0" cy="30480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03" name="Line 23"/>
          <p:cNvSpPr>
            <a:spLocks noChangeShapeType="1"/>
          </p:cNvSpPr>
          <p:nvPr/>
        </p:nvSpPr>
        <p:spPr bwMode="auto">
          <a:xfrm>
            <a:off x="5943600" y="4921250"/>
            <a:ext cx="0" cy="30480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04" name="Line 24"/>
          <p:cNvSpPr>
            <a:spLocks noChangeShapeType="1"/>
          </p:cNvSpPr>
          <p:nvPr/>
        </p:nvSpPr>
        <p:spPr bwMode="auto">
          <a:xfrm>
            <a:off x="6248400" y="4921250"/>
            <a:ext cx="0" cy="30480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05" name="Text Box 25"/>
          <p:cNvSpPr txBox="1">
            <a:spLocks noChangeArrowheads="1"/>
          </p:cNvSpPr>
          <p:nvPr/>
        </p:nvSpPr>
        <p:spPr bwMode="auto">
          <a:xfrm>
            <a:off x="4953000" y="530225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Digital Output</a:t>
            </a:r>
          </a:p>
        </p:txBody>
      </p:sp>
      <p:sp>
        <p:nvSpPr>
          <p:cNvPr id="97306" name="Rectangle 26"/>
          <p:cNvSpPr>
            <a:spLocks noChangeArrowheads="1"/>
          </p:cNvSpPr>
          <p:nvPr/>
        </p:nvSpPr>
        <p:spPr bwMode="auto">
          <a:xfrm>
            <a:off x="7010400" y="3473450"/>
            <a:ext cx="7620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07" name="Text Box 27"/>
          <p:cNvSpPr txBox="1">
            <a:spLocks noChangeArrowheads="1"/>
          </p:cNvSpPr>
          <p:nvPr/>
        </p:nvSpPr>
        <p:spPr bwMode="auto">
          <a:xfrm>
            <a:off x="7086600" y="354965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clock</a:t>
            </a:r>
          </a:p>
        </p:txBody>
      </p:sp>
      <p:sp>
        <p:nvSpPr>
          <p:cNvPr id="97308" name="Line 28"/>
          <p:cNvSpPr>
            <a:spLocks noChangeShapeType="1"/>
          </p:cNvSpPr>
          <p:nvPr/>
        </p:nvSpPr>
        <p:spPr bwMode="auto">
          <a:xfrm>
            <a:off x="7391400" y="3930650"/>
            <a:ext cx="0" cy="685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09" name="Line 29"/>
          <p:cNvSpPr>
            <a:spLocks noChangeShapeType="1"/>
          </p:cNvSpPr>
          <p:nvPr/>
        </p:nvSpPr>
        <p:spPr bwMode="auto">
          <a:xfrm flipH="1">
            <a:off x="6629400" y="4616450"/>
            <a:ext cx="762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10" name="Line 30"/>
          <p:cNvSpPr>
            <a:spLocks noChangeShapeType="1"/>
          </p:cNvSpPr>
          <p:nvPr/>
        </p:nvSpPr>
        <p:spPr bwMode="auto">
          <a:xfrm>
            <a:off x="6629400" y="3092450"/>
            <a:ext cx="685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11" name="Line 31"/>
          <p:cNvSpPr>
            <a:spLocks noChangeShapeType="1"/>
          </p:cNvSpPr>
          <p:nvPr/>
        </p:nvSpPr>
        <p:spPr bwMode="auto">
          <a:xfrm>
            <a:off x="7315200" y="3092450"/>
            <a:ext cx="0" cy="3810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12" name="Line 32"/>
          <p:cNvSpPr>
            <a:spLocks noChangeShapeType="1"/>
          </p:cNvSpPr>
          <p:nvPr/>
        </p:nvSpPr>
        <p:spPr bwMode="auto">
          <a:xfrm flipH="1">
            <a:off x="3810000" y="4616450"/>
            <a:ext cx="1371600" cy="0"/>
          </a:xfrm>
          <a:prstGeom prst="line">
            <a:avLst/>
          </a:prstGeom>
          <a:noFill/>
          <a:ln w="952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13" name="Text Box 33"/>
          <p:cNvSpPr txBox="1">
            <a:spLocks noChangeArrowheads="1"/>
          </p:cNvSpPr>
          <p:nvPr/>
        </p:nvSpPr>
        <p:spPr bwMode="auto">
          <a:xfrm>
            <a:off x="533400" y="381000"/>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000">
              <a:solidFill>
                <a:schemeClr val="tx1">
                  <a:lumMod val="65000"/>
                  <a:lumOff val="35000"/>
                </a:schemeClr>
              </a:solidFill>
              <a:latin typeface="Times New Roman" pitchFamily="18" charset="0"/>
              <a:cs typeface="Times New Roman" pitchFamily="18" charset="0"/>
            </a:endParaRPr>
          </a:p>
        </p:txBody>
      </p:sp>
      <p:sp>
        <p:nvSpPr>
          <p:cNvPr id="97314" name="Text Box 34"/>
          <p:cNvSpPr txBox="1">
            <a:spLocks noChangeArrowheads="1"/>
          </p:cNvSpPr>
          <p:nvPr/>
        </p:nvSpPr>
        <p:spPr bwMode="auto">
          <a:xfrm>
            <a:off x="457200" y="304800"/>
            <a:ext cx="830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As the ramp voltage increases to the comparator, it rises closer and closer to V</a:t>
            </a:r>
            <a:r>
              <a:rPr lang="en-US" sz="2000" baseline="-25000">
                <a:solidFill>
                  <a:schemeClr val="tx1">
                    <a:lumMod val="65000"/>
                    <a:lumOff val="35000"/>
                  </a:schemeClr>
                </a:solidFill>
                <a:latin typeface="Times New Roman" pitchFamily="18" charset="0"/>
                <a:cs typeface="Times New Roman" pitchFamily="18" charset="0"/>
              </a:rPr>
              <a:t>in</a:t>
            </a:r>
            <a:r>
              <a:rPr lang="en-US" sz="2000">
                <a:solidFill>
                  <a:schemeClr val="tx1">
                    <a:lumMod val="65000"/>
                    <a:lumOff val="35000"/>
                  </a:schemeClr>
                </a:solidFill>
                <a:latin typeface="Times New Roman" pitchFamily="18" charset="0"/>
                <a:cs typeface="Times New Roman" pitchFamily="18" charset="0"/>
              </a:rPr>
              <a:t> at which point the comparator shifts states</a:t>
            </a:r>
          </a:p>
        </p:txBody>
      </p:sp>
      <p:sp>
        <p:nvSpPr>
          <p:cNvPr id="97315" name="Line 35"/>
          <p:cNvSpPr>
            <a:spLocks noChangeShapeType="1"/>
          </p:cNvSpPr>
          <p:nvPr/>
        </p:nvSpPr>
        <p:spPr bwMode="auto">
          <a:xfrm flipV="1">
            <a:off x="838200" y="44958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16" name="Line 36"/>
          <p:cNvSpPr>
            <a:spLocks noChangeShapeType="1"/>
          </p:cNvSpPr>
          <p:nvPr/>
        </p:nvSpPr>
        <p:spPr bwMode="auto">
          <a:xfrm>
            <a:off x="838200" y="44958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17" name="Line 37"/>
          <p:cNvSpPr>
            <a:spLocks noChangeShapeType="1"/>
          </p:cNvSpPr>
          <p:nvPr/>
        </p:nvSpPr>
        <p:spPr bwMode="auto">
          <a:xfrm flipV="1">
            <a:off x="1143000" y="41910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18" name="Line 38"/>
          <p:cNvSpPr>
            <a:spLocks noChangeShapeType="1"/>
          </p:cNvSpPr>
          <p:nvPr/>
        </p:nvSpPr>
        <p:spPr bwMode="auto">
          <a:xfrm>
            <a:off x="1143000" y="41910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19" name="Line 39"/>
          <p:cNvSpPr>
            <a:spLocks noChangeShapeType="1"/>
          </p:cNvSpPr>
          <p:nvPr/>
        </p:nvSpPr>
        <p:spPr bwMode="auto">
          <a:xfrm flipV="1">
            <a:off x="1447800" y="38862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20" name="Line 40"/>
          <p:cNvSpPr>
            <a:spLocks noChangeShapeType="1"/>
          </p:cNvSpPr>
          <p:nvPr/>
        </p:nvSpPr>
        <p:spPr bwMode="auto">
          <a:xfrm>
            <a:off x="1447800" y="38862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21" name="Line 41"/>
          <p:cNvSpPr>
            <a:spLocks noChangeShapeType="1"/>
          </p:cNvSpPr>
          <p:nvPr/>
        </p:nvSpPr>
        <p:spPr bwMode="auto">
          <a:xfrm flipV="1">
            <a:off x="533400" y="48006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22" name="Line 42"/>
          <p:cNvSpPr>
            <a:spLocks noChangeShapeType="1"/>
          </p:cNvSpPr>
          <p:nvPr/>
        </p:nvSpPr>
        <p:spPr bwMode="auto">
          <a:xfrm>
            <a:off x="533400" y="48006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7323" name="Line 43"/>
          <p:cNvSpPr>
            <a:spLocks noChangeShapeType="1"/>
          </p:cNvSpPr>
          <p:nvPr/>
        </p:nvSpPr>
        <p:spPr bwMode="auto">
          <a:xfrm>
            <a:off x="381000" y="5105400"/>
            <a:ext cx="1371600" cy="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91458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09600" y="457200"/>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When the ramp voltage exceeds V</a:t>
            </a:r>
            <a:r>
              <a:rPr lang="en-US" sz="2000" baseline="-25000">
                <a:solidFill>
                  <a:schemeClr val="tx1">
                    <a:lumMod val="65000"/>
                    <a:lumOff val="35000"/>
                  </a:schemeClr>
                </a:solidFill>
                <a:latin typeface="Times New Roman" pitchFamily="18" charset="0"/>
                <a:cs typeface="Times New Roman" pitchFamily="18" charset="0"/>
              </a:rPr>
              <a:t>in</a:t>
            </a:r>
            <a:r>
              <a:rPr lang="en-US" sz="2000">
                <a:solidFill>
                  <a:schemeClr val="tx1">
                    <a:lumMod val="65000"/>
                    <a:lumOff val="35000"/>
                  </a:schemeClr>
                </a:solidFill>
                <a:latin typeface="Times New Roman" pitchFamily="18" charset="0"/>
                <a:cs typeface="Times New Roman" pitchFamily="18" charset="0"/>
              </a:rPr>
              <a:t> , the comparator output shifts which signals the control logic to turn off the clock</a:t>
            </a:r>
          </a:p>
        </p:txBody>
      </p:sp>
      <p:sp>
        <p:nvSpPr>
          <p:cNvPr id="11267" name="Line 3"/>
          <p:cNvSpPr>
            <a:spLocks noChangeShapeType="1"/>
          </p:cNvSpPr>
          <p:nvPr/>
        </p:nvSpPr>
        <p:spPr bwMode="auto">
          <a:xfrm>
            <a:off x="1295400" y="2819400"/>
            <a:ext cx="0" cy="3124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68" name="Line 4"/>
          <p:cNvSpPr>
            <a:spLocks noChangeShapeType="1"/>
          </p:cNvSpPr>
          <p:nvPr/>
        </p:nvSpPr>
        <p:spPr bwMode="auto">
          <a:xfrm>
            <a:off x="1295400" y="5943600"/>
            <a:ext cx="5715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69" name="Line 5"/>
          <p:cNvSpPr>
            <a:spLocks noChangeShapeType="1"/>
          </p:cNvSpPr>
          <p:nvPr/>
        </p:nvSpPr>
        <p:spPr bwMode="auto">
          <a:xfrm flipV="1">
            <a:off x="1905000" y="53340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70" name="Line 6"/>
          <p:cNvSpPr>
            <a:spLocks noChangeShapeType="1"/>
          </p:cNvSpPr>
          <p:nvPr/>
        </p:nvSpPr>
        <p:spPr bwMode="auto">
          <a:xfrm>
            <a:off x="1905000" y="53340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71" name="Line 7"/>
          <p:cNvSpPr>
            <a:spLocks noChangeShapeType="1"/>
          </p:cNvSpPr>
          <p:nvPr/>
        </p:nvSpPr>
        <p:spPr bwMode="auto">
          <a:xfrm flipV="1">
            <a:off x="2209800" y="50292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72" name="Line 8"/>
          <p:cNvSpPr>
            <a:spLocks noChangeShapeType="1"/>
          </p:cNvSpPr>
          <p:nvPr/>
        </p:nvSpPr>
        <p:spPr bwMode="auto">
          <a:xfrm>
            <a:off x="2209800" y="50292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73" name="Line 9"/>
          <p:cNvSpPr>
            <a:spLocks noChangeShapeType="1"/>
          </p:cNvSpPr>
          <p:nvPr/>
        </p:nvSpPr>
        <p:spPr bwMode="auto">
          <a:xfrm flipV="1">
            <a:off x="2514600" y="47244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74" name="Line 10"/>
          <p:cNvSpPr>
            <a:spLocks noChangeShapeType="1"/>
          </p:cNvSpPr>
          <p:nvPr/>
        </p:nvSpPr>
        <p:spPr bwMode="auto">
          <a:xfrm>
            <a:off x="2514600" y="47244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75" name="Line 11"/>
          <p:cNvSpPr>
            <a:spLocks noChangeShapeType="1"/>
          </p:cNvSpPr>
          <p:nvPr/>
        </p:nvSpPr>
        <p:spPr bwMode="auto">
          <a:xfrm flipV="1">
            <a:off x="1600200" y="56388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76" name="Line 12"/>
          <p:cNvSpPr>
            <a:spLocks noChangeShapeType="1"/>
          </p:cNvSpPr>
          <p:nvPr/>
        </p:nvSpPr>
        <p:spPr bwMode="auto">
          <a:xfrm>
            <a:off x="1600200" y="56388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77" name="Line 13"/>
          <p:cNvSpPr>
            <a:spLocks noChangeShapeType="1"/>
          </p:cNvSpPr>
          <p:nvPr/>
        </p:nvSpPr>
        <p:spPr bwMode="auto">
          <a:xfrm flipV="1">
            <a:off x="3124200" y="41148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78" name="Line 14"/>
          <p:cNvSpPr>
            <a:spLocks noChangeShapeType="1"/>
          </p:cNvSpPr>
          <p:nvPr/>
        </p:nvSpPr>
        <p:spPr bwMode="auto">
          <a:xfrm>
            <a:off x="3124200" y="41148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79" name="Line 15"/>
          <p:cNvSpPr>
            <a:spLocks noChangeShapeType="1"/>
          </p:cNvSpPr>
          <p:nvPr/>
        </p:nvSpPr>
        <p:spPr bwMode="auto">
          <a:xfrm flipV="1">
            <a:off x="3429000" y="38100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80" name="Line 16"/>
          <p:cNvSpPr>
            <a:spLocks noChangeShapeType="1"/>
          </p:cNvSpPr>
          <p:nvPr/>
        </p:nvSpPr>
        <p:spPr bwMode="auto">
          <a:xfrm>
            <a:off x="3429000" y="38100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81" name="Line 17"/>
          <p:cNvSpPr>
            <a:spLocks noChangeShapeType="1"/>
          </p:cNvSpPr>
          <p:nvPr/>
        </p:nvSpPr>
        <p:spPr bwMode="auto">
          <a:xfrm flipV="1">
            <a:off x="3733800" y="35052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82" name="Line 18"/>
          <p:cNvSpPr>
            <a:spLocks noChangeShapeType="1"/>
          </p:cNvSpPr>
          <p:nvPr/>
        </p:nvSpPr>
        <p:spPr bwMode="auto">
          <a:xfrm>
            <a:off x="3733800" y="35052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83" name="Line 19"/>
          <p:cNvSpPr>
            <a:spLocks noChangeShapeType="1"/>
          </p:cNvSpPr>
          <p:nvPr/>
        </p:nvSpPr>
        <p:spPr bwMode="auto">
          <a:xfrm flipV="1">
            <a:off x="2819400" y="4419600"/>
            <a:ext cx="0" cy="30480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84" name="Line 20"/>
          <p:cNvSpPr>
            <a:spLocks noChangeShapeType="1"/>
          </p:cNvSpPr>
          <p:nvPr/>
        </p:nvSpPr>
        <p:spPr bwMode="auto">
          <a:xfrm>
            <a:off x="2819400" y="4419600"/>
            <a:ext cx="304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85" name="Line 21"/>
          <p:cNvSpPr>
            <a:spLocks noChangeShapeType="1"/>
          </p:cNvSpPr>
          <p:nvPr/>
        </p:nvSpPr>
        <p:spPr bwMode="auto">
          <a:xfrm>
            <a:off x="3733800" y="3810000"/>
            <a:ext cx="0" cy="213360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86" name="Line 22"/>
          <p:cNvSpPr>
            <a:spLocks noChangeShapeType="1"/>
          </p:cNvSpPr>
          <p:nvPr/>
        </p:nvSpPr>
        <p:spPr bwMode="auto">
          <a:xfrm flipH="1">
            <a:off x="1295400" y="3810000"/>
            <a:ext cx="2133600" cy="0"/>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87" name="Text Box 23"/>
          <p:cNvSpPr txBox="1">
            <a:spLocks noChangeArrowheads="1"/>
          </p:cNvSpPr>
          <p:nvPr/>
        </p:nvSpPr>
        <p:spPr bwMode="auto">
          <a:xfrm>
            <a:off x="762000" y="35655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V</a:t>
            </a:r>
            <a:r>
              <a:rPr lang="en-US" sz="2000" baseline="-25000">
                <a:solidFill>
                  <a:schemeClr val="tx1">
                    <a:lumMod val="65000"/>
                    <a:lumOff val="35000"/>
                  </a:schemeClr>
                </a:solidFill>
                <a:latin typeface="Times New Roman" pitchFamily="18" charset="0"/>
                <a:cs typeface="Times New Roman" pitchFamily="18" charset="0"/>
              </a:rPr>
              <a:t>in</a:t>
            </a:r>
          </a:p>
        </p:txBody>
      </p:sp>
      <p:sp>
        <p:nvSpPr>
          <p:cNvPr id="11288" name="Text Box 24"/>
          <p:cNvSpPr txBox="1">
            <a:spLocks noChangeArrowheads="1"/>
          </p:cNvSpPr>
          <p:nvPr/>
        </p:nvSpPr>
        <p:spPr bwMode="auto">
          <a:xfrm>
            <a:off x="1676400" y="5943600"/>
            <a:ext cx="220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Conversion  time</a:t>
            </a:r>
          </a:p>
        </p:txBody>
      </p:sp>
      <p:sp>
        <p:nvSpPr>
          <p:cNvPr id="11289" name="Line 25"/>
          <p:cNvSpPr>
            <a:spLocks noChangeShapeType="1"/>
          </p:cNvSpPr>
          <p:nvPr/>
        </p:nvSpPr>
        <p:spPr bwMode="auto">
          <a:xfrm>
            <a:off x="3352800" y="6096000"/>
            <a:ext cx="381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90" name="Line 26"/>
          <p:cNvSpPr>
            <a:spLocks noChangeShapeType="1"/>
          </p:cNvSpPr>
          <p:nvPr/>
        </p:nvSpPr>
        <p:spPr bwMode="auto">
          <a:xfrm flipH="1">
            <a:off x="1295400" y="6096000"/>
            <a:ext cx="381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91" name="Line 27"/>
          <p:cNvSpPr>
            <a:spLocks noChangeShapeType="1"/>
          </p:cNvSpPr>
          <p:nvPr/>
        </p:nvSpPr>
        <p:spPr bwMode="auto">
          <a:xfrm flipV="1">
            <a:off x="4419600" y="5334000"/>
            <a:ext cx="0" cy="304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92" name="Line 28"/>
          <p:cNvSpPr>
            <a:spLocks noChangeShapeType="1"/>
          </p:cNvSpPr>
          <p:nvPr/>
        </p:nvSpPr>
        <p:spPr bwMode="auto">
          <a:xfrm>
            <a:off x="4419600" y="533400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93" name="Line 29"/>
          <p:cNvSpPr>
            <a:spLocks noChangeShapeType="1"/>
          </p:cNvSpPr>
          <p:nvPr/>
        </p:nvSpPr>
        <p:spPr bwMode="auto">
          <a:xfrm flipV="1">
            <a:off x="4724400" y="5029200"/>
            <a:ext cx="0" cy="304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94" name="Line 30"/>
          <p:cNvSpPr>
            <a:spLocks noChangeShapeType="1"/>
          </p:cNvSpPr>
          <p:nvPr/>
        </p:nvSpPr>
        <p:spPr bwMode="auto">
          <a:xfrm>
            <a:off x="4724400" y="502920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97" name="Line 33"/>
          <p:cNvSpPr>
            <a:spLocks noChangeShapeType="1"/>
          </p:cNvSpPr>
          <p:nvPr/>
        </p:nvSpPr>
        <p:spPr bwMode="auto">
          <a:xfrm flipV="1">
            <a:off x="4114800" y="5638800"/>
            <a:ext cx="0" cy="304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98" name="Line 34"/>
          <p:cNvSpPr>
            <a:spLocks noChangeShapeType="1"/>
          </p:cNvSpPr>
          <p:nvPr/>
        </p:nvSpPr>
        <p:spPr bwMode="auto">
          <a:xfrm>
            <a:off x="4114800" y="563880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299" name="Line 35"/>
          <p:cNvSpPr>
            <a:spLocks noChangeShapeType="1"/>
          </p:cNvSpPr>
          <p:nvPr/>
        </p:nvSpPr>
        <p:spPr bwMode="auto">
          <a:xfrm>
            <a:off x="5029200" y="5029200"/>
            <a:ext cx="0" cy="91440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300" name="Rectangle 36"/>
          <p:cNvSpPr>
            <a:spLocks noChangeArrowheads="1"/>
          </p:cNvSpPr>
          <p:nvPr/>
        </p:nvSpPr>
        <p:spPr bwMode="auto">
          <a:xfrm>
            <a:off x="762000" y="4784725"/>
            <a:ext cx="5886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tx1">
                    <a:lumMod val="65000"/>
                    <a:lumOff val="35000"/>
                  </a:schemeClr>
                </a:solidFill>
                <a:latin typeface="Times New Roman" pitchFamily="18" charset="0"/>
                <a:cs typeface="Times New Roman" pitchFamily="18" charset="0"/>
              </a:rPr>
              <a:t>V’</a:t>
            </a:r>
            <a:r>
              <a:rPr lang="en-US" sz="2000" baseline="-25000">
                <a:solidFill>
                  <a:schemeClr val="tx1">
                    <a:lumMod val="65000"/>
                    <a:lumOff val="35000"/>
                  </a:schemeClr>
                </a:solidFill>
                <a:latin typeface="Times New Roman" pitchFamily="18" charset="0"/>
                <a:cs typeface="Times New Roman" pitchFamily="18" charset="0"/>
              </a:rPr>
              <a:t>in</a:t>
            </a:r>
          </a:p>
        </p:txBody>
      </p:sp>
      <p:sp>
        <p:nvSpPr>
          <p:cNvPr id="11301" name="Line 37"/>
          <p:cNvSpPr>
            <a:spLocks noChangeShapeType="1"/>
          </p:cNvSpPr>
          <p:nvPr/>
        </p:nvSpPr>
        <p:spPr bwMode="auto">
          <a:xfrm flipH="1">
            <a:off x="1295400" y="5029200"/>
            <a:ext cx="3733800" cy="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302" name="Text Box 38"/>
          <p:cNvSpPr txBox="1">
            <a:spLocks noChangeArrowheads="1"/>
          </p:cNvSpPr>
          <p:nvPr/>
        </p:nvSpPr>
        <p:spPr bwMode="auto">
          <a:xfrm>
            <a:off x="3886200" y="5943600"/>
            <a:ext cx="220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Conv.time</a:t>
            </a:r>
          </a:p>
        </p:txBody>
      </p:sp>
      <p:sp>
        <p:nvSpPr>
          <p:cNvPr id="11303" name="Line 39"/>
          <p:cNvSpPr>
            <a:spLocks noChangeShapeType="1"/>
          </p:cNvSpPr>
          <p:nvPr/>
        </p:nvSpPr>
        <p:spPr bwMode="auto">
          <a:xfrm flipH="1">
            <a:off x="3733800" y="6096000"/>
            <a:ext cx="2286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304" name="Line 40"/>
          <p:cNvSpPr>
            <a:spLocks noChangeShapeType="1"/>
          </p:cNvSpPr>
          <p:nvPr/>
        </p:nvSpPr>
        <p:spPr bwMode="auto">
          <a:xfrm>
            <a:off x="4876800" y="6096000"/>
            <a:ext cx="1524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11305" name="Text Box 41"/>
          <p:cNvSpPr txBox="1">
            <a:spLocks noChangeArrowheads="1"/>
          </p:cNvSpPr>
          <p:nvPr/>
        </p:nvSpPr>
        <p:spPr bwMode="auto">
          <a:xfrm>
            <a:off x="5029200" y="1524000"/>
            <a:ext cx="381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With the clock off, the counter reading is proportional to V</a:t>
            </a:r>
            <a:r>
              <a:rPr lang="en-US" sz="2000" baseline="-25000">
                <a:solidFill>
                  <a:schemeClr val="tx1">
                    <a:lumMod val="65000"/>
                    <a:lumOff val="35000"/>
                  </a:schemeClr>
                </a:solidFill>
                <a:latin typeface="Times New Roman" pitchFamily="18" charset="0"/>
                <a:cs typeface="Times New Roman" pitchFamily="18" charset="0"/>
              </a:rPr>
              <a:t>in</a:t>
            </a:r>
            <a:r>
              <a:rPr lang="en-US" sz="2000">
                <a:solidFill>
                  <a:schemeClr val="tx1">
                    <a:lumMod val="65000"/>
                    <a:lumOff val="35000"/>
                  </a:schemeClr>
                </a:solidFill>
                <a:latin typeface="Times New Roman" pitchFamily="18" charset="0"/>
                <a:cs typeface="Times New Roman" pitchFamily="18" charset="0"/>
              </a:rPr>
              <a:t> </a:t>
            </a:r>
          </a:p>
        </p:txBody>
      </p:sp>
      <p:sp>
        <p:nvSpPr>
          <p:cNvPr id="11306" name="Text Box 42"/>
          <p:cNvSpPr txBox="1">
            <a:spLocks noChangeArrowheads="1"/>
          </p:cNvSpPr>
          <p:nvPr/>
        </p:nvSpPr>
        <p:spPr bwMode="auto">
          <a:xfrm>
            <a:off x="5715000" y="2819400"/>
            <a:ext cx="3048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Note that the conversion time depends on the size of the input signal</a:t>
            </a:r>
          </a:p>
        </p:txBody>
      </p:sp>
      <p:sp>
        <p:nvSpPr>
          <p:cNvPr id="98345" name="AutoShape 43"/>
          <p:cNvSpPr>
            <a:spLocks noChangeArrowheads="1"/>
          </p:cNvSpPr>
          <p:nvPr/>
        </p:nvSpPr>
        <p:spPr bwMode="auto">
          <a:xfrm rot="5400000">
            <a:off x="3314700" y="1943100"/>
            <a:ext cx="838200" cy="914400"/>
          </a:xfrm>
          <a:prstGeom prst="flowChartExtra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8346" name="Line 44"/>
          <p:cNvSpPr>
            <a:spLocks noChangeShapeType="1"/>
          </p:cNvSpPr>
          <p:nvPr/>
        </p:nvSpPr>
        <p:spPr bwMode="auto">
          <a:xfrm>
            <a:off x="4191000" y="2362200"/>
            <a:ext cx="16002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8347" name="Line 45"/>
          <p:cNvSpPr>
            <a:spLocks noChangeShapeType="1"/>
          </p:cNvSpPr>
          <p:nvPr/>
        </p:nvSpPr>
        <p:spPr bwMode="auto">
          <a:xfrm flipH="1">
            <a:off x="2895600" y="2590800"/>
            <a:ext cx="3810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8348" name="Line 46"/>
          <p:cNvSpPr>
            <a:spLocks noChangeShapeType="1"/>
          </p:cNvSpPr>
          <p:nvPr/>
        </p:nvSpPr>
        <p:spPr bwMode="auto">
          <a:xfrm flipH="1">
            <a:off x="2209800" y="2209800"/>
            <a:ext cx="10668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tx1">
                  <a:lumMod val="65000"/>
                  <a:lumOff val="35000"/>
                </a:schemeClr>
              </a:solidFill>
              <a:latin typeface="Times New Roman" pitchFamily="18" charset="0"/>
              <a:cs typeface="Times New Roman" pitchFamily="18" charset="0"/>
            </a:endParaRPr>
          </a:p>
        </p:txBody>
      </p:sp>
      <p:sp>
        <p:nvSpPr>
          <p:cNvPr id="98349" name="Text Box 47"/>
          <p:cNvSpPr txBox="1">
            <a:spLocks noChangeArrowheads="1"/>
          </p:cNvSpPr>
          <p:nvPr/>
        </p:nvSpPr>
        <p:spPr bwMode="auto">
          <a:xfrm>
            <a:off x="1752600" y="2057400"/>
            <a:ext cx="68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V</a:t>
            </a:r>
            <a:r>
              <a:rPr lang="en-US" sz="2000" baseline="-25000">
                <a:solidFill>
                  <a:schemeClr val="tx1">
                    <a:lumMod val="65000"/>
                    <a:lumOff val="35000"/>
                  </a:schemeClr>
                </a:solidFill>
                <a:latin typeface="Times New Roman" pitchFamily="18" charset="0"/>
                <a:cs typeface="Times New Roman" pitchFamily="18" charset="0"/>
              </a:rPr>
              <a:t>in</a:t>
            </a:r>
            <a:endParaRPr lang="en-US" sz="2000">
              <a:solidFill>
                <a:schemeClr val="tx1">
                  <a:lumMod val="65000"/>
                  <a:lumOff val="35000"/>
                </a:schemeClr>
              </a:solidFill>
              <a:latin typeface="Times New Roman" pitchFamily="18" charset="0"/>
              <a:cs typeface="Times New Roman" pitchFamily="18" charset="0"/>
            </a:endParaRPr>
          </a:p>
        </p:txBody>
      </p:sp>
      <p:sp>
        <p:nvSpPr>
          <p:cNvPr id="98350" name="Text Box 48"/>
          <p:cNvSpPr txBox="1">
            <a:spLocks noChangeArrowheads="1"/>
          </p:cNvSpPr>
          <p:nvPr/>
        </p:nvSpPr>
        <p:spPr bwMode="auto">
          <a:xfrm>
            <a:off x="2819400" y="1447800"/>
            <a:ext cx="160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Comparator</a:t>
            </a:r>
          </a:p>
        </p:txBody>
      </p:sp>
    </p:spTree>
    <p:extLst>
      <p:ext uri="{BB962C8B-B14F-4D97-AF65-F5344CB8AC3E}">
        <p14:creationId xmlns:p14="http://schemas.microsoft.com/office/powerpoint/2010/main" val="1220763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1267"/>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1269"/>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1270"/>
                                        </p:tgtEl>
                                        <p:attrNameLst>
                                          <p:attrName>style.visibility</p:attrName>
                                        </p:attrNameLst>
                                      </p:cBhvr>
                                      <p:to>
                                        <p:strVal val="visible"/>
                                      </p:to>
                                    </p:set>
                                  </p:childTnLst>
                                </p:cTn>
                              </p:par>
                            </p:childTnLst>
                          </p:cTn>
                        </p:par>
                        <p:par>
                          <p:cTn id="18" fill="hold" nodeType="afterGroup">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11271"/>
                                        </p:tgtEl>
                                        <p:attrNameLst>
                                          <p:attrName>style.visibility</p:attrName>
                                        </p:attrNameLst>
                                      </p:cBhvr>
                                      <p:to>
                                        <p:strVal val="visible"/>
                                      </p:to>
                                    </p:set>
                                  </p:childTnLst>
                                </p:cTn>
                              </p:par>
                            </p:childTnLst>
                          </p:cTn>
                        </p:par>
                        <p:par>
                          <p:cTn id="21" fill="hold" nodeType="afterGroup">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11272"/>
                                        </p:tgtEl>
                                        <p:attrNameLst>
                                          <p:attrName>style.visibility</p:attrName>
                                        </p:attrNameLst>
                                      </p:cBhvr>
                                      <p:to>
                                        <p:strVal val="visible"/>
                                      </p:to>
                                    </p:set>
                                  </p:childTnLst>
                                </p:cTn>
                              </p:par>
                            </p:childTnLst>
                          </p:cTn>
                        </p:par>
                        <p:par>
                          <p:cTn id="24" fill="hold" nodeType="afterGroup">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11273"/>
                                        </p:tgtEl>
                                        <p:attrNameLst>
                                          <p:attrName>style.visibility</p:attrName>
                                        </p:attrNameLst>
                                      </p:cBhvr>
                                      <p:to>
                                        <p:strVal val="visible"/>
                                      </p:to>
                                    </p:set>
                                  </p:childTnLst>
                                </p:cTn>
                              </p:par>
                            </p:childTnLst>
                          </p:cTn>
                        </p:par>
                        <p:par>
                          <p:cTn id="27" fill="hold" nodeType="afterGroup">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11274"/>
                                        </p:tgtEl>
                                        <p:attrNameLst>
                                          <p:attrName>style.visibility</p:attrName>
                                        </p:attrNameLst>
                                      </p:cBhvr>
                                      <p:to>
                                        <p:strVal val="visible"/>
                                      </p:to>
                                    </p:set>
                                  </p:childTnLst>
                                </p:cTn>
                              </p:par>
                            </p:childTnLst>
                          </p:cTn>
                        </p:par>
                        <p:par>
                          <p:cTn id="30" fill="hold" nodeType="afterGroup">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11275"/>
                                        </p:tgtEl>
                                        <p:attrNameLst>
                                          <p:attrName>style.visibility</p:attrName>
                                        </p:attrNameLst>
                                      </p:cBhvr>
                                      <p:to>
                                        <p:strVal val="visible"/>
                                      </p:to>
                                    </p:set>
                                  </p:childTnLst>
                                </p:cTn>
                              </p:par>
                            </p:childTnLst>
                          </p:cTn>
                        </p:par>
                        <p:par>
                          <p:cTn id="33" fill="hold" nodeType="afterGroup">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11276"/>
                                        </p:tgtEl>
                                        <p:attrNameLst>
                                          <p:attrName>style.visibility</p:attrName>
                                        </p:attrNameLst>
                                      </p:cBhvr>
                                      <p:to>
                                        <p:strVal val="visible"/>
                                      </p:to>
                                    </p:set>
                                  </p:childTnLst>
                                </p:cTn>
                              </p:par>
                            </p:childTnLst>
                          </p:cTn>
                        </p:par>
                        <p:par>
                          <p:cTn id="36" fill="hold" nodeType="afterGroup">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11277"/>
                                        </p:tgtEl>
                                        <p:attrNameLst>
                                          <p:attrName>style.visibility</p:attrName>
                                        </p:attrNameLst>
                                      </p:cBhvr>
                                      <p:to>
                                        <p:strVal val="visible"/>
                                      </p:to>
                                    </p:set>
                                  </p:childTnLst>
                                </p:cTn>
                              </p:par>
                            </p:childTnLst>
                          </p:cTn>
                        </p:par>
                        <p:par>
                          <p:cTn id="39" fill="hold" nodeType="afterGroup">
                            <p:stCondLst>
                              <p:cond delay="5500"/>
                            </p:stCondLst>
                            <p:childTnLst>
                              <p:par>
                                <p:cTn id="40" presetID="1" presetClass="entr" presetSubtype="0" fill="hold" grpId="0" nodeType="afterEffect">
                                  <p:stCondLst>
                                    <p:cond delay="0"/>
                                  </p:stCondLst>
                                  <p:childTnLst>
                                    <p:set>
                                      <p:cBhvr>
                                        <p:cTn id="41" dur="1" fill="hold">
                                          <p:stCondLst>
                                            <p:cond delay="499"/>
                                          </p:stCondLst>
                                        </p:cTn>
                                        <p:tgtEl>
                                          <p:spTgt spid="11278"/>
                                        </p:tgtEl>
                                        <p:attrNameLst>
                                          <p:attrName>style.visibility</p:attrName>
                                        </p:attrNameLst>
                                      </p:cBhvr>
                                      <p:to>
                                        <p:strVal val="visible"/>
                                      </p:to>
                                    </p:set>
                                  </p:childTnLst>
                                </p:cTn>
                              </p:par>
                            </p:childTnLst>
                          </p:cTn>
                        </p:par>
                        <p:par>
                          <p:cTn id="42" fill="hold" nodeType="afterGroup">
                            <p:stCondLst>
                              <p:cond delay="6000"/>
                            </p:stCondLst>
                            <p:childTnLst>
                              <p:par>
                                <p:cTn id="43" presetID="1" presetClass="entr" presetSubtype="0" fill="hold" grpId="0" nodeType="afterEffect">
                                  <p:stCondLst>
                                    <p:cond delay="0"/>
                                  </p:stCondLst>
                                  <p:childTnLst>
                                    <p:set>
                                      <p:cBhvr>
                                        <p:cTn id="44" dur="1" fill="hold">
                                          <p:stCondLst>
                                            <p:cond delay="499"/>
                                          </p:stCondLst>
                                        </p:cTn>
                                        <p:tgtEl>
                                          <p:spTgt spid="11279"/>
                                        </p:tgtEl>
                                        <p:attrNameLst>
                                          <p:attrName>style.visibility</p:attrName>
                                        </p:attrNameLst>
                                      </p:cBhvr>
                                      <p:to>
                                        <p:strVal val="visible"/>
                                      </p:to>
                                    </p:set>
                                  </p:childTnLst>
                                </p:cTn>
                              </p:par>
                            </p:childTnLst>
                          </p:cTn>
                        </p:par>
                        <p:par>
                          <p:cTn id="45" fill="hold" nodeType="afterGroup">
                            <p:stCondLst>
                              <p:cond delay="6500"/>
                            </p:stCondLst>
                            <p:childTnLst>
                              <p:par>
                                <p:cTn id="46" presetID="1" presetClass="entr" presetSubtype="0" fill="hold" grpId="0" nodeType="afterEffect">
                                  <p:stCondLst>
                                    <p:cond delay="0"/>
                                  </p:stCondLst>
                                  <p:childTnLst>
                                    <p:set>
                                      <p:cBhvr>
                                        <p:cTn id="47" dur="1" fill="hold">
                                          <p:stCondLst>
                                            <p:cond delay="499"/>
                                          </p:stCondLst>
                                        </p:cTn>
                                        <p:tgtEl>
                                          <p:spTgt spid="11280"/>
                                        </p:tgtEl>
                                        <p:attrNameLst>
                                          <p:attrName>style.visibility</p:attrName>
                                        </p:attrNameLst>
                                      </p:cBhvr>
                                      <p:to>
                                        <p:strVal val="visible"/>
                                      </p:to>
                                    </p:set>
                                  </p:childTnLst>
                                </p:cTn>
                              </p:par>
                            </p:childTnLst>
                          </p:cTn>
                        </p:par>
                        <p:par>
                          <p:cTn id="48" fill="hold" nodeType="afterGroup">
                            <p:stCondLst>
                              <p:cond delay="7000"/>
                            </p:stCondLst>
                            <p:childTnLst>
                              <p:par>
                                <p:cTn id="49" presetID="1" presetClass="entr" presetSubtype="0" fill="hold" grpId="0" nodeType="afterEffect">
                                  <p:stCondLst>
                                    <p:cond delay="0"/>
                                  </p:stCondLst>
                                  <p:childTnLst>
                                    <p:set>
                                      <p:cBhvr>
                                        <p:cTn id="50" dur="1" fill="hold">
                                          <p:stCondLst>
                                            <p:cond delay="499"/>
                                          </p:stCondLst>
                                        </p:cTn>
                                        <p:tgtEl>
                                          <p:spTgt spid="11281"/>
                                        </p:tgtEl>
                                        <p:attrNameLst>
                                          <p:attrName>style.visibility</p:attrName>
                                        </p:attrNameLst>
                                      </p:cBhvr>
                                      <p:to>
                                        <p:strVal val="visible"/>
                                      </p:to>
                                    </p:set>
                                  </p:childTnLst>
                                </p:cTn>
                              </p:par>
                            </p:childTnLst>
                          </p:cTn>
                        </p:par>
                        <p:par>
                          <p:cTn id="51" fill="hold" nodeType="afterGroup">
                            <p:stCondLst>
                              <p:cond delay="7500"/>
                            </p:stCondLst>
                            <p:childTnLst>
                              <p:par>
                                <p:cTn id="52" presetID="1" presetClass="entr" presetSubtype="0" fill="hold" grpId="0" nodeType="afterEffect">
                                  <p:stCondLst>
                                    <p:cond delay="0"/>
                                  </p:stCondLst>
                                  <p:childTnLst>
                                    <p:set>
                                      <p:cBhvr>
                                        <p:cTn id="53" dur="1" fill="hold">
                                          <p:stCondLst>
                                            <p:cond delay="499"/>
                                          </p:stCondLst>
                                        </p:cTn>
                                        <p:tgtEl>
                                          <p:spTgt spid="11282"/>
                                        </p:tgtEl>
                                        <p:attrNameLst>
                                          <p:attrName>style.visibility</p:attrName>
                                        </p:attrNameLst>
                                      </p:cBhvr>
                                      <p:to>
                                        <p:strVal val="visible"/>
                                      </p:to>
                                    </p:set>
                                  </p:childTnLst>
                                </p:cTn>
                              </p:par>
                            </p:childTnLst>
                          </p:cTn>
                        </p:par>
                        <p:par>
                          <p:cTn id="54" fill="hold" nodeType="afterGroup">
                            <p:stCondLst>
                              <p:cond delay="8000"/>
                            </p:stCondLst>
                            <p:childTnLst>
                              <p:par>
                                <p:cTn id="55" presetID="1" presetClass="entr" presetSubtype="0" fill="hold" grpId="0" nodeType="afterEffect">
                                  <p:stCondLst>
                                    <p:cond delay="0"/>
                                  </p:stCondLst>
                                  <p:childTnLst>
                                    <p:set>
                                      <p:cBhvr>
                                        <p:cTn id="56" dur="1" fill="hold">
                                          <p:stCondLst>
                                            <p:cond delay="499"/>
                                          </p:stCondLst>
                                        </p:cTn>
                                        <p:tgtEl>
                                          <p:spTgt spid="11283"/>
                                        </p:tgtEl>
                                        <p:attrNameLst>
                                          <p:attrName>style.visibility</p:attrName>
                                        </p:attrNameLst>
                                      </p:cBhvr>
                                      <p:to>
                                        <p:strVal val="visible"/>
                                      </p:to>
                                    </p:set>
                                  </p:childTnLst>
                                </p:cTn>
                              </p:par>
                            </p:childTnLst>
                          </p:cTn>
                        </p:par>
                        <p:par>
                          <p:cTn id="57" fill="hold" nodeType="afterGroup">
                            <p:stCondLst>
                              <p:cond delay="8500"/>
                            </p:stCondLst>
                            <p:childTnLst>
                              <p:par>
                                <p:cTn id="58" presetID="1" presetClass="entr" presetSubtype="0" fill="hold" grpId="0" nodeType="afterEffect">
                                  <p:stCondLst>
                                    <p:cond delay="0"/>
                                  </p:stCondLst>
                                  <p:childTnLst>
                                    <p:set>
                                      <p:cBhvr>
                                        <p:cTn id="59" dur="1" fill="hold">
                                          <p:stCondLst>
                                            <p:cond delay="499"/>
                                          </p:stCondLst>
                                        </p:cTn>
                                        <p:tgtEl>
                                          <p:spTgt spid="11284"/>
                                        </p:tgtEl>
                                        <p:attrNameLst>
                                          <p:attrName>style.visibility</p:attrName>
                                        </p:attrNameLst>
                                      </p:cBhvr>
                                      <p:to>
                                        <p:strVal val="visible"/>
                                      </p:to>
                                    </p:set>
                                  </p:childTnLst>
                                </p:cTn>
                              </p:par>
                            </p:childTnLst>
                          </p:cTn>
                        </p:par>
                        <p:par>
                          <p:cTn id="60" fill="hold" nodeType="afterGroup">
                            <p:stCondLst>
                              <p:cond delay="9000"/>
                            </p:stCondLst>
                            <p:childTnLst>
                              <p:par>
                                <p:cTn id="61" presetID="1" presetClass="entr" presetSubtype="0" fill="hold" grpId="0" nodeType="afterEffect">
                                  <p:stCondLst>
                                    <p:cond delay="0"/>
                                  </p:stCondLst>
                                  <p:childTnLst>
                                    <p:set>
                                      <p:cBhvr>
                                        <p:cTn id="62" dur="1" fill="hold">
                                          <p:stCondLst>
                                            <p:cond delay="499"/>
                                          </p:stCondLst>
                                        </p:cTn>
                                        <p:tgtEl>
                                          <p:spTgt spid="11285"/>
                                        </p:tgtEl>
                                        <p:attrNameLst>
                                          <p:attrName>style.visibility</p:attrName>
                                        </p:attrNameLst>
                                      </p:cBhvr>
                                      <p:to>
                                        <p:strVal val="visible"/>
                                      </p:to>
                                    </p:set>
                                  </p:childTnLst>
                                </p:cTn>
                              </p:par>
                            </p:childTnLst>
                          </p:cTn>
                        </p:par>
                        <p:par>
                          <p:cTn id="63" fill="hold" nodeType="afterGroup">
                            <p:stCondLst>
                              <p:cond delay="9500"/>
                            </p:stCondLst>
                            <p:childTnLst>
                              <p:par>
                                <p:cTn id="64" presetID="1" presetClass="entr" presetSubtype="0" fill="hold" grpId="0" nodeType="afterEffect">
                                  <p:stCondLst>
                                    <p:cond delay="0"/>
                                  </p:stCondLst>
                                  <p:childTnLst>
                                    <p:set>
                                      <p:cBhvr>
                                        <p:cTn id="65" dur="1" fill="hold">
                                          <p:stCondLst>
                                            <p:cond delay="499"/>
                                          </p:stCondLst>
                                        </p:cTn>
                                        <p:tgtEl>
                                          <p:spTgt spid="11286"/>
                                        </p:tgtEl>
                                        <p:attrNameLst>
                                          <p:attrName>style.visibility</p:attrName>
                                        </p:attrNameLst>
                                      </p:cBhvr>
                                      <p:to>
                                        <p:strVal val="visible"/>
                                      </p:to>
                                    </p:set>
                                  </p:childTnLst>
                                </p:cTn>
                              </p:par>
                            </p:childTnLst>
                          </p:cTn>
                        </p:par>
                        <p:par>
                          <p:cTn id="66" fill="hold" nodeType="afterGroup">
                            <p:stCondLst>
                              <p:cond delay="10000"/>
                            </p:stCondLst>
                            <p:childTnLst>
                              <p:par>
                                <p:cTn id="67" presetID="1" presetClass="entr" presetSubtype="0" fill="hold" grpId="0" nodeType="afterEffect">
                                  <p:stCondLst>
                                    <p:cond delay="0"/>
                                  </p:stCondLst>
                                  <p:childTnLst>
                                    <p:set>
                                      <p:cBhvr>
                                        <p:cTn id="68" dur="1" fill="hold">
                                          <p:stCondLst>
                                            <p:cond delay="499"/>
                                          </p:stCondLst>
                                        </p:cTn>
                                        <p:tgtEl>
                                          <p:spTgt spid="11288"/>
                                        </p:tgtEl>
                                        <p:attrNameLst>
                                          <p:attrName>style.visibility</p:attrName>
                                        </p:attrNameLst>
                                      </p:cBhvr>
                                      <p:to>
                                        <p:strVal val="visible"/>
                                      </p:to>
                                    </p:set>
                                  </p:childTnLst>
                                </p:cTn>
                              </p:par>
                            </p:childTnLst>
                          </p:cTn>
                        </p:par>
                        <p:par>
                          <p:cTn id="69" fill="hold" nodeType="afterGroup">
                            <p:stCondLst>
                              <p:cond delay="10500"/>
                            </p:stCondLst>
                            <p:childTnLst>
                              <p:par>
                                <p:cTn id="70" presetID="1" presetClass="entr" presetSubtype="0" fill="hold" grpId="0" nodeType="afterEffect">
                                  <p:stCondLst>
                                    <p:cond delay="0"/>
                                  </p:stCondLst>
                                  <p:childTnLst>
                                    <p:set>
                                      <p:cBhvr>
                                        <p:cTn id="71" dur="1" fill="hold">
                                          <p:stCondLst>
                                            <p:cond delay="499"/>
                                          </p:stCondLst>
                                        </p:cTn>
                                        <p:tgtEl>
                                          <p:spTgt spid="11289"/>
                                        </p:tgtEl>
                                        <p:attrNameLst>
                                          <p:attrName>style.visibility</p:attrName>
                                        </p:attrNameLst>
                                      </p:cBhvr>
                                      <p:to>
                                        <p:strVal val="visible"/>
                                      </p:to>
                                    </p:set>
                                  </p:childTnLst>
                                </p:cTn>
                              </p:par>
                            </p:childTnLst>
                          </p:cTn>
                        </p:par>
                        <p:par>
                          <p:cTn id="72" fill="hold" nodeType="afterGroup">
                            <p:stCondLst>
                              <p:cond delay="11000"/>
                            </p:stCondLst>
                            <p:childTnLst>
                              <p:par>
                                <p:cTn id="73" presetID="1" presetClass="entr" presetSubtype="0" fill="hold" grpId="0" nodeType="afterEffect">
                                  <p:stCondLst>
                                    <p:cond delay="0"/>
                                  </p:stCondLst>
                                  <p:childTnLst>
                                    <p:set>
                                      <p:cBhvr>
                                        <p:cTn id="74" dur="1" fill="hold">
                                          <p:stCondLst>
                                            <p:cond delay="499"/>
                                          </p:stCondLst>
                                        </p:cTn>
                                        <p:tgtEl>
                                          <p:spTgt spid="11290"/>
                                        </p:tgtEl>
                                        <p:attrNameLst>
                                          <p:attrName>style.visibility</p:attrName>
                                        </p:attrNameLst>
                                      </p:cBhvr>
                                      <p:to>
                                        <p:strVal val="visible"/>
                                      </p:to>
                                    </p:set>
                                  </p:childTnLst>
                                </p:cTn>
                              </p:par>
                            </p:childTnLst>
                          </p:cTn>
                        </p:par>
                        <p:par>
                          <p:cTn id="75" fill="hold" nodeType="afterGroup">
                            <p:stCondLst>
                              <p:cond delay="11500"/>
                            </p:stCondLst>
                            <p:childTnLst>
                              <p:par>
                                <p:cTn id="76" presetID="1" presetClass="entr" presetSubtype="0" fill="hold" grpId="0" nodeType="afterEffect">
                                  <p:stCondLst>
                                    <p:cond delay="0"/>
                                  </p:stCondLst>
                                  <p:childTnLst>
                                    <p:set>
                                      <p:cBhvr>
                                        <p:cTn id="77" dur="1" fill="hold">
                                          <p:stCondLst>
                                            <p:cond delay="499"/>
                                          </p:stCondLst>
                                        </p:cTn>
                                        <p:tgtEl>
                                          <p:spTgt spid="11291"/>
                                        </p:tgtEl>
                                        <p:attrNameLst>
                                          <p:attrName>style.visibility</p:attrName>
                                        </p:attrNameLst>
                                      </p:cBhvr>
                                      <p:to>
                                        <p:strVal val="visible"/>
                                      </p:to>
                                    </p:set>
                                  </p:childTnLst>
                                </p:cTn>
                              </p:par>
                            </p:childTnLst>
                          </p:cTn>
                        </p:par>
                        <p:par>
                          <p:cTn id="78" fill="hold" nodeType="afterGroup">
                            <p:stCondLst>
                              <p:cond delay="12000"/>
                            </p:stCondLst>
                            <p:childTnLst>
                              <p:par>
                                <p:cTn id="79" presetID="1" presetClass="entr" presetSubtype="0" fill="hold" grpId="0" nodeType="afterEffect">
                                  <p:stCondLst>
                                    <p:cond delay="0"/>
                                  </p:stCondLst>
                                  <p:childTnLst>
                                    <p:set>
                                      <p:cBhvr>
                                        <p:cTn id="80" dur="1" fill="hold">
                                          <p:stCondLst>
                                            <p:cond delay="499"/>
                                          </p:stCondLst>
                                        </p:cTn>
                                        <p:tgtEl>
                                          <p:spTgt spid="11292"/>
                                        </p:tgtEl>
                                        <p:attrNameLst>
                                          <p:attrName>style.visibility</p:attrName>
                                        </p:attrNameLst>
                                      </p:cBhvr>
                                      <p:to>
                                        <p:strVal val="visible"/>
                                      </p:to>
                                    </p:set>
                                  </p:childTnLst>
                                </p:cTn>
                              </p:par>
                            </p:childTnLst>
                          </p:cTn>
                        </p:par>
                        <p:par>
                          <p:cTn id="81" fill="hold" nodeType="afterGroup">
                            <p:stCondLst>
                              <p:cond delay="12500"/>
                            </p:stCondLst>
                            <p:childTnLst>
                              <p:par>
                                <p:cTn id="82" presetID="1" presetClass="entr" presetSubtype="0" fill="hold" grpId="0" nodeType="afterEffect">
                                  <p:stCondLst>
                                    <p:cond delay="0"/>
                                  </p:stCondLst>
                                  <p:childTnLst>
                                    <p:set>
                                      <p:cBhvr>
                                        <p:cTn id="83" dur="1" fill="hold">
                                          <p:stCondLst>
                                            <p:cond delay="499"/>
                                          </p:stCondLst>
                                        </p:cTn>
                                        <p:tgtEl>
                                          <p:spTgt spid="11293"/>
                                        </p:tgtEl>
                                        <p:attrNameLst>
                                          <p:attrName>style.visibility</p:attrName>
                                        </p:attrNameLst>
                                      </p:cBhvr>
                                      <p:to>
                                        <p:strVal val="visible"/>
                                      </p:to>
                                    </p:set>
                                  </p:childTnLst>
                                </p:cTn>
                              </p:par>
                            </p:childTnLst>
                          </p:cTn>
                        </p:par>
                        <p:par>
                          <p:cTn id="84" fill="hold" nodeType="afterGroup">
                            <p:stCondLst>
                              <p:cond delay="13000"/>
                            </p:stCondLst>
                            <p:childTnLst>
                              <p:par>
                                <p:cTn id="85" presetID="1" presetClass="entr" presetSubtype="0" fill="hold" grpId="0" nodeType="afterEffect">
                                  <p:stCondLst>
                                    <p:cond delay="0"/>
                                  </p:stCondLst>
                                  <p:childTnLst>
                                    <p:set>
                                      <p:cBhvr>
                                        <p:cTn id="86" dur="1" fill="hold">
                                          <p:stCondLst>
                                            <p:cond delay="499"/>
                                          </p:stCondLst>
                                        </p:cTn>
                                        <p:tgtEl>
                                          <p:spTgt spid="11294"/>
                                        </p:tgtEl>
                                        <p:attrNameLst>
                                          <p:attrName>style.visibility</p:attrName>
                                        </p:attrNameLst>
                                      </p:cBhvr>
                                      <p:to>
                                        <p:strVal val="visible"/>
                                      </p:to>
                                    </p:set>
                                  </p:childTnLst>
                                </p:cTn>
                              </p:par>
                            </p:childTnLst>
                          </p:cTn>
                        </p:par>
                        <p:par>
                          <p:cTn id="87" fill="hold" nodeType="afterGroup">
                            <p:stCondLst>
                              <p:cond delay="13500"/>
                            </p:stCondLst>
                            <p:childTnLst>
                              <p:par>
                                <p:cTn id="88" presetID="1" presetClass="entr" presetSubtype="0" fill="hold" grpId="0" nodeType="afterEffect">
                                  <p:stCondLst>
                                    <p:cond delay="0"/>
                                  </p:stCondLst>
                                  <p:childTnLst>
                                    <p:set>
                                      <p:cBhvr>
                                        <p:cTn id="89" dur="1" fill="hold">
                                          <p:stCondLst>
                                            <p:cond delay="499"/>
                                          </p:stCondLst>
                                        </p:cTn>
                                        <p:tgtEl>
                                          <p:spTgt spid="11297"/>
                                        </p:tgtEl>
                                        <p:attrNameLst>
                                          <p:attrName>style.visibility</p:attrName>
                                        </p:attrNameLst>
                                      </p:cBhvr>
                                      <p:to>
                                        <p:strVal val="visible"/>
                                      </p:to>
                                    </p:set>
                                  </p:childTnLst>
                                </p:cTn>
                              </p:par>
                            </p:childTnLst>
                          </p:cTn>
                        </p:par>
                        <p:par>
                          <p:cTn id="90" fill="hold" nodeType="afterGroup">
                            <p:stCondLst>
                              <p:cond delay="14000"/>
                            </p:stCondLst>
                            <p:childTnLst>
                              <p:par>
                                <p:cTn id="91" presetID="1" presetClass="entr" presetSubtype="0" fill="hold" grpId="0" nodeType="afterEffect">
                                  <p:stCondLst>
                                    <p:cond delay="0"/>
                                  </p:stCondLst>
                                  <p:childTnLst>
                                    <p:set>
                                      <p:cBhvr>
                                        <p:cTn id="92" dur="1" fill="hold">
                                          <p:stCondLst>
                                            <p:cond delay="499"/>
                                          </p:stCondLst>
                                        </p:cTn>
                                        <p:tgtEl>
                                          <p:spTgt spid="11298"/>
                                        </p:tgtEl>
                                        <p:attrNameLst>
                                          <p:attrName>style.visibility</p:attrName>
                                        </p:attrNameLst>
                                      </p:cBhvr>
                                      <p:to>
                                        <p:strVal val="visible"/>
                                      </p:to>
                                    </p:set>
                                  </p:childTnLst>
                                </p:cTn>
                              </p:par>
                            </p:childTnLst>
                          </p:cTn>
                        </p:par>
                        <p:par>
                          <p:cTn id="93" fill="hold" nodeType="afterGroup">
                            <p:stCondLst>
                              <p:cond delay="14500"/>
                            </p:stCondLst>
                            <p:childTnLst>
                              <p:par>
                                <p:cTn id="94" presetID="1" presetClass="entr" presetSubtype="0" fill="hold" grpId="0" nodeType="afterEffect">
                                  <p:stCondLst>
                                    <p:cond delay="0"/>
                                  </p:stCondLst>
                                  <p:childTnLst>
                                    <p:set>
                                      <p:cBhvr>
                                        <p:cTn id="95" dur="1" fill="hold">
                                          <p:stCondLst>
                                            <p:cond delay="499"/>
                                          </p:stCondLst>
                                        </p:cTn>
                                        <p:tgtEl>
                                          <p:spTgt spid="11299"/>
                                        </p:tgtEl>
                                        <p:attrNameLst>
                                          <p:attrName>style.visibility</p:attrName>
                                        </p:attrNameLst>
                                      </p:cBhvr>
                                      <p:to>
                                        <p:strVal val="visible"/>
                                      </p:to>
                                    </p:set>
                                  </p:childTnLst>
                                </p:cTn>
                              </p:par>
                            </p:childTnLst>
                          </p:cTn>
                        </p:par>
                        <p:par>
                          <p:cTn id="96" fill="hold" nodeType="afterGroup">
                            <p:stCondLst>
                              <p:cond delay="15000"/>
                            </p:stCondLst>
                            <p:childTnLst>
                              <p:par>
                                <p:cTn id="97" presetID="1" presetClass="entr" presetSubtype="0" fill="hold" grpId="0" nodeType="afterEffect">
                                  <p:stCondLst>
                                    <p:cond delay="0"/>
                                  </p:stCondLst>
                                  <p:childTnLst>
                                    <p:set>
                                      <p:cBhvr>
                                        <p:cTn id="98" dur="1" fill="hold">
                                          <p:stCondLst>
                                            <p:cond delay="499"/>
                                          </p:stCondLst>
                                        </p:cTn>
                                        <p:tgtEl>
                                          <p:spTgt spid="11301"/>
                                        </p:tgtEl>
                                        <p:attrNameLst>
                                          <p:attrName>style.visibility</p:attrName>
                                        </p:attrNameLst>
                                      </p:cBhvr>
                                      <p:to>
                                        <p:strVal val="visible"/>
                                      </p:to>
                                    </p:set>
                                  </p:childTnLst>
                                </p:cTn>
                              </p:par>
                            </p:childTnLst>
                          </p:cTn>
                        </p:par>
                        <p:par>
                          <p:cTn id="99" fill="hold" nodeType="afterGroup">
                            <p:stCondLst>
                              <p:cond delay="15500"/>
                            </p:stCondLst>
                            <p:childTnLst>
                              <p:par>
                                <p:cTn id="100" presetID="1" presetClass="entr" presetSubtype="0" fill="hold" grpId="0" nodeType="afterEffect">
                                  <p:stCondLst>
                                    <p:cond delay="0"/>
                                  </p:stCondLst>
                                  <p:childTnLst>
                                    <p:set>
                                      <p:cBhvr>
                                        <p:cTn id="101" dur="1" fill="hold">
                                          <p:stCondLst>
                                            <p:cond delay="499"/>
                                          </p:stCondLst>
                                        </p:cTn>
                                        <p:tgtEl>
                                          <p:spTgt spid="11303"/>
                                        </p:tgtEl>
                                        <p:attrNameLst>
                                          <p:attrName>style.visibility</p:attrName>
                                        </p:attrNameLst>
                                      </p:cBhvr>
                                      <p:to>
                                        <p:strVal val="visible"/>
                                      </p:to>
                                    </p:set>
                                  </p:childTnLst>
                                </p:cTn>
                              </p:par>
                            </p:childTnLst>
                          </p:cTn>
                        </p:par>
                        <p:par>
                          <p:cTn id="102" fill="hold" nodeType="afterGroup">
                            <p:stCondLst>
                              <p:cond delay="16000"/>
                            </p:stCondLst>
                            <p:childTnLst>
                              <p:par>
                                <p:cTn id="103" presetID="1" presetClass="entr" presetSubtype="0" fill="hold" grpId="0" nodeType="afterEffect">
                                  <p:stCondLst>
                                    <p:cond delay="0"/>
                                  </p:stCondLst>
                                  <p:childTnLst>
                                    <p:set>
                                      <p:cBhvr>
                                        <p:cTn id="104" dur="1" fill="hold">
                                          <p:stCondLst>
                                            <p:cond delay="499"/>
                                          </p:stCondLst>
                                        </p:cTn>
                                        <p:tgtEl>
                                          <p:spTgt spid="11304"/>
                                        </p:tgtEl>
                                        <p:attrNameLst>
                                          <p:attrName>style.visibility</p:attrName>
                                        </p:attrNameLst>
                                      </p:cBhvr>
                                      <p:to>
                                        <p:strVal val="visible"/>
                                      </p:to>
                                    </p:set>
                                  </p:childTnLst>
                                </p:cTn>
                              </p:par>
                            </p:childTnLst>
                          </p:cTn>
                        </p:par>
                        <p:par>
                          <p:cTn id="105" fill="hold" nodeType="afterGroup">
                            <p:stCondLst>
                              <p:cond delay="16500"/>
                            </p:stCondLst>
                            <p:childTnLst>
                              <p:par>
                                <p:cTn id="106" presetID="1" presetClass="entr" presetSubtype="0" fill="hold" grpId="0" nodeType="afterEffect">
                                  <p:stCondLst>
                                    <p:cond delay="0"/>
                                  </p:stCondLst>
                                  <p:childTnLst>
                                    <p:set>
                                      <p:cBhvr>
                                        <p:cTn id="107" dur="1" fill="hold">
                                          <p:stCondLst>
                                            <p:cond delay="499"/>
                                          </p:stCondLst>
                                        </p:cTn>
                                        <p:tgtEl>
                                          <p:spTgt spid="11302"/>
                                        </p:tgtEl>
                                        <p:attrNameLst>
                                          <p:attrName>style.visibility</p:attrName>
                                        </p:attrNameLst>
                                      </p:cBhvr>
                                      <p:to>
                                        <p:strVal val="visible"/>
                                      </p:to>
                                    </p:set>
                                  </p:childTnLst>
                                </p:cTn>
                              </p:par>
                            </p:childTnLst>
                          </p:cTn>
                        </p:par>
                        <p:par>
                          <p:cTn id="108" fill="hold" nodeType="afterGroup">
                            <p:stCondLst>
                              <p:cond delay="17000"/>
                            </p:stCondLst>
                            <p:childTnLst>
                              <p:par>
                                <p:cTn id="109" presetID="1" presetClass="entr" presetSubtype="0" fill="hold" grpId="0" nodeType="afterEffect">
                                  <p:stCondLst>
                                    <p:cond delay="0"/>
                                  </p:stCondLst>
                                  <p:childTnLst>
                                    <p:set>
                                      <p:cBhvr>
                                        <p:cTn id="110" dur="1" fill="hold">
                                          <p:stCondLst>
                                            <p:cond delay="499"/>
                                          </p:stCondLst>
                                        </p:cTn>
                                        <p:tgtEl>
                                          <p:spTgt spid="11268"/>
                                        </p:tgtEl>
                                        <p:attrNameLst>
                                          <p:attrName>style.visibility</p:attrName>
                                        </p:attrNameLst>
                                      </p:cBhvr>
                                      <p:to>
                                        <p:strVal val="visible"/>
                                      </p:to>
                                    </p:set>
                                  </p:childTnLst>
                                </p:cTn>
                              </p:par>
                            </p:childTnLst>
                          </p:cTn>
                        </p:par>
                        <p:par>
                          <p:cTn id="111" fill="hold" nodeType="afterGroup">
                            <p:stCondLst>
                              <p:cond delay="17500"/>
                            </p:stCondLst>
                            <p:childTnLst>
                              <p:par>
                                <p:cTn id="112" presetID="1" presetClass="entr" presetSubtype="0" fill="hold" grpId="0" nodeType="afterEffect">
                                  <p:stCondLst>
                                    <p:cond delay="0"/>
                                  </p:stCondLst>
                                  <p:childTnLst>
                                    <p:set>
                                      <p:cBhvr>
                                        <p:cTn id="113" dur="1" fill="hold">
                                          <p:stCondLst>
                                            <p:cond delay="499"/>
                                          </p:stCondLst>
                                        </p:cTn>
                                        <p:tgtEl>
                                          <p:spTgt spid="11287"/>
                                        </p:tgtEl>
                                        <p:attrNameLst>
                                          <p:attrName>style.visibility</p:attrName>
                                        </p:attrNameLst>
                                      </p:cBhvr>
                                      <p:to>
                                        <p:strVal val="visible"/>
                                      </p:to>
                                    </p:set>
                                  </p:childTnLst>
                                </p:cTn>
                              </p:par>
                            </p:childTnLst>
                          </p:cTn>
                        </p:par>
                        <p:par>
                          <p:cTn id="114" fill="hold" nodeType="afterGroup">
                            <p:stCondLst>
                              <p:cond delay="18000"/>
                            </p:stCondLst>
                            <p:childTnLst>
                              <p:par>
                                <p:cTn id="115" presetID="1" presetClass="entr" presetSubtype="0" fill="hold" grpId="0" nodeType="afterEffect">
                                  <p:stCondLst>
                                    <p:cond delay="0"/>
                                  </p:stCondLst>
                                  <p:childTnLst>
                                    <p:set>
                                      <p:cBhvr>
                                        <p:cTn id="116" dur="1" fill="hold">
                                          <p:stCondLst>
                                            <p:cond delay="499"/>
                                          </p:stCondLst>
                                        </p:cTn>
                                        <p:tgtEl>
                                          <p:spTgt spid="11300"/>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1305"/>
                                        </p:tgtEl>
                                        <p:attrNameLst>
                                          <p:attrName>style.visibility</p:attrName>
                                        </p:attrNameLst>
                                      </p:cBhvr>
                                      <p:to>
                                        <p:strVal val="visible"/>
                                      </p:to>
                                    </p:set>
                                    <p:anim calcmode="lin" valueType="num">
                                      <p:cBhvr additive="base">
                                        <p:cTn id="121" dur="500" fill="hold"/>
                                        <p:tgtEl>
                                          <p:spTgt spid="11305"/>
                                        </p:tgtEl>
                                        <p:attrNameLst>
                                          <p:attrName>ppt_x</p:attrName>
                                        </p:attrNameLst>
                                      </p:cBhvr>
                                      <p:tavLst>
                                        <p:tav tm="0">
                                          <p:val>
                                            <p:strVal val="1+#ppt_w/2"/>
                                          </p:val>
                                        </p:tav>
                                        <p:tav tm="100000">
                                          <p:val>
                                            <p:strVal val="#ppt_x"/>
                                          </p:val>
                                        </p:tav>
                                      </p:tavLst>
                                    </p:anim>
                                    <p:anim calcmode="lin" valueType="num">
                                      <p:cBhvr additive="base">
                                        <p:cTn id="122" dur="500" fill="hold"/>
                                        <p:tgtEl>
                                          <p:spTgt spid="11305"/>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1306"/>
                                        </p:tgtEl>
                                        <p:attrNameLst>
                                          <p:attrName>style.visibility</p:attrName>
                                        </p:attrNameLst>
                                      </p:cBhvr>
                                      <p:to>
                                        <p:strVal val="visible"/>
                                      </p:to>
                                    </p:set>
                                    <p:anim calcmode="lin" valueType="num">
                                      <p:cBhvr additive="base">
                                        <p:cTn id="127" dur="500" fill="hold"/>
                                        <p:tgtEl>
                                          <p:spTgt spid="11306"/>
                                        </p:tgtEl>
                                        <p:attrNameLst>
                                          <p:attrName>ppt_x</p:attrName>
                                        </p:attrNameLst>
                                      </p:cBhvr>
                                      <p:tavLst>
                                        <p:tav tm="0">
                                          <p:val>
                                            <p:strVal val="1+#ppt_w/2"/>
                                          </p:val>
                                        </p:tav>
                                        <p:tav tm="100000">
                                          <p:val>
                                            <p:strVal val="#ppt_x"/>
                                          </p:val>
                                        </p:tav>
                                      </p:tavLst>
                                    </p:anim>
                                    <p:anim calcmode="lin" valueType="num">
                                      <p:cBhvr additive="base">
                                        <p:cTn id="128" dur="500" fill="hold"/>
                                        <p:tgtEl>
                                          <p:spTgt spid="113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p:bldP spid="11268" grpId="0" animBg="1"/>
      <p:bldP spid="11269" grpId="0" animBg="1"/>
      <p:bldP spid="11270" grpId="0" animBg="1"/>
      <p:bldP spid="11271" grpId="0" animBg="1"/>
      <p:bldP spid="11272" grpId="0" animBg="1"/>
      <p:bldP spid="11273" grpId="0" animBg="1"/>
      <p:bldP spid="11274" grpId="0" animBg="1"/>
      <p:bldP spid="11275" grpId="0" animBg="1"/>
      <p:bldP spid="11276" grpId="0" animBg="1"/>
      <p:bldP spid="11277" grpId="0" animBg="1"/>
      <p:bldP spid="11278" grpId="0" animBg="1"/>
      <p:bldP spid="11279" grpId="0" animBg="1"/>
      <p:bldP spid="11280" grpId="0" animBg="1"/>
      <p:bldP spid="11281" grpId="0" animBg="1"/>
      <p:bldP spid="11282" grpId="0" animBg="1"/>
      <p:bldP spid="11283" grpId="0" animBg="1"/>
      <p:bldP spid="11284" grpId="0" animBg="1"/>
      <p:bldP spid="11285" grpId="0" animBg="1"/>
      <p:bldP spid="11286" grpId="0" animBg="1"/>
      <p:bldP spid="11287" grpId="0" autoUpdateAnimBg="0"/>
      <p:bldP spid="11288" grpId="0" autoUpdateAnimBg="0"/>
      <p:bldP spid="11289" grpId="0" animBg="1"/>
      <p:bldP spid="11290" grpId="0" animBg="1"/>
      <p:bldP spid="11291" grpId="0" animBg="1"/>
      <p:bldP spid="11292" grpId="0" animBg="1"/>
      <p:bldP spid="11293" grpId="0" animBg="1"/>
      <p:bldP spid="11294" grpId="0" animBg="1"/>
      <p:bldP spid="11297" grpId="0" animBg="1"/>
      <p:bldP spid="11298" grpId="0" animBg="1"/>
      <p:bldP spid="11299" grpId="0" animBg="1"/>
      <p:bldP spid="11300" grpId="0" autoUpdateAnimBg="0"/>
      <p:bldP spid="11301" grpId="0" animBg="1"/>
      <p:bldP spid="11302" grpId="0" autoUpdateAnimBg="0"/>
      <p:bldP spid="11303" grpId="0" animBg="1"/>
      <p:bldP spid="11304" grpId="0" animBg="1"/>
      <p:bldP spid="11305" grpId="0" autoUpdateAnimBg="0"/>
      <p:bldP spid="1130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ChangeArrowheads="1"/>
          </p:cNvSpPr>
          <p:nvPr/>
        </p:nvSpPr>
        <p:spPr bwMode="auto">
          <a:xfrm>
            <a:off x="5257800" y="4464050"/>
            <a:ext cx="1371600" cy="533400"/>
          </a:xfrm>
          <a:prstGeom prst="rect">
            <a:avLst/>
          </a:prstGeom>
          <a:solidFill>
            <a:srgbClr val="FFFFCC"/>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31" name="AutoShape 2"/>
          <p:cNvSpPr>
            <a:spLocks noChangeArrowheads="1"/>
          </p:cNvSpPr>
          <p:nvPr/>
        </p:nvSpPr>
        <p:spPr bwMode="auto">
          <a:xfrm rot="5400000">
            <a:off x="2628900" y="2749550"/>
            <a:ext cx="838200" cy="914400"/>
          </a:xfrm>
          <a:prstGeom prst="flowChartExtract">
            <a:avLst/>
          </a:prstGeom>
          <a:noFill/>
          <a:ln w="952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32" name="Text Box 3"/>
          <p:cNvSpPr txBox="1">
            <a:spLocks noChangeArrowheads="1"/>
          </p:cNvSpPr>
          <p:nvPr/>
        </p:nvSpPr>
        <p:spPr bwMode="auto">
          <a:xfrm>
            <a:off x="5410200" y="3016250"/>
            <a:ext cx="190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imes New Roman" pitchFamily="18" charset="0"/>
                <a:cs typeface="Times New Roman" pitchFamily="18" charset="0"/>
              </a:rPr>
              <a:t>Control Logic</a:t>
            </a:r>
          </a:p>
        </p:txBody>
      </p:sp>
      <p:sp>
        <p:nvSpPr>
          <p:cNvPr id="99333" name="Text Box 4"/>
          <p:cNvSpPr txBox="1">
            <a:spLocks noChangeArrowheads="1"/>
          </p:cNvSpPr>
          <p:nvPr/>
        </p:nvSpPr>
        <p:spPr bwMode="auto">
          <a:xfrm>
            <a:off x="3048000" y="4722813"/>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imes New Roman" pitchFamily="18" charset="0"/>
                <a:cs typeface="Times New Roman" pitchFamily="18" charset="0"/>
              </a:rPr>
              <a:t>D A  C </a:t>
            </a:r>
          </a:p>
        </p:txBody>
      </p:sp>
      <p:sp>
        <p:nvSpPr>
          <p:cNvPr id="99334" name="Text Box 5"/>
          <p:cNvSpPr txBox="1">
            <a:spLocks noChangeArrowheads="1"/>
          </p:cNvSpPr>
          <p:nvPr/>
        </p:nvSpPr>
        <p:spPr bwMode="auto">
          <a:xfrm>
            <a:off x="5562600" y="457041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dirty="0">
                <a:solidFill>
                  <a:schemeClr val="tx1">
                    <a:lumMod val="65000"/>
                    <a:lumOff val="35000"/>
                  </a:schemeClr>
                </a:solidFill>
                <a:latin typeface="Times New Roman" pitchFamily="18" charset="0"/>
                <a:cs typeface="Times New Roman" pitchFamily="18" charset="0"/>
              </a:rPr>
              <a:t>Counter</a:t>
            </a:r>
          </a:p>
        </p:txBody>
      </p:sp>
      <p:sp>
        <p:nvSpPr>
          <p:cNvPr id="99335" name="Rectangle 6"/>
          <p:cNvSpPr>
            <a:spLocks noChangeArrowheads="1"/>
          </p:cNvSpPr>
          <p:nvPr/>
        </p:nvSpPr>
        <p:spPr bwMode="auto">
          <a:xfrm>
            <a:off x="2743200" y="4387850"/>
            <a:ext cx="1143000" cy="990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36" name="Rectangle 8"/>
          <p:cNvSpPr>
            <a:spLocks noChangeArrowheads="1"/>
          </p:cNvSpPr>
          <p:nvPr/>
        </p:nvSpPr>
        <p:spPr bwMode="auto">
          <a:xfrm>
            <a:off x="5105400" y="2940050"/>
            <a:ext cx="1600200" cy="457200"/>
          </a:xfrm>
          <a:prstGeom prst="rect">
            <a:avLst/>
          </a:prstGeom>
          <a:noFill/>
          <a:ln w="952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37" name="Line 9"/>
          <p:cNvSpPr>
            <a:spLocks noChangeShapeType="1"/>
          </p:cNvSpPr>
          <p:nvPr/>
        </p:nvSpPr>
        <p:spPr bwMode="auto">
          <a:xfrm>
            <a:off x="3505200" y="3168650"/>
            <a:ext cx="1600200" cy="0"/>
          </a:xfrm>
          <a:prstGeom prst="line">
            <a:avLst/>
          </a:prstGeom>
          <a:noFill/>
          <a:ln w="952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38" name="Line 10"/>
          <p:cNvSpPr>
            <a:spLocks noChangeShapeType="1"/>
          </p:cNvSpPr>
          <p:nvPr/>
        </p:nvSpPr>
        <p:spPr bwMode="auto">
          <a:xfrm flipH="1">
            <a:off x="2209800" y="3397250"/>
            <a:ext cx="381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39" name="Line 11"/>
          <p:cNvSpPr>
            <a:spLocks noChangeShapeType="1"/>
          </p:cNvSpPr>
          <p:nvPr/>
        </p:nvSpPr>
        <p:spPr bwMode="auto">
          <a:xfrm>
            <a:off x="2209800" y="3397250"/>
            <a:ext cx="0" cy="1524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40" name="Line 12"/>
          <p:cNvSpPr>
            <a:spLocks noChangeShapeType="1"/>
          </p:cNvSpPr>
          <p:nvPr/>
        </p:nvSpPr>
        <p:spPr bwMode="auto">
          <a:xfrm>
            <a:off x="2209800" y="492125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41" name="Line 13"/>
          <p:cNvSpPr>
            <a:spLocks noChangeShapeType="1"/>
          </p:cNvSpPr>
          <p:nvPr/>
        </p:nvSpPr>
        <p:spPr bwMode="auto">
          <a:xfrm>
            <a:off x="6248400" y="3397250"/>
            <a:ext cx="0" cy="1066800"/>
          </a:xfrm>
          <a:prstGeom prst="line">
            <a:avLst/>
          </a:prstGeom>
          <a:noFill/>
          <a:ln w="952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42" name="Line 14"/>
          <p:cNvSpPr>
            <a:spLocks noChangeShapeType="1"/>
          </p:cNvSpPr>
          <p:nvPr/>
        </p:nvSpPr>
        <p:spPr bwMode="auto">
          <a:xfrm>
            <a:off x="5486400" y="3397250"/>
            <a:ext cx="0" cy="1066800"/>
          </a:xfrm>
          <a:prstGeom prst="line">
            <a:avLst/>
          </a:prstGeom>
          <a:noFill/>
          <a:ln w="952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43" name="Text Box 15"/>
          <p:cNvSpPr txBox="1">
            <a:spLocks noChangeArrowheads="1"/>
          </p:cNvSpPr>
          <p:nvPr/>
        </p:nvSpPr>
        <p:spPr bwMode="auto">
          <a:xfrm>
            <a:off x="6858000" y="21780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START</a:t>
            </a:r>
            <a:endParaRPr lang="en-US">
              <a:solidFill>
                <a:schemeClr val="tx1">
                  <a:lumMod val="65000"/>
                  <a:lumOff val="35000"/>
                </a:schemeClr>
              </a:solidFill>
              <a:latin typeface="Times New Roman" pitchFamily="18" charset="0"/>
              <a:cs typeface="Times New Roman" pitchFamily="18" charset="0"/>
            </a:endParaRPr>
          </a:p>
        </p:txBody>
      </p:sp>
      <p:sp>
        <p:nvSpPr>
          <p:cNvPr id="99344" name="Line 16"/>
          <p:cNvSpPr>
            <a:spLocks noChangeShapeType="1"/>
          </p:cNvSpPr>
          <p:nvPr/>
        </p:nvSpPr>
        <p:spPr bwMode="auto">
          <a:xfrm flipH="1">
            <a:off x="5943600" y="2330450"/>
            <a:ext cx="838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45" name="Line 17"/>
          <p:cNvSpPr>
            <a:spLocks noChangeShapeType="1"/>
          </p:cNvSpPr>
          <p:nvPr/>
        </p:nvSpPr>
        <p:spPr bwMode="auto">
          <a:xfrm>
            <a:off x="5943600" y="2330450"/>
            <a:ext cx="0" cy="533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46" name="Line 18"/>
          <p:cNvSpPr>
            <a:spLocks noChangeShapeType="1"/>
          </p:cNvSpPr>
          <p:nvPr/>
        </p:nvSpPr>
        <p:spPr bwMode="auto">
          <a:xfrm flipH="1">
            <a:off x="1524000" y="3016250"/>
            <a:ext cx="1066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47" name="Text Box 19"/>
          <p:cNvSpPr txBox="1">
            <a:spLocks noChangeArrowheads="1"/>
          </p:cNvSpPr>
          <p:nvPr/>
        </p:nvSpPr>
        <p:spPr bwMode="auto">
          <a:xfrm>
            <a:off x="1066800" y="286385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V</a:t>
            </a:r>
            <a:r>
              <a:rPr lang="en-US" baseline="-25000">
                <a:solidFill>
                  <a:schemeClr val="tx1">
                    <a:lumMod val="65000"/>
                    <a:lumOff val="35000"/>
                  </a:schemeClr>
                </a:solidFill>
                <a:latin typeface="Times New Roman" pitchFamily="18" charset="0"/>
                <a:cs typeface="Times New Roman" pitchFamily="18" charset="0"/>
              </a:rPr>
              <a:t>in</a:t>
            </a:r>
            <a:endParaRPr lang="en-US">
              <a:solidFill>
                <a:schemeClr val="tx1">
                  <a:lumMod val="65000"/>
                  <a:lumOff val="35000"/>
                </a:schemeClr>
              </a:solidFill>
              <a:latin typeface="Times New Roman" pitchFamily="18" charset="0"/>
              <a:cs typeface="Times New Roman" pitchFamily="18" charset="0"/>
            </a:endParaRPr>
          </a:p>
        </p:txBody>
      </p:sp>
      <p:sp>
        <p:nvSpPr>
          <p:cNvPr id="99348" name="Text Box 20"/>
          <p:cNvSpPr txBox="1">
            <a:spLocks noChangeArrowheads="1"/>
          </p:cNvSpPr>
          <p:nvPr/>
        </p:nvSpPr>
        <p:spPr bwMode="auto">
          <a:xfrm>
            <a:off x="2133600" y="225425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Comparator</a:t>
            </a:r>
          </a:p>
        </p:txBody>
      </p:sp>
      <p:sp>
        <p:nvSpPr>
          <p:cNvPr id="99349" name="Line 21"/>
          <p:cNvSpPr>
            <a:spLocks noChangeShapeType="1"/>
          </p:cNvSpPr>
          <p:nvPr/>
        </p:nvSpPr>
        <p:spPr bwMode="auto">
          <a:xfrm>
            <a:off x="5410200" y="4997450"/>
            <a:ext cx="0" cy="304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50" name="Line 22"/>
          <p:cNvSpPr>
            <a:spLocks noChangeShapeType="1"/>
          </p:cNvSpPr>
          <p:nvPr/>
        </p:nvSpPr>
        <p:spPr bwMode="auto">
          <a:xfrm>
            <a:off x="5715000" y="4997450"/>
            <a:ext cx="0" cy="304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51" name="Line 23"/>
          <p:cNvSpPr>
            <a:spLocks noChangeShapeType="1"/>
          </p:cNvSpPr>
          <p:nvPr/>
        </p:nvSpPr>
        <p:spPr bwMode="auto">
          <a:xfrm>
            <a:off x="6019800" y="4997450"/>
            <a:ext cx="0" cy="304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52" name="Line 24"/>
          <p:cNvSpPr>
            <a:spLocks noChangeShapeType="1"/>
          </p:cNvSpPr>
          <p:nvPr/>
        </p:nvSpPr>
        <p:spPr bwMode="auto">
          <a:xfrm>
            <a:off x="6324600" y="4997450"/>
            <a:ext cx="0" cy="304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53" name="Text Box 25"/>
          <p:cNvSpPr txBox="1">
            <a:spLocks noChangeArrowheads="1"/>
          </p:cNvSpPr>
          <p:nvPr/>
        </p:nvSpPr>
        <p:spPr bwMode="auto">
          <a:xfrm>
            <a:off x="5029200" y="537845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Digital Output</a:t>
            </a:r>
          </a:p>
        </p:txBody>
      </p:sp>
      <p:sp>
        <p:nvSpPr>
          <p:cNvPr id="99354" name="Rectangle 26"/>
          <p:cNvSpPr>
            <a:spLocks noChangeArrowheads="1"/>
          </p:cNvSpPr>
          <p:nvPr/>
        </p:nvSpPr>
        <p:spPr bwMode="auto">
          <a:xfrm>
            <a:off x="7086600" y="3549650"/>
            <a:ext cx="7620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55" name="Text Box 27"/>
          <p:cNvSpPr txBox="1">
            <a:spLocks noChangeArrowheads="1"/>
          </p:cNvSpPr>
          <p:nvPr/>
        </p:nvSpPr>
        <p:spPr bwMode="auto">
          <a:xfrm>
            <a:off x="7162800" y="362585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clock</a:t>
            </a:r>
          </a:p>
        </p:txBody>
      </p:sp>
      <p:sp>
        <p:nvSpPr>
          <p:cNvPr id="99356" name="Line 28"/>
          <p:cNvSpPr>
            <a:spLocks noChangeShapeType="1"/>
          </p:cNvSpPr>
          <p:nvPr/>
        </p:nvSpPr>
        <p:spPr bwMode="auto">
          <a:xfrm>
            <a:off x="7467600" y="4006850"/>
            <a:ext cx="0" cy="685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57" name="Line 29"/>
          <p:cNvSpPr>
            <a:spLocks noChangeShapeType="1"/>
          </p:cNvSpPr>
          <p:nvPr/>
        </p:nvSpPr>
        <p:spPr bwMode="auto">
          <a:xfrm flipH="1">
            <a:off x="6705600" y="4692650"/>
            <a:ext cx="762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58" name="Line 30"/>
          <p:cNvSpPr>
            <a:spLocks noChangeShapeType="1"/>
          </p:cNvSpPr>
          <p:nvPr/>
        </p:nvSpPr>
        <p:spPr bwMode="auto">
          <a:xfrm>
            <a:off x="6705600" y="3168650"/>
            <a:ext cx="685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59" name="Line 31"/>
          <p:cNvSpPr>
            <a:spLocks noChangeShapeType="1"/>
          </p:cNvSpPr>
          <p:nvPr/>
        </p:nvSpPr>
        <p:spPr bwMode="auto">
          <a:xfrm>
            <a:off x="7391400" y="3168650"/>
            <a:ext cx="0" cy="3810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60" name="Line 32"/>
          <p:cNvSpPr>
            <a:spLocks noChangeShapeType="1"/>
          </p:cNvSpPr>
          <p:nvPr/>
        </p:nvSpPr>
        <p:spPr bwMode="auto">
          <a:xfrm flipH="1">
            <a:off x="3886200" y="4692650"/>
            <a:ext cx="1371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99361" name="Text Box 33"/>
          <p:cNvSpPr txBox="1">
            <a:spLocks noChangeArrowheads="1"/>
          </p:cNvSpPr>
          <p:nvPr/>
        </p:nvSpPr>
        <p:spPr bwMode="auto">
          <a:xfrm>
            <a:off x="533400" y="228600"/>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Once the digital output has been read by the associated circuitry, a new start signal is sent, repeating the cycle.</a:t>
            </a:r>
          </a:p>
        </p:txBody>
      </p:sp>
    </p:spTree>
    <p:extLst>
      <p:ext uri="{BB962C8B-B14F-4D97-AF65-F5344CB8AC3E}">
        <p14:creationId xmlns:p14="http://schemas.microsoft.com/office/powerpoint/2010/main" val="33322767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838200" y="914400"/>
            <a:ext cx="7315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With a counter type A/D, if the signal is varying rapidly, the counter must count up and reset before each cycle can begin, making it difficult to follow the signal.</a:t>
            </a:r>
          </a:p>
        </p:txBody>
      </p:sp>
    </p:spTree>
    <p:extLst>
      <p:ext uri="{BB962C8B-B14F-4D97-AF65-F5344CB8AC3E}">
        <p14:creationId xmlns:p14="http://schemas.microsoft.com/office/powerpoint/2010/main" val="164400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AutoShape 2"/>
          <p:cNvSpPr>
            <a:spLocks noChangeArrowheads="1"/>
          </p:cNvSpPr>
          <p:nvPr/>
        </p:nvSpPr>
        <p:spPr bwMode="auto">
          <a:xfrm rot="5400000">
            <a:off x="2628900" y="2247900"/>
            <a:ext cx="838200" cy="914400"/>
          </a:xfrm>
          <a:prstGeom prst="flowChartExtract">
            <a:avLst/>
          </a:prstGeom>
          <a:noFill/>
          <a:ln w="952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79" name="Text Box 3"/>
          <p:cNvSpPr txBox="1">
            <a:spLocks noChangeArrowheads="1"/>
          </p:cNvSpPr>
          <p:nvPr/>
        </p:nvSpPr>
        <p:spPr bwMode="auto">
          <a:xfrm>
            <a:off x="5105400" y="3124200"/>
            <a:ext cx="190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imes New Roman" pitchFamily="18" charset="0"/>
                <a:cs typeface="Times New Roman" pitchFamily="18" charset="0"/>
              </a:rPr>
              <a:t>Track &amp; Hold Logic</a:t>
            </a:r>
          </a:p>
        </p:txBody>
      </p:sp>
      <p:sp>
        <p:nvSpPr>
          <p:cNvPr id="101380" name="Text Box 4"/>
          <p:cNvSpPr txBox="1">
            <a:spLocks noChangeArrowheads="1"/>
          </p:cNvSpPr>
          <p:nvPr/>
        </p:nvSpPr>
        <p:spPr bwMode="auto">
          <a:xfrm>
            <a:off x="3048000" y="47244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imes New Roman" pitchFamily="18" charset="0"/>
                <a:cs typeface="Times New Roman" pitchFamily="18" charset="0"/>
              </a:rPr>
              <a:t>D A  C </a:t>
            </a:r>
          </a:p>
        </p:txBody>
      </p:sp>
      <p:sp>
        <p:nvSpPr>
          <p:cNvPr id="101381" name="Text Box 5"/>
          <p:cNvSpPr txBox="1">
            <a:spLocks noChangeArrowheads="1"/>
          </p:cNvSpPr>
          <p:nvPr/>
        </p:nvSpPr>
        <p:spPr bwMode="auto">
          <a:xfrm>
            <a:off x="5334000" y="3962400"/>
            <a:ext cx="990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Up/Down Counter</a:t>
            </a:r>
            <a:endParaRPr lang="en-US" sz="1200">
              <a:solidFill>
                <a:schemeClr val="tx1">
                  <a:lumMod val="65000"/>
                  <a:lumOff val="35000"/>
                </a:schemeClr>
              </a:solidFill>
              <a:latin typeface="Times New Roman" pitchFamily="18" charset="0"/>
              <a:cs typeface="Times New Roman" pitchFamily="18" charset="0"/>
            </a:endParaRPr>
          </a:p>
        </p:txBody>
      </p:sp>
      <p:sp>
        <p:nvSpPr>
          <p:cNvPr id="101382" name="Rectangle 6"/>
          <p:cNvSpPr>
            <a:spLocks noChangeArrowheads="1"/>
          </p:cNvSpPr>
          <p:nvPr/>
        </p:nvSpPr>
        <p:spPr bwMode="auto">
          <a:xfrm>
            <a:off x="2743200" y="4572000"/>
            <a:ext cx="1143000" cy="685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83" name="Rectangle 7"/>
          <p:cNvSpPr>
            <a:spLocks noChangeArrowheads="1"/>
          </p:cNvSpPr>
          <p:nvPr/>
        </p:nvSpPr>
        <p:spPr bwMode="auto">
          <a:xfrm>
            <a:off x="4953000" y="3962400"/>
            <a:ext cx="1676400" cy="533400"/>
          </a:xfrm>
          <a:prstGeom prst="rect">
            <a:avLst/>
          </a:prstGeom>
          <a:noFill/>
          <a:ln w="952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84" name="Rectangle 8"/>
          <p:cNvSpPr>
            <a:spLocks noChangeArrowheads="1"/>
          </p:cNvSpPr>
          <p:nvPr/>
        </p:nvSpPr>
        <p:spPr bwMode="auto">
          <a:xfrm>
            <a:off x="4953000" y="3048000"/>
            <a:ext cx="1600200" cy="457200"/>
          </a:xfrm>
          <a:prstGeom prst="rect">
            <a:avLst/>
          </a:prstGeom>
          <a:noFill/>
          <a:ln w="952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85" name="Line 9"/>
          <p:cNvSpPr>
            <a:spLocks noChangeShapeType="1"/>
          </p:cNvSpPr>
          <p:nvPr/>
        </p:nvSpPr>
        <p:spPr bwMode="auto">
          <a:xfrm>
            <a:off x="3505200" y="2667000"/>
            <a:ext cx="2133600" cy="0"/>
          </a:xfrm>
          <a:prstGeom prst="line">
            <a:avLst/>
          </a:prstGeom>
          <a:noFill/>
          <a:ln w="952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86" name="Line 10"/>
          <p:cNvSpPr>
            <a:spLocks noChangeShapeType="1"/>
          </p:cNvSpPr>
          <p:nvPr/>
        </p:nvSpPr>
        <p:spPr bwMode="auto">
          <a:xfrm flipH="1">
            <a:off x="2209800" y="2895600"/>
            <a:ext cx="381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87" name="Line 11"/>
          <p:cNvSpPr>
            <a:spLocks noChangeShapeType="1"/>
          </p:cNvSpPr>
          <p:nvPr/>
        </p:nvSpPr>
        <p:spPr bwMode="auto">
          <a:xfrm>
            <a:off x="2209800" y="2895600"/>
            <a:ext cx="0" cy="1905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88" name="Line 18"/>
          <p:cNvSpPr>
            <a:spLocks noChangeShapeType="1"/>
          </p:cNvSpPr>
          <p:nvPr/>
        </p:nvSpPr>
        <p:spPr bwMode="auto">
          <a:xfrm flipH="1">
            <a:off x="1524000" y="2514600"/>
            <a:ext cx="1066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89" name="Text Box 19"/>
          <p:cNvSpPr txBox="1">
            <a:spLocks noChangeArrowheads="1"/>
          </p:cNvSpPr>
          <p:nvPr/>
        </p:nvSpPr>
        <p:spPr bwMode="auto">
          <a:xfrm>
            <a:off x="1066800" y="23622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V</a:t>
            </a:r>
            <a:r>
              <a:rPr lang="en-US" baseline="-25000">
                <a:solidFill>
                  <a:schemeClr val="tx1">
                    <a:lumMod val="65000"/>
                    <a:lumOff val="35000"/>
                  </a:schemeClr>
                </a:solidFill>
                <a:latin typeface="Times New Roman" pitchFamily="18" charset="0"/>
                <a:cs typeface="Times New Roman" pitchFamily="18" charset="0"/>
              </a:rPr>
              <a:t>in</a:t>
            </a:r>
            <a:endParaRPr lang="en-US">
              <a:solidFill>
                <a:schemeClr val="tx1">
                  <a:lumMod val="65000"/>
                  <a:lumOff val="35000"/>
                </a:schemeClr>
              </a:solidFill>
              <a:latin typeface="Times New Roman" pitchFamily="18" charset="0"/>
              <a:cs typeface="Times New Roman" pitchFamily="18" charset="0"/>
            </a:endParaRPr>
          </a:p>
        </p:txBody>
      </p:sp>
      <p:sp>
        <p:nvSpPr>
          <p:cNvPr id="101390" name="Text Box 20"/>
          <p:cNvSpPr txBox="1">
            <a:spLocks noChangeArrowheads="1"/>
          </p:cNvSpPr>
          <p:nvPr/>
        </p:nvSpPr>
        <p:spPr bwMode="auto">
          <a:xfrm>
            <a:off x="2133600" y="17526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Comparator</a:t>
            </a:r>
          </a:p>
        </p:txBody>
      </p:sp>
      <p:sp>
        <p:nvSpPr>
          <p:cNvPr id="101391" name="Line 21"/>
          <p:cNvSpPr>
            <a:spLocks noChangeShapeType="1"/>
          </p:cNvSpPr>
          <p:nvPr/>
        </p:nvSpPr>
        <p:spPr bwMode="auto">
          <a:xfrm>
            <a:off x="5410200" y="4495800"/>
            <a:ext cx="0" cy="83820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92" name="Line 22"/>
          <p:cNvSpPr>
            <a:spLocks noChangeShapeType="1"/>
          </p:cNvSpPr>
          <p:nvPr/>
        </p:nvSpPr>
        <p:spPr bwMode="auto">
          <a:xfrm>
            <a:off x="5791200" y="4572000"/>
            <a:ext cx="0" cy="76200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93" name="Line 23"/>
          <p:cNvSpPr>
            <a:spLocks noChangeShapeType="1"/>
          </p:cNvSpPr>
          <p:nvPr/>
        </p:nvSpPr>
        <p:spPr bwMode="auto">
          <a:xfrm>
            <a:off x="6019800" y="4495800"/>
            <a:ext cx="0" cy="83820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94" name="Line 24"/>
          <p:cNvSpPr>
            <a:spLocks noChangeShapeType="1"/>
          </p:cNvSpPr>
          <p:nvPr/>
        </p:nvSpPr>
        <p:spPr bwMode="auto">
          <a:xfrm>
            <a:off x="6324600" y="4495800"/>
            <a:ext cx="0" cy="83820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95" name="Text Box 25"/>
          <p:cNvSpPr txBox="1">
            <a:spLocks noChangeArrowheads="1"/>
          </p:cNvSpPr>
          <p:nvPr/>
        </p:nvSpPr>
        <p:spPr bwMode="auto">
          <a:xfrm>
            <a:off x="5029200" y="537845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Digital Output</a:t>
            </a:r>
          </a:p>
        </p:txBody>
      </p:sp>
      <p:sp>
        <p:nvSpPr>
          <p:cNvPr id="101396" name="Rectangle 26"/>
          <p:cNvSpPr>
            <a:spLocks noChangeArrowheads="1"/>
          </p:cNvSpPr>
          <p:nvPr/>
        </p:nvSpPr>
        <p:spPr bwMode="auto">
          <a:xfrm>
            <a:off x="7086600" y="3048000"/>
            <a:ext cx="7620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97" name="Text Box 27"/>
          <p:cNvSpPr txBox="1">
            <a:spLocks noChangeArrowheads="1"/>
          </p:cNvSpPr>
          <p:nvPr/>
        </p:nvSpPr>
        <p:spPr bwMode="auto">
          <a:xfrm>
            <a:off x="7162800" y="31242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clock</a:t>
            </a:r>
          </a:p>
        </p:txBody>
      </p:sp>
      <p:sp>
        <p:nvSpPr>
          <p:cNvPr id="101398" name="Line 31"/>
          <p:cNvSpPr>
            <a:spLocks noChangeShapeType="1"/>
          </p:cNvSpPr>
          <p:nvPr/>
        </p:nvSpPr>
        <p:spPr bwMode="auto">
          <a:xfrm>
            <a:off x="7391400" y="2667000"/>
            <a:ext cx="0" cy="3810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399" name="Line 33"/>
          <p:cNvSpPr>
            <a:spLocks noChangeShapeType="1"/>
          </p:cNvSpPr>
          <p:nvPr/>
        </p:nvSpPr>
        <p:spPr bwMode="auto">
          <a:xfrm>
            <a:off x="3886200" y="4648200"/>
            <a:ext cx="152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400" name="Line 34"/>
          <p:cNvSpPr>
            <a:spLocks noChangeShapeType="1"/>
          </p:cNvSpPr>
          <p:nvPr/>
        </p:nvSpPr>
        <p:spPr bwMode="auto">
          <a:xfrm>
            <a:off x="3886200" y="4800600"/>
            <a:ext cx="1905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401" name="Line 35"/>
          <p:cNvSpPr>
            <a:spLocks noChangeShapeType="1"/>
          </p:cNvSpPr>
          <p:nvPr/>
        </p:nvSpPr>
        <p:spPr bwMode="auto">
          <a:xfrm>
            <a:off x="3886200" y="4953000"/>
            <a:ext cx="2133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402" name="Line 36"/>
          <p:cNvSpPr>
            <a:spLocks noChangeShapeType="1"/>
          </p:cNvSpPr>
          <p:nvPr/>
        </p:nvSpPr>
        <p:spPr bwMode="auto">
          <a:xfrm>
            <a:off x="3886200" y="5105400"/>
            <a:ext cx="2438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403" name="Line 37"/>
          <p:cNvSpPr>
            <a:spLocks noChangeShapeType="1"/>
          </p:cNvSpPr>
          <p:nvPr/>
        </p:nvSpPr>
        <p:spPr bwMode="auto">
          <a:xfrm>
            <a:off x="2209800" y="480060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404" name="Line 38"/>
          <p:cNvSpPr>
            <a:spLocks noChangeShapeType="1"/>
          </p:cNvSpPr>
          <p:nvPr/>
        </p:nvSpPr>
        <p:spPr bwMode="auto">
          <a:xfrm>
            <a:off x="5638800" y="2667000"/>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405" name="Line 39"/>
          <p:cNvSpPr>
            <a:spLocks noChangeShapeType="1"/>
          </p:cNvSpPr>
          <p:nvPr/>
        </p:nvSpPr>
        <p:spPr bwMode="auto">
          <a:xfrm>
            <a:off x="5257800" y="3505200"/>
            <a:ext cx="0" cy="457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406" name="Line 40"/>
          <p:cNvSpPr>
            <a:spLocks noChangeShapeType="1"/>
          </p:cNvSpPr>
          <p:nvPr/>
        </p:nvSpPr>
        <p:spPr bwMode="auto">
          <a:xfrm>
            <a:off x="6324600" y="3505200"/>
            <a:ext cx="0" cy="457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407" name="Line 41"/>
          <p:cNvSpPr>
            <a:spLocks noChangeShapeType="1"/>
          </p:cNvSpPr>
          <p:nvPr/>
        </p:nvSpPr>
        <p:spPr bwMode="auto">
          <a:xfrm flipH="1">
            <a:off x="6553200" y="327660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1408" name="Text Box 42"/>
          <p:cNvSpPr txBox="1">
            <a:spLocks noChangeArrowheads="1"/>
          </p:cNvSpPr>
          <p:nvPr/>
        </p:nvSpPr>
        <p:spPr bwMode="auto">
          <a:xfrm>
            <a:off x="381000" y="228600"/>
            <a:ext cx="800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Tracking ADC -</a:t>
            </a:r>
            <a:r>
              <a:rPr lang="en-US" sz="2000" dirty="0">
                <a:solidFill>
                  <a:schemeClr val="tx1">
                    <a:lumMod val="65000"/>
                    <a:lumOff val="35000"/>
                  </a:schemeClr>
                </a:solidFill>
                <a:latin typeface="Times New Roman" pitchFamily="18" charset="0"/>
                <a:cs typeface="Times New Roman" pitchFamily="18" charset="0"/>
              </a:rPr>
              <a:t> similar to the counter type except it uses an up/down counter and can track a varying signal more quickly</a:t>
            </a:r>
            <a:endParaRPr lang="en-US" sz="2400" dirty="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218701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2"/>
          <p:cNvSpPr>
            <a:spLocks noChangeArrowheads="1"/>
          </p:cNvSpPr>
          <p:nvPr/>
        </p:nvSpPr>
        <p:spPr bwMode="auto">
          <a:xfrm rot="-5400000">
            <a:off x="2857500" y="1790700"/>
            <a:ext cx="457200" cy="838200"/>
          </a:xfrm>
          <a:prstGeom prst="flowChartMerge">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03" name="AutoShape 3"/>
          <p:cNvSpPr>
            <a:spLocks noChangeArrowheads="1"/>
          </p:cNvSpPr>
          <p:nvPr/>
        </p:nvSpPr>
        <p:spPr bwMode="auto">
          <a:xfrm rot="-5400000">
            <a:off x="5715000" y="1714500"/>
            <a:ext cx="1028700" cy="1409700"/>
          </a:xfrm>
          <a:prstGeom prst="flowChartMerge">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04" name="Line 5"/>
          <p:cNvSpPr>
            <a:spLocks noChangeShapeType="1"/>
          </p:cNvSpPr>
          <p:nvPr/>
        </p:nvSpPr>
        <p:spPr bwMode="auto">
          <a:xfrm flipV="1">
            <a:off x="3505200" y="2209800"/>
            <a:ext cx="2057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05" name="Line 6"/>
          <p:cNvSpPr>
            <a:spLocks noChangeShapeType="1"/>
          </p:cNvSpPr>
          <p:nvPr/>
        </p:nvSpPr>
        <p:spPr bwMode="auto">
          <a:xfrm flipH="1">
            <a:off x="2362200" y="213360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06" name="Line 7"/>
          <p:cNvSpPr>
            <a:spLocks noChangeShapeType="1"/>
          </p:cNvSpPr>
          <p:nvPr/>
        </p:nvSpPr>
        <p:spPr bwMode="auto">
          <a:xfrm>
            <a:off x="2971800" y="1447800"/>
            <a:ext cx="0" cy="304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07" name="Line 8"/>
          <p:cNvSpPr>
            <a:spLocks noChangeShapeType="1"/>
          </p:cNvSpPr>
          <p:nvPr/>
        </p:nvSpPr>
        <p:spPr bwMode="auto">
          <a:xfrm>
            <a:off x="3124200" y="1447800"/>
            <a:ext cx="0" cy="304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08" name="Line 9"/>
          <p:cNvSpPr>
            <a:spLocks noChangeShapeType="1"/>
          </p:cNvSpPr>
          <p:nvPr/>
        </p:nvSpPr>
        <p:spPr bwMode="auto">
          <a:xfrm>
            <a:off x="3124200" y="160020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09" name="Line 10"/>
          <p:cNvSpPr>
            <a:spLocks noChangeShapeType="1"/>
          </p:cNvSpPr>
          <p:nvPr/>
        </p:nvSpPr>
        <p:spPr bwMode="auto">
          <a:xfrm>
            <a:off x="3581400" y="1600200"/>
            <a:ext cx="0" cy="609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10" name="Line 11"/>
          <p:cNvSpPr>
            <a:spLocks noChangeShapeType="1"/>
          </p:cNvSpPr>
          <p:nvPr/>
        </p:nvSpPr>
        <p:spPr bwMode="auto">
          <a:xfrm flipH="1">
            <a:off x="2438400" y="160020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11" name="Line 12"/>
          <p:cNvSpPr>
            <a:spLocks noChangeShapeType="1"/>
          </p:cNvSpPr>
          <p:nvPr/>
        </p:nvSpPr>
        <p:spPr bwMode="auto">
          <a:xfrm>
            <a:off x="2438400" y="1600200"/>
            <a:ext cx="0" cy="533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12" name="AutoShape 14"/>
          <p:cNvSpPr>
            <a:spLocks noChangeArrowheads="1"/>
          </p:cNvSpPr>
          <p:nvPr/>
        </p:nvSpPr>
        <p:spPr bwMode="auto">
          <a:xfrm>
            <a:off x="1524000" y="190500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13" name="AutoShape 15"/>
          <p:cNvSpPr>
            <a:spLocks noChangeArrowheads="1"/>
          </p:cNvSpPr>
          <p:nvPr/>
        </p:nvSpPr>
        <p:spPr bwMode="auto">
          <a:xfrm>
            <a:off x="1524000" y="228600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14" name="AutoShape 16"/>
          <p:cNvSpPr>
            <a:spLocks noChangeArrowheads="1"/>
          </p:cNvSpPr>
          <p:nvPr/>
        </p:nvSpPr>
        <p:spPr bwMode="auto">
          <a:xfrm>
            <a:off x="1905000" y="205740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15" name="Line 17"/>
          <p:cNvSpPr>
            <a:spLocks noChangeShapeType="1"/>
          </p:cNvSpPr>
          <p:nvPr/>
        </p:nvSpPr>
        <p:spPr bwMode="auto">
          <a:xfrm>
            <a:off x="1981200" y="2133600"/>
            <a:ext cx="381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16" name="Line 18"/>
          <p:cNvSpPr>
            <a:spLocks noChangeShapeType="1"/>
          </p:cNvSpPr>
          <p:nvPr/>
        </p:nvSpPr>
        <p:spPr bwMode="auto">
          <a:xfrm flipH="1">
            <a:off x="1600200" y="2133600"/>
            <a:ext cx="304800" cy="152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17" name="Line 19"/>
          <p:cNvSpPr>
            <a:spLocks noChangeShapeType="1"/>
          </p:cNvSpPr>
          <p:nvPr/>
        </p:nvSpPr>
        <p:spPr bwMode="auto">
          <a:xfrm flipH="1">
            <a:off x="1219200" y="2362200"/>
            <a:ext cx="3048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18" name="Line 20"/>
          <p:cNvSpPr>
            <a:spLocks noChangeShapeType="1"/>
          </p:cNvSpPr>
          <p:nvPr/>
        </p:nvSpPr>
        <p:spPr bwMode="auto">
          <a:xfrm>
            <a:off x="1219200" y="2362200"/>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19" name="Line 21"/>
          <p:cNvSpPr>
            <a:spLocks noChangeShapeType="1"/>
          </p:cNvSpPr>
          <p:nvPr/>
        </p:nvSpPr>
        <p:spPr bwMode="auto">
          <a:xfrm flipH="1">
            <a:off x="990600" y="190500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20" name="Text Box 22"/>
          <p:cNvSpPr txBox="1">
            <a:spLocks noChangeArrowheads="1"/>
          </p:cNvSpPr>
          <p:nvPr/>
        </p:nvSpPr>
        <p:spPr bwMode="auto">
          <a:xfrm>
            <a:off x="762000" y="1524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ahoma" pitchFamily="34" charset="0"/>
              </a:rPr>
              <a:t>V</a:t>
            </a:r>
            <a:r>
              <a:rPr lang="en-US" baseline="-25000">
                <a:solidFill>
                  <a:schemeClr val="tx1">
                    <a:lumMod val="65000"/>
                    <a:lumOff val="35000"/>
                  </a:schemeClr>
                </a:solidFill>
                <a:latin typeface="Tahoma" pitchFamily="34" charset="0"/>
              </a:rPr>
              <a:t>in</a:t>
            </a:r>
            <a:endParaRPr lang="en-US">
              <a:solidFill>
                <a:schemeClr val="tx1">
                  <a:lumMod val="65000"/>
                  <a:lumOff val="35000"/>
                </a:schemeClr>
              </a:solidFill>
              <a:latin typeface="Tahoma" pitchFamily="34" charset="0"/>
            </a:endParaRPr>
          </a:p>
        </p:txBody>
      </p:sp>
      <p:sp>
        <p:nvSpPr>
          <p:cNvPr id="102421" name="Text Box 23"/>
          <p:cNvSpPr txBox="1">
            <a:spLocks noChangeArrowheads="1"/>
          </p:cNvSpPr>
          <p:nvPr/>
        </p:nvSpPr>
        <p:spPr bwMode="auto">
          <a:xfrm>
            <a:off x="1066800" y="31384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ahoma" pitchFamily="34" charset="0"/>
              </a:rPr>
              <a:t>-V</a:t>
            </a:r>
            <a:r>
              <a:rPr lang="en-US" baseline="-25000">
                <a:solidFill>
                  <a:schemeClr val="tx1">
                    <a:lumMod val="65000"/>
                    <a:lumOff val="35000"/>
                  </a:schemeClr>
                </a:solidFill>
                <a:latin typeface="Tahoma" pitchFamily="34" charset="0"/>
              </a:rPr>
              <a:t>ref</a:t>
            </a:r>
            <a:endParaRPr lang="en-US">
              <a:solidFill>
                <a:schemeClr val="tx1">
                  <a:lumMod val="65000"/>
                  <a:lumOff val="35000"/>
                </a:schemeClr>
              </a:solidFill>
              <a:latin typeface="Tahoma" pitchFamily="34" charset="0"/>
            </a:endParaRPr>
          </a:p>
        </p:txBody>
      </p:sp>
      <p:sp>
        <p:nvSpPr>
          <p:cNvPr id="102422" name="Rectangle 24"/>
          <p:cNvSpPr>
            <a:spLocks noChangeArrowheads="1"/>
          </p:cNvSpPr>
          <p:nvPr/>
        </p:nvSpPr>
        <p:spPr bwMode="auto">
          <a:xfrm>
            <a:off x="4114800" y="3429000"/>
            <a:ext cx="21336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23" name="Text Box 25"/>
          <p:cNvSpPr txBox="1">
            <a:spLocks noChangeArrowheads="1"/>
          </p:cNvSpPr>
          <p:nvPr/>
        </p:nvSpPr>
        <p:spPr bwMode="auto">
          <a:xfrm>
            <a:off x="4267200" y="35052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ahoma" pitchFamily="34" charset="0"/>
              </a:rPr>
              <a:t>Control logic</a:t>
            </a:r>
          </a:p>
        </p:txBody>
      </p:sp>
      <p:sp>
        <p:nvSpPr>
          <p:cNvPr id="102424" name="Text Box 26"/>
          <p:cNvSpPr txBox="1">
            <a:spLocks noChangeArrowheads="1"/>
          </p:cNvSpPr>
          <p:nvPr/>
        </p:nvSpPr>
        <p:spPr bwMode="auto">
          <a:xfrm>
            <a:off x="4876800" y="457041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ahoma" pitchFamily="34" charset="0"/>
              </a:rPr>
              <a:t>Counter</a:t>
            </a:r>
          </a:p>
        </p:txBody>
      </p:sp>
      <p:sp>
        <p:nvSpPr>
          <p:cNvPr id="102425" name="Rectangle 27"/>
          <p:cNvSpPr>
            <a:spLocks noChangeArrowheads="1"/>
          </p:cNvSpPr>
          <p:nvPr/>
        </p:nvSpPr>
        <p:spPr bwMode="auto">
          <a:xfrm>
            <a:off x="4572000" y="4464050"/>
            <a:ext cx="1371600" cy="533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26" name="Line 28"/>
          <p:cNvSpPr>
            <a:spLocks noChangeShapeType="1"/>
          </p:cNvSpPr>
          <p:nvPr/>
        </p:nvSpPr>
        <p:spPr bwMode="auto">
          <a:xfrm>
            <a:off x="4724400" y="499745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27" name="Line 29"/>
          <p:cNvSpPr>
            <a:spLocks noChangeShapeType="1"/>
          </p:cNvSpPr>
          <p:nvPr/>
        </p:nvSpPr>
        <p:spPr bwMode="auto">
          <a:xfrm>
            <a:off x="5029200" y="499745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28" name="Line 30"/>
          <p:cNvSpPr>
            <a:spLocks noChangeShapeType="1"/>
          </p:cNvSpPr>
          <p:nvPr/>
        </p:nvSpPr>
        <p:spPr bwMode="auto">
          <a:xfrm>
            <a:off x="5334000" y="499745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29" name="Line 31"/>
          <p:cNvSpPr>
            <a:spLocks noChangeShapeType="1"/>
          </p:cNvSpPr>
          <p:nvPr/>
        </p:nvSpPr>
        <p:spPr bwMode="auto">
          <a:xfrm>
            <a:off x="5638800" y="499745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30" name="Line 32"/>
          <p:cNvSpPr>
            <a:spLocks noChangeShapeType="1"/>
          </p:cNvSpPr>
          <p:nvPr/>
        </p:nvSpPr>
        <p:spPr bwMode="auto">
          <a:xfrm>
            <a:off x="5638800" y="3886200"/>
            <a:ext cx="0" cy="533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31" name="Line 33"/>
          <p:cNvSpPr>
            <a:spLocks noChangeShapeType="1"/>
          </p:cNvSpPr>
          <p:nvPr/>
        </p:nvSpPr>
        <p:spPr bwMode="auto">
          <a:xfrm>
            <a:off x="4724400" y="3886200"/>
            <a:ext cx="0" cy="533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32" name="Line 34"/>
          <p:cNvSpPr>
            <a:spLocks noChangeShapeType="1"/>
          </p:cNvSpPr>
          <p:nvPr/>
        </p:nvSpPr>
        <p:spPr bwMode="auto">
          <a:xfrm>
            <a:off x="6934200" y="243840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33" name="Line 35"/>
          <p:cNvSpPr>
            <a:spLocks noChangeShapeType="1"/>
          </p:cNvSpPr>
          <p:nvPr/>
        </p:nvSpPr>
        <p:spPr bwMode="auto">
          <a:xfrm>
            <a:off x="7391400" y="2438400"/>
            <a:ext cx="0" cy="1143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34" name="Line 36"/>
          <p:cNvSpPr>
            <a:spLocks noChangeShapeType="1"/>
          </p:cNvSpPr>
          <p:nvPr/>
        </p:nvSpPr>
        <p:spPr bwMode="auto">
          <a:xfrm flipH="1">
            <a:off x="6248400" y="3581400"/>
            <a:ext cx="1143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35" name="Line 37"/>
          <p:cNvSpPr>
            <a:spLocks noChangeShapeType="1"/>
          </p:cNvSpPr>
          <p:nvPr/>
        </p:nvSpPr>
        <p:spPr bwMode="auto">
          <a:xfrm flipH="1">
            <a:off x="2438400" y="2286000"/>
            <a:ext cx="228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36" name="Line 38"/>
          <p:cNvSpPr>
            <a:spLocks noChangeShapeType="1"/>
          </p:cNvSpPr>
          <p:nvPr/>
        </p:nvSpPr>
        <p:spPr bwMode="auto">
          <a:xfrm>
            <a:off x="2438400" y="2286000"/>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37" name="Line 39"/>
          <p:cNvSpPr>
            <a:spLocks noChangeShapeType="1"/>
          </p:cNvSpPr>
          <p:nvPr/>
        </p:nvSpPr>
        <p:spPr bwMode="auto">
          <a:xfrm>
            <a:off x="2286000" y="266700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38" name="Line 40"/>
          <p:cNvSpPr>
            <a:spLocks noChangeShapeType="1"/>
          </p:cNvSpPr>
          <p:nvPr/>
        </p:nvSpPr>
        <p:spPr bwMode="auto">
          <a:xfrm>
            <a:off x="2362200" y="27432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39" name="Line 41"/>
          <p:cNvSpPr>
            <a:spLocks noChangeShapeType="1"/>
          </p:cNvSpPr>
          <p:nvPr/>
        </p:nvSpPr>
        <p:spPr bwMode="auto">
          <a:xfrm flipH="1">
            <a:off x="5257800" y="2743200"/>
            <a:ext cx="228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40" name="Line 42"/>
          <p:cNvSpPr>
            <a:spLocks noChangeShapeType="1"/>
          </p:cNvSpPr>
          <p:nvPr/>
        </p:nvSpPr>
        <p:spPr bwMode="auto">
          <a:xfrm>
            <a:off x="5257800" y="2743200"/>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41" name="Line 43"/>
          <p:cNvSpPr>
            <a:spLocks noChangeShapeType="1"/>
          </p:cNvSpPr>
          <p:nvPr/>
        </p:nvSpPr>
        <p:spPr bwMode="auto">
          <a:xfrm>
            <a:off x="5105400" y="312420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42" name="Line 44"/>
          <p:cNvSpPr>
            <a:spLocks noChangeShapeType="1"/>
          </p:cNvSpPr>
          <p:nvPr/>
        </p:nvSpPr>
        <p:spPr bwMode="auto">
          <a:xfrm>
            <a:off x="5181600" y="32004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43" name="Line 45"/>
          <p:cNvSpPr>
            <a:spLocks noChangeShapeType="1"/>
          </p:cNvSpPr>
          <p:nvPr/>
        </p:nvSpPr>
        <p:spPr bwMode="auto">
          <a:xfrm>
            <a:off x="1905000" y="2133600"/>
            <a:ext cx="0" cy="99060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44" name="Line 46"/>
          <p:cNvSpPr>
            <a:spLocks noChangeShapeType="1"/>
          </p:cNvSpPr>
          <p:nvPr/>
        </p:nvSpPr>
        <p:spPr bwMode="auto">
          <a:xfrm>
            <a:off x="1905000" y="3124200"/>
            <a:ext cx="2438400" cy="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45" name="Line 47"/>
          <p:cNvSpPr>
            <a:spLocks noChangeShapeType="1"/>
          </p:cNvSpPr>
          <p:nvPr/>
        </p:nvSpPr>
        <p:spPr bwMode="auto">
          <a:xfrm>
            <a:off x="4343400" y="3124200"/>
            <a:ext cx="0" cy="30480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46" name="Rectangle 48"/>
          <p:cNvSpPr>
            <a:spLocks noChangeArrowheads="1"/>
          </p:cNvSpPr>
          <p:nvPr/>
        </p:nvSpPr>
        <p:spPr bwMode="auto">
          <a:xfrm>
            <a:off x="2362200" y="3429000"/>
            <a:ext cx="838200" cy="381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47" name="Text Box 49"/>
          <p:cNvSpPr txBox="1">
            <a:spLocks noChangeArrowheads="1"/>
          </p:cNvSpPr>
          <p:nvPr/>
        </p:nvSpPr>
        <p:spPr bwMode="auto">
          <a:xfrm>
            <a:off x="2438400" y="3429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ahoma" pitchFamily="34" charset="0"/>
              </a:rPr>
              <a:t>clock</a:t>
            </a:r>
          </a:p>
        </p:txBody>
      </p:sp>
      <p:sp>
        <p:nvSpPr>
          <p:cNvPr id="102448" name="Line 50"/>
          <p:cNvSpPr>
            <a:spLocks noChangeShapeType="1"/>
          </p:cNvSpPr>
          <p:nvPr/>
        </p:nvSpPr>
        <p:spPr bwMode="auto">
          <a:xfrm>
            <a:off x="3200400" y="3581400"/>
            <a:ext cx="914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endParaRPr>
          </a:p>
        </p:txBody>
      </p:sp>
      <p:sp>
        <p:nvSpPr>
          <p:cNvPr id="102449" name="Text Box 51"/>
          <p:cNvSpPr txBox="1">
            <a:spLocks noChangeArrowheads="1"/>
          </p:cNvSpPr>
          <p:nvPr/>
        </p:nvSpPr>
        <p:spPr bwMode="auto">
          <a:xfrm>
            <a:off x="5486400" y="13716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ahoma" pitchFamily="34" charset="0"/>
              </a:rPr>
              <a:t>comparator</a:t>
            </a:r>
          </a:p>
        </p:txBody>
      </p:sp>
      <p:sp>
        <p:nvSpPr>
          <p:cNvPr id="102450" name="Text Box 52"/>
          <p:cNvSpPr txBox="1">
            <a:spLocks noChangeArrowheads="1"/>
          </p:cNvSpPr>
          <p:nvPr/>
        </p:nvSpPr>
        <p:spPr bwMode="auto">
          <a:xfrm>
            <a:off x="2209800" y="9906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solidFill>
                  <a:schemeClr val="tx1">
                    <a:lumMod val="65000"/>
                    <a:lumOff val="35000"/>
                  </a:schemeClr>
                </a:solidFill>
                <a:latin typeface="Tahoma" pitchFamily="34" charset="0"/>
              </a:rPr>
              <a:t>integrator</a:t>
            </a:r>
          </a:p>
        </p:txBody>
      </p:sp>
      <p:sp>
        <p:nvSpPr>
          <p:cNvPr id="102451" name="Text Box 53"/>
          <p:cNvSpPr txBox="1">
            <a:spLocks noChangeArrowheads="1"/>
          </p:cNvSpPr>
          <p:nvPr/>
        </p:nvSpPr>
        <p:spPr bwMode="auto">
          <a:xfrm>
            <a:off x="4343400" y="525780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a:solidFill>
                  <a:schemeClr val="tx1">
                    <a:lumMod val="65000"/>
                    <a:lumOff val="35000"/>
                  </a:schemeClr>
                </a:solidFill>
                <a:latin typeface="Tahoma" pitchFamily="34" charset="0"/>
              </a:rPr>
              <a:t>Digital Output</a:t>
            </a:r>
          </a:p>
        </p:txBody>
      </p:sp>
      <p:sp>
        <p:nvSpPr>
          <p:cNvPr id="102452" name="Text Box 54"/>
          <p:cNvSpPr txBox="1">
            <a:spLocks noChangeArrowheads="1"/>
          </p:cNvSpPr>
          <p:nvPr/>
        </p:nvSpPr>
        <p:spPr bwMode="auto">
          <a:xfrm>
            <a:off x="533400" y="228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chemeClr val="tx1">
                    <a:lumMod val="65000"/>
                    <a:lumOff val="35000"/>
                  </a:schemeClr>
                </a:solidFill>
                <a:latin typeface="Tahoma" pitchFamily="34" charset="0"/>
              </a:rPr>
              <a:t>Integrating or Dual Slope A/D</a:t>
            </a:r>
          </a:p>
        </p:txBody>
      </p:sp>
    </p:spTree>
    <p:extLst>
      <p:ext uri="{BB962C8B-B14F-4D97-AF65-F5344CB8AC3E}">
        <p14:creationId xmlns:p14="http://schemas.microsoft.com/office/powerpoint/2010/main" val="17503492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AutoShape 2"/>
          <p:cNvSpPr>
            <a:spLocks noChangeArrowheads="1"/>
          </p:cNvSpPr>
          <p:nvPr/>
        </p:nvSpPr>
        <p:spPr bwMode="auto">
          <a:xfrm rot="-5400000">
            <a:off x="2857500" y="2749550"/>
            <a:ext cx="457200" cy="838200"/>
          </a:xfrm>
          <a:prstGeom prst="flowChartMerge">
            <a:avLst/>
          </a:prstGeom>
          <a:solidFill>
            <a:srgbClr val="FFFFCC"/>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27" name="AutoShape 3"/>
          <p:cNvSpPr>
            <a:spLocks noChangeArrowheads="1"/>
          </p:cNvSpPr>
          <p:nvPr/>
        </p:nvSpPr>
        <p:spPr bwMode="auto">
          <a:xfrm rot="-5400000">
            <a:off x="5715000" y="2673350"/>
            <a:ext cx="1028700" cy="1409700"/>
          </a:xfrm>
          <a:prstGeom prst="flowChartMerge">
            <a:avLst/>
          </a:prstGeom>
          <a:solidFill>
            <a:srgbClr val="FFFFCC"/>
          </a:solidFill>
          <a:ln w="381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28" name="Line 4"/>
          <p:cNvSpPr>
            <a:spLocks noChangeShapeType="1"/>
          </p:cNvSpPr>
          <p:nvPr/>
        </p:nvSpPr>
        <p:spPr bwMode="auto">
          <a:xfrm flipV="1">
            <a:off x="3505200" y="3168650"/>
            <a:ext cx="205740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29" name="Line 5"/>
          <p:cNvSpPr>
            <a:spLocks noChangeShapeType="1"/>
          </p:cNvSpPr>
          <p:nvPr/>
        </p:nvSpPr>
        <p:spPr bwMode="auto">
          <a:xfrm flipH="1">
            <a:off x="2362200" y="3092450"/>
            <a:ext cx="30480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30" name="Line 6"/>
          <p:cNvSpPr>
            <a:spLocks noChangeShapeType="1"/>
          </p:cNvSpPr>
          <p:nvPr/>
        </p:nvSpPr>
        <p:spPr bwMode="auto">
          <a:xfrm>
            <a:off x="2971800" y="2406650"/>
            <a:ext cx="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31" name="Line 7"/>
          <p:cNvSpPr>
            <a:spLocks noChangeShapeType="1"/>
          </p:cNvSpPr>
          <p:nvPr/>
        </p:nvSpPr>
        <p:spPr bwMode="auto">
          <a:xfrm>
            <a:off x="3124200" y="2406650"/>
            <a:ext cx="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32" name="Line 8"/>
          <p:cNvSpPr>
            <a:spLocks noChangeShapeType="1"/>
          </p:cNvSpPr>
          <p:nvPr/>
        </p:nvSpPr>
        <p:spPr bwMode="auto">
          <a:xfrm>
            <a:off x="3124200" y="2559050"/>
            <a:ext cx="45720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33" name="Line 9"/>
          <p:cNvSpPr>
            <a:spLocks noChangeShapeType="1"/>
          </p:cNvSpPr>
          <p:nvPr/>
        </p:nvSpPr>
        <p:spPr bwMode="auto">
          <a:xfrm>
            <a:off x="3581400" y="2559050"/>
            <a:ext cx="0" cy="6096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34" name="Line 10"/>
          <p:cNvSpPr>
            <a:spLocks noChangeShapeType="1"/>
          </p:cNvSpPr>
          <p:nvPr/>
        </p:nvSpPr>
        <p:spPr bwMode="auto">
          <a:xfrm flipH="1">
            <a:off x="2438400" y="2559050"/>
            <a:ext cx="53340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35" name="Line 11"/>
          <p:cNvSpPr>
            <a:spLocks noChangeShapeType="1"/>
          </p:cNvSpPr>
          <p:nvPr/>
        </p:nvSpPr>
        <p:spPr bwMode="auto">
          <a:xfrm>
            <a:off x="2438400" y="2559050"/>
            <a:ext cx="0" cy="53340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36" name="AutoShape 12"/>
          <p:cNvSpPr>
            <a:spLocks noChangeArrowheads="1"/>
          </p:cNvSpPr>
          <p:nvPr/>
        </p:nvSpPr>
        <p:spPr bwMode="auto">
          <a:xfrm>
            <a:off x="1524000" y="286385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37" name="AutoShape 13"/>
          <p:cNvSpPr>
            <a:spLocks noChangeArrowheads="1"/>
          </p:cNvSpPr>
          <p:nvPr/>
        </p:nvSpPr>
        <p:spPr bwMode="auto">
          <a:xfrm>
            <a:off x="1524000" y="324485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38" name="AutoShape 14"/>
          <p:cNvSpPr>
            <a:spLocks noChangeArrowheads="1"/>
          </p:cNvSpPr>
          <p:nvPr/>
        </p:nvSpPr>
        <p:spPr bwMode="auto">
          <a:xfrm>
            <a:off x="1905000" y="301625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39" name="Line 15"/>
          <p:cNvSpPr>
            <a:spLocks noChangeShapeType="1"/>
          </p:cNvSpPr>
          <p:nvPr/>
        </p:nvSpPr>
        <p:spPr bwMode="auto">
          <a:xfrm>
            <a:off x="1981200" y="3092450"/>
            <a:ext cx="38100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40" name="Line 16"/>
          <p:cNvSpPr>
            <a:spLocks noChangeShapeType="1"/>
          </p:cNvSpPr>
          <p:nvPr/>
        </p:nvSpPr>
        <p:spPr bwMode="auto">
          <a:xfrm rot="2596648" flipH="1">
            <a:off x="1600200" y="2895600"/>
            <a:ext cx="304800" cy="15240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41" name="Line 17"/>
          <p:cNvSpPr>
            <a:spLocks noChangeShapeType="1"/>
          </p:cNvSpPr>
          <p:nvPr/>
        </p:nvSpPr>
        <p:spPr bwMode="auto">
          <a:xfrm flipH="1">
            <a:off x="1219200" y="3321050"/>
            <a:ext cx="3048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42" name="Line 18"/>
          <p:cNvSpPr>
            <a:spLocks noChangeShapeType="1"/>
          </p:cNvSpPr>
          <p:nvPr/>
        </p:nvSpPr>
        <p:spPr bwMode="auto">
          <a:xfrm>
            <a:off x="1219200" y="3321050"/>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43" name="Line 19"/>
          <p:cNvSpPr>
            <a:spLocks noChangeShapeType="1"/>
          </p:cNvSpPr>
          <p:nvPr/>
        </p:nvSpPr>
        <p:spPr bwMode="auto">
          <a:xfrm flipH="1">
            <a:off x="990600" y="2863850"/>
            <a:ext cx="533400"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44" name="Text Box 20"/>
          <p:cNvSpPr txBox="1">
            <a:spLocks noChangeArrowheads="1"/>
          </p:cNvSpPr>
          <p:nvPr/>
        </p:nvSpPr>
        <p:spPr bwMode="auto">
          <a:xfrm>
            <a:off x="762000" y="248285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V</a:t>
            </a:r>
            <a:r>
              <a:rPr lang="en-US" baseline="-25000">
                <a:solidFill>
                  <a:schemeClr val="tx1">
                    <a:lumMod val="65000"/>
                    <a:lumOff val="35000"/>
                  </a:schemeClr>
                </a:solidFill>
                <a:latin typeface="Times New Roman" pitchFamily="18" charset="0"/>
                <a:cs typeface="Times New Roman" pitchFamily="18" charset="0"/>
              </a:rPr>
              <a:t>in</a:t>
            </a:r>
            <a:endParaRPr lang="en-US">
              <a:solidFill>
                <a:schemeClr val="tx1">
                  <a:lumMod val="65000"/>
                  <a:lumOff val="35000"/>
                </a:schemeClr>
              </a:solidFill>
              <a:latin typeface="Times New Roman" pitchFamily="18" charset="0"/>
              <a:cs typeface="Times New Roman" pitchFamily="18" charset="0"/>
            </a:endParaRPr>
          </a:p>
        </p:txBody>
      </p:sp>
      <p:sp>
        <p:nvSpPr>
          <p:cNvPr id="103445" name="Text Box 21"/>
          <p:cNvSpPr txBox="1">
            <a:spLocks noChangeArrowheads="1"/>
          </p:cNvSpPr>
          <p:nvPr/>
        </p:nvSpPr>
        <p:spPr bwMode="auto">
          <a:xfrm>
            <a:off x="1066800" y="409733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-V</a:t>
            </a:r>
            <a:r>
              <a:rPr lang="en-US" baseline="-25000">
                <a:solidFill>
                  <a:schemeClr val="tx1">
                    <a:lumMod val="65000"/>
                    <a:lumOff val="35000"/>
                  </a:schemeClr>
                </a:solidFill>
                <a:latin typeface="Times New Roman" pitchFamily="18" charset="0"/>
                <a:cs typeface="Times New Roman" pitchFamily="18" charset="0"/>
              </a:rPr>
              <a:t>ref</a:t>
            </a:r>
            <a:endParaRPr lang="en-US">
              <a:solidFill>
                <a:schemeClr val="tx1">
                  <a:lumMod val="65000"/>
                  <a:lumOff val="35000"/>
                </a:schemeClr>
              </a:solidFill>
              <a:latin typeface="Times New Roman" pitchFamily="18" charset="0"/>
              <a:cs typeface="Times New Roman" pitchFamily="18" charset="0"/>
            </a:endParaRPr>
          </a:p>
        </p:txBody>
      </p:sp>
      <p:sp>
        <p:nvSpPr>
          <p:cNvPr id="103446" name="Rectangle 22"/>
          <p:cNvSpPr>
            <a:spLocks noChangeArrowheads="1"/>
          </p:cNvSpPr>
          <p:nvPr/>
        </p:nvSpPr>
        <p:spPr bwMode="auto">
          <a:xfrm>
            <a:off x="4114800" y="4387850"/>
            <a:ext cx="21336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47" name="Text Box 23"/>
          <p:cNvSpPr txBox="1">
            <a:spLocks noChangeArrowheads="1"/>
          </p:cNvSpPr>
          <p:nvPr/>
        </p:nvSpPr>
        <p:spPr bwMode="auto">
          <a:xfrm>
            <a:off x="4267200" y="446405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Control logic</a:t>
            </a:r>
          </a:p>
        </p:txBody>
      </p:sp>
      <p:sp>
        <p:nvSpPr>
          <p:cNvPr id="103448" name="Text Box 24"/>
          <p:cNvSpPr txBox="1">
            <a:spLocks noChangeArrowheads="1"/>
          </p:cNvSpPr>
          <p:nvPr/>
        </p:nvSpPr>
        <p:spPr bwMode="auto">
          <a:xfrm>
            <a:off x="4876800" y="552926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imes New Roman" pitchFamily="18" charset="0"/>
                <a:cs typeface="Times New Roman" pitchFamily="18" charset="0"/>
              </a:rPr>
              <a:t>Counter</a:t>
            </a:r>
          </a:p>
        </p:txBody>
      </p:sp>
      <p:sp>
        <p:nvSpPr>
          <p:cNvPr id="103449" name="Rectangle 25"/>
          <p:cNvSpPr>
            <a:spLocks noChangeArrowheads="1"/>
          </p:cNvSpPr>
          <p:nvPr/>
        </p:nvSpPr>
        <p:spPr bwMode="auto">
          <a:xfrm>
            <a:off x="4572000" y="5422900"/>
            <a:ext cx="1371600" cy="533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50" name="Line 26"/>
          <p:cNvSpPr>
            <a:spLocks noChangeShapeType="1"/>
          </p:cNvSpPr>
          <p:nvPr/>
        </p:nvSpPr>
        <p:spPr bwMode="auto">
          <a:xfrm>
            <a:off x="4724400" y="59563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51" name="Line 27"/>
          <p:cNvSpPr>
            <a:spLocks noChangeShapeType="1"/>
          </p:cNvSpPr>
          <p:nvPr/>
        </p:nvSpPr>
        <p:spPr bwMode="auto">
          <a:xfrm>
            <a:off x="5029200" y="59563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52" name="Line 28"/>
          <p:cNvSpPr>
            <a:spLocks noChangeShapeType="1"/>
          </p:cNvSpPr>
          <p:nvPr/>
        </p:nvSpPr>
        <p:spPr bwMode="auto">
          <a:xfrm>
            <a:off x="5334000" y="59563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53" name="Line 29"/>
          <p:cNvSpPr>
            <a:spLocks noChangeShapeType="1"/>
          </p:cNvSpPr>
          <p:nvPr/>
        </p:nvSpPr>
        <p:spPr bwMode="auto">
          <a:xfrm>
            <a:off x="5638800" y="59563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54" name="Line 30"/>
          <p:cNvSpPr>
            <a:spLocks noChangeShapeType="1"/>
          </p:cNvSpPr>
          <p:nvPr/>
        </p:nvSpPr>
        <p:spPr bwMode="auto">
          <a:xfrm>
            <a:off x="5638800" y="4845050"/>
            <a:ext cx="0" cy="533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55" name="Line 31"/>
          <p:cNvSpPr>
            <a:spLocks noChangeShapeType="1"/>
          </p:cNvSpPr>
          <p:nvPr/>
        </p:nvSpPr>
        <p:spPr bwMode="auto">
          <a:xfrm>
            <a:off x="4724400" y="4845050"/>
            <a:ext cx="0" cy="533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56" name="Line 32"/>
          <p:cNvSpPr>
            <a:spLocks noChangeShapeType="1"/>
          </p:cNvSpPr>
          <p:nvPr/>
        </p:nvSpPr>
        <p:spPr bwMode="auto">
          <a:xfrm>
            <a:off x="6934200" y="339725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57" name="Line 33"/>
          <p:cNvSpPr>
            <a:spLocks noChangeShapeType="1"/>
          </p:cNvSpPr>
          <p:nvPr/>
        </p:nvSpPr>
        <p:spPr bwMode="auto">
          <a:xfrm>
            <a:off x="7391400" y="3397250"/>
            <a:ext cx="0" cy="1143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58" name="Line 34"/>
          <p:cNvSpPr>
            <a:spLocks noChangeShapeType="1"/>
          </p:cNvSpPr>
          <p:nvPr/>
        </p:nvSpPr>
        <p:spPr bwMode="auto">
          <a:xfrm flipH="1">
            <a:off x="6248400" y="4540250"/>
            <a:ext cx="1143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59" name="Line 35"/>
          <p:cNvSpPr>
            <a:spLocks noChangeShapeType="1"/>
          </p:cNvSpPr>
          <p:nvPr/>
        </p:nvSpPr>
        <p:spPr bwMode="auto">
          <a:xfrm flipH="1">
            <a:off x="2438400" y="3244850"/>
            <a:ext cx="228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60" name="Line 36"/>
          <p:cNvSpPr>
            <a:spLocks noChangeShapeType="1"/>
          </p:cNvSpPr>
          <p:nvPr/>
        </p:nvSpPr>
        <p:spPr bwMode="auto">
          <a:xfrm>
            <a:off x="2438400" y="3244850"/>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61" name="Line 37"/>
          <p:cNvSpPr>
            <a:spLocks noChangeShapeType="1"/>
          </p:cNvSpPr>
          <p:nvPr/>
        </p:nvSpPr>
        <p:spPr bwMode="auto">
          <a:xfrm>
            <a:off x="2286000" y="362585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62" name="Line 38"/>
          <p:cNvSpPr>
            <a:spLocks noChangeShapeType="1"/>
          </p:cNvSpPr>
          <p:nvPr/>
        </p:nvSpPr>
        <p:spPr bwMode="auto">
          <a:xfrm>
            <a:off x="2362200" y="370205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63" name="Line 39"/>
          <p:cNvSpPr>
            <a:spLocks noChangeShapeType="1"/>
          </p:cNvSpPr>
          <p:nvPr/>
        </p:nvSpPr>
        <p:spPr bwMode="auto">
          <a:xfrm flipH="1">
            <a:off x="5257800" y="3702050"/>
            <a:ext cx="228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64" name="Line 40"/>
          <p:cNvSpPr>
            <a:spLocks noChangeShapeType="1"/>
          </p:cNvSpPr>
          <p:nvPr/>
        </p:nvSpPr>
        <p:spPr bwMode="auto">
          <a:xfrm>
            <a:off x="5257800" y="3702050"/>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65" name="Line 41"/>
          <p:cNvSpPr>
            <a:spLocks noChangeShapeType="1"/>
          </p:cNvSpPr>
          <p:nvPr/>
        </p:nvSpPr>
        <p:spPr bwMode="auto">
          <a:xfrm>
            <a:off x="5105400" y="408305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66" name="Line 42"/>
          <p:cNvSpPr>
            <a:spLocks noChangeShapeType="1"/>
          </p:cNvSpPr>
          <p:nvPr/>
        </p:nvSpPr>
        <p:spPr bwMode="auto">
          <a:xfrm>
            <a:off x="5181600" y="415925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67" name="Line 43"/>
          <p:cNvSpPr>
            <a:spLocks noChangeShapeType="1"/>
          </p:cNvSpPr>
          <p:nvPr/>
        </p:nvSpPr>
        <p:spPr bwMode="auto">
          <a:xfrm>
            <a:off x="1905000" y="3092450"/>
            <a:ext cx="0" cy="99060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68" name="Line 44"/>
          <p:cNvSpPr>
            <a:spLocks noChangeShapeType="1"/>
          </p:cNvSpPr>
          <p:nvPr/>
        </p:nvSpPr>
        <p:spPr bwMode="auto">
          <a:xfrm>
            <a:off x="1905000" y="4083050"/>
            <a:ext cx="2438400" cy="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69" name="Line 45"/>
          <p:cNvSpPr>
            <a:spLocks noChangeShapeType="1"/>
          </p:cNvSpPr>
          <p:nvPr/>
        </p:nvSpPr>
        <p:spPr bwMode="auto">
          <a:xfrm>
            <a:off x="4343400" y="4083050"/>
            <a:ext cx="0" cy="30480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70" name="Rectangle 46"/>
          <p:cNvSpPr>
            <a:spLocks noChangeArrowheads="1"/>
          </p:cNvSpPr>
          <p:nvPr/>
        </p:nvSpPr>
        <p:spPr bwMode="auto">
          <a:xfrm>
            <a:off x="2362200" y="4387850"/>
            <a:ext cx="838200" cy="381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71" name="Text Box 47"/>
          <p:cNvSpPr txBox="1">
            <a:spLocks noChangeArrowheads="1"/>
          </p:cNvSpPr>
          <p:nvPr/>
        </p:nvSpPr>
        <p:spPr bwMode="auto">
          <a:xfrm>
            <a:off x="2438400" y="438785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clock</a:t>
            </a:r>
          </a:p>
        </p:txBody>
      </p:sp>
      <p:sp>
        <p:nvSpPr>
          <p:cNvPr id="103472" name="Line 48"/>
          <p:cNvSpPr>
            <a:spLocks noChangeShapeType="1"/>
          </p:cNvSpPr>
          <p:nvPr/>
        </p:nvSpPr>
        <p:spPr bwMode="auto">
          <a:xfrm>
            <a:off x="3200400" y="4540250"/>
            <a:ext cx="914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73" name="Text Box 49"/>
          <p:cNvSpPr txBox="1">
            <a:spLocks noChangeArrowheads="1"/>
          </p:cNvSpPr>
          <p:nvPr/>
        </p:nvSpPr>
        <p:spPr bwMode="auto">
          <a:xfrm>
            <a:off x="5486400" y="233045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comparator</a:t>
            </a:r>
          </a:p>
        </p:txBody>
      </p:sp>
      <p:sp>
        <p:nvSpPr>
          <p:cNvPr id="103474" name="Text Box 50"/>
          <p:cNvSpPr txBox="1">
            <a:spLocks noChangeArrowheads="1"/>
          </p:cNvSpPr>
          <p:nvPr/>
        </p:nvSpPr>
        <p:spPr bwMode="auto">
          <a:xfrm>
            <a:off x="2209800" y="194945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solidFill>
                  <a:schemeClr val="tx1">
                    <a:lumMod val="65000"/>
                    <a:lumOff val="35000"/>
                  </a:schemeClr>
                </a:solidFill>
                <a:latin typeface="Times New Roman" pitchFamily="18" charset="0"/>
                <a:cs typeface="Times New Roman" pitchFamily="18" charset="0"/>
              </a:rPr>
              <a:t>integrator</a:t>
            </a:r>
          </a:p>
        </p:txBody>
      </p:sp>
      <p:sp>
        <p:nvSpPr>
          <p:cNvPr id="103475" name="Text Box 51"/>
          <p:cNvSpPr txBox="1">
            <a:spLocks noChangeArrowheads="1"/>
          </p:cNvSpPr>
          <p:nvPr/>
        </p:nvSpPr>
        <p:spPr bwMode="auto">
          <a:xfrm>
            <a:off x="4343400" y="621665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Digital Output</a:t>
            </a:r>
          </a:p>
        </p:txBody>
      </p:sp>
      <p:sp>
        <p:nvSpPr>
          <p:cNvPr id="103476" name="Text Box 52"/>
          <p:cNvSpPr txBox="1">
            <a:spLocks noChangeArrowheads="1"/>
          </p:cNvSpPr>
          <p:nvPr/>
        </p:nvSpPr>
        <p:spPr bwMode="auto">
          <a:xfrm>
            <a:off x="304800" y="228600"/>
            <a:ext cx="86106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When conversion is initialized, the switch is connected to </a:t>
            </a:r>
            <a:r>
              <a:rPr lang="en-US">
                <a:solidFill>
                  <a:schemeClr val="tx1">
                    <a:lumMod val="65000"/>
                    <a:lumOff val="35000"/>
                  </a:schemeClr>
                </a:solidFill>
                <a:latin typeface="Times New Roman" pitchFamily="18" charset="0"/>
                <a:cs typeface="Times New Roman" pitchFamily="18" charset="0"/>
              </a:rPr>
              <a:t>V</a:t>
            </a:r>
            <a:r>
              <a:rPr lang="en-US" baseline="-25000">
                <a:solidFill>
                  <a:schemeClr val="tx1">
                    <a:lumMod val="65000"/>
                    <a:lumOff val="35000"/>
                  </a:schemeClr>
                </a:solidFill>
                <a:latin typeface="Times New Roman" pitchFamily="18" charset="0"/>
                <a:cs typeface="Times New Roman" pitchFamily="18" charset="0"/>
              </a:rPr>
              <a:t>in</a:t>
            </a:r>
            <a:r>
              <a:rPr lang="en-US">
                <a:solidFill>
                  <a:schemeClr val="tx1">
                    <a:lumMod val="65000"/>
                    <a:lumOff val="35000"/>
                  </a:schemeClr>
                </a:solidFill>
                <a:latin typeface="Times New Roman" pitchFamily="18" charset="0"/>
                <a:cs typeface="Times New Roman" pitchFamily="18" charset="0"/>
              </a:rPr>
              <a:t> which is applied to the op amp integrator. The integrator output (&gt;0) is applied to the comparator</a:t>
            </a:r>
            <a:endParaRPr lang="en-US" baseline="-25000">
              <a:solidFill>
                <a:schemeClr val="tx1">
                  <a:lumMod val="65000"/>
                  <a:lumOff val="35000"/>
                </a:schemeClr>
              </a:solidFill>
              <a:latin typeface="Times New Roman" pitchFamily="18" charset="0"/>
              <a:cs typeface="Times New Roman" pitchFamily="18" charset="0"/>
            </a:endParaRPr>
          </a:p>
        </p:txBody>
      </p:sp>
      <p:sp>
        <p:nvSpPr>
          <p:cNvPr id="103477" name="Line 53"/>
          <p:cNvSpPr>
            <a:spLocks noChangeShapeType="1"/>
          </p:cNvSpPr>
          <p:nvPr/>
        </p:nvSpPr>
        <p:spPr bwMode="auto">
          <a:xfrm>
            <a:off x="2895600" y="4724400"/>
            <a:ext cx="0" cy="990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3478" name="Line 54"/>
          <p:cNvSpPr>
            <a:spLocks noChangeShapeType="1"/>
          </p:cNvSpPr>
          <p:nvPr/>
        </p:nvSpPr>
        <p:spPr bwMode="auto">
          <a:xfrm>
            <a:off x="2895600" y="5715000"/>
            <a:ext cx="1676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0173497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p:cNvSpPr>
            <a:spLocks noChangeArrowheads="1"/>
          </p:cNvSpPr>
          <p:nvPr/>
        </p:nvSpPr>
        <p:spPr bwMode="auto">
          <a:xfrm rot="-5400000">
            <a:off x="2857500" y="2520950"/>
            <a:ext cx="457200" cy="838200"/>
          </a:xfrm>
          <a:prstGeom prst="flowChartMerge">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51" name="AutoShape 3"/>
          <p:cNvSpPr>
            <a:spLocks noChangeArrowheads="1"/>
          </p:cNvSpPr>
          <p:nvPr/>
        </p:nvSpPr>
        <p:spPr bwMode="auto">
          <a:xfrm rot="-5400000">
            <a:off x="5715000" y="2444750"/>
            <a:ext cx="1028700" cy="1409700"/>
          </a:xfrm>
          <a:prstGeom prst="flowChartMerge">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52" name="Line 4"/>
          <p:cNvSpPr>
            <a:spLocks noChangeShapeType="1"/>
          </p:cNvSpPr>
          <p:nvPr/>
        </p:nvSpPr>
        <p:spPr bwMode="auto">
          <a:xfrm flipV="1">
            <a:off x="3505200" y="2940050"/>
            <a:ext cx="2057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53" name="Line 5"/>
          <p:cNvSpPr>
            <a:spLocks noChangeShapeType="1"/>
          </p:cNvSpPr>
          <p:nvPr/>
        </p:nvSpPr>
        <p:spPr bwMode="auto">
          <a:xfrm flipH="1">
            <a:off x="2362200" y="286385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54" name="Line 6"/>
          <p:cNvSpPr>
            <a:spLocks noChangeShapeType="1"/>
          </p:cNvSpPr>
          <p:nvPr/>
        </p:nvSpPr>
        <p:spPr bwMode="auto">
          <a:xfrm>
            <a:off x="2971800" y="2178050"/>
            <a:ext cx="0" cy="304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55" name="Line 7"/>
          <p:cNvSpPr>
            <a:spLocks noChangeShapeType="1"/>
          </p:cNvSpPr>
          <p:nvPr/>
        </p:nvSpPr>
        <p:spPr bwMode="auto">
          <a:xfrm>
            <a:off x="3124200" y="2178050"/>
            <a:ext cx="0" cy="304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56" name="Line 8"/>
          <p:cNvSpPr>
            <a:spLocks noChangeShapeType="1"/>
          </p:cNvSpPr>
          <p:nvPr/>
        </p:nvSpPr>
        <p:spPr bwMode="auto">
          <a:xfrm>
            <a:off x="3124200" y="233045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57" name="Line 9"/>
          <p:cNvSpPr>
            <a:spLocks noChangeShapeType="1"/>
          </p:cNvSpPr>
          <p:nvPr/>
        </p:nvSpPr>
        <p:spPr bwMode="auto">
          <a:xfrm>
            <a:off x="3581400" y="2330450"/>
            <a:ext cx="0" cy="609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58" name="Line 10"/>
          <p:cNvSpPr>
            <a:spLocks noChangeShapeType="1"/>
          </p:cNvSpPr>
          <p:nvPr/>
        </p:nvSpPr>
        <p:spPr bwMode="auto">
          <a:xfrm flipH="1">
            <a:off x="2438400" y="233045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59" name="Line 11"/>
          <p:cNvSpPr>
            <a:spLocks noChangeShapeType="1"/>
          </p:cNvSpPr>
          <p:nvPr/>
        </p:nvSpPr>
        <p:spPr bwMode="auto">
          <a:xfrm>
            <a:off x="2438400" y="2330450"/>
            <a:ext cx="0" cy="533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60" name="AutoShape 12"/>
          <p:cNvSpPr>
            <a:spLocks noChangeArrowheads="1"/>
          </p:cNvSpPr>
          <p:nvPr/>
        </p:nvSpPr>
        <p:spPr bwMode="auto">
          <a:xfrm>
            <a:off x="1524000" y="263525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61" name="AutoShape 13"/>
          <p:cNvSpPr>
            <a:spLocks noChangeArrowheads="1"/>
          </p:cNvSpPr>
          <p:nvPr/>
        </p:nvSpPr>
        <p:spPr bwMode="auto">
          <a:xfrm>
            <a:off x="1524000" y="301625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62" name="AutoShape 14"/>
          <p:cNvSpPr>
            <a:spLocks noChangeArrowheads="1"/>
          </p:cNvSpPr>
          <p:nvPr/>
        </p:nvSpPr>
        <p:spPr bwMode="auto">
          <a:xfrm>
            <a:off x="1905000" y="278765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63" name="Line 15"/>
          <p:cNvSpPr>
            <a:spLocks noChangeShapeType="1"/>
          </p:cNvSpPr>
          <p:nvPr/>
        </p:nvSpPr>
        <p:spPr bwMode="auto">
          <a:xfrm>
            <a:off x="1981200" y="2863850"/>
            <a:ext cx="381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64" name="Line 16"/>
          <p:cNvSpPr>
            <a:spLocks noChangeShapeType="1"/>
          </p:cNvSpPr>
          <p:nvPr/>
        </p:nvSpPr>
        <p:spPr bwMode="auto">
          <a:xfrm rot="3187806" flipH="1">
            <a:off x="1600200" y="2667000"/>
            <a:ext cx="304800" cy="152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65" name="Line 17"/>
          <p:cNvSpPr>
            <a:spLocks noChangeShapeType="1"/>
          </p:cNvSpPr>
          <p:nvPr/>
        </p:nvSpPr>
        <p:spPr bwMode="auto">
          <a:xfrm flipH="1">
            <a:off x="1219200" y="3092450"/>
            <a:ext cx="3048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66" name="Line 18"/>
          <p:cNvSpPr>
            <a:spLocks noChangeShapeType="1"/>
          </p:cNvSpPr>
          <p:nvPr/>
        </p:nvSpPr>
        <p:spPr bwMode="auto">
          <a:xfrm>
            <a:off x="1219200" y="3092450"/>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67" name="Line 19"/>
          <p:cNvSpPr>
            <a:spLocks noChangeShapeType="1"/>
          </p:cNvSpPr>
          <p:nvPr/>
        </p:nvSpPr>
        <p:spPr bwMode="auto">
          <a:xfrm flipH="1">
            <a:off x="990600" y="263525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68" name="Text Box 20"/>
          <p:cNvSpPr txBox="1">
            <a:spLocks noChangeArrowheads="1"/>
          </p:cNvSpPr>
          <p:nvPr/>
        </p:nvSpPr>
        <p:spPr bwMode="auto">
          <a:xfrm>
            <a:off x="762000" y="225425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V</a:t>
            </a:r>
            <a:r>
              <a:rPr lang="en-US" baseline="-25000">
                <a:solidFill>
                  <a:schemeClr val="tx1">
                    <a:lumMod val="65000"/>
                    <a:lumOff val="35000"/>
                  </a:schemeClr>
                </a:solidFill>
                <a:latin typeface="Times New Roman" pitchFamily="18" charset="0"/>
                <a:cs typeface="Times New Roman" pitchFamily="18" charset="0"/>
              </a:rPr>
              <a:t>in</a:t>
            </a:r>
            <a:endParaRPr lang="en-US">
              <a:solidFill>
                <a:schemeClr val="tx1">
                  <a:lumMod val="65000"/>
                  <a:lumOff val="35000"/>
                </a:schemeClr>
              </a:solidFill>
              <a:latin typeface="Times New Roman" pitchFamily="18" charset="0"/>
              <a:cs typeface="Times New Roman" pitchFamily="18" charset="0"/>
            </a:endParaRPr>
          </a:p>
        </p:txBody>
      </p:sp>
      <p:sp>
        <p:nvSpPr>
          <p:cNvPr id="104469" name="Text Box 21"/>
          <p:cNvSpPr txBox="1">
            <a:spLocks noChangeArrowheads="1"/>
          </p:cNvSpPr>
          <p:nvPr/>
        </p:nvSpPr>
        <p:spPr bwMode="auto">
          <a:xfrm>
            <a:off x="1066800" y="386873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-V</a:t>
            </a:r>
            <a:r>
              <a:rPr lang="en-US" baseline="-25000">
                <a:solidFill>
                  <a:schemeClr val="tx1">
                    <a:lumMod val="65000"/>
                    <a:lumOff val="35000"/>
                  </a:schemeClr>
                </a:solidFill>
                <a:latin typeface="Times New Roman" pitchFamily="18" charset="0"/>
                <a:cs typeface="Times New Roman" pitchFamily="18" charset="0"/>
              </a:rPr>
              <a:t>ref</a:t>
            </a:r>
            <a:endParaRPr lang="en-US">
              <a:solidFill>
                <a:schemeClr val="tx1">
                  <a:lumMod val="65000"/>
                  <a:lumOff val="35000"/>
                </a:schemeClr>
              </a:solidFill>
              <a:latin typeface="Times New Roman" pitchFamily="18" charset="0"/>
              <a:cs typeface="Times New Roman" pitchFamily="18" charset="0"/>
            </a:endParaRPr>
          </a:p>
        </p:txBody>
      </p:sp>
      <p:sp>
        <p:nvSpPr>
          <p:cNvPr id="104470" name="Rectangle 22"/>
          <p:cNvSpPr>
            <a:spLocks noChangeArrowheads="1"/>
          </p:cNvSpPr>
          <p:nvPr/>
        </p:nvSpPr>
        <p:spPr bwMode="auto">
          <a:xfrm>
            <a:off x="4114800" y="4159250"/>
            <a:ext cx="2133600" cy="457200"/>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71" name="Text Box 23"/>
          <p:cNvSpPr txBox="1">
            <a:spLocks noChangeArrowheads="1"/>
          </p:cNvSpPr>
          <p:nvPr/>
        </p:nvSpPr>
        <p:spPr bwMode="auto">
          <a:xfrm>
            <a:off x="4267200" y="423545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Control logic</a:t>
            </a:r>
          </a:p>
        </p:txBody>
      </p:sp>
      <p:sp>
        <p:nvSpPr>
          <p:cNvPr id="104472" name="Text Box 24"/>
          <p:cNvSpPr txBox="1">
            <a:spLocks noChangeArrowheads="1"/>
          </p:cNvSpPr>
          <p:nvPr/>
        </p:nvSpPr>
        <p:spPr bwMode="auto">
          <a:xfrm>
            <a:off x="4876800" y="530066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imes New Roman" pitchFamily="18" charset="0"/>
                <a:cs typeface="Times New Roman" pitchFamily="18" charset="0"/>
              </a:rPr>
              <a:t>Counter</a:t>
            </a:r>
          </a:p>
        </p:txBody>
      </p:sp>
      <p:sp>
        <p:nvSpPr>
          <p:cNvPr id="104473" name="Rectangle 25"/>
          <p:cNvSpPr>
            <a:spLocks noChangeArrowheads="1"/>
          </p:cNvSpPr>
          <p:nvPr/>
        </p:nvSpPr>
        <p:spPr bwMode="auto">
          <a:xfrm>
            <a:off x="4572000" y="5194300"/>
            <a:ext cx="1371600" cy="533400"/>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74" name="Line 26"/>
          <p:cNvSpPr>
            <a:spLocks noChangeShapeType="1"/>
          </p:cNvSpPr>
          <p:nvPr/>
        </p:nvSpPr>
        <p:spPr bwMode="auto">
          <a:xfrm>
            <a:off x="4724400" y="57277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75" name="Line 27"/>
          <p:cNvSpPr>
            <a:spLocks noChangeShapeType="1"/>
          </p:cNvSpPr>
          <p:nvPr/>
        </p:nvSpPr>
        <p:spPr bwMode="auto">
          <a:xfrm>
            <a:off x="5029200" y="57277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76" name="Line 28"/>
          <p:cNvSpPr>
            <a:spLocks noChangeShapeType="1"/>
          </p:cNvSpPr>
          <p:nvPr/>
        </p:nvSpPr>
        <p:spPr bwMode="auto">
          <a:xfrm>
            <a:off x="5334000" y="57277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77" name="Line 29"/>
          <p:cNvSpPr>
            <a:spLocks noChangeShapeType="1"/>
          </p:cNvSpPr>
          <p:nvPr/>
        </p:nvSpPr>
        <p:spPr bwMode="auto">
          <a:xfrm>
            <a:off x="5638800" y="57277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78" name="Line 30"/>
          <p:cNvSpPr>
            <a:spLocks noChangeShapeType="1"/>
          </p:cNvSpPr>
          <p:nvPr/>
        </p:nvSpPr>
        <p:spPr bwMode="auto">
          <a:xfrm>
            <a:off x="5638800" y="4616450"/>
            <a:ext cx="0" cy="53340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79" name="Line 31"/>
          <p:cNvSpPr>
            <a:spLocks noChangeShapeType="1"/>
          </p:cNvSpPr>
          <p:nvPr/>
        </p:nvSpPr>
        <p:spPr bwMode="auto">
          <a:xfrm>
            <a:off x="4724400" y="4616450"/>
            <a:ext cx="0" cy="53340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80" name="Line 32"/>
          <p:cNvSpPr>
            <a:spLocks noChangeShapeType="1"/>
          </p:cNvSpPr>
          <p:nvPr/>
        </p:nvSpPr>
        <p:spPr bwMode="auto">
          <a:xfrm>
            <a:off x="6934200" y="316865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81" name="Line 33"/>
          <p:cNvSpPr>
            <a:spLocks noChangeShapeType="1"/>
          </p:cNvSpPr>
          <p:nvPr/>
        </p:nvSpPr>
        <p:spPr bwMode="auto">
          <a:xfrm>
            <a:off x="7391400" y="3168650"/>
            <a:ext cx="0" cy="1143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82" name="Line 34"/>
          <p:cNvSpPr>
            <a:spLocks noChangeShapeType="1"/>
          </p:cNvSpPr>
          <p:nvPr/>
        </p:nvSpPr>
        <p:spPr bwMode="auto">
          <a:xfrm flipH="1">
            <a:off x="6248400" y="4311650"/>
            <a:ext cx="1143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83" name="Line 35"/>
          <p:cNvSpPr>
            <a:spLocks noChangeShapeType="1"/>
          </p:cNvSpPr>
          <p:nvPr/>
        </p:nvSpPr>
        <p:spPr bwMode="auto">
          <a:xfrm flipH="1">
            <a:off x="2438400" y="3016250"/>
            <a:ext cx="228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84" name="Line 36"/>
          <p:cNvSpPr>
            <a:spLocks noChangeShapeType="1"/>
          </p:cNvSpPr>
          <p:nvPr/>
        </p:nvSpPr>
        <p:spPr bwMode="auto">
          <a:xfrm>
            <a:off x="2438400" y="3016250"/>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85" name="Line 37"/>
          <p:cNvSpPr>
            <a:spLocks noChangeShapeType="1"/>
          </p:cNvSpPr>
          <p:nvPr/>
        </p:nvSpPr>
        <p:spPr bwMode="auto">
          <a:xfrm>
            <a:off x="2286000" y="339725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86" name="Line 38"/>
          <p:cNvSpPr>
            <a:spLocks noChangeShapeType="1"/>
          </p:cNvSpPr>
          <p:nvPr/>
        </p:nvSpPr>
        <p:spPr bwMode="auto">
          <a:xfrm>
            <a:off x="2362200" y="347345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87" name="Line 39"/>
          <p:cNvSpPr>
            <a:spLocks noChangeShapeType="1"/>
          </p:cNvSpPr>
          <p:nvPr/>
        </p:nvSpPr>
        <p:spPr bwMode="auto">
          <a:xfrm flipH="1">
            <a:off x="5257800" y="3473450"/>
            <a:ext cx="228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88" name="Line 40"/>
          <p:cNvSpPr>
            <a:spLocks noChangeShapeType="1"/>
          </p:cNvSpPr>
          <p:nvPr/>
        </p:nvSpPr>
        <p:spPr bwMode="auto">
          <a:xfrm>
            <a:off x="5257800" y="3473450"/>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89" name="Line 41"/>
          <p:cNvSpPr>
            <a:spLocks noChangeShapeType="1"/>
          </p:cNvSpPr>
          <p:nvPr/>
        </p:nvSpPr>
        <p:spPr bwMode="auto">
          <a:xfrm>
            <a:off x="5105400" y="385445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90" name="Line 42"/>
          <p:cNvSpPr>
            <a:spLocks noChangeShapeType="1"/>
          </p:cNvSpPr>
          <p:nvPr/>
        </p:nvSpPr>
        <p:spPr bwMode="auto">
          <a:xfrm>
            <a:off x="5181600" y="393065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91" name="Line 43"/>
          <p:cNvSpPr>
            <a:spLocks noChangeShapeType="1"/>
          </p:cNvSpPr>
          <p:nvPr/>
        </p:nvSpPr>
        <p:spPr bwMode="auto">
          <a:xfrm>
            <a:off x="1905000" y="2863850"/>
            <a:ext cx="0" cy="990600"/>
          </a:xfrm>
          <a:prstGeom prst="line">
            <a:avLst/>
          </a:prstGeom>
          <a:noFill/>
          <a:ln w="3810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92" name="Line 44"/>
          <p:cNvSpPr>
            <a:spLocks noChangeShapeType="1"/>
          </p:cNvSpPr>
          <p:nvPr/>
        </p:nvSpPr>
        <p:spPr bwMode="auto">
          <a:xfrm>
            <a:off x="1905000" y="3854450"/>
            <a:ext cx="2438400" cy="0"/>
          </a:xfrm>
          <a:prstGeom prst="line">
            <a:avLst/>
          </a:prstGeom>
          <a:noFill/>
          <a:ln w="3810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93" name="Line 45"/>
          <p:cNvSpPr>
            <a:spLocks noChangeShapeType="1"/>
          </p:cNvSpPr>
          <p:nvPr/>
        </p:nvSpPr>
        <p:spPr bwMode="auto">
          <a:xfrm>
            <a:off x="4343400" y="3854450"/>
            <a:ext cx="0" cy="304800"/>
          </a:xfrm>
          <a:prstGeom prst="line">
            <a:avLst/>
          </a:prstGeom>
          <a:noFill/>
          <a:ln w="3810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94" name="Rectangle 46"/>
          <p:cNvSpPr>
            <a:spLocks noChangeArrowheads="1"/>
          </p:cNvSpPr>
          <p:nvPr/>
        </p:nvSpPr>
        <p:spPr bwMode="auto">
          <a:xfrm>
            <a:off x="2362200" y="4159250"/>
            <a:ext cx="838200" cy="381000"/>
          </a:xfrm>
          <a:prstGeom prst="rect">
            <a:avLst/>
          </a:prstGeom>
          <a:noFill/>
          <a:ln w="952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95" name="Text Box 47"/>
          <p:cNvSpPr txBox="1">
            <a:spLocks noChangeArrowheads="1"/>
          </p:cNvSpPr>
          <p:nvPr/>
        </p:nvSpPr>
        <p:spPr bwMode="auto">
          <a:xfrm>
            <a:off x="2438400" y="415925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clock</a:t>
            </a:r>
          </a:p>
        </p:txBody>
      </p:sp>
      <p:sp>
        <p:nvSpPr>
          <p:cNvPr id="104496" name="Line 48"/>
          <p:cNvSpPr>
            <a:spLocks noChangeShapeType="1"/>
          </p:cNvSpPr>
          <p:nvPr/>
        </p:nvSpPr>
        <p:spPr bwMode="auto">
          <a:xfrm>
            <a:off x="3200400" y="4311650"/>
            <a:ext cx="914400" cy="0"/>
          </a:xfrm>
          <a:prstGeom prst="line">
            <a:avLst/>
          </a:prstGeom>
          <a:noFill/>
          <a:ln w="38100">
            <a:solidFill>
              <a:srgbClr val="FFCC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497" name="Text Box 49"/>
          <p:cNvSpPr txBox="1">
            <a:spLocks noChangeArrowheads="1"/>
          </p:cNvSpPr>
          <p:nvPr/>
        </p:nvSpPr>
        <p:spPr bwMode="auto">
          <a:xfrm>
            <a:off x="5486400" y="210185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comparator</a:t>
            </a:r>
          </a:p>
        </p:txBody>
      </p:sp>
      <p:sp>
        <p:nvSpPr>
          <p:cNvPr id="104498" name="Text Box 50"/>
          <p:cNvSpPr txBox="1">
            <a:spLocks noChangeArrowheads="1"/>
          </p:cNvSpPr>
          <p:nvPr/>
        </p:nvSpPr>
        <p:spPr bwMode="auto">
          <a:xfrm>
            <a:off x="2209800" y="172085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solidFill>
                  <a:schemeClr val="tx1">
                    <a:lumMod val="65000"/>
                    <a:lumOff val="35000"/>
                  </a:schemeClr>
                </a:solidFill>
                <a:latin typeface="Times New Roman" pitchFamily="18" charset="0"/>
                <a:cs typeface="Times New Roman" pitchFamily="18" charset="0"/>
              </a:rPr>
              <a:t>integrator</a:t>
            </a:r>
          </a:p>
        </p:txBody>
      </p:sp>
      <p:sp>
        <p:nvSpPr>
          <p:cNvPr id="104499" name="Text Box 51"/>
          <p:cNvSpPr txBox="1">
            <a:spLocks noChangeArrowheads="1"/>
          </p:cNvSpPr>
          <p:nvPr/>
        </p:nvSpPr>
        <p:spPr bwMode="auto">
          <a:xfrm>
            <a:off x="4343400" y="598805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Digital Output</a:t>
            </a:r>
          </a:p>
        </p:txBody>
      </p:sp>
      <p:sp>
        <p:nvSpPr>
          <p:cNvPr id="104500" name="Line 52"/>
          <p:cNvSpPr>
            <a:spLocks noChangeShapeType="1"/>
          </p:cNvSpPr>
          <p:nvPr/>
        </p:nvSpPr>
        <p:spPr bwMode="auto">
          <a:xfrm>
            <a:off x="2819400" y="4540250"/>
            <a:ext cx="0" cy="76200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501" name="Line 53"/>
          <p:cNvSpPr>
            <a:spLocks noChangeShapeType="1"/>
          </p:cNvSpPr>
          <p:nvPr/>
        </p:nvSpPr>
        <p:spPr bwMode="auto">
          <a:xfrm>
            <a:off x="2819400" y="5302250"/>
            <a:ext cx="1752600" cy="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502" name="Line 54"/>
          <p:cNvSpPr>
            <a:spLocks noChangeShapeType="1"/>
          </p:cNvSpPr>
          <p:nvPr/>
        </p:nvSpPr>
        <p:spPr bwMode="auto">
          <a:xfrm flipH="1">
            <a:off x="2133600" y="5607050"/>
            <a:ext cx="2438400" cy="0"/>
          </a:xfrm>
          <a:prstGeom prst="line">
            <a:avLst/>
          </a:prstGeom>
          <a:noFill/>
          <a:ln w="9525">
            <a:solidFill>
              <a:schemeClr val="bg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4503" name="Line 55"/>
          <p:cNvSpPr>
            <a:spLocks noChangeShapeType="1"/>
          </p:cNvSpPr>
          <p:nvPr/>
        </p:nvSpPr>
        <p:spPr bwMode="auto">
          <a:xfrm flipV="1">
            <a:off x="2133600" y="3854450"/>
            <a:ext cx="0" cy="175260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6440" name="Text Box 56"/>
          <p:cNvSpPr txBox="1">
            <a:spLocks noChangeArrowheads="1"/>
          </p:cNvSpPr>
          <p:nvPr/>
        </p:nvSpPr>
        <p:spPr bwMode="auto">
          <a:xfrm>
            <a:off x="304800" y="2286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As conversion is initiated, the control logic enables the clock which then sends pulses to the counter until the counter fills (9999)</a:t>
            </a:r>
          </a:p>
        </p:txBody>
      </p:sp>
    </p:spTree>
    <p:extLst>
      <p:ext uri="{BB962C8B-B14F-4D97-AF65-F5344CB8AC3E}">
        <p14:creationId xmlns:p14="http://schemas.microsoft.com/office/powerpoint/2010/main" val="1739993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40"/>
                                        </p:tgtEl>
                                        <p:attrNameLst>
                                          <p:attrName>style.visibility</p:attrName>
                                        </p:attrNameLst>
                                      </p:cBhvr>
                                      <p:to>
                                        <p:strVal val="visible"/>
                                      </p:to>
                                    </p:set>
                                    <p:anim calcmode="lin" valueType="num">
                                      <p:cBhvr additive="base">
                                        <p:cTn id="7" dur="500" fill="hold"/>
                                        <p:tgtEl>
                                          <p:spTgt spid="16440"/>
                                        </p:tgtEl>
                                        <p:attrNameLst>
                                          <p:attrName>ppt_x</p:attrName>
                                        </p:attrNameLst>
                                      </p:cBhvr>
                                      <p:tavLst>
                                        <p:tav tm="0">
                                          <p:val>
                                            <p:strVal val="0-#ppt_w/2"/>
                                          </p:val>
                                        </p:tav>
                                        <p:tav tm="100000">
                                          <p:val>
                                            <p:strVal val="#ppt_x"/>
                                          </p:val>
                                        </p:tav>
                                      </p:tavLst>
                                    </p:anim>
                                    <p:anim calcmode="lin" valueType="num">
                                      <p:cBhvr additive="base">
                                        <p:cTn id="8" dur="500" fill="hold"/>
                                        <p:tgtEl>
                                          <p:spTgt spid="164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AutoShape 2"/>
          <p:cNvSpPr>
            <a:spLocks noChangeArrowheads="1"/>
          </p:cNvSpPr>
          <p:nvPr/>
        </p:nvSpPr>
        <p:spPr bwMode="auto">
          <a:xfrm rot="-5400000">
            <a:off x="2857500" y="2749550"/>
            <a:ext cx="457200" cy="838200"/>
          </a:xfrm>
          <a:prstGeom prst="flowChartMerge">
            <a:avLst/>
          </a:prstGeom>
          <a:noFill/>
          <a:ln w="952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75" name="AutoShape 3"/>
          <p:cNvSpPr>
            <a:spLocks noChangeArrowheads="1"/>
          </p:cNvSpPr>
          <p:nvPr/>
        </p:nvSpPr>
        <p:spPr bwMode="auto">
          <a:xfrm rot="-5400000">
            <a:off x="5715000" y="2673350"/>
            <a:ext cx="1028700" cy="1409700"/>
          </a:xfrm>
          <a:prstGeom prst="flowChartMerge">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76" name="Line 4"/>
          <p:cNvSpPr>
            <a:spLocks noChangeShapeType="1"/>
          </p:cNvSpPr>
          <p:nvPr/>
        </p:nvSpPr>
        <p:spPr bwMode="auto">
          <a:xfrm flipV="1">
            <a:off x="3505200" y="3168650"/>
            <a:ext cx="2057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77" name="Line 5"/>
          <p:cNvSpPr>
            <a:spLocks noChangeShapeType="1"/>
          </p:cNvSpPr>
          <p:nvPr/>
        </p:nvSpPr>
        <p:spPr bwMode="auto">
          <a:xfrm flipH="1">
            <a:off x="2362200" y="3092450"/>
            <a:ext cx="304800" cy="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78" name="Line 6"/>
          <p:cNvSpPr>
            <a:spLocks noChangeShapeType="1"/>
          </p:cNvSpPr>
          <p:nvPr/>
        </p:nvSpPr>
        <p:spPr bwMode="auto">
          <a:xfrm>
            <a:off x="2971800" y="2406650"/>
            <a:ext cx="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79" name="Line 7"/>
          <p:cNvSpPr>
            <a:spLocks noChangeShapeType="1"/>
          </p:cNvSpPr>
          <p:nvPr/>
        </p:nvSpPr>
        <p:spPr bwMode="auto">
          <a:xfrm>
            <a:off x="3124200" y="2406650"/>
            <a:ext cx="0" cy="3048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80" name="Line 8"/>
          <p:cNvSpPr>
            <a:spLocks noChangeShapeType="1"/>
          </p:cNvSpPr>
          <p:nvPr/>
        </p:nvSpPr>
        <p:spPr bwMode="auto">
          <a:xfrm>
            <a:off x="3124200" y="2559050"/>
            <a:ext cx="457200" cy="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81" name="Line 9"/>
          <p:cNvSpPr>
            <a:spLocks noChangeShapeType="1"/>
          </p:cNvSpPr>
          <p:nvPr/>
        </p:nvSpPr>
        <p:spPr bwMode="auto">
          <a:xfrm>
            <a:off x="3581400" y="2559050"/>
            <a:ext cx="0" cy="60960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82" name="Line 10"/>
          <p:cNvSpPr>
            <a:spLocks noChangeShapeType="1"/>
          </p:cNvSpPr>
          <p:nvPr/>
        </p:nvSpPr>
        <p:spPr bwMode="auto">
          <a:xfrm flipH="1">
            <a:off x="2438400" y="2559050"/>
            <a:ext cx="53340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83" name="Line 11"/>
          <p:cNvSpPr>
            <a:spLocks noChangeShapeType="1"/>
          </p:cNvSpPr>
          <p:nvPr/>
        </p:nvSpPr>
        <p:spPr bwMode="auto">
          <a:xfrm>
            <a:off x="2438400" y="2559050"/>
            <a:ext cx="0" cy="5334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84" name="AutoShape 12"/>
          <p:cNvSpPr>
            <a:spLocks noChangeArrowheads="1"/>
          </p:cNvSpPr>
          <p:nvPr/>
        </p:nvSpPr>
        <p:spPr bwMode="auto">
          <a:xfrm>
            <a:off x="1524000" y="286385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85" name="AutoShape 13"/>
          <p:cNvSpPr>
            <a:spLocks noChangeArrowheads="1"/>
          </p:cNvSpPr>
          <p:nvPr/>
        </p:nvSpPr>
        <p:spPr bwMode="auto">
          <a:xfrm>
            <a:off x="1524000" y="324485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86" name="AutoShape 14"/>
          <p:cNvSpPr>
            <a:spLocks noChangeArrowheads="1"/>
          </p:cNvSpPr>
          <p:nvPr/>
        </p:nvSpPr>
        <p:spPr bwMode="auto">
          <a:xfrm>
            <a:off x="1905000" y="3016250"/>
            <a:ext cx="76200" cy="76200"/>
          </a:xfrm>
          <a:prstGeom prst="flowChartConnector">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87" name="Line 15"/>
          <p:cNvSpPr>
            <a:spLocks noChangeShapeType="1"/>
          </p:cNvSpPr>
          <p:nvPr/>
        </p:nvSpPr>
        <p:spPr bwMode="auto">
          <a:xfrm>
            <a:off x="1981200" y="3092450"/>
            <a:ext cx="38100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7424" name="Line 16"/>
          <p:cNvSpPr>
            <a:spLocks noChangeShapeType="1"/>
          </p:cNvSpPr>
          <p:nvPr/>
        </p:nvSpPr>
        <p:spPr bwMode="auto">
          <a:xfrm flipH="1">
            <a:off x="1600200" y="3092450"/>
            <a:ext cx="304800" cy="152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89" name="Line 17"/>
          <p:cNvSpPr>
            <a:spLocks noChangeShapeType="1"/>
          </p:cNvSpPr>
          <p:nvPr/>
        </p:nvSpPr>
        <p:spPr bwMode="auto">
          <a:xfrm flipH="1">
            <a:off x="1219200" y="3321050"/>
            <a:ext cx="3048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90" name="Line 18"/>
          <p:cNvSpPr>
            <a:spLocks noChangeShapeType="1"/>
          </p:cNvSpPr>
          <p:nvPr/>
        </p:nvSpPr>
        <p:spPr bwMode="auto">
          <a:xfrm>
            <a:off x="1219200" y="3321050"/>
            <a:ext cx="0" cy="6858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91" name="Line 19"/>
          <p:cNvSpPr>
            <a:spLocks noChangeShapeType="1"/>
          </p:cNvSpPr>
          <p:nvPr/>
        </p:nvSpPr>
        <p:spPr bwMode="auto">
          <a:xfrm flipH="1">
            <a:off x="990600" y="286385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92" name="Text Box 20"/>
          <p:cNvSpPr txBox="1">
            <a:spLocks noChangeArrowheads="1"/>
          </p:cNvSpPr>
          <p:nvPr/>
        </p:nvSpPr>
        <p:spPr bwMode="auto">
          <a:xfrm>
            <a:off x="762000" y="248285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V</a:t>
            </a:r>
            <a:r>
              <a:rPr lang="en-US" baseline="-25000">
                <a:solidFill>
                  <a:schemeClr val="tx1">
                    <a:lumMod val="65000"/>
                    <a:lumOff val="35000"/>
                  </a:schemeClr>
                </a:solidFill>
                <a:latin typeface="Times New Roman" pitchFamily="18" charset="0"/>
                <a:cs typeface="Times New Roman" pitchFamily="18" charset="0"/>
              </a:rPr>
              <a:t>in</a:t>
            </a:r>
            <a:endParaRPr lang="en-US">
              <a:solidFill>
                <a:schemeClr val="tx1">
                  <a:lumMod val="65000"/>
                  <a:lumOff val="35000"/>
                </a:schemeClr>
              </a:solidFill>
              <a:latin typeface="Times New Roman" pitchFamily="18" charset="0"/>
              <a:cs typeface="Times New Roman" pitchFamily="18" charset="0"/>
            </a:endParaRPr>
          </a:p>
        </p:txBody>
      </p:sp>
      <p:sp>
        <p:nvSpPr>
          <p:cNvPr id="105493" name="Text Box 21"/>
          <p:cNvSpPr txBox="1">
            <a:spLocks noChangeArrowheads="1"/>
          </p:cNvSpPr>
          <p:nvPr/>
        </p:nvSpPr>
        <p:spPr bwMode="auto">
          <a:xfrm>
            <a:off x="1066800" y="409733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-V</a:t>
            </a:r>
            <a:r>
              <a:rPr lang="en-US" baseline="-25000">
                <a:solidFill>
                  <a:schemeClr val="tx1">
                    <a:lumMod val="65000"/>
                    <a:lumOff val="35000"/>
                  </a:schemeClr>
                </a:solidFill>
                <a:latin typeface="Times New Roman" pitchFamily="18" charset="0"/>
                <a:cs typeface="Times New Roman" pitchFamily="18" charset="0"/>
              </a:rPr>
              <a:t>ref</a:t>
            </a:r>
            <a:endParaRPr lang="en-US">
              <a:solidFill>
                <a:schemeClr val="tx1">
                  <a:lumMod val="65000"/>
                  <a:lumOff val="35000"/>
                </a:schemeClr>
              </a:solidFill>
              <a:latin typeface="Times New Roman" pitchFamily="18" charset="0"/>
              <a:cs typeface="Times New Roman" pitchFamily="18" charset="0"/>
            </a:endParaRPr>
          </a:p>
        </p:txBody>
      </p:sp>
      <p:sp>
        <p:nvSpPr>
          <p:cNvPr id="105494" name="Rectangle 22"/>
          <p:cNvSpPr>
            <a:spLocks noChangeArrowheads="1"/>
          </p:cNvSpPr>
          <p:nvPr/>
        </p:nvSpPr>
        <p:spPr bwMode="auto">
          <a:xfrm>
            <a:off x="4114800" y="4387850"/>
            <a:ext cx="2133600" cy="457200"/>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95" name="Text Box 23"/>
          <p:cNvSpPr txBox="1">
            <a:spLocks noChangeArrowheads="1"/>
          </p:cNvSpPr>
          <p:nvPr/>
        </p:nvSpPr>
        <p:spPr bwMode="auto">
          <a:xfrm>
            <a:off x="4267200" y="446405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Control logic</a:t>
            </a:r>
          </a:p>
        </p:txBody>
      </p:sp>
      <p:sp>
        <p:nvSpPr>
          <p:cNvPr id="105496" name="Text Box 24"/>
          <p:cNvSpPr txBox="1">
            <a:spLocks noChangeArrowheads="1"/>
          </p:cNvSpPr>
          <p:nvPr/>
        </p:nvSpPr>
        <p:spPr bwMode="auto">
          <a:xfrm>
            <a:off x="4876800" y="552926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solidFill>
                  <a:schemeClr val="tx1">
                    <a:lumMod val="65000"/>
                    <a:lumOff val="35000"/>
                  </a:schemeClr>
                </a:solidFill>
                <a:latin typeface="Times New Roman" pitchFamily="18" charset="0"/>
                <a:cs typeface="Times New Roman" pitchFamily="18" charset="0"/>
              </a:rPr>
              <a:t>Counter</a:t>
            </a:r>
          </a:p>
        </p:txBody>
      </p:sp>
      <p:sp>
        <p:nvSpPr>
          <p:cNvPr id="105497" name="Rectangle 25"/>
          <p:cNvSpPr>
            <a:spLocks noChangeArrowheads="1"/>
          </p:cNvSpPr>
          <p:nvPr/>
        </p:nvSpPr>
        <p:spPr bwMode="auto">
          <a:xfrm>
            <a:off x="4572000" y="5422900"/>
            <a:ext cx="1371600" cy="533400"/>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98" name="Line 26"/>
          <p:cNvSpPr>
            <a:spLocks noChangeShapeType="1"/>
          </p:cNvSpPr>
          <p:nvPr/>
        </p:nvSpPr>
        <p:spPr bwMode="auto">
          <a:xfrm>
            <a:off x="4724400" y="59563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499" name="Line 27"/>
          <p:cNvSpPr>
            <a:spLocks noChangeShapeType="1"/>
          </p:cNvSpPr>
          <p:nvPr/>
        </p:nvSpPr>
        <p:spPr bwMode="auto">
          <a:xfrm>
            <a:off x="5029200" y="59563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00" name="Line 28"/>
          <p:cNvSpPr>
            <a:spLocks noChangeShapeType="1"/>
          </p:cNvSpPr>
          <p:nvPr/>
        </p:nvSpPr>
        <p:spPr bwMode="auto">
          <a:xfrm>
            <a:off x="5334000" y="59563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01" name="Line 29"/>
          <p:cNvSpPr>
            <a:spLocks noChangeShapeType="1"/>
          </p:cNvSpPr>
          <p:nvPr/>
        </p:nvSpPr>
        <p:spPr bwMode="auto">
          <a:xfrm>
            <a:off x="5638800" y="59563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02" name="Line 30"/>
          <p:cNvSpPr>
            <a:spLocks noChangeShapeType="1"/>
          </p:cNvSpPr>
          <p:nvPr/>
        </p:nvSpPr>
        <p:spPr bwMode="auto">
          <a:xfrm>
            <a:off x="5638800" y="4845050"/>
            <a:ext cx="0" cy="53340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03" name="Line 31"/>
          <p:cNvSpPr>
            <a:spLocks noChangeShapeType="1"/>
          </p:cNvSpPr>
          <p:nvPr/>
        </p:nvSpPr>
        <p:spPr bwMode="auto">
          <a:xfrm>
            <a:off x="4724400" y="4845050"/>
            <a:ext cx="0" cy="53340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04" name="Line 32"/>
          <p:cNvSpPr>
            <a:spLocks noChangeShapeType="1"/>
          </p:cNvSpPr>
          <p:nvPr/>
        </p:nvSpPr>
        <p:spPr bwMode="auto">
          <a:xfrm>
            <a:off x="6934200" y="339725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05" name="Line 33"/>
          <p:cNvSpPr>
            <a:spLocks noChangeShapeType="1"/>
          </p:cNvSpPr>
          <p:nvPr/>
        </p:nvSpPr>
        <p:spPr bwMode="auto">
          <a:xfrm>
            <a:off x="7391400" y="3397250"/>
            <a:ext cx="0" cy="1143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06" name="Line 34"/>
          <p:cNvSpPr>
            <a:spLocks noChangeShapeType="1"/>
          </p:cNvSpPr>
          <p:nvPr/>
        </p:nvSpPr>
        <p:spPr bwMode="auto">
          <a:xfrm flipH="1">
            <a:off x="6248400" y="4540250"/>
            <a:ext cx="1143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07" name="Line 35"/>
          <p:cNvSpPr>
            <a:spLocks noChangeShapeType="1"/>
          </p:cNvSpPr>
          <p:nvPr/>
        </p:nvSpPr>
        <p:spPr bwMode="auto">
          <a:xfrm flipH="1">
            <a:off x="2438400" y="3244850"/>
            <a:ext cx="228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08" name="Line 36"/>
          <p:cNvSpPr>
            <a:spLocks noChangeShapeType="1"/>
          </p:cNvSpPr>
          <p:nvPr/>
        </p:nvSpPr>
        <p:spPr bwMode="auto">
          <a:xfrm>
            <a:off x="2438400" y="3244850"/>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09" name="Line 37"/>
          <p:cNvSpPr>
            <a:spLocks noChangeShapeType="1"/>
          </p:cNvSpPr>
          <p:nvPr/>
        </p:nvSpPr>
        <p:spPr bwMode="auto">
          <a:xfrm>
            <a:off x="2286000" y="362585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10" name="Line 38"/>
          <p:cNvSpPr>
            <a:spLocks noChangeShapeType="1"/>
          </p:cNvSpPr>
          <p:nvPr/>
        </p:nvSpPr>
        <p:spPr bwMode="auto">
          <a:xfrm>
            <a:off x="2362200" y="370205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11" name="Line 39"/>
          <p:cNvSpPr>
            <a:spLocks noChangeShapeType="1"/>
          </p:cNvSpPr>
          <p:nvPr/>
        </p:nvSpPr>
        <p:spPr bwMode="auto">
          <a:xfrm flipH="1">
            <a:off x="5257800" y="3702050"/>
            <a:ext cx="228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12" name="Line 40"/>
          <p:cNvSpPr>
            <a:spLocks noChangeShapeType="1"/>
          </p:cNvSpPr>
          <p:nvPr/>
        </p:nvSpPr>
        <p:spPr bwMode="auto">
          <a:xfrm>
            <a:off x="5257800" y="3702050"/>
            <a:ext cx="0" cy="381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13" name="Line 41"/>
          <p:cNvSpPr>
            <a:spLocks noChangeShapeType="1"/>
          </p:cNvSpPr>
          <p:nvPr/>
        </p:nvSpPr>
        <p:spPr bwMode="auto">
          <a:xfrm>
            <a:off x="5105400" y="4083050"/>
            <a:ext cx="304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14" name="Line 42"/>
          <p:cNvSpPr>
            <a:spLocks noChangeShapeType="1"/>
          </p:cNvSpPr>
          <p:nvPr/>
        </p:nvSpPr>
        <p:spPr bwMode="auto">
          <a:xfrm>
            <a:off x="5181600" y="415925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15" name="Rectangle 46"/>
          <p:cNvSpPr>
            <a:spLocks noChangeArrowheads="1"/>
          </p:cNvSpPr>
          <p:nvPr/>
        </p:nvSpPr>
        <p:spPr bwMode="auto">
          <a:xfrm>
            <a:off x="2362200" y="4387850"/>
            <a:ext cx="838200" cy="381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16" name="Text Box 47"/>
          <p:cNvSpPr txBox="1">
            <a:spLocks noChangeArrowheads="1"/>
          </p:cNvSpPr>
          <p:nvPr/>
        </p:nvSpPr>
        <p:spPr bwMode="auto">
          <a:xfrm>
            <a:off x="2438400" y="438785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clock</a:t>
            </a:r>
          </a:p>
        </p:txBody>
      </p:sp>
      <p:sp>
        <p:nvSpPr>
          <p:cNvPr id="105517" name="Line 48"/>
          <p:cNvSpPr>
            <a:spLocks noChangeShapeType="1"/>
          </p:cNvSpPr>
          <p:nvPr/>
        </p:nvSpPr>
        <p:spPr bwMode="auto">
          <a:xfrm>
            <a:off x="3200400" y="4540250"/>
            <a:ext cx="914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18" name="Text Box 49"/>
          <p:cNvSpPr txBox="1">
            <a:spLocks noChangeArrowheads="1"/>
          </p:cNvSpPr>
          <p:nvPr/>
        </p:nvSpPr>
        <p:spPr bwMode="auto">
          <a:xfrm>
            <a:off x="5486400" y="233045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comparator</a:t>
            </a:r>
          </a:p>
        </p:txBody>
      </p:sp>
      <p:sp>
        <p:nvSpPr>
          <p:cNvPr id="105519" name="Text Box 50"/>
          <p:cNvSpPr txBox="1">
            <a:spLocks noChangeArrowheads="1"/>
          </p:cNvSpPr>
          <p:nvPr/>
        </p:nvSpPr>
        <p:spPr bwMode="auto">
          <a:xfrm>
            <a:off x="2209800" y="194945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solidFill>
                  <a:schemeClr val="tx1">
                    <a:lumMod val="65000"/>
                    <a:lumOff val="35000"/>
                  </a:schemeClr>
                </a:solidFill>
                <a:latin typeface="Times New Roman" pitchFamily="18" charset="0"/>
                <a:cs typeface="Times New Roman" pitchFamily="18" charset="0"/>
              </a:rPr>
              <a:t>integrator</a:t>
            </a:r>
          </a:p>
        </p:txBody>
      </p:sp>
      <p:sp>
        <p:nvSpPr>
          <p:cNvPr id="105520" name="Text Box 51"/>
          <p:cNvSpPr txBox="1">
            <a:spLocks noChangeArrowheads="1"/>
          </p:cNvSpPr>
          <p:nvPr/>
        </p:nvSpPr>
        <p:spPr bwMode="auto">
          <a:xfrm>
            <a:off x="4343400" y="621665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Digital Output</a:t>
            </a:r>
          </a:p>
        </p:txBody>
      </p:sp>
      <p:sp>
        <p:nvSpPr>
          <p:cNvPr id="105521" name="Line 52"/>
          <p:cNvSpPr>
            <a:spLocks noChangeShapeType="1"/>
          </p:cNvSpPr>
          <p:nvPr/>
        </p:nvSpPr>
        <p:spPr bwMode="auto">
          <a:xfrm flipH="1">
            <a:off x="2971800" y="5530850"/>
            <a:ext cx="1600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22" name="Line 53"/>
          <p:cNvSpPr>
            <a:spLocks noChangeShapeType="1"/>
          </p:cNvSpPr>
          <p:nvPr/>
        </p:nvSpPr>
        <p:spPr bwMode="auto">
          <a:xfrm flipV="1">
            <a:off x="2971800" y="4768850"/>
            <a:ext cx="0" cy="762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7464" name="Line 56"/>
          <p:cNvSpPr>
            <a:spLocks noChangeShapeType="1"/>
          </p:cNvSpPr>
          <p:nvPr/>
        </p:nvSpPr>
        <p:spPr bwMode="auto">
          <a:xfrm>
            <a:off x="5943600" y="5607050"/>
            <a:ext cx="228600" cy="0"/>
          </a:xfrm>
          <a:prstGeom prst="line">
            <a:avLst/>
          </a:prstGeom>
          <a:noFill/>
          <a:ln w="38100"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7465" name="Line 57"/>
          <p:cNvSpPr>
            <a:spLocks noChangeShapeType="1"/>
          </p:cNvSpPr>
          <p:nvPr/>
        </p:nvSpPr>
        <p:spPr bwMode="auto">
          <a:xfrm flipV="1">
            <a:off x="6172200" y="4845050"/>
            <a:ext cx="0" cy="762000"/>
          </a:xfrm>
          <a:prstGeom prst="line">
            <a:avLst/>
          </a:prstGeom>
          <a:noFill/>
          <a:ln w="38100" cap="rnd">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5525" name="Text Box 58"/>
          <p:cNvSpPr txBox="1">
            <a:spLocks noChangeArrowheads="1"/>
          </p:cNvSpPr>
          <p:nvPr/>
        </p:nvSpPr>
        <p:spPr bwMode="auto">
          <a:xfrm>
            <a:off x="6400800" y="52260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overflow</a:t>
            </a:r>
          </a:p>
        </p:txBody>
      </p:sp>
      <p:sp>
        <p:nvSpPr>
          <p:cNvPr id="17467" name="Text Box 59"/>
          <p:cNvSpPr txBox="1">
            <a:spLocks noChangeArrowheads="1"/>
          </p:cNvSpPr>
          <p:nvPr/>
        </p:nvSpPr>
        <p:spPr bwMode="auto">
          <a:xfrm>
            <a:off x="228600" y="3048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As the counter resets (9999 </a:t>
            </a:r>
            <a:r>
              <a:rPr lang="en-US" sz="2000">
                <a:solidFill>
                  <a:schemeClr val="tx1">
                    <a:lumMod val="65000"/>
                    <a:lumOff val="35000"/>
                  </a:schemeClr>
                </a:solidFill>
                <a:latin typeface="Times New Roman" pitchFamily="18" charset="0"/>
                <a:cs typeface="Times New Roman" pitchFamily="18" charset="0"/>
                <a:sym typeface="Symbol" pitchFamily="18" charset="2"/>
              </a:rPr>
              <a:t></a:t>
            </a:r>
            <a:r>
              <a:rPr lang="en-US" sz="2000">
                <a:solidFill>
                  <a:schemeClr val="tx1">
                    <a:lumMod val="65000"/>
                    <a:lumOff val="35000"/>
                  </a:schemeClr>
                </a:solidFill>
                <a:latin typeface="Times New Roman" pitchFamily="18" charset="0"/>
                <a:cs typeface="Times New Roman" pitchFamily="18" charset="0"/>
              </a:rPr>
              <a:t> 0000), an overflow signal is sent to the control logic</a:t>
            </a:r>
            <a:endParaRPr lang="en-US" baseline="-25000">
              <a:solidFill>
                <a:schemeClr val="tx1">
                  <a:lumMod val="65000"/>
                  <a:lumOff val="35000"/>
                </a:schemeClr>
              </a:solidFill>
              <a:latin typeface="Times New Roman" pitchFamily="18" charset="0"/>
              <a:cs typeface="Times New Roman" pitchFamily="18" charset="0"/>
            </a:endParaRPr>
          </a:p>
        </p:txBody>
      </p:sp>
      <p:sp>
        <p:nvSpPr>
          <p:cNvPr id="17468" name="Text Box 60"/>
          <p:cNvSpPr txBox="1">
            <a:spLocks noChangeArrowheads="1"/>
          </p:cNvSpPr>
          <p:nvPr/>
        </p:nvSpPr>
        <p:spPr bwMode="auto">
          <a:xfrm>
            <a:off x="3810000" y="1066800"/>
            <a:ext cx="5029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this activates the input switch from </a:t>
            </a:r>
            <a:r>
              <a:rPr lang="en-US">
                <a:solidFill>
                  <a:schemeClr val="tx1">
                    <a:lumMod val="65000"/>
                    <a:lumOff val="35000"/>
                  </a:schemeClr>
                </a:solidFill>
                <a:latin typeface="Times New Roman" pitchFamily="18" charset="0"/>
                <a:cs typeface="Times New Roman" pitchFamily="18" charset="0"/>
              </a:rPr>
              <a:t>V</a:t>
            </a:r>
            <a:r>
              <a:rPr lang="en-US" baseline="-25000">
                <a:solidFill>
                  <a:schemeClr val="tx1">
                    <a:lumMod val="65000"/>
                    <a:lumOff val="35000"/>
                  </a:schemeClr>
                </a:solidFill>
                <a:latin typeface="Times New Roman" pitchFamily="18" charset="0"/>
                <a:cs typeface="Times New Roman" pitchFamily="18" charset="0"/>
              </a:rPr>
              <a:t>in </a:t>
            </a:r>
            <a:r>
              <a:rPr lang="en-US">
                <a:solidFill>
                  <a:schemeClr val="tx1">
                    <a:lumMod val="65000"/>
                    <a:lumOff val="35000"/>
                  </a:schemeClr>
                </a:solidFill>
                <a:latin typeface="Times New Roman" pitchFamily="18" charset="0"/>
                <a:cs typeface="Times New Roman" pitchFamily="18" charset="0"/>
              </a:rPr>
              <a:t>to    -V</a:t>
            </a:r>
            <a:r>
              <a:rPr lang="en-US" baseline="-25000">
                <a:solidFill>
                  <a:schemeClr val="tx1">
                    <a:lumMod val="65000"/>
                    <a:lumOff val="35000"/>
                  </a:schemeClr>
                </a:solidFill>
                <a:latin typeface="Times New Roman" pitchFamily="18" charset="0"/>
                <a:cs typeface="Times New Roman" pitchFamily="18" charset="0"/>
              </a:rPr>
              <a:t>ref  </a:t>
            </a:r>
            <a:r>
              <a:rPr lang="en-US">
                <a:solidFill>
                  <a:schemeClr val="tx1">
                    <a:lumMod val="65000"/>
                    <a:lumOff val="35000"/>
                  </a:schemeClr>
                </a:solidFill>
                <a:latin typeface="Times New Roman" pitchFamily="18" charset="0"/>
                <a:cs typeface="Times New Roman" pitchFamily="18" charset="0"/>
              </a:rPr>
              <a:t>, applying a negative reference voltage to the integrator</a:t>
            </a:r>
            <a:endParaRPr lang="en-US" sz="2400">
              <a:solidFill>
                <a:schemeClr val="tx1">
                  <a:lumMod val="65000"/>
                  <a:lumOff val="35000"/>
                </a:schemeClr>
              </a:solidFill>
              <a:latin typeface="Times New Roman" pitchFamily="18" charset="0"/>
              <a:cs typeface="Times New Roman" pitchFamily="18" charset="0"/>
            </a:endParaRPr>
          </a:p>
        </p:txBody>
      </p:sp>
      <p:sp>
        <p:nvSpPr>
          <p:cNvPr id="17469" name="Line 61"/>
          <p:cNvSpPr>
            <a:spLocks noChangeShapeType="1"/>
          </p:cNvSpPr>
          <p:nvPr/>
        </p:nvSpPr>
        <p:spPr bwMode="auto">
          <a:xfrm>
            <a:off x="1981200" y="3048000"/>
            <a:ext cx="0" cy="990600"/>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7470" name="Line 62"/>
          <p:cNvSpPr>
            <a:spLocks noChangeShapeType="1"/>
          </p:cNvSpPr>
          <p:nvPr/>
        </p:nvSpPr>
        <p:spPr bwMode="auto">
          <a:xfrm>
            <a:off x="1981200" y="4038600"/>
            <a:ext cx="2438400" cy="0"/>
          </a:xfrm>
          <a:prstGeom prst="line">
            <a:avLst/>
          </a:prstGeom>
          <a:noFill/>
          <a:ln w="38100">
            <a:solidFill>
              <a:schemeClr val="accent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7471" name="Line 63"/>
          <p:cNvSpPr>
            <a:spLocks noChangeShapeType="1"/>
          </p:cNvSpPr>
          <p:nvPr/>
        </p:nvSpPr>
        <p:spPr bwMode="auto">
          <a:xfrm>
            <a:off x="4419600" y="4038600"/>
            <a:ext cx="0" cy="304800"/>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973867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467"/>
                                        </p:tgtEl>
                                        <p:attrNameLst>
                                          <p:attrName>style.visibility</p:attrName>
                                        </p:attrNameLst>
                                      </p:cBhvr>
                                      <p:to>
                                        <p:strVal val="visible"/>
                                      </p:to>
                                    </p:set>
                                    <p:anim calcmode="lin" valueType="num">
                                      <p:cBhvr additive="base">
                                        <p:cTn id="7" dur="500" fill="hold"/>
                                        <p:tgtEl>
                                          <p:spTgt spid="17467"/>
                                        </p:tgtEl>
                                        <p:attrNameLst>
                                          <p:attrName>ppt_x</p:attrName>
                                        </p:attrNameLst>
                                      </p:cBhvr>
                                      <p:tavLst>
                                        <p:tav tm="0">
                                          <p:val>
                                            <p:strVal val="#ppt_x"/>
                                          </p:val>
                                        </p:tav>
                                        <p:tav tm="100000">
                                          <p:val>
                                            <p:strVal val="#ppt_x"/>
                                          </p:val>
                                        </p:tav>
                                      </p:tavLst>
                                    </p:anim>
                                    <p:anim calcmode="lin" valueType="num">
                                      <p:cBhvr additive="base">
                                        <p:cTn id="8" dur="500" fill="hold"/>
                                        <p:tgtEl>
                                          <p:spTgt spid="1746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2000"/>
                                  </p:stCondLst>
                                  <p:childTnLst>
                                    <p:set>
                                      <p:cBhvr>
                                        <p:cTn id="11" dur="1" fill="hold">
                                          <p:stCondLst>
                                            <p:cond delay="499"/>
                                          </p:stCondLst>
                                        </p:cTn>
                                        <p:tgtEl>
                                          <p:spTgt spid="17464"/>
                                        </p:tgtEl>
                                        <p:attrNameLst>
                                          <p:attrName>style.visibility</p:attrName>
                                        </p:attrNameLst>
                                      </p:cBhvr>
                                      <p:to>
                                        <p:strVal val="visible"/>
                                      </p:to>
                                    </p:set>
                                  </p:childTnLst>
                                </p:cTn>
                              </p:par>
                            </p:childTnLst>
                          </p:cTn>
                        </p:par>
                        <p:par>
                          <p:cTn id="12" fill="hold" nodeType="afterGroup">
                            <p:stCondLst>
                              <p:cond delay="3000"/>
                            </p:stCondLst>
                            <p:childTnLst>
                              <p:par>
                                <p:cTn id="13" presetID="1" presetClass="entr" presetSubtype="0" fill="hold" grpId="0" nodeType="afterEffect">
                                  <p:stCondLst>
                                    <p:cond delay="0"/>
                                  </p:stCondLst>
                                  <p:childTnLst>
                                    <p:set>
                                      <p:cBhvr>
                                        <p:cTn id="14" dur="1" fill="hold">
                                          <p:stCondLst>
                                            <p:cond delay="499"/>
                                          </p:stCondLst>
                                        </p:cTn>
                                        <p:tgtEl>
                                          <p:spTgt spid="174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468"/>
                                        </p:tgtEl>
                                        <p:attrNameLst>
                                          <p:attrName>style.visibility</p:attrName>
                                        </p:attrNameLst>
                                      </p:cBhvr>
                                      <p:to>
                                        <p:strVal val="visible"/>
                                      </p:to>
                                    </p:set>
                                    <p:anim calcmode="lin" valueType="num">
                                      <p:cBhvr additive="base">
                                        <p:cTn id="19" dur="500" fill="hold"/>
                                        <p:tgtEl>
                                          <p:spTgt spid="17468"/>
                                        </p:tgtEl>
                                        <p:attrNameLst>
                                          <p:attrName>ppt_x</p:attrName>
                                        </p:attrNameLst>
                                      </p:cBhvr>
                                      <p:tavLst>
                                        <p:tav tm="0">
                                          <p:val>
                                            <p:strVal val="1+#ppt_w/2"/>
                                          </p:val>
                                        </p:tav>
                                        <p:tav tm="100000">
                                          <p:val>
                                            <p:strVal val="#ppt_x"/>
                                          </p:val>
                                        </p:tav>
                                      </p:tavLst>
                                    </p:anim>
                                    <p:anim calcmode="lin" valueType="num">
                                      <p:cBhvr additive="base">
                                        <p:cTn id="20" dur="500" fill="hold"/>
                                        <p:tgtEl>
                                          <p:spTgt spid="1746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7471"/>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17470"/>
                                        </p:tgtEl>
                                        <p:attrNameLst>
                                          <p:attrName>style.visibility</p:attrName>
                                        </p:attrNameLst>
                                      </p:cBhvr>
                                      <p:to>
                                        <p:strVal val="visible"/>
                                      </p:to>
                                    </p:set>
                                  </p:childTnLst>
                                </p:cTn>
                              </p:par>
                            </p:childTnLst>
                          </p:cTn>
                        </p:par>
                        <p:par>
                          <p:cTn id="28" fill="hold" nodeType="afterGroup">
                            <p:stCondLst>
                              <p:cond delay="1000"/>
                            </p:stCondLst>
                            <p:childTnLst>
                              <p:par>
                                <p:cTn id="29" presetID="1" presetClass="entr" presetSubtype="0" fill="hold" grpId="0" nodeType="afterEffect">
                                  <p:stCondLst>
                                    <p:cond delay="0"/>
                                  </p:stCondLst>
                                  <p:childTnLst>
                                    <p:set>
                                      <p:cBhvr>
                                        <p:cTn id="30" dur="1" fill="hold">
                                          <p:stCondLst>
                                            <p:cond delay="499"/>
                                          </p:stCondLst>
                                        </p:cTn>
                                        <p:tgtEl>
                                          <p:spTgt spid="17469"/>
                                        </p:tgtEl>
                                        <p:attrNameLst>
                                          <p:attrName>style.visibility</p:attrName>
                                        </p:attrNameLst>
                                      </p:cBhvr>
                                      <p:to>
                                        <p:strVal val="visible"/>
                                      </p:to>
                                    </p:set>
                                  </p:childTnLst>
                                </p:cTn>
                              </p:par>
                            </p:childTnLst>
                          </p:cTn>
                        </p:par>
                        <p:par>
                          <p:cTn id="31" fill="hold" nodeType="afterGroup">
                            <p:stCondLst>
                              <p:cond delay="1500"/>
                            </p:stCondLst>
                            <p:childTnLst>
                              <p:par>
                                <p:cTn id="32" presetID="1" presetClass="entr" presetSubtype="0" fill="hold" grpId="0" nodeType="afterEffect">
                                  <p:stCondLst>
                                    <p:cond delay="0"/>
                                  </p:stCondLst>
                                  <p:childTnLst>
                                    <p:set>
                                      <p:cBhvr>
                                        <p:cTn id="33" dur="1" fill="hold">
                                          <p:stCondLst>
                                            <p:cond delay="499"/>
                                          </p:stCondLst>
                                        </p:cTn>
                                        <p:tgtEl>
                                          <p:spTgt spid="17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4" grpId="0" animBg="1"/>
      <p:bldP spid="17464" grpId="0" animBg="1"/>
      <p:bldP spid="17465" grpId="0" animBg="1"/>
      <p:bldP spid="17467" grpId="0" autoUpdateAnimBg="0"/>
      <p:bldP spid="17468" grpId="0" autoUpdateAnimBg="0"/>
      <p:bldP spid="17469" grpId="0" animBg="1"/>
      <p:bldP spid="17470" grpId="0" animBg="1"/>
      <p:bldP spid="1747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685800" y="685800"/>
            <a:ext cx="807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The negative reference voltage removes the charge stored in the integrator until the charge becomes zero.</a:t>
            </a:r>
          </a:p>
        </p:txBody>
      </p:sp>
      <p:sp>
        <p:nvSpPr>
          <p:cNvPr id="24579" name="Text Box 3"/>
          <p:cNvSpPr txBox="1">
            <a:spLocks noChangeArrowheads="1"/>
          </p:cNvSpPr>
          <p:nvPr/>
        </p:nvSpPr>
        <p:spPr bwMode="auto">
          <a:xfrm>
            <a:off x="609600" y="3505200"/>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The total number of counts on the counter (determined by the time it took the fixed voltage V</a:t>
            </a:r>
            <a:r>
              <a:rPr lang="en-US" sz="2400" baseline="-25000">
                <a:solidFill>
                  <a:schemeClr val="tx1">
                    <a:lumMod val="65000"/>
                    <a:lumOff val="35000"/>
                  </a:schemeClr>
                </a:solidFill>
                <a:latin typeface="Times New Roman" pitchFamily="18" charset="0"/>
                <a:cs typeface="Times New Roman" pitchFamily="18" charset="0"/>
              </a:rPr>
              <a:t>ref</a:t>
            </a:r>
            <a:r>
              <a:rPr lang="en-US" sz="2400">
                <a:solidFill>
                  <a:schemeClr val="tx1">
                    <a:lumMod val="65000"/>
                    <a:lumOff val="35000"/>
                  </a:schemeClr>
                </a:solidFill>
                <a:latin typeface="Times New Roman" pitchFamily="18" charset="0"/>
                <a:cs typeface="Times New Roman" pitchFamily="18" charset="0"/>
              </a:rPr>
              <a:t> to cancel V</a:t>
            </a:r>
            <a:r>
              <a:rPr lang="en-US" sz="2400" baseline="-25000">
                <a:solidFill>
                  <a:schemeClr val="tx1">
                    <a:lumMod val="65000"/>
                    <a:lumOff val="35000"/>
                  </a:schemeClr>
                </a:solidFill>
                <a:latin typeface="Times New Roman" pitchFamily="18" charset="0"/>
                <a:cs typeface="Times New Roman" pitchFamily="18" charset="0"/>
              </a:rPr>
              <a:t>in</a:t>
            </a:r>
            <a:r>
              <a:rPr lang="en-US" sz="2400">
                <a:solidFill>
                  <a:schemeClr val="tx1">
                    <a:lumMod val="65000"/>
                    <a:lumOff val="35000"/>
                  </a:schemeClr>
                </a:solidFill>
                <a:latin typeface="Times New Roman" pitchFamily="18" charset="0"/>
                <a:cs typeface="Times New Roman" pitchFamily="18" charset="0"/>
              </a:rPr>
              <a:t> ) is proportional to the input voltage, and thus is a measure of the unknown input voltage.</a:t>
            </a:r>
          </a:p>
        </p:txBody>
      </p:sp>
      <p:sp>
        <p:nvSpPr>
          <p:cNvPr id="24580" name="Text Box 4"/>
          <p:cNvSpPr txBox="1">
            <a:spLocks noChangeArrowheads="1"/>
          </p:cNvSpPr>
          <p:nvPr/>
        </p:nvSpPr>
        <p:spPr bwMode="auto">
          <a:xfrm>
            <a:off x="685800" y="1981200"/>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At this point, the comparator switches states producing a signal that disables the clock and freezes the counter reading.</a:t>
            </a:r>
          </a:p>
        </p:txBody>
      </p:sp>
    </p:spTree>
    <p:extLst>
      <p:ext uri="{BB962C8B-B14F-4D97-AF65-F5344CB8AC3E}">
        <p14:creationId xmlns:p14="http://schemas.microsoft.com/office/powerpoint/2010/main" val="288562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dissolve">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dissolve">
                                      <p:cBhvr>
                                        <p:cTn id="12"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fontAlgn="auto">
              <a:spcAft>
                <a:spcPts val="0"/>
              </a:spcAft>
              <a:defRPr/>
            </a:pPr>
            <a:r>
              <a:rPr lang="en-US" sz="2800" dirty="0" smtClean="0">
                <a:latin typeface="Times New Roman" pitchFamily="18" charset="0"/>
                <a:cs typeface="Times New Roman" pitchFamily="18" charset="0"/>
              </a:rPr>
              <a:t>Examples of A/D Applications</a:t>
            </a:r>
          </a:p>
        </p:txBody>
      </p:sp>
      <p:sp>
        <p:nvSpPr>
          <p:cNvPr id="74755" name="Rectangle 3"/>
          <p:cNvSpPr>
            <a:spLocks noGrp="1" noChangeArrowheads="1"/>
          </p:cNvSpPr>
          <p:nvPr>
            <p:ph idx="1"/>
          </p:nvPr>
        </p:nvSpPr>
        <p:spPr/>
        <p:txBody>
          <a:bodyPr>
            <a:normAutofit/>
          </a:bodyPr>
          <a:lstStyle/>
          <a:p>
            <a:r>
              <a:rPr lang="en-US" sz="2400" dirty="0" smtClean="0">
                <a:latin typeface="Times New Roman" pitchFamily="18" charset="0"/>
                <a:cs typeface="Times New Roman" pitchFamily="18" charset="0"/>
              </a:rPr>
              <a:t>Microphones - take your voice varying pressure waves in the air and convert them into varying electrical signals </a:t>
            </a:r>
          </a:p>
          <a:p>
            <a:r>
              <a:rPr lang="en-US" sz="2400" dirty="0" smtClean="0">
                <a:latin typeface="Times New Roman" pitchFamily="18" charset="0"/>
                <a:cs typeface="Times New Roman" pitchFamily="18" charset="0"/>
              </a:rPr>
              <a:t>Strain Gages - determines the amount of strain (change in dimensions) when a stress is applied </a:t>
            </a:r>
          </a:p>
          <a:p>
            <a:r>
              <a:rPr lang="en-US" sz="2400" dirty="0" smtClean="0">
                <a:latin typeface="Times New Roman" pitchFamily="18" charset="0"/>
                <a:cs typeface="Times New Roman" pitchFamily="18" charset="0"/>
              </a:rPr>
              <a:t>Thermocouple – temperature measuring device converts thermal energy to electric energy</a:t>
            </a:r>
          </a:p>
          <a:p>
            <a:r>
              <a:rPr lang="en-US" sz="2400" dirty="0" smtClean="0">
                <a:latin typeface="Times New Roman" pitchFamily="18" charset="0"/>
                <a:cs typeface="Times New Roman" pitchFamily="18" charset="0"/>
              </a:rPr>
              <a:t>Voltmeters</a:t>
            </a:r>
          </a:p>
          <a:p>
            <a:r>
              <a:rPr lang="en-US" sz="2400" dirty="0" smtClean="0">
                <a:latin typeface="Times New Roman" pitchFamily="18" charset="0"/>
                <a:cs typeface="Times New Roman" pitchFamily="18" charset="0"/>
              </a:rPr>
              <a:t>Digital </a:t>
            </a:r>
            <a:r>
              <a:rPr lang="en-US" sz="2400" dirty="0" smtClean="0">
                <a:latin typeface="Times New Roman" pitchFamily="18" charset="0"/>
                <a:cs typeface="Times New Roman" pitchFamily="18" charset="0"/>
              </a:rPr>
              <a:t>Multi meters</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3044302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ChangeArrowheads="1"/>
          </p:cNvSpPr>
          <p:nvPr/>
        </p:nvSpPr>
        <p:spPr bwMode="auto">
          <a:xfrm>
            <a:off x="1066800" y="1600200"/>
            <a:ext cx="5715000" cy="3733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23" name="Line 4"/>
          <p:cNvSpPr>
            <a:spLocks noChangeShapeType="1"/>
          </p:cNvSpPr>
          <p:nvPr/>
        </p:nvSpPr>
        <p:spPr bwMode="auto">
          <a:xfrm flipV="1">
            <a:off x="3733800" y="1600200"/>
            <a:ext cx="0" cy="373380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23557" name="Line 5"/>
          <p:cNvSpPr>
            <a:spLocks noChangeShapeType="1"/>
          </p:cNvSpPr>
          <p:nvPr/>
        </p:nvSpPr>
        <p:spPr bwMode="auto">
          <a:xfrm flipV="1">
            <a:off x="1066800" y="1600200"/>
            <a:ext cx="2667000" cy="3733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23558" name="Line 6"/>
          <p:cNvSpPr>
            <a:spLocks noChangeShapeType="1"/>
          </p:cNvSpPr>
          <p:nvPr/>
        </p:nvSpPr>
        <p:spPr bwMode="auto">
          <a:xfrm>
            <a:off x="3733800" y="1600200"/>
            <a:ext cx="3048000" cy="3733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23559" name="Line 7"/>
          <p:cNvSpPr>
            <a:spLocks noChangeShapeType="1"/>
          </p:cNvSpPr>
          <p:nvPr/>
        </p:nvSpPr>
        <p:spPr bwMode="auto">
          <a:xfrm flipV="1">
            <a:off x="1066800" y="3657600"/>
            <a:ext cx="2667000" cy="1676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23560" name="Line 8"/>
          <p:cNvSpPr>
            <a:spLocks noChangeShapeType="1"/>
          </p:cNvSpPr>
          <p:nvPr/>
        </p:nvSpPr>
        <p:spPr bwMode="auto">
          <a:xfrm>
            <a:off x="3733800" y="3657600"/>
            <a:ext cx="1524000" cy="1676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23562" name="Line 10"/>
          <p:cNvSpPr>
            <a:spLocks noChangeShapeType="1"/>
          </p:cNvSpPr>
          <p:nvPr/>
        </p:nvSpPr>
        <p:spPr bwMode="auto">
          <a:xfrm flipV="1">
            <a:off x="1066800" y="4572000"/>
            <a:ext cx="2667000" cy="762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23563" name="Line 11"/>
          <p:cNvSpPr>
            <a:spLocks noChangeShapeType="1"/>
          </p:cNvSpPr>
          <p:nvPr/>
        </p:nvSpPr>
        <p:spPr bwMode="auto">
          <a:xfrm>
            <a:off x="3733800" y="4572000"/>
            <a:ext cx="685800" cy="7620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30" name="Text Box 12"/>
          <p:cNvSpPr txBox="1">
            <a:spLocks noChangeArrowheads="1"/>
          </p:cNvSpPr>
          <p:nvPr/>
        </p:nvSpPr>
        <p:spPr bwMode="auto">
          <a:xfrm>
            <a:off x="1752600" y="54864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fixed time</a:t>
            </a:r>
          </a:p>
        </p:txBody>
      </p:sp>
      <p:sp>
        <p:nvSpPr>
          <p:cNvPr id="107531" name="Text Box 13"/>
          <p:cNvSpPr txBox="1">
            <a:spLocks noChangeArrowheads="1"/>
          </p:cNvSpPr>
          <p:nvPr/>
        </p:nvSpPr>
        <p:spPr bwMode="auto">
          <a:xfrm>
            <a:off x="4495800" y="568325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measured time</a:t>
            </a:r>
          </a:p>
        </p:txBody>
      </p:sp>
      <p:sp>
        <p:nvSpPr>
          <p:cNvPr id="107532" name="Line 14"/>
          <p:cNvSpPr>
            <a:spLocks noChangeShapeType="1"/>
          </p:cNvSpPr>
          <p:nvPr/>
        </p:nvSpPr>
        <p:spPr bwMode="auto">
          <a:xfrm>
            <a:off x="6781800" y="5410200"/>
            <a:ext cx="0" cy="53340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33" name="Line 15"/>
          <p:cNvSpPr>
            <a:spLocks noChangeShapeType="1"/>
          </p:cNvSpPr>
          <p:nvPr/>
        </p:nvSpPr>
        <p:spPr bwMode="auto">
          <a:xfrm>
            <a:off x="3733800" y="5410200"/>
            <a:ext cx="0" cy="60960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34" name="Line 16"/>
          <p:cNvSpPr>
            <a:spLocks noChangeShapeType="1"/>
          </p:cNvSpPr>
          <p:nvPr/>
        </p:nvSpPr>
        <p:spPr bwMode="auto">
          <a:xfrm>
            <a:off x="6019800" y="5867400"/>
            <a:ext cx="6858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35" name="Line 17"/>
          <p:cNvSpPr>
            <a:spLocks noChangeShapeType="1"/>
          </p:cNvSpPr>
          <p:nvPr/>
        </p:nvSpPr>
        <p:spPr bwMode="auto">
          <a:xfrm flipH="1">
            <a:off x="3810000" y="5867400"/>
            <a:ext cx="6858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36" name="Line 18"/>
          <p:cNvSpPr>
            <a:spLocks noChangeShapeType="1"/>
          </p:cNvSpPr>
          <p:nvPr/>
        </p:nvSpPr>
        <p:spPr bwMode="auto">
          <a:xfrm>
            <a:off x="1066800" y="5410200"/>
            <a:ext cx="0" cy="68580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37" name="Line 19"/>
          <p:cNvSpPr>
            <a:spLocks noChangeShapeType="1"/>
          </p:cNvSpPr>
          <p:nvPr/>
        </p:nvSpPr>
        <p:spPr bwMode="auto">
          <a:xfrm>
            <a:off x="2819400" y="5638800"/>
            <a:ext cx="838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38" name="Line 20"/>
          <p:cNvSpPr>
            <a:spLocks noChangeShapeType="1"/>
          </p:cNvSpPr>
          <p:nvPr/>
        </p:nvSpPr>
        <p:spPr bwMode="auto">
          <a:xfrm flipH="1">
            <a:off x="1143000" y="5638800"/>
            <a:ext cx="6858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39" name="Line 21"/>
          <p:cNvSpPr>
            <a:spLocks noChangeShapeType="1"/>
          </p:cNvSpPr>
          <p:nvPr/>
        </p:nvSpPr>
        <p:spPr bwMode="auto">
          <a:xfrm>
            <a:off x="4419600" y="5410200"/>
            <a:ext cx="0" cy="30480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40" name="Line 22"/>
          <p:cNvSpPr>
            <a:spLocks noChangeShapeType="1"/>
          </p:cNvSpPr>
          <p:nvPr/>
        </p:nvSpPr>
        <p:spPr bwMode="auto">
          <a:xfrm>
            <a:off x="5257800" y="5410200"/>
            <a:ext cx="0" cy="22860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41" name="Text Box 23"/>
          <p:cNvSpPr txBox="1">
            <a:spLocks noChangeArrowheads="1"/>
          </p:cNvSpPr>
          <p:nvPr/>
        </p:nvSpPr>
        <p:spPr bwMode="auto">
          <a:xfrm rot="-5400000">
            <a:off x="-944562" y="3305175"/>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Integrator Output Voltage</a:t>
            </a:r>
          </a:p>
        </p:txBody>
      </p:sp>
      <p:sp>
        <p:nvSpPr>
          <p:cNvPr id="107542" name="Text Box 24"/>
          <p:cNvSpPr txBox="1">
            <a:spLocks noChangeArrowheads="1"/>
          </p:cNvSpPr>
          <p:nvPr/>
        </p:nvSpPr>
        <p:spPr bwMode="auto">
          <a:xfrm>
            <a:off x="4800600" y="1905000"/>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full scale conversion </a:t>
            </a:r>
            <a:endParaRPr lang="en-US" baseline="-25000">
              <a:solidFill>
                <a:schemeClr val="tx1">
                  <a:lumMod val="65000"/>
                  <a:lumOff val="35000"/>
                </a:schemeClr>
              </a:solidFill>
              <a:latin typeface="Times New Roman" pitchFamily="18" charset="0"/>
              <a:cs typeface="Times New Roman" pitchFamily="18" charset="0"/>
            </a:endParaRPr>
          </a:p>
        </p:txBody>
      </p:sp>
      <p:sp>
        <p:nvSpPr>
          <p:cNvPr id="107543" name="Text Box 25"/>
          <p:cNvSpPr txBox="1">
            <a:spLocks noChangeArrowheads="1"/>
          </p:cNvSpPr>
          <p:nvPr/>
        </p:nvSpPr>
        <p:spPr bwMode="auto">
          <a:xfrm>
            <a:off x="5181600" y="4098925"/>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quarter scale conversion </a:t>
            </a:r>
            <a:endParaRPr lang="en-US" baseline="-25000">
              <a:solidFill>
                <a:schemeClr val="tx1">
                  <a:lumMod val="65000"/>
                  <a:lumOff val="35000"/>
                </a:schemeClr>
              </a:solidFill>
              <a:latin typeface="Times New Roman" pitchFamily="18" charset="0"/>
              <a:cs typeface="Times New Roman" pitchFamily="18" charset="0"/>
            </a:endParaRPr>
          </a:p>
        </p:txBody>
      </p:sp>
      <p:sp>
        <p:nvSpPr>
          <p:cNvPr id="107544" name="Text Box 26"/>
          <p:cNvSpPr txBox="1">
            <a:spLocks noChangeArrowheads="1"/>
          </p:cNvSpPr>
          <p:nvPr/>
        </p:nvSpPr>
        <p:spPr bwMode="auto">
          <a:xfrm>
            <a:off x="4724400" y="3184525"/>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chemeClr val="tx1">
                    <a:lumMod val="65000"/>
                    <a:lumOff val="35000"/>
                  </a:schemeClr>
                </a:solidFill>
                <a:latin typeface="Times New Roman" pitchFamily="18" charset="0"/>
                <a:cs typeface="Times New Roman" pitchFamily="18" charset="0"/>
              </a:rPr>
              <a:t>half scale conversion </a:t>
            </a:r>
            <a:endParaRPr lang="en-US" baseline="-25000">
              <a:solidFill>
                <a:schemeClr val="tx1">
                  <a:lumMod val="65000"/>
                  <a:lumOff val="35000"/>
                </a:schemeClr>
              </a:solidFill>
              <a:latin typeface="Times New Roman" pitchFamily="18" charset="0"/>
              <a:cs typeface="Times New Roman" pitchFamily="18" charset="0"/>
            </a:endParaRPr>
          </a:p>
        </p:txBody>
      </p:sp>
      <p:sp>
        <p:nvSpPr>
          <p:cNvPr id="107545" name="Line 27"/>
          <p:cNvSpPr>
            <a:spLocks noChangeShapeType="1"/>
          </p:cNvSpPr>
          <p:nvPr/>
        </p:nvSpPr>
        <p:spPr bwMode="auto">
          <a:xfrm flipH="1">
            <a:off x="4191000" y="4343400"/>
            <a:ext cx="990600" cy="60960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46" name="Line 28"/>
          <p:cNvSpPr>
            <a:spLocks noChangeShapeType="1"/>
          </p:cNvSpPr>
          <p:nvPr/>
        </p:nvSpPr>
        <p:spPr bwMode="auto">
          <a:xfrm flipH="1">
            <a:off x="4114800" y="3505200"/>
            <a:ext cx="609600" cy="53340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47" name="Line 29"/>
          <p:cNvSpPr>
            <a:spLocks noChangeShapeType="1"/>
          </p:cNvSpPr>
          <p:nvPr/>
        </p:nvSpPr>
        <p:spPr bwMode="auto">
          <a:xfrm flipH="1">
            <a:off x="4495800" y="2133600"/>
            <a:ext cx="304800" cy="30480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07548" name="Text Box 30"/>
          <p:cNvSpPr txBox="1">
            <a:spLocks noChangeArrowheads="1"/>
          </p:cNvSpPr>
          <p:nvPr/>
        </p:nvSpPr>
        <p:spPr bwMode="auto">
          <a:xfrm>
            <a:off x="609600" y="228600"/>
            <a:ext cx="762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The operation of this A/D requires 2 voltage slopes, hence the common name DUAL-SLOPE.</a:t>
            </a:r>
          </a:p>
        </p:txBody>
      </p:sp>
      <p:sp>
        <p:nvSpPr>
          <p:cNvPr id="23583" name="Text Box 31"/>
          <p:cNvSpPr txBox="1">
            <a:spLocks noChangeArrowheads="1"/>
          </p:cNvSpPr>
          <p:nvPr/>
        </p:nvSpPr>
        <p:spPr bwMode="auto">
          <a:xfrm>
            <a:off x="1371600" y="2133600"/>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charging up the capacitor</a:t>
            </a:r>
          </a:p>
        </p:txBody>
      </p:sp>
      <p:sp>
        <p:nvSpPr>
          <p:cNvPr id="23585" name="Line 33"/>
          <p:cNvSpPr>
            <a:spLocks noChangeShapeType="1"/>
          </p:cNvSpPr>
          <p:nvPr/>
        </p:nvSpPr>
        <p:spPr bwMode="auto">
          <a:xfrm>
            <a:off x="2209800" y="2667000"/>
            <a:ext cx="381000" cy="304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23586" name="Text Box 34"/>
          <p:cNvSpPr txBox="1">
            <a:spLocks noChangeArrowheads="1"/>
          </p:cNvSpPr>
          <p:nvPr/>
        </p:nvSpPr>
        <p:spPr bwMode="auto">
          <a:xfrm>
            <a:off x="5334000" y="2286000"/>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discharging the capacitor</a:t>
            </a:r>
          </a:p>
        </p:txBody>
      </p:sp>
      <p:sp>
        <p:nvSpPr>
          <p:cNvPr id="23587" name="Line 35"/>
          <p:cNvSpPr>
            <a:spLocks noChangeShapeType="1"/>
          </p:cNvSpPr>
          <p:nvPr/>
        </p:nvSpPr>
        <p:spPr bwMode="auto">
          <a:xfrm flipH="1">
            <a:off x="4876800" y="2590800"/>
            <a:ext cx="457200" cy="304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23588" name="Rectangle 36"/>
          <p:cNvSpPr>
            <a:spLocks noChangeArrowheads="1"/>
          </p:cNvSpPr>
          <p:nvPr/>
        </p:nvSpPr>
        <p:spPr bwMode="auto">
          <a:xfrm>
            <a:off x="3810000" y="5715000"/>
            <a:ext cx="2971800" cy="2286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23589" name="Line 37"/>
          <p:cNvSpPr>
            <a:spLocks noChangeShapeType="1"/>
          </p:cNvSpPr>
          <p:nvPr/>
        </p:nvSpPr>
        <p:spPr bwMode="auto">
          <a:xfrm>
            <a:off x="3810000" y="5638800"/>
            <a:ext cx="13716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57307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 calcmode="lin" valueType="num">
                                      <p:cBhvr>
                                        <p:cTn id="7" dur="500" fill="hold"/>
                                        <p:tgtEl>
                                          <p:spTgt spid="23557"/>
                                        </p:tgtEl>
                                        <p:attrNameLst>
                                          <p:attrName>ppt_w</p:attrName>
                                        </p:attrNameLst>
                                      </p:cBhvr>
                                      <p:tavLst>
                                        <p:tav tm="0">
                                          <p:val>
                                            <p:fltVal val="0"/>
                                          </p:val>
                                        </p:tav>
                                        <p:tav tm="100000">
                                          <p:val>
                                            <p:strVal val="#ppt_w"/>
                                          </p:val>
                                        </p:tav>
                                      </p:tavLst>
                                    </p:anim>
                                    <p:anim calcmode="lin" valueType="num">
                                      <p:cBhvr>
                                        <p:cTn id="8" dur="500" fill="hold"/>
                                        <p:tgtEl>
                                          <p:spTgt spid="23557"/>
                                        </p:tgtEl>
                                        <p:attrNameLst>
                                          <p:attrName>ppt_h</p:attrName>
                                        </p:attrNameLst>
                                      </p:cBhvr>
                                      <p:tavLst>
                                        <p:tav tm="0">
                                          <p:val>
                                            <p:fltVal val="0"/>
                                          </p:val>
                                        </p:tav>
                                        <p:tav tm="100000">
                                          <p:val>
                                            <p:strVal val="#ppt_h"/>
                                          </p:val>
                                        </p:tav>
                                      </p:tavLst>
                                    </p:anim>
                                    <p:anim calcmode="lin" valueType="num">
                                      <p:cBhvr>
                                        <p:cTn id="9" dur="500" fill="hold"/>
                                        <p:tgtEl>
                                          <p:spTgt spid="23557"/>
                                        </p:tgtEl>
                                        <p:attrNameLst>
                                          <p:attrName>ppt_x</p:attrName>
                                        </p:attrNameLst>
                                      </p:cBhvr>
                                      <p:tavLst>
                                        <p:tav tm="0">
                                          <p:val>
                                            <p:fltVal val="0.5"/>
                                          </p:val>
                                        </p:tav>
                                        <p:tav tm="100000">
                                          <p:val>
                                            <p:strVal val="#ppt_x"/>
                                          </p:val>
                                        </p:tav>
                                      </p:tavLst>
                                    </p:anim>
                                    <p:anim calcmode="lin" valueType="num">
                                      <p:cBhvr>
                                        <p:cTn id="10" dur="500" fill="hold"/>
                                        <p:tgtEl>
                                          <p:spTgt spid="23557"/>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500"/>
                            </p:stCondLst>
                            <p:childTnLst>
                              <p:par>
                                <p:cTn id="12" presetID="9" presetClass="entr" presetSubtype="0" fill="hold" grpId="0" nodeType="afterEffect">
                                  <p:stCondLst>
                                    <p:cond delay="1000"/>
                                  </p:stCondLst>
                                  <p:childTnLst>
                                    <p:set>
                                      <p:cBhvr>
                                        <p:cTn id="13" dur="1" fill="hold">
                                          <p:stCondLst>
                                            <p:cond delay="0"/>
                                          </p:stCondLst>
                                        </p:cTn>
                                        <p:tgtEl>
                                          <p:spTgt spid="23583"/>
                                        </p:tgtEl>
                                        <p:attrNameLst>
                                          <p:attrName>style.visibility</p:attrName>
                                        </p:attrNameLst>
                                      </p:cBhvr>
                                      <p:to>
                                        <p:strVal val="visible"/>
                                      </p:to>
                                    </p:set>
                                    <p:animEffect transition="in" filter="dissolve">
                                      <p:cBhvr>
                                        <p:cTn id="14" dur="500"/>
                                        <p:tgtEl>
                                          <p:spTgt spid="23583"/>
                                        </p:tgtEl>
                                      </p:cBhvr>
                                    </p:animEffect>
                                  </p:childTnLst>
                                </p:cTn>
                              </p:par>
                            </p:childTnLst>
                          </p:cTn>
                        </p:par>
                        <p:par>
                          <p:cTn id="15" fill="hold" nodeType="afterGroup">
                            <p:stCondLst>
                              <p:cond delay="2000"/>
                            </p:stCondLst>
                            <p:childTnLst>
                              <p:par>
                                <p:cTn id="16" presetID="9" presetClass="entr" presetSubtype="0" fill="hold" grpId="0" nodeType="afterEffect">
                                  <p:stCondLst>
                                    <p:cond delay="0"/>
                                  </p:stCondLst>
                                  <p:childTnLst>
                                    <p:set>
                                      <p:cBhvr>
                                        <p:cTn id="17" dur="1" fill="hold">
                                          <p:stCondLst>
                                            <p:cond delay="0"/>
                                          </p:stCondLst>
                                        </p:cTn>
                                        <p:tgtEl>
                                          <p:spTgt spid="23585"/>
                                        </p:tgtEl>
                                        <p:attrNameLst>
                                          <p:attrName>style.visibility</p:attrName>
                                        </p:attrNameLst>
                                      </p:cBhvr>
                                      <p:to>
                                        <p:strVal val="visible"/>
                                      </p:to>
                                    </p:set>
                                    <p:animEffect transition="in" filter="dissolve">
                                      <p:cBhvr>
                                        <p:cTn id="18" dur="500"/>
                                        <p:tgtEl>
                                          <p:spTgt spid="2358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23558"/>
                                        </p:tgtEl>
                                        <p:attrNameLst>
                                          <p:attrName>style.visibility</p:attrName>
                                        </p:attrNameLst>
                                      </p:cBhvr>
                                      <p:to>
                                        <p:strVal val="visible"/>
                                      </p:to>
                                    </p:set>
                                    <p:anim calcmode="lin" valueType="num">
                                      <p:cBhvr>
                                        <p:cTn id="23" dur="500" fill="hold"/>
                                        <p:tgtEl>
                                          <p:spTgt spid="23558"/>
                                        </p:tgtEl>
                                        <p:attrNameLst>
                                          <p:attrName>ppt_w</p:attrName>
                                        </p:attrNameLst>
                                      </p:cBhvr>
                                      <p:tavLst>
                                        <p:tav tm="0">
                                          <p:val>
                                            <p:fltVal val="0"/>
                                          </p:val>
                                        </p:tav>
                                        <p:tav tm="100000">
                                          <p:val>
                                            <p:strVal val="#ppt_w"/>
                                          </p:val>
                                        </p:tav>
                                      </p:tavLst>
                                    </p:anim>
                                    <p:anim calcmode="lin" valueType="num">
                                      <p:cBhvr>
                                        <p:cTn id="24" dur="500" fill="hold"/>
                                        <p:tgtEl>
                                          <p:spTgt spid="23558"/>
                                        </p:tgtEl>
                                        <p:attrNameLst>
                                          <p:attrName>ppt_h</p:attrName>
                                        </p:attrNameLst>
                                      </p:cBhvr>
                                      <p:tavLst>
                                        <p:tav tm="0">
                                          <p:val>
                                            <p:fltVal val="0"/>
                                          </p:val>
                                        </p:tav>
                                        <p:tav tm="100000">
                                          <p:val>
                                            <p:strVal val="#ppt_h"/>
                                          </p:val>
                                        </p:tav>
                                      </p:tavLst>
                                    </p:anim>
                                    <p:anim calcmode="lin" valueType="num">
                                      <p:cBhvr>
                                        <p:cTn id="25" dur="500" fill="hold"/>
                                        <p:tgtEl>
                                          <p:spTgt spid="23558"/>
                                        </p:tgtEl>
                                        <p:attrNameLst>
                                          <p:attrName>ppt_x</p:attrName>
                                        </p:attrNameLst>
                                      </p:cBhvr>
                                      <p:tavLst>
                                        <p:tav tm="0">
                                          <p:val>
                                            <p:fltVal val="0.5"/>
                                          </p:val>
                                        </p:tav>
                                        <p:tav tm="100000">
                                          <p:val>
                                            <p:strVal val="#ppt_x"/>
                                          </p:val>
                                        </p:tav>
                                      </p:tavLst>
                                    </p:anim>
                                    <p:anim calcmode="lin" valueType="num">
                                      <p:cBhvr>
                                        <p:cTn id="26" dur="500" fill="hold"/>
                                        <p:tgtEl>
                                          <p:spTgt spid="23558"/>
                                        </p:tgtEl>
                                        <p:attrNameLst>
                                          <p:attrName>ppt_y</p:attrName>
                                        </p:attrNameLst>
                                      </p:cBhvr>
                                      <p:tavLst>
                                        <p:tav tm="0">
                                          <p:val>
                                            <p:fltVal val="0.5"/>
                                          </p:val>
                                        </p:tav>
                                        <p:tav tm="100000">
                                          <p:val>
                                            <p:strVal val="#ppt_y"/>
                                          </p:val>
                                        </p:tav>
                                      </p:tavLst>
                                    </p:anim>
                                  </p:childTnLst>
                                </p:cTn>
                              </p:par>
                            </p:childTnLst>
                          </p:cTn>
                        </p:par>
                        <p:par>
                          <p:cTn id="27" fill="hold" nodeType="afterGroup">
                            <p:stCondLst>
                              <p:cond delay="500"/>
                            </p:stCondLst>
                            <p:childTnLst>
                              <p:par>
                                <p:cTn id="28" presetID="2" presetClass="entr" presetSubtype="2" fill="hold" grpId="0" nodeType="afterEffect">
                                  <p:stCondLst>
                                    <p:cond delay="1000"/>
                                  </p:stCondLst>
                                  <p:childTnLst>
                                    <p:set>
                                      <p:cBhvr>
                                        <p:cTn id="29" dur="1" fill="hold">
                                          <p:stCondLst>
                                            <p:cond delay="0"/>
                                          </p:stCondLst>
                                        </p:cTn>
                                        <p:tgtEl>
                                          <p:spTgt spid="23586"/>
                                        </p:tgtEl>
                                        <p:attrNameLst>
                                          <p:attrName>style.visibility</p:attrName>
                                        </p:attrNameLst>
                                      </p:cBhvr>
                                      <p:to>
                                        <p:strVal val="visible"/>
                                      </p:to>
                                    </p:set>
                                    <p:anim calcmode="lin" valueType="num">
                                      <p:cBhvr additive="base">
                                        <p:cTn id="30" dur="500" fill="hold"/>
                                        <p:tgtEl>
                                          <p:spTgt spid="23586"/>
                                        </p:tgtEl>
                                        <p:attrNameLst>
                                          <p:attrName>ppt_x</p:attrName>
                                        </p:attrNameLst>
                                      </p:cBhvr>
                                      <p:tavLst>
                                        <p:tav tm="0">
                                          <p:val>
                                            <p:strVal val="1+#ppt_w/2"/>
                                          </p:val>
                                        </p:tav>
                                        <p:tav tm="100000">
                                          <p:val>
                                            <p:strVal val="#ppt_x"/>
                                          </p:val>
                                        </p:tav>
                                      </p:tavLst>
                                    </p:anim>
                                    <p:anim calcmode="lin" valueType="num">
                                      <p:cBhvr additive="base">
                                        <p:cTn id="31" dur="500" fill="hold"/>
                                        <p:tgtEl>
                                          <p:spTgt spid="23586"/>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23587"/>
                                        </p:tgtEl>
                                        <p:attrNameLst>
                                          <p:attrName>style.visibility</p:attrName>
                                        </p:attrNameLst>
                                      </p:cBhvr>
                                      <p:to>
                                        <p:strVal val="visible"/>
                                      </p:to>
                                    </p:set>
                                    <p:anim calcmode="lin" valueType="num">
                                      <p:cBhvr additive="base">
                                        <p:cTn id="35" dur="500" fill="hold"/>
                                        <p:tgtEl>
                                          <p:spTgt spid="23587"/>
                                        </p:tgtEl>
                                        <p:attrNameLst>
                                          <p:attrName>ppt_x</p:attrName>
                                        </p:attrNameLst>
                                      </p:cBhvr>
                                      <p:tavLst>
                                        <p:tav tm="0">
                                          <p:val>
                                            <p:strVal val="1+#ppt_w/2"/>
                                          </p:val>
                                        </p:tav>
                                        <p:tav tm="100000">
                                          <p:val>
                                            <p:strVal val="#ppt_x"/>
                                          </p:val>
                                        </p:tav>
                                      </p:tavLst>
                                    </p:anim>
                                    <p:anim calcmode="lin" valueType="num">
                                      <p:cBhvr additive="base">
                                        <p:cTn id="36" dur="500" fill="hold"/>
                                        <p:tgtEl>
                                          <p:spTgt spid="2358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528" fill="hold" grpId="0" nodeType="clickEffect">
                                  <p:stCondLst>
                                    <p:cond delay="0"/>
                                  </p:stCondLst>
                                  <p:childTnLst>
                                    <p:set>
                                      <p:cBhvr>
                                        <p:cTn id="40" dur="1" fill="hold">
                                          <p:stCondLst>
                                            <p:cond delay="0"/>
                                          </p:stCondLst>
                                        </p:cTn>
                                        <p:tgtEl>
                                          <p:spTgt spid="23559"/>
                                        </p:tgtEl>
                                        <p:attrNameLst>
                                          <p:attrName>style.visibility</p:attrName>
                                        </p:attrNameLst>
                                      </p:cBhvr>
                                      <p:to>
                                        <p:strVal val="visible"/>
                                      </p:to>
                                    </p:set>
                                    <p:anim calcmode="lin" valueType="num">
                                      <p:cBhvr>
                                        <p:cTn id="41" dur="500" fill="hold"/>
                                        <p:tgtEl>
                                          <p:spTgt spid="23559"/>
                                        </p:tgtEl>
                                        <p:attrNameLst>
                                          <p:attrName>ppt_w</p:attrName>
                                        </p:attrNameLst>
                                      </p:cBhvr>
                                      <p:tavLst>
                                        <p:tav tm="0">
                                          <p:val>
                                            <p:fltVal val="0"/>
                                          </p:val>
                                        </p:tav>
                                        <p:tav tm="100000">
                                          <p:val>
                                            <p:strVal val="#ppt_w"/>
                                          </p:val>
                                        </p:tav>
                                      </p:tavLst>
                                    </p:anim>
                                    <p:anim calcmode="lin" valueType="num">
                                      <p:cBhvr>
                                        <p:cTn id="42" dur="500" fill="hold"/>
                                        <p:tgtEl>
                                          <p:spTgt spid="23559"/>
                                        </p:tgtEl>
                                        <p:attrNameLst>
                                          <p:attrName>ppt_h</p:attrName>
                                        </p:attrNameLst>
                                      </p:cBhvr>
                                      <p:tavLst>
                                        <p:tav tm="0">
                                          <p:val>
                                            <p:fltVal val="0"/>
                                          </p:val>
                                        </p:tav>
                                        <p:tav tm="100000">
                                          <p:val>
                                            <p:strVal val="#ppt_h"/>
                                          </p:val>
                                        </p:tav>
                                      </p:tavLst>
                                    </p:anim>
                                    <p:anim calcmode="lin" valueType="num">
                                      <p:cBhvr>
                                        <p:cTn id="43" dur="500" fill="hold"/>
                                        <p:tgtEl>
                                          <p:spTgt spid="23559"/>
                                        </p:tgtEl>
                                        <p:attrNameLst>
                                          <p:attrName>ppt_x</p:attrName>
                                        </p:attrNameLst>
                                      </p:cBhvr>
                                      <p:tavLst>
                                        <p:tav tm="0">
                                          <p:val>
                                            <p:fltVal val="0.5"/>
                                          </p:val>
                                        </p:tav>
                                        <p:tav tm="100000">
                                          <p:val>
                                            <p:strVal val="#ppt_x"/>
                                          </p:val>
                                        </p:tav>
                                      </p:tavLst>
                                    </p:anim>
                                    <p:anim calcmode="lin" valueType="num">
                                      <p:cBhvr>
                                        <p:cTn id="44" dur="500" fill="hold"/>
                                        <p:tgtEl>
                                          <p:spTgt spid="23559"/>
                                        </p:tgtEl>
                                        <p:attrNameLst>
                                          <p:attrName>ppt_y</p:attrName>
                                        </p:attrNameLst>
                                      </p:cBhvr>
                                      <p:tavLst>
                                        <p:tav tm="0">
                                          <p:val>
                                            <p:fltVal val="0.5"/>
                                          </p:val>
                                        </p:tav>
                                        <p:tav tm="100000">
                                          <p:val>
                                            <p:strVal val="#ppt_y"/>
                                          </p:val>
                                        </p:tav>
                                      </p:tavLst>
                                    </p:anim>
                                  </p:childTnLst>
                                </p:cTn>
                              </p:par>
                            </p:childTnLst>
                          </p:cTn>
                        </p:par>
                        <p:par>
                          <p:cTn id="45" fill="hold" nodeType="afterGroup">
                            <p:stCondLst>
                              <p:cond delay="500"/>
                            </p:stCondLst>
                            <p:childTnLst>
                              <p:par>
                                <p:cTn id="46" presetID="23" presetClass="entr" presetSubtype="528" fill="hold" grpId="0" nodeType="afterEffect">
                                  <p:stCondLst>
                                    <p:cond delay="1000"/>
                                  </p:stCondLst>
                                  <p:childTnLst>
                                    <p:set>
                                      <p:cBhvr>
                                        <p:cTn id="47" dur="1" fill="hold">
                                          <p:stCondLst>
                                            <p:cond delay="0"/>
                                          </p:stCondLst>
                                        </p:cTn>
                                        <p:tgtEl>
                                          <p:spTgt spid="23560"/>
                                        </p:tgtEl>
                                        <p:attrNameLst>
                                          <p:attrName>style.visibility</p:attrName>
                                        </p:attrNameLst>
                                      </p:cBhvr>
                                      <p:to>
                                        <p:strVal val="visible"/>
                                      </p:to>
                                    </p:set>
                                    <p:anim calcmode="lin" valueType="num">
                                      <p:cBhvr>
                                        <p:cTn id="48" dur="500" fill="hold"/>
                                        <p:tgtEl>
                                          <p:spTgt spid="23560"/>
                                        </p:tgtEl>
                                        <p:attrNameLst>
                                          <p:attrName>ppt_w</p:attrName>
                                        </p:attrNameLst>
                                      </p:cBhvr>
                                      <p:tavLst>
                                        <p:tav tm="0">
                                          <p:val>
                                            <p:fltVal val="0"/>
                                          </p:val>
                                        </p:tav>
                                        <p:tav tm="100000">
                                          <p:val>
                                            <p:strVal val="#ppt_w"/>
                                          </p:val>
                                        </p:tav>
                                      </p:tavLst>
                                    </p:anim>
                                    <p:anim calcmode="lin" valueType="num">
                                      <p:cBhvr>
                                        <p:cTn id="49" dur="500" fill="hold"/>
                                        <p:tgtEl>
                                          <p:spTgt spid="23560"/>
                                        </p:tgtEl>
                                        <p:attrNameLst>
                                          <p:attrName>ppt_h</p:attrName>
                                        </p:attrNameLst>
                                      </p:cBhvr>
                                      <p:tavLst>
                                        <p:tav tm="0">
                                          <p:val>
                                            <p:fltVal val="0"/>
                                          </p:val>
                                        </p:tav>
                                        <p:tav tm="100000">
                                          <p:val>
                                            <p:strVal val="#ppt_h"/>
                                          </p:val>
                                        </p:tav>
                                      </p:tavLst>
                                    </p:anim>
                                    <p:anim calcmode="lin" valueType="num">
                                      <p:cBhvr>
                                        <p:cTn id="50" dur="500" fill="hold"/>
                                        <p:tgtEl>
                                          <p:spTgt spid="23560"/>
                                        </p:tgtEl>
                                        <p:attrNameLst>
                                          <p:attrName>ppt_x</p:attrName>
                                        </p:attrNameLst>
                                      </p:cBhvr>
                                      <p:tavLst>
                                        <p:tav tm="0">
                                          <p:val>
                                            <p:fltVal val="0.5"/>
                                          </p:val>
                                        </p:tav>
                                        <p:tav tm="100000">
                                          <p:val>
                                            <p:strVal val="#ppt_x"/>
                                          </p:val>
                                        </p:tav>
                                      </p:tavLst>
                                    </p:anim>
                                    <p:anim calcmode="lin" valueType="num">
                                      <p:cBhvr>
                                        <p:cTn id="51" dur="500" fill="hold"/>
                                        <p:tgtEl>
                                          <p:spTgt spid="23560"/>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3588"/>
                                        </p:tgtEl>
                                        <p:attrNameLst>
                                          <p:attrName>style.visibility</p:attrName>
                                        </p:attrNameLst>
                                      </p:cBhvr>
                                      <p:to>
                                        <p:strVal val="visible"/>
                                      </p:to>
                                    </p:set>
                                  </p:childTnLst>
                                </p:cTn>
                              </p:par>
                              <p:par>
                                <p:cTn id="56" presetID="9" presetClass="entr" presetSubtype="0" fill="hold" grpId="0" nodeType="withEffect">
                                  <p:stCondLst>
                                    <p:cond delay="0"/>
                                  </p:stCondLst>
                                  <p:childTnLst>
                                    <p:set>
                                      <p:cBhvr>
                                        <p:cTn id="57" dur="1" fill="hold">
                                          <p:stCondLst>
                                            <p:cond delay="0"/>
                                          </p:stCondLst>
                                        </p:cTn>
                                        <p:tgtEl>
                                          <p:spTgt spid="23589"/>
                                        </p:tgtEl>
                                        <p:attrNameLst>
                                          <p:attrName>style.visibility</p:attrName>
                                        </p:attrNameLst>
                                      </p:cBhvr>
                                      <p:to>
                                        <p:strVal val="visible"/>
                                      </p:to>
                                    </p:set>
                                    <p:animEffect transition="in" filter="dissolve">
                                      <p:cBhvr>
                                        <p:cTn id="58" dur="500"/>
                                        <p:tgtEl>
                                          <p:spTgt spid="2358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grpId="0" nodeType="clickEffect">
                                  <p:stCondLst>
                                    <p:cond delay="0"/>
                                  </p:stCondLst>
                                  <p:childTnLst>
                                    <p:set>
                                      <p:cBhvr>
                                        <p:cTn id="62" dur="1" fill="hold">
                                          <p:stCondLst>
                                            <p:cond delay="0"/>
                                          </p:stCondLst>
                                        </p:cTn>
                                        <p:tgtEl>
                                          <p:spTgt spid="23562"/>
                                        </p:tgtEl>
                                        <p:attrNameLst>
                                          <p:attrName>style.visibility</p:attrName>
                                        </p:attrNameLst>
                                      </p:cBhvr>
                                      <p:to>
                                        <p:strVal val="visible"/>
                                      </p:to>
                                    </p:set>
                                    <p:anim calcmode="lin" valueType="num">
                                      <p:cBhvr>
                                        <p:cTn id="63" dur="500" fill="hold"/>
                                        <p:tgtEl>
                                          <p:spTgt spid="23562"/>
                                        </p:tgtEl>
                                        <p:attrNameLst>
                                          <p:attrName>ppt_w</p:attrName>
                                        </p:attrNameLst>
                                      </p:cBhvr>
                                      <p:tavLst>
                                        <p:tav tm="0">
                                          <p:val>
                                            <p:fltVal val="0"/>
                                          </p:val>
                                        </p:tav>
                                        <p:tav tm="100000">
                                          <p:val>
                                            <p:strVal val="#ppt_w"/>
                                          </p:val>
                                        </p:tav>
                                      </p:tavLst>
                                    </p:anim>
                                    <p:anim calcmode="lin" valueType="num">
                                      <p:cBhvr>
                                        <p:cTn id="64" dur="500" fill="hold"/>
                                        <p:tgtEl>
                                          <p:spTgt spid="23562"/>
                                        </p:tgtEl>
                                        <p:attrNameLst>
                                          <p:attrName>ppt_h</p:attrName>
                                        </p:attrNameLst>
                                      </p:cBhvr>
                                      <p:tavLst>
                                        <p:tav tm="0">
                                          <p:val>
                                            <p:fltVal val="0"/>
                                          </p:val>
                                        </p:tav>
                                        <p:tav tm="100000">
                                          <p:val>
                                            <p:strVal val="#ppt_h"/>
                                          </p:val>
                                        </p:tav>
                                      </p:tavLst>
                                    </p:anim>
                                    <p:anim calcmode="lin" valueType="num">
                                      <p:cBhvr>
                                        <p:cTn id="65" dur="500" fill="hold"/>
                                        <p:tgtEl>
                                          <p:spTgt spid="23562"/>
                                        </p:tgtEl>
                                        <p:attrNameLst>
                                          <p:attrName>ppt_x</p:attrName>
                                        </p:attrNameLst>
                                      </p:cBhvr>
                                      <p:tavLst>
                                        <p:tav tm="0">
                                          <p:val>
                                            <p:fltVal val="0.5"/>
                                          </p:val>
                                        </p:tav>
                                        <p:tav tm="100000">
                                          <p:val>
                                            <p:strVal val="#ppt_x"/>
                                          </p:val>
                                        </p:tav>
                                      </p:tavLst>
                                    </p:anim>
                                    <p:anim calcmode="lin" valueType="num">
                                      <p:cBhvr>
                                        <p:cTn id="66" dur="500" fill="hold"/>
                                        <p:tgtEl>
                                          <p:spTgt spid="23562"/>
                                        </p:tgtEl>
                                        <p:attrNameLst>
                                          <p:attrName>ppt_y</p:attrName>
                                        </p:attrNameLst>
                                      </p:cBhvr>
                                      <p:tavLst>
                                        <p:tav tm="0">
                                          <p:val>
                                            <p:fltVal val="0.5"/>
                                          </p:val>
                                        </p:tav>
                                        <p:tav tm="100000">
                                          <p:val>
                                            <p:strVal val="#ppt_y"/>
                                          </p:val>
                                        </p:tav>
                                      </p:tavLst>
                                    </p:anim>
                                  </p:childTnLst>
                                </p:cTn>
                              </p:par>
                            </p:childTnLst>
                          </p:cTn>
                        </p:par>
                        <p:par>
                          <p:cTn id="67" fill="hold" nodeType="afterGroup">
                            <p:stCondLst>
                              <p:cond delay="500"/>
                            </p:stCondLst>
                            <p:childTnLst>
                              <p:par>
                                <p:cTn id="68" presetID="23" presetClass="entr" presetSubtype="528" fill="hold" grpId="0" nodeType="afterEffect">
                                  <p:stCondLst>
                                    <p:cond delay="1000"/>
                                  </p:stCondLst>
                                  <p:childTnLst>
                                    <p:set>
                                      <p:cBhvr>
                                        <p:cTn id="69" dur="1" fill="hold">
                                          <p:stCondLst>
                                            <p:cond delay="0"/>
                                          </p:stCondLst>
                                        </p:cTn>
                                        <p:tgtEl>
                                          <p:spTgt spid="23563"/>
                                        </p:tgtEl>
                                        <p:attrNameLst>
                                          <p:attrName>style.visibility</p:attrName>
                                        </p:attrNameLst>
                                      </p:cBhvr>
                                      <p:to>
                                        <p:strVal val="visible"/>
                                      </p:to>
                                    </p:set>
                                    <p:anim calcmode="lin" valueType="num">
                                      <p:cBhvr>
                                        <p:cTn id="70" dur="500" fill="hold"/>
                                        <p:tgtEl>
                                          <p:spTgt spid="23563"/>
                                        </p:tgtEl>
                                        <p:attrNameLst>
                                          <p:attrName>ppt_w</p:attrName>
                                        </p:attrNameLst>
                                      </p:cBhvr>
                                      <p:tavLst>
                                        <p:tav tm="0">
                                          <p:val>
                                            <p:fltVal val="0"/>
                                          </p:val>
                                        </p:tav>
                                        <p:tav tm="100000">
                                          <p:val>
                                            <p:strVal val="#ppt_w"/>
                                          </p:val>
                                        </p:tav>
                                      </p:tavLst>
                                    </p:anim>
                                    <p:anim calcmode="lin" valueType="num">
                                      <p:cBhvr>
                                        <p:cTn id="71" dur="500" fill="hold"/>
                                        <p:tgtEl>
                                          <p:spTgt spid="23563"/>
                                        </p:tgtEl>
                                        <p:attrNameLst>
                                          <p:attrName>ppt_h</p:attrName>
                                        </p:attrNameLst>
                                      </p:cBhvr>
                                      <p:tavLst>
                                        <p:tav tm="0">
                                          <p:val>
                                            <p:fltVal val="0"/>
                                          </p:val>
                                        </p:tav>
                                        <p:tav tm="100000">
                                          <p:val>
                                            <p:strVal val="#ppt_h"/>
                                          </p:val>
                                        </p:tav>
                                      </p:tavLst>
                                    </p:anim>
                                    <p:anim calcmode="lin" valueType="num">
                                      <p:cBhvr>
                                        <p:cTn id="72" dur="500" fill="hold"/>
                                        <p:tgtEl>
                                          <p:spTgt spid="23563"/>
                                        </p:tgtEl>
                                        <p:attrNameLst>
                                          <p:attrName>ppt_x</p:attrName>
                                        </p:attrNameLst>
                                      </p:cBhvr>
                                      <p:tavLst>
                                        <p:tav tm="0">
                                          <p:val>
                                            <p:fltVal val="0.5"/>
                                          </p:val>
                                        </p:tav>
                                        <p:tav tm="100000">
                                          <p:val>
                                            <p:strVal val="#ppt_x"/>
                                          </p:val>
                                        </p:tav>
                                      </p:tavLst>
                                    </p:anim>
                                    <p:anim calcmode="lin" valueType="num">
                                      <p:cBhvr>
                                        <p:cTn id="73" dur="500" fill="hold"/>
                                        <p:tgtEl>
                                          <p:spTgt spid="2356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23558" grpId="0" animBg="1"/>
      <p:bldP spid="23559" grpId="0" animBg="1"/>
      <p:bldP spid="23560" grpId="0" animBg="1"/>
      <p:bldP spid="23562" grpId="0" animBg="1"/>
      <p:bldP spid="23563" grpId="0" animBg="1"/>
      <p:bldP spid="23583" grpId="0" autoUpdateAnimBg="0"/>
      <p:bldP spid="23585" grpId="0" animBg="1"/>
      <p:bldP spid="23586" grpId="0" autoUpdateAnimBg="0"/>
      <p:bldP spid="23587" grpId="0" animBg="1"/>
      <p:bldP spid="23588" grpId="0" animBg="1"/>
      <p:bldP spid="2358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4"/>
          <p:cNvSpPr txBox="1">
            <a:spLocks noChangeArrowheads="1"/>
          </p:cNvSpPr>
          <p:nvPr/>
        </p:nvSpPr>
        <p:spPr bwMode="auto">
          <a:xfrm>
            <a:off x="457200" y="685800"/>
            <a:ext cx="838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Since this A/D integrates the input as part of the measuring process, any random noise present in the signal will tend to integrate to zero, resulting in a reduction in noise.</a:t>
            </a:r>
          </a:p>
        </p:txBody>
      </p:sp>
      <p:sp>
        <p:nvSpPr>
          <p:cNvPr id="108547" name="Text Box 5"/>
          <p:cNvSpPr txBox="1">
            <a:spLocks noChangeArrowheads="1"/>
          </p:cNvSpPr>
          <p:nvPr/>
        </p:nvSpPr>
        <p:spPr bwMode="auto">
          <a:xfrm>
            <a:off x="457200" y="2590800"/>
            <a:ext cx="8382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These type of A/D s are used in almost all digital meters.  Such meters usually are not used to read rapidly changing values in the lab.  Consequently the major disadvantage of such converters (very low speeds) is not a problem when the readout update rate is only a few times per second.</a:t>
            </a:r>
          </a:p>
        </p:txBody>
      </p:sp>
    </p:spTree>
    <p:extLst>
      <p:ext uri="{BB962C8B-B14F-4D97-AF65-F5344CB8AC3E}">
        <p14:creationId xmlns:p14="http://schemas.microsoft.com/office/powerpoint/2010/main" val="3769169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4"/>
          <p:cNvSpPr txBox="1">
            <a:spLocks noChangeArrowheads="1"/>
          </p:cNvSpPr>
          <p:nvPr/>
        </p:nvSpPr>
        <p:spPr bwMode="auto">
          <a:xfrm>
            <a:off x="1143000" y="2819400"/>
            <a:ext cx="7467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If very high speed conversions are needed, e.g. video conversions, the most commonly used converter is a Flash Converter.</a:t>
            </a:r>
          </a:p>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While such converters are extremely fast, they are also very costly compared to other types.</a:t>
            </a:r>
          </a:p>
        </p:txBody>
      </p:sp>
      <p:sp>
        <p:nvSpPr>
          <p:cNvPr id="109571" name="Text Box 5"/>
          <p:cNvSpPr txBox="1">
            <a:spLocks noChangeArrowheads="1"/>
          </p:cNvSpPr>
          <p:nvPr/>
        </p:nvSpPr>
        <p:spPr bwMode="auto">
          <a:xfrm>
            <a:off x="2209800" y="685800"/>
            <a:ext cx="472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a:solidFill>
                  <a:schemeClr val="tx1">
                    <a:lumMod val="65000"/>
                    <a:lumOff val="35000"/>
                  </a:schemeClr>
                </a:solidFill>
                <a:latin typeface="Times New Roman" pitchFamily="18" charset="0"/>
                <a:cs typeface="Times New Roman" pitchFamily="18" charset="0"/>
              </a:rPr>
              <a:t>Flash Converters</a:t>
            </a:r>
          </a:p>
        </p:txBody>
      </p:sp>
    </p:spTree>
    <p:extLst>
      <p:ext uri="{BB962C8B-B14F-4D97-AF65-F5344CB8AC3E}">
        <p14:creationId xmlns:p14="http://schemas.microsoft.com/office/powerpoint/2010/main" val="1610297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dissolve">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225"/>
            <a:ext cx="7162800" cy="690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3284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762000" y="3048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Parallel or Flash Converters</a:t>
            </a:r>
          </a:p>
        </p:txBody>
      </p:sp>
      <p:sp>
        <p:nvSpPr>
          <p:cNvPr id="111619" name="Text Box 17"/>
          <p:cNvSpPr txBox="1">
            <a:spLocks noChangeArrowheads="1"/>
          </p:cNvSpPr>
          <p:nvPr/>
        </p:nvSpPr>
        <p:spPr bwMode="auto">
          <a:xfrm>
            <a:off x="457200" y="1295400"/>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The resistor network is a precision voltage divider, dividing V</a:t>
            </a:r>
            <a:r>
              <a:rPr lang="en-US" sz="2400" baseline="-25000">
                <a:solidFill>
                  <a:schemeClr val="tx1">
                    <a:lumMod val="65000"/>
                    <a:lumOff val="35000"/>
                  </a:schemeClr>
                </a:solidFill>
                <a:latin typeface="Times New Roman" pitchFamily="18" charset="0"/>
                <a:cs typeface="Times New Roman" pitchFamily="18" charset="0"/>
              </a:rPr>
              <a:t>ref</a:t>
            </a:r>
            <a:r>
              <a:rPr lang="en-US" sz="2400">
                <a:solidFill>
                  <a:schemeClr val="tx1">
                    <a:lumMod val="65000"/>
                    <a:lumOff val="35000"/>
                  </a:schemeClr>
                </a:solidFill>
                <a:latin typeface="Times New Roman" pitchFamily="18" charset="0"/>
                <a:cs typeface="Times New Roman" pitchFamily="18" charset="0"/>
              </a:rPr>
              <a:t> (8 volts in the sample) into equal voltage increments    (1.0 volts here) to one input of the comparator. The other comparator input is the input voltage</a:t>
            </a:r>
          </a:p>
        </p:txBody>
      </p:sp>
      <p:sp>
        <p:nvSpPr>
          <p:cNvPr id="25618" name="Text Box 18"/>
          <p:cNvSpPr txBox="1">
            <a:spLocks noChangeArrowheads="1"/>
          </p:cNvSpPr>
          <p:nvPr/>
        </p:nvSpPr>
        <p:spPr bwMode="auto">
          <a:xfrm>
            <a:off x="457200" y="3429000"/>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Each comparator switches immediately when V</a:t>
            </a:r>
            <a:r>
              <a:rPr lang="en-US" sz="2400" baseline="-25000">
                <a:solidFill>
                  <a:schemeClr val="tx1">
                    <a:lumMod val="65000"/>
                    <a:lumOff val="35000"/>
                  </a:schemeClr>
                </a:solidFill>
                <a:latin typeface="Times New Roman" pitchFamily="18" charset="0"/>
                <a:cs typeface="Times New Roman" pitchFamily="18" charset="0"/>
              </a:rPr>
              <a:t>in</a:t>
            </a:r>
            <a:r>
              <a:rPr lang="en-US" sz="2400">
                <a:solidFill>
                  <a:schemeClr val="tx1">
                    <a:lumMod val="65000"/>
                    <a:lumOff val="35000"/>
                  </a:schemeClr>
                </a:solidFill>
                <a:latin typeface="Times New Roman" pitchFamily="18" charset="0"/>
                <a:cs typeface="Times New Roman" pitchFamily="18" charset="0"/>
              </a:rPr>
              <a:t> exceeds V</a:t>
            </a:r>
            <a:r>
              <a:rPr lang="en-US" sz="2400" baseline="-25000">
                <a:solidFill>
                  <a:schemeClr val="tx1">
                    <a:lumMod val="65000"/>
                    <a:lumOff val="35000"/>
                  </a:schemeClr>
                </a:solidFill>
                <a:latin typeface="Times New Roman" pitchFamily="18" charset="0"/>
                <a:cs typeface="Times New Roman" pitchFamily="18" charset="0"/>
              </a:rPr>
              <a:t>ref</a:t>
            </a:r>
            <a:r>
              <a:rPr lang="en-US" sz="2400">
                <a:solidFill>
                  <a:schemeClr val="tx1">
                    <a:lumMod val="65000"/>
                    <a:lumOff val="35000"/>
                  </a:schemeClr>
                </a:solidFill>
                <a:latin typeface="Times New Roman" pitchFamily="18" charset="0"/>
                <a:cs typeface="Times New Roman" pitchFamily="18" charset="0"/>
              </a:rPr>
              <a:t> . Comparators whose input does not exceed V</a:t>
            </a:r>
            <a:r>
              <a:rPr lang="en-US" sz="2400" baseline="-25000">
                <a:solidFill>
                  <a:schemeClr val="tx1">
                    <a:lumMod val="65000"/>
                    <a:lumOff val="35000"/>
                  </a:schemeClr>
                </a:solidFill>
                <a:latin typeface="Times New Roman" pitchFamily="18" charset="0"/>
                <a:cs typeface="Times New Roman" pitchFamily="18" charset="0"/>
              </a:rPr>
              <a:t>ref </a:t>
            </a:r>
            <a:r>
              <a:rPr lang="en-US" sz="2400">
                <a:solidFill>
                  <a:schemeClr val="tx1">
                    <a:lumMod val="65000"/>
                    <a:lumOff val="35000"/>
                  </a:schemeClr>
                </a:solidFill>
                <a:latin typeface="Times New Roman" pitchFamily="18" charset="0"/>
                <a:cs typeface="Times New Roman" pitchFamily="18" charset="0"/>
              </a:rPr>
              <a:t>do not switch.</a:t>
            </a:r>
            <a:endParaRPr lang="en-US" sz="2400" baseline="-25000">
              <a:solidFill>
                <a:schemeClr val="tx1">
                  <a:lumMod val="65000"/>
                  <a:lumOff val="35000"/>
                </a:schemeClr>
              </a:solidFill>
              <a:latin typeface="Times New Roman" pitchFamily="18" charset="0"/>
              <a:cs typeface="Times New Roman" pitchFamily="18" charset="0"/>
            </a:endParaRPr>
          </a:p>
        </p:txBody>
      </p:sp>
      <p:sp>
        <p:nvSpPr>
          <p:cNvPr id="25619" name="Text Box 19"/>
          <p:cNvSpPr txBox="1">
            <a:spLocks noChangeArrowheads="1"/>
          </p:cNvSpPr>
          <p:nvPr/>
        </p:nvSpPr>
        <p:spPr bwMode="auto">
          <a:xfrm>
            <a:off x="381000" y="5181600"/>
            <a:ext cx="845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A decoder circuit (a 74148 8-to-3 priority decoder here) converts the comparator outputs to a useful output (here binary)</a:t>
            </a:r>
          </a:p>
        </p:txBody>
      </p:sp>
    </p:spTree>
    <p:extLst>
      <p:ext uri="{BB962C8B-B14F-4D97-AF65-F5344CB8AC3E}">
        <p14:creationId xmlns:p14="http://schemas.microsoft.com/office/powerpoint/2010/main" val="4053023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18"/>
                                        </p:tgtEl>
                                        <p:attrNameLst>
                                          <p:attrName>style.visibility</p:attrName>
                                        </p:attrNameLst>
                                      </p:cBhvr>
                                      <p:to>
                                        <p:strVal val="visible"/>
                                      </p:to>
                                    </p:set>
                                    <p:animEffect transition="in" filter="dissolve">
                                      <p:cBhvr>
                                        <p:cTn id="7" dur="500"/>
                                        <p:tgtEl>
                                          <p:spTgt spid="25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19"/>
                                        </p:tgtEl>
                                        <p:attrNameLst>
                                          <p:attrName>style.visibility</p:attrName>
                                        </p:attrNameLst>
                                      </p:cBhvr>
                                      <p:to>
                                        <p:strVal val="visible"/>
                                      </p:to>
                                    </p:set>
                                    <p:animEffect transition="in" filter="dissolve">
                                      <p:cBhvr>
                                        <p:cTn id="12" dur="500"/>
                                        <p:tgtEl>
                                          <p:spTgt spid="25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8" grpId="0"/>
      <p:bldP spid="256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3"/>
          <p:cNvSpPr txBox="1">
            <a:spLocks noChangeArrowheads="1"/>
          </p:cNvSpPr>
          <p:nvPr/>
        </p:nvSpPr>
        <p:spPr bwMode="auto">
          <a:xfrm>
            <a:off x="228600" y="457200"/>
            <a:ext cx="8610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The speed of the converter is limited only by the speeds of the comparators and the logic network.  Speeds in excess of 20 to 30 MHz are common, and speeds &gt; 100 MHz are </a:t>
            </a:r>
            <a:r>
              <a:rPr lang="en-US" sz="2400" dirty="0" smtClean="0">
                <a:solidFill>
                  <a:schemeClr val="tx1">
                    <a:lumMod val="65000"/>
                    <a:lumOff val="35000"/>
                  </a:schemeClr>
                </a:solidFill>
                <a:latin typeface="Times New Roman" pitchFamily="18" charset="0"/>
                <a:cs typeface="Times New Roman" pitchFamily="18" charset="0"/>
              </a:rPr>
              <a:t>available</a:t>
            </a:r>
            <a:endParaRPr lang="en-US" sz="2400" dirty="0">
              <a:solidFill>
                <a:schemeClr val="tx1">
                  <a:lumMod val="65000"/>
                  <a:lumOff val="35000"/>
                </a:schemeClr>
              </a:solidFill>
              <a:latin typeface="Times New Roman" pitchFamily="18" charset="0"/>
              <a:cs typeface="Times New Roman" pitchFamily="18" charset="0"/>
            </a:endParaRPr>
          </a:p>
        </p:txBody>
      </p:sp>
      <p:sp>
        <p:nvSpPr>
          <p:cNvPr id="27652" name="Text Box 4"/>
          <p:cNvSpPr txBox="1">
            <a:spLocks noChangeArrowheads="1"/>
          </p:cNvSpPr>
          <p:nvPr/>
        </p:nvSpPr>
        <p:spPr bwMode="auto">
          <a:xfrm>
            <a:off x="228600" y="2667000"/>
            <a:ext cx="861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The cost stems from the circuit complexity since the number of comparators and resistors required increases rapidly. The 3-bit example required 7 converters, 6-bits would require 63, while an 8-bits converter would need 256 comparators and equivalent precision resistors.</a:t>
            </a:r>
          </a:p>
        </p:txBody>
      </p:sp>
    </p:spTree>
    <p:extLst>
      <p:ext uri="{BB962C8B-B14F-4D97-AF65-F5344CB8AC3E}">
        <p14:creationId xmlns:p14="http://schemas.microsoft.com/office/powerpoint/2010/main" val="1554200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dissolve">
                                      <p:cBhvr>
                                        <p:cTn id="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457200" y="457200"/>
            <a:ext cx="7848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While integrating or dual-slope A/Ds are widely used in digital instruments such as DVMs, the most common A/D used in the laboratory environment is the successive approximation.</a:t>
            </a:r>
          </a:p>
        </p:txBody>
      </p:sp>
      <p:sp>
        <p:nvSpPr>
          <p:cNvPr id="31747" name="Text Box 3"/>
          <p:cNvSpPr txBox="1">
            <a:spLocks noChangeArrowheads="1"/>
          </p:cNvSpPr>
          <p:nvPr/>
        </p:nvSpPr>
        <p:spPr bwMode="auto">
          <a:xfrm>
            <a:off x="457200" y="2743200"/>
            <a:ext cx="807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Successive approximation converters are reasonably priced for large bit values, i.e. 10, 12 and even 16 bit converters can be obtained for well under $100. Their conversion times, typically ~ 10-20 </a:t>
            </a:r>
            <a:r>
              <a:rPr lang="en-US" sz="2400">
                <a:solidFill>
                  <a:schemeClr val="tx1">
                    <a:lumMod val="65000"/>
                    <a:lumOff val="35000"/>
                  </a:schemeClr>
                </a:solidFill>
                <a:latin typeface="Times New Roman" pitchFamily="18" charset="0"/>
                <a:cs typeface="Times New Roman" pitchFamily="18" charset="0"/>
                <a:sym typeface="Symbol" pitchFamily="18" charset="2"/>
              </a:rPr>
              <a:t>s, are adequate for most laboratory functions.</a:t>
            </a:r>
            <a:endParaRPr lang="en-US" sz="240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198573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dissolve">
                                      <p:cBhvr>
                                        <p:cTn id="7"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457200" y="3810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Successive-Approximation A/D</a:t>
            </a:r>
          </a:p>
        </p:txBody>
      </p:sp>
      <p:sp>
        <p:nvSpPr>
          <p:cNvPr id="114691" name="AutoShape 3"/>
          <p:cNvSpPr>
            <a:spLocks noChangeArrowheads="1"/>
          </p:cNvSpPr>
          <p:nvPr/>
        </p:nvSpPr>
        <p:spPr bwMode="auto">
          <a:xfrm>
            <a:off x="1752600" y="2895600"/>
            <a:ext cx="685800" cy="685800"/>
          </a:xfrm>
          <a:prstGeom prst="flowChartMerge">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692" name="AutoShape 4"/>
          <p:cNvSpPr>
            <a:spLocks noChangeArrowheads="1"/>
          </p:cNvSpPr>
          <p:nvPr/>
        </p:nvSpPr>
        <p:spPr bwMode="auto">
          <a:xfrm flipH="1">
            <a:off x="2895600" y="1524000"/>
            <a:ext cx="2362200" cy="990600"/>
          </a:xfrm>
          <a:prstGeom prst="homePlate">
            <a:avLst>
              <a:gd name="adj" fmla="val 59615"/>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693" name="Rectangle 5"/>
          <p:cNvSpPr>
            <a:spLocks noChangeArrowheads="1"/>
          </p:cNvSpPr>
          <p:nvPr/>
        </p:nvSpPr>
        <p:spPr bwMode="auto">
          <a:xfrm>
            <a:off x="3429000" y="3581400"/>
            <a:ext cx="1905000" cy="1219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694" name="Line 7"/>
          <p:cNvSpPr>
            <a:spLocks noChangeShapeType="1"/>
          </p:cNvSpPr>
          <p:nvPr/>
        </p:nvSpPr>
        <p:spPr bwMode="auto">
          <a:xfrm flipV="1">
            <a:off x="1905000" y="1981200"/>
            <a:ext cx="0" cy="914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695" name="Text Box 13"/>
          <p:cNvSpPr txBox="1">
            <a:spLocks noChangeArrowheads="1"/>
          </p:cNvSpPr>
          <p:nvPr/>
        </p:nvSpPr>
        <p:spPr bwMode="auto">
          <a:xfrm>
            <a:off x="3581400" y="3733800"/>
            <a:ext cx="1676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Successive Approximation Register</a:t>
            </a:r>
          </a:p>
        </p:txBody>
      </p:sp>
      <p:sp>
        <p:nvSpPr>
          <p:cNvPr id="114696" name="Text Box 14"/>
          <p:cNvSpPr txBox="1">
            <a:spLocks noChangeArrowheads="1"/>
          </p:cNvSpPr>
          <p:nvPr/>
        </p:nvSpPr>
        <p:spPr bwMode="auto">
          <a:xfrm>
            <a:off x="3352800" y="179705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D/A Converter</a:t>
            </a:r>
          </a:p>
        </p:txBody>
      </p:sp>
      <p:sp>
        <p:nvSpPr>
          <p:cNvPr id="114697" name="Line 15"/>
          <p:cNvSpPr>
            <a:spLocks noChangeShapeType="1"/>
          </p:cNvSpPr>
          <p:nvPr/>
        </p:nvSpPr>
        <p:spPr bwMode="auto">
          <a:xfrm>
            <a:off x="5257800" y="182880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698" name="Text Box 17"/>
          <p:cNvSpPr txBox="1">
            <a:spLocks noChangeArrowheads="1"/>
          </p:cNvSpPr>
          <p:nvPr/>
        </p:nvSpPr>
        <p:spPr bwMode="auto">
          <a:xfrm>
            <a:off x="5715000" y="1600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V</a:t>
            </a:r>
            <a:r>
              <a:rPr lang="en-US" sz="2400" baseline="-25000">
                <a:solidFill>
                  <a:schemeClr val="tx1">
                    <a:lumMod val="65000"/>
                    <a:lumOff val="35000"/>
                  </a:schemeClr>
                </a:solidFill>
                <a:latin typeface="Times New Roman" pitchFamily="18" charset="0"/>
                <a:cs typeface="Times New Roman" pitchFamily="18" charset="0"/>
              </a:rPr>
              <a:t>ref</a:t>
            </a:r>
            <a:endParaRPr lang="en-US" sz="2400">
              <a:solidFill>
                <a:schemeClr val="tx1">
                  <a:lumMod val="65000"/>
                  <a:lumOff val="35000"/>
                </a:schemeClr>
              </a:solidFill>
              <a:latin typeface="Times New Roman" pitchFamily="18" charset="0"/>
              <a:cs typeface="Times New Roman" pitchFamily="18" charset="0"/>
            </a:endParaRPr>
          </a:p>
        </p:txBody>
      </p:sp>
      <p:sp>
        <p:nvSpPr>
          <p:cNvPr id="114699" name="Text Box 18"/>
          <p:cNvSpPr txBox="1">
            <a:spLocks noChangeArrowheads="1"/>
          </p:cNvSpPr>
          <p:nvPr/>
        </p:nvSpPr>
        <p:spPr bwMode="auto">
          <a:xfrm>
            <a:off x="6019800" y="38100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clock</a:t>
            </a:r>
          </a:p>
        </p:txBody>
      </p:sp>
      <p:sp>
        <p:nvSpPr>
          <p:cNvPr id="114700" name="Rectangle 19"/>
          <p:cNvSpPr>
            <a:spLocks noChangeArrowheads="1"/>
          </p:cNvSpPr>
          <p:nvPr/>
        </p:nvSpPr>
        <p:spPr bwMode="auto">
          <a:xfrm>
            <a:off x="5943600" y="3733800"/>
            <a:ext cx="838200" cy="533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01" name="Line 20"/>
          <p:cNvSpPr>
            <a:spLocks noChangeShapeType="1"/>
          </p:cNvSpPr>
          <p:nvPr/>
        </p:nvSpPr>
        <p:spPr bwMode="auto">
          <a:xfrm flipH="1">
            <a:off x="5334000" y="3962400"/>
            <a:ext cx="609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02" name="Text Box 21"/>
          <p:cNvSpPr txBox="1">
            <a:spLocks noChangeArrowheads="1"/>
          </p:cNvSpPr>
          <p:nvPr/>
        </p:nvSpPr>
        <p:spPr bwMode="auto">
          <a:xfrm>
            <a:off x="457200" y="1752600"/>
            <a:ext cx="914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analog input</a:t>
            </a:r>
          </a:p>
        </p:txBody>
      </p:sp>
      <p:sp>
        <p:nvSpPr>
          <p:cNvPr id="114703" name="Line 23"/>
          <p:cNvSpPr>
            <a:spLocks noChangeShapeType="1"/>
          </p:cNvSpPr>
          <p:nvPr/>
        </p:nvSpPr>
        <p:spPr bwMode="auto">
          <a:xfrm>
            <a:off x="2057400" y="3581400"/>
            <a:ext cx="0" cy="533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04" name="Line 24"/>
          <p:cNvSpPr>
            <a:spLocks noChangeShapeType="1"/>
          </p:cNvSpPr>
          <p:nvPr/>
        </p:nvSpPr>
        <p:spPr bwMode="auto">
          <a:xfrm>
            <a:off x="2057400" y="4114800"/>
            <a:ext cx="1371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05" name="Line 25"/>
          <p:cNvSpPr>
            <a:spLocks noChangeShapeType="1"/>
          </p:cNvSpPr>
          <p:nvPr/>
        </p:nvSpPr>
        <p:spPr bwMode="auto">
          <a:xfrm>
            <a:off x="36576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06" name="Line 26"/>
          <p:cNvSpPr>
            <a:spLocks noChangeShapeType="1"/>
          </p:cNvSpPr>
          <p:nvPr/>
        </p:nvSpPr>
        <p:spPr bwMode="auto">
          <a:xfrm>
            <a:off x="38100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07" name="Line 27"/>
          <p:cNvSpPr>
            <a:spLocks noChangeShapeType="1"/>
          </p:cNvSpPr>
          <p:nvPr/>
        </p:nvSpPr>
        <p:spPr bwMode="auto">
          <a:xfrm>
            <a:off x="39624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08" name="Line 28"/>
          <p:cNvSpPr>
            <a:spLocks noChangeShapeType="1"/>
          </p:cNvSpPr>
          <p:nvPr/>
        </p:nvSpPr>
        <p:spPr bwMode="auto">
          <a:xfrm>
            <a:off x="41148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09" name="Line 29"/>
          <p:cNvSpPr>
            <a:spLocks noChangeShapeType="1"/>
          </p:cNvSpPr>
          <p:nvPr/>
        </p:nvSpPr>
        <p:spPr bwMode="auto">
          <a:xfrm>
            <a:off x="42672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10" name="Line 30"/>
          <p:cNvSpPr>
            <a:spLocks noChangeShapeType="1"/>
          </p:cNvSpPr>
          <p:nvPr/>
        </p:nvSpPr>
        <p:spPr bwMode="auto">
          <a:xfrm>
            <a:off x="44196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11" name="Line 31"/>
          <p:cNvSpPr>
            <a:spLocks noChangeShapeType="1"/>
          </p:cNvSpPr>
          <p:nvPr/>
        </p:nvSpPr>
        <p:spPr bwMode="auto">
          <a:xfrm>
            <a:off x="45720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12" name="Line 32"/>
          <p:cNvSpPr>
            <a:spLocks noChangeShapeType="1"/>
          </p:cNvSpPr>
          <p:nvPr/>
        </p:nvSpPr>
        <p:spPr bwMode="auto">
          <a:xfrm>
            <a:off x="47244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13" name="Text Box 33"/>
          <p:cNvSpPr txBox="1">
            <a:spLocks noChangeArrowheads="1"/>
          </p:cNvSpPr>
          <p:nvPr/>
        </p:nvSpPr>
        <p:spPr bwMode="auto">
          <a:xfrm>
            <a:off x="5943600" y="2590800"/>
            <a:ext cx="838200" cy="8350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Digital Output Data</a:t>
            </a:r>
          </a:p>
        </p:txBody>
      </p:sp>
      <p:sp>
        <p:nvSpPr>
          <p:cNvPr id="114714" name="Line 34"/>
          <p:cNvSpPr>
            <a:spLocks noChangeShapeType="1"/>
          </p:cNvSpPr>
          <p:nvPr/>
        </p:nvSpPr>
        <p:spPr bwMode="auto">
          <a:xfrm>
            <a:off x="4724400" y="2743200"/>
            <a:ext cx="1219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15" name="Line 35"/>
          <p:cNvSpPr>
            <a:spLocks noChangeShapeType="1"/>
          </p:cNvSpPr>
          <p:nvPr/>
        </p:nvSpPr>
        <p:spPr bwMode="auto">
          <a:xfrm>
            <a:off x="3657600" y="3352800"/>
            <a:ext cx="2286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16" name="Text Box 36"/>
          <p:cNvSpPr txBox="1">
            <a:spLocks noChangeArrowheads="1"/>
          </p:cNvSpPr>
          <p:nvPr/>
        </p:nvSpPr>
        <p:spPr bwMode="auto">
          <a:xfrm>
            <a:off x="685800" y="5334000"/>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At initialization, all bits from the SAR are set to zero, and conversion begins by taking STRT line low.</a:t>
            </a:r>
          </a:p>
        </p:txBody>
      </p:sp>
      <p:sp>
        <p:nvSpPr>
          <p:cNvPr id="114717" name="Line 37"/>
          <p:cNvSpPr>
            <a:spLocks noChangeShapeType="1"/>
          </p:cNvSpPr>
          <p:nvPr/>
        </p:nvSpPr>
        <p:spPr bwMode="auto">
          <a:xfrm flipH="1">
            <a:off x="1295400" y="1981200"/>
            <a:ext cx="609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18" name="Line 38"/>
          <p:cNvSpPr>
            <a:spLocks noChangeShapeType="1"/>
          </p:cNvSpPr>
          <p:nvPr/>
        </p:nvSpPr>
        <p:spPr bwMode="auto">
          <a:xfrm flipH="1">
            <a:off x="2286000" y="1981200"/>
            <a:ext cx="609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19" name="Line 39"/>
          <p:cNvSpPr>
            <a:spLocks noChangeShapeType="1"/>
          </p:cNvSpPr>
          <p:nvPr/>
        </p:nvSpPr>
        <p:spPr bwMode="auto">
          <a:xfrm>
            <a:off x="2286000" y="1981200"/>
            <a:ext cx="0" cy="914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20" name="Text Box 40"/>
          <p:cNvSpPr txBox="1">
            <a:spLocks noChangeArrowheads="1"/>
          </p:cNvSpPr>
          <p:nvPr/>
        </p:nvSpPr>
        <p:spPr bwMode="auto">
          <a:xfrm>
            <a:off x="685800" y="33528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comparator</a:t>
            </a:r>
          </a:p>
        </p:txBody>
      </p:sp>
      <p:sp>
        <p:nvSpPr>
          <p:cNvPr id="114721" name="Line 41"/>
          <p:cNvSpPr>
            <a:spLocks noChangeShapeType="1"/>
          </p:cNvSpPr>
          <p:nvPr/>
        </p:nvSpPr>
        <p:spPr bwMode="auto">
          <a:xfrm flipH="1">
            <a:off x="3048000" y="4572000"/>
            <a:ext cx="381000" cy="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22" name="Text Box 42"/>
          <p:cNvSpPr txBox="1">
            <a:spLocks noChangeArrowheads="1"/>
          </p:cNvSpPr>
          <p:nvPr/>
        </p:nvSpPr>
        <p:spPr bwMode="auto">
          <a:xfrm>
            <a:off x="2362200" y="4343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STRT</a:t>
            </a:r>
          </a:p>
        </p:txBody>
      </p:sp>
      <p:sp>
        <p:nvSpPr>
          <p:cNvPr id="114723" name="Line 43"/>
          <p:cNvSpPr>
            <a:spLocks noChangeShapeType="1"/>
          </p:cNvSpPr>
          <p:nvPr/>
        </p:nvSpPr>
        <p:spPr bwMode="auto">
          <a:xfrm>
            <a:off x="2438400" y="4419600"/>
            <a:ext cx="533400" cy="0"/>
          </a:xfrm>
          <a:prstGeom prst="line">
            <a:avLst/>
          </a:prstGeom>
          <a:noFill/>
          <a:ln w="952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4724" name="Line 44"/>
          <p:cNvSpPr>
            <a:spLocks noChangeShapeType="1"/>
          </p:cNvSpPr>
          <p:nvPr/>
        </p:nvSpPr>
        <p:spPr bwMode="auto">
          <a:xfrm>
            <a:off x="4572000" y="5791200"/>
            <a:ext cx="685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6028052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4"/>
          <p:cNvSpPr>
            <a:spLocks noChangeArrowheads="1"/>
          </p:cNvSpPr>
          <p:nvPr/>
        </p:nvSpPr>
        <p:spPr bwMode="auto">
          <a:xfrm>
            <a:off x="1752600" y="2895600"/>
            <a:ext cx="685800" cy="685800"/>
          </a:xfrm>
          <a:prstGeom prst="flowChartMerge">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15" name="AutoShape 5"/>
          <p:cNvSpPr>
            <a:spLocks noChangeArrowheads="1"/>
          </p:cNvSpPr>
          <p:nvPr/>
        </p:nvSpPr>
        <p:spPr bwMode="auto">
          <a:xfrm flipH="1">
            <a:off x="2895600" y="1524000"/>
            <a:ext cx="2362200" cy="990600"/>
          </a:xfrm>
          <a:prstGeom prst="homePlate">
            <a:avLst>
              <a:gd name="adj" fmla="val 59615"/>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16" name="Rectangle 6"/>
          <p:cNvSpPr>
            <a:spLocks noChangeArrowheads="1"/>
          </p:cNvSpPr>
          <p:nvPr/>
        </p:nvSpPr>
        <p:spPr bwMode="auto">
          <a:xfrm>
            <a:off x="3429000" y="3581400"/>
            <a:ext cx="1905000" cy="1219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17" name="Line 7"/>
          <p:cNvSpPr>
            <a:spLocks noChangeShapeType="1"/>
          </p:cNvSpPr>
          <p:nvPr/>
        </p:nvSpPr>
        <p:spPr bwMode="auto">
          <a:xfrm flipV="1">
            <a:off x="1905000" y="1981200"/>
            <a:ext cx="0" cy="914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18" name="Text Box 8"/>
          <p:cNvSpPr txBox="1">
            <a:spLocks noChangeArrowheads="1"/>
          </p:cNvSpPr>
          <p:nvPr/>
        </p:nvSpPr>
        <p:spPr bwMode="auto">
          <a:xfrm>
            <a:off x="3581400" y="3733800"/>
            <a:ext cx="1676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Successive Approximation Register</a:t>
            </a:r>
          </a:p>
        </p:txBody>
      </p:sp>
      <p:sp>
        <p:nvSpPr>
          <p:cNvPr id="115719" name="Text Box 9"/>
          <p:cNvSpPr txBox="1">
            <a:spLocks noChangeArrowheads="1"/>
          </p:cNvSpPr>
          <p:nvPr/>
        </p:nvSpPr>
        <p:spPr bwMode="auto">
          <a:xfrm>
            <a:off x="3352800" y="179705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D/A Converter</a:t>
            </a:r>
          </a:p>
        </p:txBody>
      </p:sp>
      <p:sp>
        <p:nvSpPr>
          <p:cNvPr id="115720" name="Line 10"/>
          <p:cNvSpPr>
            <a:spLocks noChangeShapeType="1"/>
          </p:cNvSpPr>
          <p:nvPr/>
        </p:nvSpPr>
        <p:spPr bwMode="auto">
          <a:xfrm>
            <a:off x="5257800" y="182880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21" name="Text Box 11"/>
          <p:cNvSpPr txBox="1">
            <a:spLocks noChangeArrowheads="1"/>
          </p:cNvSpPr>
          <p:nvPr/>
        </p:nvSpPr>
        <p:spPr bwMode="auto">
          <a:xfrm>
            <a:off x="5715000" y="1600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V</a:t>
            </a:r>
            <a:r>
              <a:rPr lang="en-US" sz="2400" baseline="-25000">
                <a:solidFill>
                  <a:schemeClr val="tx1">
                    <a:lumMod val="65000"/>
                    <a:lumOff val="35000"/>
                  </a:schemeClr>
                </a:solidFill>
                <a:latin typeface="Times New Roman" pitchFamily="18" charset="0"/>
                <a:cs typeface="Times New Roman" pitchFamily="18" charset="0"/>
              </a:rPr>
              <a:t>ref</a:t>
            </a:r>
            <a:endParaRPr lang="en-US" sz="2400">
              <a:solidFill>
                <a:schemeClr val="tx1">
                  <a:lumMod val="65000"/>
                  <a:lumOff val="35000"/>
                </a:schemeClr>
              </a:solidFill>
              <a:latin typeface="Times New Roman" pitchFamily="18" charset="0"/>
              <a:cs typeface="Times New Roman" pitchFamily="18" charset="0"/>
            </a:endParaRPr>
          </a:p>
        </p:txBody>
      </p:sp>
      <p:sp>
        <p:nvSpPr>
          <p:cNvPr id="115722" name="Text Box 12"/>
          <p:cNvSpPr txBox="1">
            <a:spLocks noChangeArrowheads="1"/>
          </p:cNvSpPr>
          <p:nvPr/>
        </p:nvSpPr>
        <p:spPr bwMode="auto">
          <a:xfrm>
            <a:off x="6019800" y="38100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clock</a:t>
            </a:r>
          </a:p>
        </p:txBody>
      </p:sp>
      <p:sp>
        <p:nvSpPr>
          <p:cNvPr id="115723" name="Rectangle 13"/>
          <p:cNvSpPr>
            <a:spLocks noChangeArrowheads="1"/>
          </p:cNvSpPr>
          <p:nvPr/>
        </p:nvSpPr>
        <p:spPr bwMode="auto">
          <a:xfrm>
            <a:off x="5943600" y="3733800"/>
            <a:ext cx="838200" cy="533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24" name="Line 14"/>
          <p:cNvSpPr>
            <a:spLocks noChangeShapeType="1"/>
          </p:cNvSpPr>
          <p:nvPr/>
        </p:nvSpPr>
        <p:spPr bwMode="auto">
          <a:xfrm flipH="1">
            <a:off x="5334000" y="3962400"/>
            <a:ext cx="609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25" name="Text Box 15"/>
          <p:cNvSpPr txBox="1">
            <a:spLocks noChangeArrowheads="1"/>
          </p:cNvSpPr>
          <p:nvPr/>
        </p:nvSpPr>
        <p:spPr bwMode="auto">
          <a:xfrm>
            <a:off x="457200" y="1752600"/>
            <a:ext cx="914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analog input</a:t>
            </a:r>
          </a:p>
        </p:txBody>
      </p:sp>
      <p:sp>
        <p:nvSpPr>
          <p:cNvPr id="115726" name="Line 16"/>
          <p:cNvSpPr>
            <a:spLocks noChangeShapeType="1"/>
          </p:cNvSpPr>
          <p:nvPr/>
        </p:nvSpPr>
        <p:spPr bwMode="auto">
          <a:xfrm>
            <a:off x="2057400" y="3581400"/>
            <a:ext cx="0" cy="533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27" name="Line 17"/>
          <p:cNvSpPr>
            <a:spLocks noChangeShapeType="1"/>
          </p:cNvSpPr>
          <p:nvPr/>
        </p:nvSpPr>
        <p:spPr bwMode="auto">
          <a:xfrm>
            <a:off x="2057400" y="4114800"/>
            <a:ext cx="1371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28" name="Line 18"/>
          <p:cNvSpPr>
            <a:spLocks noChangeShapeType="1"/>
          </p:cNvSpPr>
          <p:nvPr/>
        </p:nvSpPr>
        <p:spPr bwMode="auto">
          <a:xfrm>
            <a:off x="3657600" y="2514600"/>
            <a:ext cx="0" cy="106680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29" name="Line 19"/>
          <p:cNvSpPr>
            <a:spLocks noChangeShapeType="1"/>
          </p:cNvSpPr>
          <p:nvPr/>
        </p:nvSpPr>
        <p:spPr bwMode="auto">
          <a:xfrm>
            <a:off x="38100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30" name="Line 20"/>
          <p:cNvSpPr>
            <a:spLocks noChangeShapeType="1"/>
          </p:cNvSpPr>
          <p:nvPr/>
        </p:nvSpPr>
        <p:spPr bwMode="auto">
          <a:xfrm>
            <a:off x="39624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31" name="Line 21"/>
          <p:cNvSpPr>
            <a:spLocks noChangeShapeType="1"/>
          </p:cNvSpPr>
          <p:nvPr/>
        </p:nvSpPr>
        <p:spPr bwMode="auto">
          <a:xfrm>
            <a:off x="41148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32" name="Line 22"/>
          <p:cNvSpPr>
            <a:spLocks noChangeShapeType="1"/>
          </p:cNvSpPr>
          <p:nvPr/>
        </p:nvSpPr>
        <p:spPr bwMode="auto">
          <a:xfrm>
            <a:off x="42672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33" name="Line 23"/>
          <p:cNvSpPr>
            <a:spLocks noChangeShapeType="1"/>
          </p:cNvSpPr>
          <p:nvPr/>
        </p:nvSpPr>
        <p:spPr bwMode="auto">
          <a:xfrm>
            <a:off x="44196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34" name="Line 24"/>
          <p:cNvSpPr>
            <a:spLocks noChangeShapeType="1"/>
          </p:cNvSpPr>
          <p:nvPr/>
        </p:nvSpPr>
        <p:spPr bwMode="auto">
          <a:xfrm>
            <a:off x="45720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35" name="Line 25"/>
          <p:cNvSpPr>
            <a:spLocks noChangeShapeType="1"/>
          </p:cNvSpPr>
          <p:nvPr/>
        </p:nvSpPr>
        <p:spPr bwMode="auto">
          <a:xfrm>
            <a:off x="4724400" y="2514600"/>
            <a:ext cx="0" cy="1066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36" name="Text Box 26"/>
          <p:cNvSpPr txBox="1">
            <a:spLocks noChangeArrowheads="1"/>
          </p:cNvSpPr>
          <p:nvPr/>
        </p:nvSpPr>
        <p:spPr bwMode="auto">
          <a:xfrm>
            <a:off x="5943600" y="2590800"/>
            <a:ext cx="838200" cy="8350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Digital Output Data</a:t>
            </a:r>
          </a:p>
        </p:txBody>
      </p:sp>
      <p:sp>
        <p:nvSpPr>
          <p:cNvPr id="115737" name="Line 27"/>
          <p:cNvSpPr>
            <a:spLocks noChangeShapeType="1"/>
          </p:cNvSpPr>
          <p:nvPr/>
        </p:nvSpPr>
        <p:spPr bwMode="auto">
          <a:xfrm>
            <a:off x="4724400" y="2743200"/>
            <a:ext cx="1219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38" name="Line 28"/>
          <p:cNvSpPr>
            <a:spLocks noChangeShapeType="1"/>
          </p:cNvSpPr>
          <p:nvPr/>
        </p:nvSpPr>
        <p:spPr bwMode="auto">
          <a:xfrm>
            <a:off x="3657600" y="3352800"/>
            <a:ext cx="2286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39" name="Line 29"/>
          <p:cNvSpPr>
            <a:spLocks noChangeShapeType="1"/>
          </p:cNvSpPr>
          <p:nvPr/>
        </p:nvSpPr>
        <p:spPr bwMode="auto">
          <a:xfrm flipH="1">
            <a:off x="1295400" y="1981200"/>
            <a:ext cx="609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40" name="Line 30"/>
          <p:cNvSpPr>
            <a:spLocks noChangeShapeType="1"/>
          </p:cNvSpPr>
          <p:nvPr/>
        </p:nvSpPr>
        <p:spPr bwMode="auto">
          <a:xfrm flipH="1">
            <a:off x="2286000" y="1981200"/>
            <a:ext cx="609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41" name="Line 31"/>
          <p:cNvSpPr>
            <a:spLocks noChangeShapeType="1"/>
          </p:cNvSpPr>
          <p:nvPr/>
        </p:nvSpPr>
        <p:spPr bwMode="auto">
          <a:xfrm>
            <a:off x="2286000" y="1981200"/>
            <a:ext cx="0" cy="914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42" name="Text Box 32"/>
          <p:cNvSpPr txBox="1">
            <a:spLocks noChangeArrowheads="1"/>
          </p:cNvSpPr>
          <p:nvPr/>
        </p:nvSpPr>
        <p:spPr bwMode="auto">
          <a:xfrm>
            <a:off x="685800" y="33528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comparator</a:t>
            </a:r>
          </a:p>
        </p:txBody>
      </p:sp>
      <p:sp>
        <p:nvSpPr>
          <p:cNvPr id="115743" name="Line 33"/>
          <p:cNvSpPr>
            <a:spLocks noChangeShapeType="1"/>
          </p:cNvSpPr>
          <p:nvPr/>
        </p:nvSpPr>
        <p:spPr bwMode="auto">
          <a:xfrm flipH="1">
            <a:off x="3048000" y="4572000"/>
            <a:ext cx="381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44" name="Text Box 34"/>
          <p:cNvSpPr txBox="1">
            <a:spLocks noChangeArrowheads="1"/>
          </p:cNvSpPr>
          <p:nvPr/>
        </p:nvSpPr>
        <p:spPr bwMode="auto">
          <a:xfrm>
            <a:off x="2362200" y="4343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tx1">
                    <a:lumMod val="65000"/>
                    <a:lumOff val="35000"/>
                  </a:schemeClr>
                </a:solidFill>
                <a:latin typeface="Times New Roman" pitchFamily="18" charset="0"/>
                <a:cs typeface="Times New Roman" pitchFamily="18" charset="0"/>
              </a:rPr>
              <a:t>STRT</a:t>
            </a:r>
          </a:p>
        </p:txBody>
      </p:sp>
      <p:sp>
        <p:nvSpPr>
          <p:cNvPr id="115745" name="Line 35"/>
          <p:cNvSpPr>
            <a:spLocks noChangeShapeType="1"/>
          </p:cNvSpPr>
          <p:nvPr/>
        </p:nvSpPr>
        <p:spPr bwMode="auto">
          <a:xfrm>
            <a:off x="2438400" y="4419600"/>
            <a:ext cx="533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5746" name="Text Box 36"/>
          <p:cNvSpPr txBox="1">
            <a:spLocks noChangeArrowheads="1"/>
          </p:cNvSpPr>
          <p:nvPr/>
        </p:nvSpPr>
        <p:spPr bwMode="auto">
          <a:xfrm>
            <a:off x="1447800" y="3810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Successive-Approximation A/D</a:t>
            </a:r>
          </a:p>
        </p:txBody>
      </p:sp>
      <p:sp>
        <p:nvSpPr>
          <p:cNvPr id="115747" name="Text Box 37"/>
          <p:cNvSpPr txBox="1">
            <a:spLocks noChangeArrowheads="1"/>
          </p:cNvSpPr>
          <p:nvPr/>
        </p:nvSpPr>
        <p:spPr bwMode="auto">
          <a:xfrm>
            <a:off x="1066800" y="5181600"/>
            <a:ext cx="7086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First the logic in the SAR sets the MSB bit equal to 1 (+5 V). Remember that a 1 in bit 7 will be half of full scale.</a:t>
            </a:r>
          </a:p>
        </p:txBody>
      </p:sp>
    </p:spTree>
    <p:extLst>
      <p:ext uri="{BB962C8B-B14F-4D97-AF65-F5344CB8AC3E}">
        <p14:creationId xmlns:p14="http://schemas.microsoft.com/office/powerpoint/2010/main" val="20810172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Line 2"/>
          <p:cNvSpPr>
            <a:spLocks noChangeShapeType="1"/>
          </p:cNvSpPr>
          <p:nvPr/>
        </p:nvSpPr>
        <p:spPr bwMode="auto">
          <a:xfrm>
            <a:off x="1295400" y="762000"/>
            <a:ext cx="0" cy="4800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39" name="Line 3"/>
          <p:cNvSpPr>
            <a:spLocks noChangeShapeType="1"/>
          </p:cNvSpPr>
          <p:nvPr/>
        </p:nvSpPr>
        <p:spPr bwMode="auto">
          <a:xfrm>
            <a:off x="1295400" y="5562600"/>
            <a:ext cx="5486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40" name="Text Box 4"/>
          <p:cNvSpPr txBox="1">
            <a:spLocks noChangeArrowheads="1"/>
          </p:cNvSpPr>
          <p:nvPr/>
        </p:nvSpPr>
        <p:spPr bwMode="auto">
          <a:xfrm>
            <a:off x="304800" y="56388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CLOCK PERIOD</a:t>
            </a:r>
            <a:endParaRPr lang="en-US">
              <a:solidFill>
                <a:schemeClr val="tx1">
                  <a:lumMod val="65000"/>
                  <a:lumOff val="35000"/>
                </a:schemeClr>
              </a:solidFill>
              <a:latin typeface="Times New Roman" pitchFamily="18" charset="0"/>
              <a:cs typeface="Times New Roman" pitchFamily="18" charset="0"/>
            </a:endParaRPr>
          </a:p>
        </p:txBody>
      </p:sp>
      <p:sp>
        <p:nvSpPr>
          <p:cNvPr id="116741" name="Line 5"/>
          <p:cNvSpPr>
            <a:spLocks noChangeShapeType="1"/>
          </p:cNvSpPr>
          <p:nvPr/>
        </p:nvSpPr>
        <p:spPr bwMode="auto">
          <a:xfrm>
            <a:off x="1219200" y="41910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42" name="Line 6"/>
          <p:cNvSpPr>
            <a:spLocks noChangeShapeType="1"/>
          </p:cNvSpPr>
          <p:nvPr/>
        </p:nvSpPr>
        <p:spPr bwMode="auto">
          <a:xfrm>
            <a:off x="1219200" y="3048000"/>
            <a:ext cx="152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43" name="Line 7"/>
          <p:cNvSpPr>
            <a:spLocks noChangeShapeType="1"/>
          </p:cNvSpPr>
          <p:nvPr/>
        </p:nvSpPr>
        <p:spPr bwMode="auto">
          <a:xfrm flipV="1">
            <a:off x="1143000" y="1752600"/>
            <a:ext cx="228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44" name="Text Box 8"/>
          <p:cNvSpPr txBox="1">
            <a:spLocks noChangeArrowheads="1"/>
          </p:cNvSpPr>
          <p:nvPr/>
        </p:nvSpPr>
        <p:spPr bwMode="auto">
          <a:xfrm>
            <a:off x="685800" y="40386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¼FS</a:t>
            </a:r>
          </a:p>
        </p:txBody>
      </p:sp>
      <p:sp>
        <p:nvSpPr>
          <p:cNvPr id="116745" name="Text Box 9"/>
          <p:cNvSpPr txBox="1">
            <a:spLocks noChangeArrowheads="1"/>
          </p:cNvSpPr>
          <p:nvPr/>
        </p:nvSpPr>
        <p:spPr bwMode="auto">
          <a:xfrm>
            <a:off x="685800" y="28956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½FS</a:t>
            </a:r>
          </a:p>
        </p:txBody>
      </p:sp>
      <p:sp>
        <p:nvSpPr>
          <p:cNvPr id="116746" name="Text Box 10"/>
          <p:cNvSpPr txBox="1">
            <a:spLocks noChangeArrowheads="1"/>
          </p:cNvSpPr>
          <p:nvPr/>
        </p:nvSpPr>
        <p:spPr bwMode="auto">
          <a:xfrm>
            <a:off x="609600" y="16002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400">
                <a:solidFill>
                  <a:schemeClr val="tx1">
                    <a:lumMod val="65000"/>
                    <a:lumOff val="35000"/>
                  </a:schemeClr>
                </a:solidFill>
                <a:latin typeface="Times New Roman" pitchFamily="18" charset="0"/>
                <a:cs typeface="Times New Roman" pitchFamily="18" charset="0"/>
              </a:rPr>
              <a:t>¾FS</a:t>
            </a:r>
          </a:p>
        </p:txBody>
      </p:sp>
      <p:sp>
        <p:nvSpPr>
          <p:cNvPr id="116747" name="Line 11"/>
          <p:cNvSpPr>
            <a:spLocks noChangeShapeType="1"/>
          </p:cNvSpPr>
          <p:nvPr/>
        </p:nvSpPr>
        <p:spPr bwMode="auto">
          <a:xfrm>
            <a:off x="1295400" y="1828800"/>
            <a:ext cx="4876800" cy="0"/>
          </a:xfrm>
          <a:prstGeom prst="line">
            <a:avLst/>
          </a:prstGeom>
          <a:noFill/>
          <a:ln w="952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48" name="Line 12"/>
          <p:cNvSpPr>
            <a:spLocks noChangeShapeType="1"/>
          </p:cNvSpPr>
          <p:nvPr/>
        </p:nvSpPr>
        <p:spPr bwMode="auto">
          <a:xfrm flipH="1" flipV="1">
            <a:off x="1828800" y="5410200"/>
            <a:ext cx="0"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49" name="Line 13"/>
          <p:cNvSpPr>
            <a:spLocks noChangeShapeType="1"/>
          </p:cNvSpPr>
          <p:nvPr/>
        </p:nvSpPr>
        <p:spPr bwMode="auto">
          <a:xfrm flipH="1" flipV="1">
            <a:off x="2286000" y="5410200"/>
            <a:ext cx="0"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50" name="Line 15"/>
          <p:cNvSpPr>
            <a:spLocks noChangeShapeType="1"/>
          </p:cNvSpPr>
          <p:nvPr/>
        </p:nvSpPr>
        <p:spPr bwMode="auto">
          <a:xfrm flipH="1" flipV="1">
            <a:off x="3200400" y="5410200"/>
            <a:ext cx="0"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51" name="Line 16"/>
          <p:cNvSpPr>
            <a:spLocks noChangeShapeType="1"/>
          </p:cNvSpPr>
          <p:nvPr/>
        </p:nvSpPr>
        <p:spPr bwMode="auto">
          <a:xfrm flipH="1" flipV="1">
            <a:off x="3657600" y="5410200"/>
            <a:ext cx="0"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52" name="Line 17"/>
          <p:cNvSpPr>
            <a:spLocks noChangeShapeType="1"/>
          </p:cNvSpPr>
          <p:nvPr/>
        </p:nvSpPr>
        <p:spPr bwMode="auto">
          <a:xfrm flipH="1" flipV="1">
            <a:off x="4114800" y="5410200"/>
            <a:ext cx="0"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53" name="Line 19"/>
          <p:cNvSpPr>
            <a:spLocks noChangeShapeType="1"/>
          </p:cNvSpPr>
          <p:nvPr/>
        </p:nvSpPr>
        <p:spPr bwMode="auto">
          <a:xfrm flipH="1" flipV="1">
            <a:off x="4572000" y="5410200"/>
            <a:ext cx="0"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54" name="Line 20"/>
          <p:cNvSpPr>
            <a:spLocks noChangeShapeType="1"/>
          </p:cNvSpPr>
          <p:nvPr/>
        </p:nvSpPr>
        <p:spPr bwMode="auto">
          <a:xfrm flipH="1" flipV="1">
            <a:off x="5029200" y="5410200"/>
            <a:ext cx="0"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55" name="Line 21"/>
          <p:cNvSpPr>
            <a:spLocks noChangeShapeType="1"/>
          </p:cNvSpPr>
          <p:nvPr/>
        </p:nvSpPr>
        <p:spPr bwMode="auto">
          <a:xfrm flipH="1" flipV="1">
            <a:off x="5486400" y="5410200"/>
            <a:ext cx="0"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56" name="Line 22"/>
          <p:cNvSpPr>
            <a:spLocks noChangeShapeType="1"/>
          </p:cNvSpPr>
          <p:nvPr/>
        </p:nvSpPr>
        <p:spPr bwMode="auto">
          <a:xfrm flipH="1" flipV="1">
            <a:off x="2743200" y="5410200"/>
            <a:ext cx="0"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57" name="Line 23"/>
          <p:cNvSpPr>
            <a:spLocks noChangeShapeType="1"/>
          </p:cNvSpPr>
          <p:nvPr/>
        </p:nvSpPr>
        <p:spPr bwMode="auto">
          <a:xfrm flipV="1">
            <a:off x="1828800" y="3048000"/>
            <a:ext cx="0" cy="2514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58" name="Line 24"/>
          <p:cNvSpPr>
            <a:spLocks noChangeShapeType="1"/>
          </p:cNvSpPr>
          <p:nvPr/>
        </p:nvSpPr>
        <p:spPr bwMode="auto">
          <a:xfrm flipV="1">
            <a:off x="2286000" y="1447800"/>
            <a:ext cx="0" cy="4114800"/>
          </a:xfrm>
          <a:prstGeom prst="line">
            <a:avLst/>
          </a:prstGeom>
          <a:noFill/>
          <a:ln w="952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59" name="Line 32"/>
          <p:cNvSpPr>
            <a:spLocks noChangeShapeType="1"/>
          </p:cNvSpPr>
          <p:nvPr/>
        </p:nvSpPr>
        <p:spPr bwMode="auto">
          <a:xfrm>
            <a:off x="1828800" y="304800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60" name="Line 33"/>
          <p:cNvSpPr>
            <a:spLocks noChangeShapeType="1"/>
          </p:cNvSpPr>
          <p:nvPr/>
        </p:nvSpPr>
        <p:spPr bwMode="auto">
          <a:xfrm flipV="1">
            <a:off x="2286000" y="1676400"/>
            <a:ext cx="0" cy="1371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61" name="Line 34"/>
          <p:cNvSpPr>
            <a:spLocks noChangeShapeType="1"/>
          </p:cNvSpPr>
          <p:nvPr/>
        </p:nvSpPr>
        <p:spPr bwMode="auto">
          <a:xfrm>
            <a:off x="2286000" y="167640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62" name="Line 35"/>
          <p:cNvSpPr>
            <a:spLocks noChangeShapeType="1"/>
          </p:cNvSpPr>
          <p:nvPr/>
        </p:nvSpPr>
        <p:spPr bwMode="auto">
          <a:xfrm>
            <a:off x="2743200" y="1676400"/>
            <a:ext cx="0" cy="685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63" name="Line 36"/>
          <p:cNvSpPr>
            <a:spLocks noChangeShapeType="1"/>
          </p:cNvSpPr>
          <p:nvPr/>
        </p:nvSpPr>
        <p:spPr bwMode="auto">
          <a:xfrm>
            <a:off x="2743200" y="236220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64" name="Line 37"/>
          <p:cNvSpPr>
            <a:spLocks noChangeShapeType="1"/>
          </p:cNvSpPr>
          <p:nvPr/>
        </p:nvSpPr>
        <p:spPr bwMode="auto">
          <a:xfrm flipV="1">
            <a:off x="3200400" y="2057400"/>
            <a:ext cx="0" cy="304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65" name="Line 38"/>
          <p:cNvSpPr>
            <a:spLocks noChangeShapeType="1"/>
          </p:cNvSpPr>
          <p:nvPr/>
        </p:nvSpPr>
        <p:spPr bwMode="auto">
          <a:xfrm>
            <a:off x="3200400" y="205740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66" name="Line 39"/>
          <p:cNvSpPr>
            <a:spLocks noChangeShapeType="1"/>
          </p:cNvSpPr>
          <p:nvPr/>
        </p:nvSpPr>
        <p:spPr bwMode="auto">
          <a:xfrm flipV="1">
            <a:off x="3657600" y="1752600"/>
            <a:ext cx="0" cy="304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67" name="Line 40"/>
          <p:cNvSpPr>
            <a:spLocks noChangeShapeType="1"/>
          </p:cNvSpPr>
          <p:nvPr/>
        </p:nvSpPr>
        <p:spPr bwMode="auto">
          <a:xfrm>
            <a:off x="3657600" y="175260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68" name="Line 41"/>
          <p:cNvSpPr>
            <a:spLocks noChangeShapeType="1"/>
          </p:cNvSpPr>
          <p:nvPr/>
        </p:nvSpPr>
        <p:spPr bwMode="auto">
          <a:xfrm>
            <a:off x="4114800" y="1752600"/>
            <a:ext cx="0"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69" name="Line 42"/>
          <p:cNvSpPr>
            <a:spLocks noChangeShapeType="1"/>
          </p:cNvSpPr>
          <p:nvPr/>
        </p:nvSpPr>
        <p:spPr bwMode="auto">
          <a:xfrm>
            <a:off x="4114800" y="190500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70" name="Line 43"/>
          <p:cNvSpPr>
            <a:spLocks noChangeShapeType="1"/>
          </p:cNvSpPr>
          <p:nvPr/>
        </p:nvSpPr>
        <p:spPr bwMode="auto">
          <a:xfrm>
            <a:off x="4572000" y="182880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71" name="Line 44"/>
          <p:cNvSpPr>
            <a:spLocks noChangeShapeType="1"/>
          </p:cNvSpPr>
          <p:nvPr/>
        </p:nvSpPr>
        <p:spPr bwMode="auto">
          <a:xfrm>
            <a:off x="5105400" y="1828800"/>
            <a:ext cx="457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72" name="Text Box 45"/>
          <p:cNvSpPr txBox="1">
            <a:spLocks noChangeArrowheads="1"/>
          </p:cNvSpPr>
          <p:nvPr/>
        </p:nvSpPr>
        <p:spPr bwMode="auto">
          <a:xfrm>
            <a:off x="1905000" y="5638800"/>
            <a:ext cx="358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 1      2     3     4      5     6      7     8</a:t>
            </a:r>
          </a:p>
        </p:txBody>
      </p:sp>
      <p:sp>
        <p:nvSpPr>
          <p:cNvPr id="116773" name="Line 47"/>
          <p:cNvSpPr>
            <a:spLocks noChangeShapeType="1"/>
          </p:cNvSpPr>
          <p:nvPr/>
        </p:nvSpPr>
        <p:spPr bwMode="auto">
          <a:xfrm flipH="1" flipV="1">
            <a:off x="4572000" y="1828800"/>
            <a:ext cx="0"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74" name="Text Box 48"/>
          <p:cNvSpPr txBox="1">
            <a:spLocks noChangeArrowheads="1"/>
          </p:cNvSpPr>
          <p:nvPr/>
        </p:nvSpPr>
        <p:spPr bwMode="auto">
          <a:xfrm>
            <a:off x="1752600" y="914400"/>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a:solidFill>
                  <a:schemeClr val="tx1">
                    <a:lumMod val="65000"/>
                    <a:lumOff val="35000"/>
                  </a:schemeClr>
                </a:solidFill>
                <a:latin typeface="Times New Roman" pitchFamily="18" charset="0"/>
                <a:cs typeface="Times New Roman" pitchFamily="18" charset="0"/>
              </a:rPr>
              <a:t>analog input voltage</a:t>
            </a:r>
          </a:p>
        </p:txBody>
      </p:sp>
      <p:sp>
        <p:nvSpPr>
          <p:cNvPr id="116775" name="Line 49"/>
          <p:cNvSpPr>
            <a:spLocks noChangeShapeType="1"/>
          </p:cNvSpPr>
          <p:nvPr/>
        </p:nvSpPr>
        <p:spPr bwMode="auto">
          <a:xfrm flipH="1">
            <a:off x="1600200" y="1143000"/>
            <a:ext cx="228600" cy="60960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lumMod val="65000"/>
                  <a:lumOff val="35000"/>
                </a:schemeClr>
              </a:solidFill>
              <a:latin typeface="Times New Roman" pitchFamily="18" charset="0"/>
              <a:cs typeface="Times New Roman" pitchFamily="18" charset="0"/>
            </a:endParaRPr>
          </a:p>
        </p:txBody>
      </p:sp>
      <p:sp>
        <p:nvSpPr>
          <p:cNvPr id="116776" name="Text Box 50"/>
          <p:cNvSpPr txBox="1">
            <a:spLocks noChangeArrowheads="1"/>
          </p:cNvSpPr>
          <p:nvPr/>
        </p:nvSpPr>
        <p:spPr bwMode="auto">
          <a:xfrm>
            <a:off x="5257800" y="2514600"/>
            <a:ext cx="3352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tx1">
                    <a:lumMod val="65000"/>
                    <a:lumOff val="35000"/>
                  </a:schemeClr>
                </a:solidFill>
                <a:latin typeface="Times New Roman" pitchFamily="18" charset="0"/>
                <a:cs typeface="Times New Roman" pitchFamily="18" charset="0"/>
              </a:rPr>
              <a:t>D/A output for 8-bit conversion with output code 1011 0111</a:t>
            </a:r>
          </a:p>
        </p:txBody>
      </p:sp>
    </p:spTree>
    <p:extLst>
      <p:ext uri="{BB962C8B-B14F-4D97-AF65-F5344CB8AC3E}">
        <p14:creationId xmlns:p14="http://schemas.microsoft.com/office/powerpoint/2010/main" val="1955146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E3FE4A0-62A6-41D3-B040-A60E0CB08C85}" type="slidenum">
              <a:rPr lang="en-US" sz="1400"/>
              <a:pPr eaLnBrk="1" hangingPunct="1"/>
              <a:t>5</a:t>
            </a:fld>
            <a:endParaRPr lang="en-US" sz="1400"/>
          </a:p>
        </p:txBody>
      </p:sp>
      <p:sp>
        <p:nvSpPr>
          <p:cNvPr id="3075" name="Text Box 2"/>
          <p:cNvSpPr txBox="1">
            <a:spLocks noChangeArrowheads="1"/>
          </p:cNvSpPr>
          <p:nvPr/>
        </p:nvSpPr>
        <p:spPr bwMode="auto">
          <a:xfrm>
            <a:off x="457200" y="381000"/>
            <a:ext cx="8229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dirty="0"/>
              <a:t>1.    DAC</a:t>
            </a:r>
          </a:p>
          <a:p>
            <a:pPr eaLnBrk="1" hangingPunct="1"/>
            <a:r>
              <a:rPr lang="en-US" dirty="0"/>
              <a:t> </a:t>
            </a:r>
          </a:p>
          <a:p>
            <a:pPr eaLnBrk="1" hangingPunct="1"/>
            <a:r>
              <a:rPr lang="en-US" dirty="0"/>
              <a:t>In an electronic circuit, a combination of high voltage (+5V) and low voltage (0V) is usually used to represent a binary number. For example, a binary number 1010 is represented by</a:t>
            </a:r>
          </a:p>
        </p:txBody>
      </p:sp>
      <p:grpSp>
        <p:nvGrpSpPr>
          <p:cNvPr id="3076" name="Group 3"/>
          <p:cNvGrpSpPr>
            <a:grpSpLocks/>
          </p:cNvGrpSpPr>
          <p:nvPr/>
        </p:nvGrpSpPr>
        <p:grpSpPr bwMode="auto">
          <a:xfrm>
            <a:off x="1447800" y="2438400"/>
            <a:ext cx="6157913" cy="2476500"/>
            <a:chOff x="-3" y="-3"/>
            <a:chExt cx="3879" cy="1560"/>
          </a:xfrm>
        </p:grpSpPr>
        <p:grpSp>
          <p:nvGrpSpPr>
            <p:cNvPr id="3078" name="Group 4"/>
            <p:cNvGrpSpPr>
              <a:grpSpLocks/>
            </p:cNvGrpSpPr>
            <p:nvPr/>
          </p:nvGrpSpPr>
          <p:grpSpPr bwMode="auto">
            <a:xfrm>
              <a:off x="0" y="0"/>
              <a:ext cx="3873" cy="1554"/>
              <a:chOff x="0" y="0"/>
              <a:chExt cx="3873" cy="1554"/>
            </a:xfrm>
          </p:grpSpPr>
          <p:grpSp>
            <p:nvGrpSpPr>
              <p:cNvPr id="3080" name="Group 5"/>
              <p:cNvGrpSpPr>
                <a:grpSpLocks/>
              </p:cNvGrpSpPr>
              <p:nvPr/>
            </p:nvGrpSpPr>
            <p:grpSpPr bwMode="auto">
              <a:xfrm>
                <a:off x="0" y="0"/>
                <a:ext cx="1329" cy="518"/>
                <a:chOff x="0" y="0"/>
                <a:chExt cx="1329" cy="518"/>
              </a:xfrm>
            </p:grpSpPr>
            <p:sp>
              <p:nvSpPr>
                <p:cNvPr id="3123" name="Rectangle 6"/>
                <p:cNvSpPr>
                  <a:spLocks noChangeArrowheads="1"/>
                </p:cNvSpPr>
                <p:nvPr/>
              </p:nvSpPr>
              <p:spPr bwMode="auto">
                <a:xfrm>
                  <a:off x="43" y="0"/>
                  <a:ext cx="12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Weighting</a:t>
                  </a:r>
                  <a:endParaRPr lang="en-GB" sz="1200">
                    <a:cs typeface="Times New Roman" pitchFamily="18" charset="0"/>
                  </a:endParaRPr>
                </a:p>
                <a:p>
                  <a:pPr algn="ctr" eaLnBrk="0" hangingPunct="0"/>
                  <a:endParaRPr lang="en-GB"/>
                </a:p>
              </p:txBody>
            </p:sp>
            <p:sp>
              <p:nvSpPr>
                <p:cNvPr id="3124" name="Rectangle 7"/>
                <p:cNvSpPr>
                  <a:spLocks noChangeArrowheads="1"/>
                </p:cNvSpPr>
                <p:nvPr/>
              </p:nvSpPr>
              <p:spPr bwMode="auto">
                <a:xfrm>
                  <a:off x="0" y="0"/>
                  <a:ext cx="132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81" name="Group 8"/>
              <p:cNvGrpSpPr>
                <a:grpSpLocks/>
              </p:cNvGrpSpPr>
              <p:nvPr/>
            </p:nvGrpSpPr>
            <p:grpSpPr bwMode="auto">
              <a:xfrm>
                <a:off x="1329" y="0"/>
                <a:ext cx="636" cy="518"/>
                <a:chOff x="1329" y="0"/>
                <a:chExt cx="636" cy="518"/>
              </a:xfrm>
            </p:grpSpPr>
            <p:sp>
              <p:nvSpPr>
                <p:cNvPr id="3121" name="Rectangle 9"/>
                <p:cNvSpPr>
                  <a:spLocks noChangeArrowheads="1"/>
                </p:cNvSpPr>
                <p:nvPr/>
              </p:nvSpPr>
              <p:spPr bwMode="auto">
                <a:xfrm>
                  <a:off x="1372" y="0"/>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2</a:t>
                  </a:r>
                  <a:r>
                    <a:rPr lang="en-US" baseline="30000">
                      <a:cs typeface="Times New Roman" pitchFamily="18" charset="0"/>
                    </a:rPr>
                    <a:t>3</a:t>
                  </a:r>
                  <a:endParaRPr lang="en-GB" sz="1200">
                    <a:cs typeface="Times New Roman" pitchFamily="18" charset="0"/>
                  </a:endParaRPr>
                </a:p>
                <a:p>
                  <a:pPr algn="ctr" eaLnBrk="0" hangingPunct="0"/>
                  <a:endParaRPr lang="en-GB"/>
                </a:p>
              </p:txBody>
            </p:sp>
            <p:sp>
              <p:nvSpPr>
                <p:cNvPr id="3122" name="Rectangle 10"/>
                <p:cNvSpPr>
                  <a:spLocks noChangeArrowheads="1"/>
                </p:cNvSpPr>
                <p:nvPr/>
              </p:nvSpPr>
              <p:spPr bwMode="auto">
                <a:xfrm>
                  <a:off x="1329" y="0"/>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82" name="Group 11"/>
              <p:cNvGrpSpPr>
                <a:grpSpLocks/>
              </p:cNvGrpSpPr>
              <p:nvPr/>
            </p:nvGrpSpPr>
            <p:grpSpPr bwMode="auto">
              <a:xfrm>
                <a:off x="1965" y="0"/>
                <a:ext cx="636" cy="518"/>
                <a:chOff x="1965" y="0"/>
                <a:chExt cx="636" cy="518"/>
              </a:xfrm>
            </p:grpSpPr>
            <p:sp>
              <p:nvSpPr>
                <p:cNvPr id="3119" name="Rectangle 12"/>
                <p:cNvSpPr>
                  <a:spLocks noChangeArrowheads="1"/>
                </p:cNvSpPr>
                <p:nvPr/>
              </p:nvSpPr>
              <p:spPr bwMode="auto">
                <a:xfrm>
                  <a:off x="2008" y="0"/>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2</a:t>
                  </a:r>
                  <a:r>
                    <a:rPr lang="en-US" baseline="30000">
                      <a:cs typeface="Times New Roman" pitchFamily="18" charset="0"/>
                    </a:rPr>
                    <a:t>2</a:t>
                  </a:r>
                  <a:endParaRPr lang="en-GB" sz="1200">
                    <a:cs typeface="Times New Roman" pitchFamily="18" charset="0"/>
                  </a:endParaRPr>
                </a:p>
                <a:p>
                  <a:pPr algn="ctr" eaLnBrk="0" hangingPunct="0"/>
                  <a:endParaRPr lang="en-GB"/>
                </a:p>
              </p:txBody>
            </p:sp>
            <p:sp>
              <p:nvSpPr>
                <p:cNvPr id="3120" name="Rectangle 13"/>
                <p:cNvSpPr>
                  <a:spLocks noChangeArrowheads="1"/>
                </p:cNvSpPr>
                <p:nvPr/>
              </p:nvSpPr>
              <p:spPr bwMode="auto">
                <a:xfrm>
                  <a:off x="1965" y="0"/>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83" name="Group 14"/>
              <p:cNvGrpSpPr>
                <a:grpSpLocks/>
              </p:cNvGrpSpPr>
              <p:nvPr/>
            </p:nvGrpSpPr>
            <p:grpSpPr bwMode="auto">
              <a:xfrm>
                <a:off x="2601" y="0"/>
                <a:ext cx="636" cy="518"/>
                <a:chOff x="2601" y="0"/>
                <a:chExt cx="636" cy="518"/>
              </a:xfrm>
            </p:grpSpPr>
            <p:sp>
              <p:nvSpPr>
                <p:cNvPr id="3117" name="Rectangle 15"/>
                <p:cNvSpPr>
                  <a:spLocks noChangeArrowheads="1"/>
                </p:cNvSpPr>
                <p:nvPr/>
              </p:nvSpPr>
              <p:spPr bwMode="auto">
                <a:xfrm>
                  <a:off x="2644" y="0"/>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2</a:t>
                  </a:r>
                  <a:r>
                    <a:rPr lang="en-US" baseline="30000">
                      <a:cs typeface="Times New Roman" pitchFamily="18" charset="0"/>
                    </a:rPr>
                    <a:t>1</a:t>
                  </a:r>
                  <a:endParaRPr lang="en-GB" sz="1200">
                    <a:cs typeface="Times New Roman" pitchFamily="18" charset="0"/>
                  </a:endParaRPr>
                </a:p>
                <a:p>
                  <a:pPr algn="ctr" eaLnBrk="0" hangingPunct="0"/>
                  <a:endParaRPr lang="en-GB"/>
                </a:p>
              </p:txBody>
            </p:sp>
            <p:sp>
              <p:nvSpPr>
                <p:cNvPr id="3118" name="Rectangle 16"/>
                <p:cNvSpPr>
                  <a:spLocks noChangeArrowheads="1"/>
                </p:cNvSpPr>
                <p:nvPr/>
              </p:nvSpPr>
              <p:spPr bwMode="auto">
                <a:xfrm>
                  <a:off x="2601" y="0"/>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84" name="Group 17"/>
              <p:cNvGrpSpPr>
                <a:grpSpLocks/>
              </p:cNvGrpSpPr>
              <p:nvPr/>
            </p:nvGrpSpPr>
            <p:grpSpPr bwMode="auto">
              <a:xfrm>
                <a:off x="3237" y="0"/>
                <a:ext cx="636" cy="518"/>
                <a:chOff x="3237" y="0"/>
                <a:chExt cx="636" cy="518"/>
              </a:xfrm>
            </p:grpSpPr>
            <p:sp>
              <p:nvSpPr>
                <p:cNvPr id="3115" name="Rectangle 18"/>
                <p:cNvSpPr>
                  <a:spLocks noChangeArrowheads="1"/>
                </p:cNvSpPr>
                <p:nvPr/>
              </p:nvSpPr>
              <p:spPr bwMode="auto">
                <a:xfrm>
                  <a:off x="3280" y="0"/>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2</a:t>
                  </a:r>
                  <a:r>
                    <a:rPr lang="en-US" baseline="30000">
                      <a:cs typeface="Times New Roman" pitchFamily="18" charset="0"/>
                    </a:rPr>
                    <a:t>0</a:t>
                  </a:r>
                  <a:endParaRPr lang="en-GB" sz="1200">
                    <a:cs typeface="Times New Roman" pitchFamily="18" charset="0"/>
                  </a:endParaRPr>
                </a:p>
                <a:p>
                  <a:pPr algn="ctr" eaLnBrk="0" hangingPunct="0"/>
                  <a:endParaRPr lang="en-GB"/>
                </a:p>
              </p:txBody>
            </p:sp>
            <p:sp>
              <p:nvSpPr>
                <p:cNvPr id="3116" name="Rectangle 19"/>
                <p:cNvSpPr>
                  <a:spLocks noChangeArrowheads="1"/>
                </p:cNvSpPr>
                <p:nvPr/>
              </p:nvSpPr>
              <p:spPr bwMode="auto">
                <a:xfrm>
                  <a:off x="3237" y="0"/>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85" name="Group 20"/>
              <p:cNvGrpSpPr>
                <a:grpSpLocks/>
              </p:cNvGrpSpPr>
              <p:nvPr/>
            </p:nvGrpSpPr>
            <p:grpSpPr bwMode="auto">
              <a:xfrm>
                <a:off x="0" y="518"/>
                <a:ext cx="1329" cy="518"/>
                <a:chOff x="0" y="518"/>
                <a:chExt cx="1329" cy="518"/>
              </a:xfrm>
            </p:grpSpPr>
            <p:sp>
              <p:nvSpPr>
                <p:cNvPr id="3113" name="Rectangle 21"/>
                <p:cNvSpPr>
                  <a:spLocks noChangeArrowheads="1"/>
                </p:cNvSpPr>
                <p:nvPr/>
              </p:nvSpPr>
              <p:spPr bwMode="auto">
                <a:xfrm>
                  <a:off x="43" y="518"/>
                  <a:ext cx="12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dirty="0">
                      <a:cs typeface="Times New Roman" pitchFamily="18" charset="0"/>
                    </a:rPr>
                    <a:t>Binary Digit</a:t>
                  </a:r>
                  <a:endParaRPr lang="en-GB" sz="1200" dirty="0">
                    <a:cs typeface="Times New Roman" pitchFamily="18" charset="0"/>
                  </a:endParaRPr>
                </a:p>
                <a:p>
                  <a:pPr algn="ctr" eaLnBrk="0" hangingPunct="0"/>
                  <a:endParaRPr lang="en-GB" dirty="0"/>
                </a:p>
              </p:txBody>
            </p:sp>
            <p:sp>
              <p:nvSpPr>
                <p:cNvPr id="3114" name="Rectangle 22"/>
                <p:cNvSpPr>
                  <a:spLocks noChangeArrowheads="1"/>
                </p:cNvSpPr>
                <p:nvPr/>
              </p:nvSpPr>
              <p:spPr bwMode="auto">
                <a:xfrm>
                  <a:off x="0" y="518"/>
                  <a:ext cx="132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86" name="Group 23"/>
              <p:cNvGrpSpPr>
                <a:grpSpLocks/>
              </p:cNvGrpSpPr>
              <p:nvPr/>
            </p:nvGrpSpPr>
            <p:grpSpPr bwMode="auto">
              <a:xfrm>
                <a:off x="1329" y="518"/>
                <a:ext cx="636" cy="518"/>
                <a:chOff x="1329" y="518"/>
                <a:chExt cx="636" cy="518"/>
              </a:xfrm>
            </p:grpSpPr>
            <p:sp>
              <p:nvSpPr>
                <p:cNvPr id="3111" name="Rectangle 24"/>
                <p:cNvSpPr>
                  <a:spLocks noChangeArrowheads="1"/>
                </p:cNvSpPr>
                <p:nvPr/>
              </p:nvSpPr>
              <p:spPr bwMode="auto">
                <a:xfrm>
                  <a:off x="1372" y="518"/>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1</a:t>
                  </a:r>
                  <a:endParaRPr lang="en-GB" sz="1200">
                    <a:cs typeface="Times New Roman" pitchFamily="18" charset="0"/>
                  </a:endParaRPr>
                </a:p>
                <a:p>
                  <a:pPr algn="ctr" eaLnBrk="0" hangingPunct="0"/>
                  <a:endParaRPr lang="en-GB"/>
                </a:p>
              </p:txBody>
            </p:sp>
            <p:sp>
              <p:nvSpPr>
                <p:cNvPr id="3112" name="Rectangle 25"/>
                <p:cNvSpPr>
                  <a:spLocks noChangeArrowheads="1"/>
                </p:cNvSpPr>
                <p:nvPr/>
              </p:nvSpPr>
              <p:spPr bwMode="auto">
                <a:xfrm>
                  <a:off x="1329" y="518"/>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87" name="Group 26"/>
              <p:cNvGrpSpPr>
                <a:grpSpLocks/>
              </p:cNvGrpSpPr>
              <p:nvPr/>
            </p:nvGrpSpPr>
            <p:grpSpPr bwMode="auto">
              <a:xfrm>
                <a:off x="1965" y="518"/>
                <a:ext cx="636" cy="518"/>
                <a:chOff x="1965" y="518"/>
                <a:chExt cx="636" cy="518"/>
              </a:xfrm>
            </p:grpSpPr>
            <p:sp>
              <p:nvSpPr>
                <p:cNvPr id="3109" name="Rectangle 27"/>
                <p:cNvSpPr>
                  <a:spLocks noChangeArrowheads="1"/>
                </p:cNvSpPr>
                <p:nvPr/>
              </p:nvSpPr>
              <p:spPr bwMode="auto">
                <a:xfrm>
                  <a:off x="2008" y="518"/>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0</a:t>
                  </a:r>
                  <a:endParaRPr lang="en-GB" sz="1200">
                    <a:cs typeface="Times New Roman" pitchFamily="18" charset="0"/>
                  </a:endParaRPr>
                </a:p>
                <a:p>
                  <a:pPr algn="ctr" eaLnBrk="0" hangingPunct="0"/>
                  <a:endParaRPr lang="en-GB"/>
                </a:p>
              </p:txBody>
            </p:sp>
            <p:sp>
              <p:nvSpPr>
                <p:cNvPr id="3110" name="Rectangle 28"/>
                <p:cNvSpPr>
                  <a:spLocks noChangeArrowheads="1"/>
                </p:cNvSpPr>
                <p:nvPr/>
              </p:nvSpPr>
              <p:spPr bwMode="auto">
                <a:xfrm>
                  <a:off x="1965" y="518"/>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88" name="Group 29"/>
              <p:cNvGrpSpPr>
                <a:grpSpLocks/>
              </p:cNvGrpSpPr>
              <p:nvPr/>
            </p:nvGrpSpPr>
            <p:grpSpPr bwMode="auto">
              <a:xfrm>
                <a:off x="2601" y="518"/>
                <a:ext cx="636" cy="518"/>
                <a:chOff x="2601" y="518"/>
                <a:chExt cx="636" cy="518"/>
              </a:xfrm>
            </p:grpSpPr>
            <p:sp>
              <p:nvSpPr>
                <p:cNvPr id="3107" name="Rectangle 30"/>
                <p:cNvSpPr>
                  <a:spLocks noChangeArrowheads="1"/>
                </p:cNvSpPr>
                <p:nvPr/>
              </p:nvSpPr>
              <p:spPr bwMode="auto">
                <a:xfrm>
                  <a:off x="2644" y="518"/>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1</a:t>
                  </a:r>
                  <a:endParaRPr lang="en-GB" sz="1200">
                    <a:cs typeface="Times New Roman" pitchFamily="18" charset="0"/>
                  </a:endParaRPr>
                </a:p>
                <a:p>
                  <a:pPr algn="ctr" eaLnBrk="0" hangingPunct="0"/>
                  <a:endParaRPr lang="en-GB"/>
                </a:p>
              </p:txBody>
            </p:sp>
            <p:sp>
              <p:nvSpPr>
                <p:cNvPr id="3108" name="Rectangle 31"/>
                <p:cNvSpPr>
                  <a:spLocks noChangeArrowheads="1"/>
                </p:cNvSpPr>
                <p:nvPr/>
              </p:nvSpPr>
              <p:spPr bwMode="auto">
                <a:xfrm>
                  <a:off x="2601" y="518"/>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89" name="Group 32"/>
              <p:cNvGrpSpPr>
                <a:grpSpLocks/>
              </p:cNvGrpSpPr>
              <p:nvPr/>
            </p:nvGrpSpPr>
            <p:grpSpPr bwMode="auto">
              <a:xfrm>
                <a:off x="3237" y="518"/>
                <a:ext cx="636" cy="518"/>
                <a:chOff x="3237" y="518"/>
                <a:chExt cx="636" cy="518"/>
              </a:xfrm>
            </p:grpSpPr>
            <p:sp>
              <p:nvSpPr>
                <p:cNvPr id="3105" name="Rectangle 33"/>
                <p:cNvSpPr>
                  <a:spLocks noChangeArrowheads="1"/>
                </p:cNvSpPr>
                <p:nvPr/>
              </p:nvSpPr>
              <p:spPr bwMode="auto">
                <a:xfrm>
                  <a:off x="3280" y="518"/>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0</a:t>
                  </a:r>
                  <a:endParaRPr lang="en-GB" sz="1200">
                    <a:cs typeface="Times New Roman" pitchFamily="18" charset="0"/>
                  </a:endParaRPr>
                </a:p>
                <a:p>
                  <a:pPr algn="ctr" eaLnBrk="0" hangingPunct="0"/>
                  <a:endParaRPr lang="en-GB"/>
                </a:p>
              </p:txBody>
            </p:sp>
            <p:sp>
              <p:nvSpPr>
                <p:cNvPr id="3106" name="Rectangle 34"/>
                <p:cNvSpPr>
                  <a:spLocks noChangeArrowheads="1"/>
                </p:cNvSpPr>
                <p:nvPr/>
              </p:nvSpPr>
              <p:spPr bwMode="auto">
                <a:xfrm>
                  <a:off x="3237" y="518"/>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90" name="Group 35"/>
              <p:cNvGrpSpPr>
                <a:grpSpLocks/>
              </p:cNvGrpSpPr>
              <p:nvPr/>
            </p:nvGrpSpPr>
            <p:grpSpPr bwMode="auto">
              <a:xfrm>
                <a:off x="0" y="1036"/>
                <a:ext cx="1329" cy="518"/>
                <a:chOff x="0" y="1036"/>
                <a:chExt cx="1329" cy="518"/>
              </a:xfrm>
            </p:grpSpPr>
            <p:sp>
              <p:nvSpPr>
                <p:cNvPr id="3103" name="Rectangle 36"/>
                <p:cNvSpPr>
                  <a:spLocks noChangeArrowheads="1"/>
                </p:cNvSpPr>
                <p:nvPr/>
              </p:nvSpPr>
              <p:spPr bwMode="auto">
                <a:xfrm>
                  <a:off x="43" y="1036"/>
                  <a:ext cx="12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State</a:t>
                  </a:r>
                  <a:endParaRPr lang="en-GB" sz="1200">
                    <a:cs typeface="Times New Roman" pitchFamily="18" charset="0"/>
                  </a:endParaRPr>
                </a:p>
                <a:p>
                  <a:pPr algn="ctr" eaLnBrk="0" hangingPunct="0"/>
                  <a:endParaRPr lang="en-GB"/>
                </a:p>
              </p:txBody>
            </p:sp>
            <p:sp>
              <p:nvSpPr>
                <p:cNvPr id="3104" name="Rectangle 37"/>
                <p:cNvSpPr>
                  <a:spLocks noChangeArrowheads="1"/>
                </p:cNvSpPr>
                <p:nvPr/>
              </p:nvSpPr>
              <p:spPr bwMode="auto">
                <a:xfrm>
                  <a:off x="0" y="1036"/>
                  <a:ext cx="132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91" name="Group 38"/>
              <p:cNvGrpSpPr>
                <a:grpSpLocks/>
              </p:cNvGrpSpPr>
              <p:nvPr/>
            </p:nvGrpSpPr>
            <p:grpSpPr bwMode="auto">
              <a:xfrm>
                <a:off x="1329" y="1036"/>
                <a:ext cx="636" cy="518"/>
                <a:chOff x="1329" y="1036"/>
                <a:chExt cx="636" cy="518"/>
              </a:xfrm>
            </p:grpSpPr>
            <p:sp>
              <p:nvSpPr>
                <p:cNvPr id="3101" name="Rectangle 39"/>
                <p:cNvSpPr>
                  <a:spLocks noChangeArrowheads="1"/>
                </p:cNvSpPr>
                <p:nvPr/>
              </p:nvSpPr>
              <p:spPr bwMode="auto">
                <a:xfrm>
                  <a:off x="1372" y="1036"/>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+5V</a:t>
                  </a:r>
                  <a:endParaRPr lang="en-GB" sz="1200">
                    <a:cs typeface="Times New Roman" pitchFamily="18" charset="0"/>
                  </a:endParaRPr>
                </a:p>
                <a:p>
                  <a:pPr algn="ctr" eaLnBrk="0" hangingPunct="0"/>
                  <a:endParaRPr lang="en-GB"/>
                </a:p>
              </p:txBody>
            </p:sp>
            <p:sp>
              <p:nvSpPr>
                <p:cNvPr id="3102" name="Rectangle 40"/>
                <p:cNvSpPr>
                  <a:spLocks noChangeArrowheads="1"/>
                </p:cNvSpPr>
                <p:nvPr/>
              </p:nvSpPr>
              <p:spPr bwMode="auto">
                <a:xfrm>
                  <a:off x="1329" y="1036"/>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92" name="Group 41"/>
              <p:cNvGrpSpPr>
                <a:grpSpLocks/>
              </p:cNvGrpSpPr>
              <p:nvPr/>
            </p:nvGrpSpPr>
            <p:grpSpPr bwMode="auto">
              <a:xfrm>
                <a:off x="1965" y="1036"/>
                <a:ext cx="636" cy="518"/>
                <a:chOff x="1965" y="1036"/>
                <a:chExt cx="636" cy="518"/>
              </a:xfrm>
            </p:grpSpPr>
            <p:sp>
              <p:nvSpPr>
                <p:cNvPr id="3099" name="Rectangle 42"/>
                <p:cNvSpPr>
                  <a:spLocks noChangeArrowheads="1"/>
                </p:cNvSpPr>
                <p:nvPr/>
              </p:nvSpPr>
              <p:spPr bwMode="auto">
                <a:xfrm>
                  <a:off x="2008" y="1036"/>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0V</a:t>
                  </a:r>
                  <a:endParaRPr lang="en-GB" sz="1200">
                    <a:cs typeface="Times New Roman" pitchFamily="18" charset="0"/>
                  </a:endParaRPr>
                </a:p>
                <a:p>
                  <a:pPr algn="ctr" eaLnBrk="0" hangingPunct="0"/>
                  <a:endParaRPr lang="en-GB"/>
                </a:p>
              </p:txBody>
            </p:sp>
            <p:sp>
              <p:nvSpPr>
                <p:cNvPr id="3100" name="Rectangle 43"/>
                <p:cNvSpPr>
                  <a:spLocks noChangeArrowheads="1"/>
                </p:cNvSpPr>
                <p:nvPr/>
              </p:nvSpPr>
              <p:spPr bwMode="auto">
                <a:xfrm>
                  <a:off x="1965" y="1036"/>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93" name="Group 44"/>
              <p:cNvGrpSpPr>
                <a:grpSpLocks/>
              </p:cNvGrpSpPr>
              <p:nvPr/>
            </p:nvGrpSpPr>
            <p:grpSpPr bwMode="auto">
              <a:xfrm>
                <a:off x="2601" y="1036"/>
                <a:ext cx="636" cy="518"/>
                <a:chOff x="2601" y="1036"/>
                <a:chExt cx="636" cy="518"/>
              </a:xfrm>
            </p:grpSpPr>
            <p:sp>
              <p:nvSpPr>
                <p:cNvPr id="3097" name="Rectangle 45"/>
                <p:cNvSpPr>
                  <a:spLocks noChangeArrowheads="1"/>
                </p:cNvSpPr>
                <p:nvPr/>
              </p:nvSpPr>
              <p:spPr bwMode="auto">
                <a:xfrm>
                  <a:off x="2644" y="1036"/>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+5V</a:t>
                  </a:r>
                  <a:endParaRPr lang="en-GB" sz="1200">
                    <a:cs typeface="Times New Roman" pitchFamily="18" charset="0"/>
                  </a:endParaRPr>
                </a:p>
                <a:p>
                  <a:pPr algn="ctr" eaLnBrk="0" hangingPunct="0"/>
                  <a:endParaRPr lang="en-GB"/>
                </a:p>
              </p:txBody>
            </p:sp>
            <p:sp>
              <p:nvSpPr>
                <p:cNvPr id="3098" name="Rectangle 46"/>
                <p:cNvSpPr>
                  <a:spLocks noChangeArrowheads="1"/>
                </p:cNvSpPr>
                <p:nvPr/>
              </p:nvSpPr>
              <p:spPr bwMode="auto">
                <a:xfrm>
                  <a:off x="2601" y="1036"/>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94" name="Group 47"/>
              <p:cNvGrpSpPr>
                <a:grpSpLocks/>
              </p:cNvGrpSpPr>
              <p:nvPr/>
            </p:nvGrpSpPr>
            <p:grpSpPr bwMode="auto">
              <a:xfrm>
                <a:off x="3237" y="1036"/>
                <a:ext cx="636" cy="518"/>
                <a:chOff x="3237" y="1036"/>
                <a:chExt cx="636" cy="518"/>
              </a:xfrm>
            </p:grpSpPr>
            <p:sp>
              <p:nvSpPr>
                <p:cNvPr id="3095" name="Rectangle 48"/>
                <p:cNvSpPr>
                  <a:spLocks noChangeArrowheads="1"/>
                </p:cNvSpPr>
                <p:nvPr/>
              </p:nvSpPr>
              <p:spPr bwMode="auto">
                <a:xfrm>
                  <a:off x="3280" y="1036"/>
                  <a:ext cx="5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cs typeface="Times New Roman" pitchFamily="18" charset="0"/>
                    </a:rPr>
                    <a:t>0V</a:t>
                  </a:r>
                  <a:endParaRPr lang="en-GB" sz="1200">
                    <a:cs typeface="Times New Roman" pitchFamily="18" charset="0"/>
                  </a:endParaRPr>
                </a:p>
                <a:p>
                  <a:pPr algn="ctr" eaLnBrk="0" hangingPunct="0"/>
                  <a:endParaRPr lang="en-GB"/>
                </a:p>
              </p:txBody>
            </p:sp>
            <p:sp>
              <p:nvSpPr>
                <p:cNvPr id="3096" name="Rectangle 49"/>
                <p:cNvSpPr>
                  <a:spLocks noChangeArrowheads="1"/>
                </p:cNvSpPr>
                <p:nvPr/>
              </p:nvSpPr>
              <p:spPr bwMode="auto">
                <a:xfrm>
                  <a:off x="3237" y="1036"/>
                  <a:ext cx="63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3079" name="Rectangle 50"/>
            <p:cNvSpPr>
              <a:spLocks noChangeArrowheads="1"/>
            </p:cNvSpPr>
            <p:nvPr/>
          </p:nvSpPr>
          <p:spPr bwMode="auto">
            <a:xfrm>
              <a:off x="-3" y="-3"/>
              <a:ext cx="3879" cy="156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77" name="Rectangle 51"/>
          <p:cNvSpPr>
            <a:spLocks noChangeArrowheads="1"/>
          </p:cNvSpPr>
          <p:nvPr/>
        </p:nvSpPr>
        <p:spPr bwMode="auto">
          <a:xfrm>
            <a:off x="457200" y="5105400"/>
            <a:ext cx="830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dirty="0">
                <a:latin typeface="Times New Roman" pitchFamily="18" charset="0"/>
                <a:cs typeface="Times New Roman" pitchFamily="18" charset="0"/>
              </a:rPr>
              <a:t>DACs are electronic circuits that convert digital, (usually binary) signals (for example, 1000100) to analog electrical quantities (usually voltage) directly related to the digitally encoded input number.  </a:t>
            </a:r>
            <a:endParaRPr lang="en-GB" sz="2400" dirty="0">
              <a:latin typeface="Times New Roman" pitchFamily="18" charset="0"/>
              <a:cs typeface="Times New Roman" pitchFamily="18" charset="0"/>
            </a:endParaRPr>
          </a:p>
          <a:p>
            <a:pPr eaLnBrk="0" hangingPunct="0"/>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3439423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685800" y="228600"/>
            <a:ext cx="7162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Successive approximation search tree</a:t>
            </a:r>
          </a:p>
          <a:p>
            <a:pPr algn="ct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for a 4-bit A/D</a:t>
            </a:r>
          </a:p>
        </p:txBody>
      </p:sp>
      <p:sp>
        <p:nvSpPr>
          <p:cNvPr id="117763" name="Text Box 4"/>
          <p:cNvSpPr txBox="1">
            <a:spLocks noChangeArrowheads="1"/>
          </p:cNvSpPr>
          <p:nvPr/>
        </p:nvSpPr>
        <p:spPr bwMode="auto">
          <a:xfrm>
            <a:off x="609600" y="1524000"/>
            <a:ext cx="76962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50000"/>
              </a:spcBef>
            </a:pPr>
            <a:r>
              <a:rPr lang="en-US" sz="2400" dirty="0">
                <a:solidFill>
                  <a:schemeClr val="tx1">
                    <a:lumMod val="65000"/>
                    <a:lumOff val="35000"/>
                  </a:schemeClr>
                </a:solidFill>
                <a:latin typeface="Times New Roman" pitchFamily="18" charset="0"/>
                <a:cs typeface="Times New Roman" pitchFamily="18" charset="0"/>
              </a:rPr>
              <a:t>		</a:t>
            </a:r>
            <a:r>
              <a:rPr lang="en-US" sz="1600" dirty="0">
                <a:solidFill>
                  <a:schemeClr val="tx1">
                    <a:lumMod val="65000"/>
                    <a:lumOff val="35000"/>
                  </a:schemeClr>
                </a:solidFill>
                <a:latin typeface="Times New Roman" pitchFamily="18" charset="0"/>
                <a:cs typeface="Times New Roman" pitchFamily="18" charset="0"/>
              </a:rPr>
              <a:t>					    1111</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1110</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1101</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1100</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1011</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1010</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1001</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1000</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0111</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0110</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0101</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0100</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0011</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0010</a:t>
            </a:r>
          </a:p>
          <a:p>
            <a:pPr eaLnBrk="1" hangingPunct="1">
              <a:lnSpc>
                <a:spcPct val="80000"/>
              </a:lnSpc>
              <a:spcBef>
                <a:spcPct val="50000"/>
              </a:spcBef>
            </a:pPr>
            <a:r>
              <a:rPr lang="en-US" sz="1600" dirty="0">
                <a:solidFill>
                  <a:schemeClr val="tx1">
                    <a:lumMod val="65000"/>
                    <a:lumOff val="35000"/>
                  </a:schemeClr>
                </a:solidFill>
                <a:latin typeface="Times New Roman" pitchFamily="18" charset="0"/>
                <a:cs typeface="Times New Roman" pitchFamily="18" charset="0"/>
              </a:rPr>
              <a:t>							    0001</a:t>
            </a:r>
            <a:endParaRPr lang="en-US" sz="2400" dirty="0">
              <a:solidFill>
                <a:schemeClr val="tx1">
                  <a:lumMod val="65000"/>
                  <a:lumOff val="35000"/>
                </a:schemeClr>
              </a:solidFill>
              <a:latin typeface="Times New Roman" pitchFamily="18" charset="0"/>
              <a:cs typeface="Times New Roman" pitchFamily="18" charset="0"/>
            </a:endParaRPr>
          </a:p>
        </p:txBody>
      </p:sp>
      <p:sp>
        <p:nvSpPr>
          <p:cNvPr id="117764" name="Line 5"/>
          <p:cNvSpPr>
            <a:spLocks noChangeShapeType="1"/>
          </p:cNvSpPr>
          <p:nvPr/>
        </p:nvSpPr>
        <p:spPr bwMode="auto">
          <a:xfrm flipV="1">
            <a:off x="4648200" y="2819400"/>
            <a:ext cx="762000" cy="99060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65" name="Line 6"/>
          <p:cNvSpPr>
            <a:spLocks noChangeShapeType="1"/>
          </p:cNvSpPr>
          <p:nvPr/>
        </p:nvSpPr>
        <p:spPr bwMode="auto">
          <a:xfrm flipV="1">
            <a:off x="5562600" y="2209800"/>
            <a:ext cx="762000" cy="38100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66" name="Line 7"/>
          <p:cNvSpPr>
            <a:spLocks noChangeShapeType="1"/>
          </p:cNvSpPr>
          <p:nvPr/>
        </p:nvSpPr>
        <p:spPr bwMode="auto">
          <a:xfrm flipV="1">
            <a:off x="6705600" y="1752600"/>
            <a:ext cx="609600" cy="22860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67" name="Line 8"/>
          <p:cNvSpPr>
            <a:spLocks noChangeShapeType="1"/>
          </p:cNvSpPr>
          <p:nvPr/>
        </p:nvSpPr>
        <p:spPr bwMode="auto">
          <a:xfrm>
            <a:off x="4648200" y="4114800"/>
            <a:ext cx="838200" cy="9906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68" name="Line 9"/>
          <p:cNvSpPr>
            <a:spLocks noChangeShapeType="1"/>
          </p:cNvSpPr>
          <p:nvPr/>
        </p:nvSpPr>
        <p:spPr bwMode="auto">
          <a:xfrm>
            <a:off x="5486400" y="5334000"/>
            <a:ext cx="914400" cy="4572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69" name="Line 10"/>
          <p:cNvSpPr>
            <a:spLocks noChangeShapeType="1"/>
          </p:cNvSpPr>
          <p:nvPr/>
        </p:nvSpPr>
        <p:spPr bwMode="auto">
          <a:xfrm>
            <a:off x="6705600" y="5943600"/>
            <a:ext cx="609600" cy="2286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70" name="Line 11"/>
          <p:cNvSpPr>
            <a:spLocks noChangeShapeType="1"/>
          </p:cNvSpPr>
          <p:nvPr/>
        </p:nvSpPr>
        <p:spPr bwMode="auto">
          <a:xfrm>
            <a:off x="5562600" y="2819400"/>
            <a:ext cx="838200" cy="3810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71" name="Line 12"/>
          <p:cNvSpPr>
            <a:spLocks noChangeShapeType="1"/>
          </p:cNvSpPr>
          <p:nvPr/>
        </p:nvSpPr>
        <p:spPr bwMode="auto">
          <a:xfrm>
            <a:off x="6705600" y="2133600"/>
            <a:ext cx="609600" cy="152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72" name="Line 13"/>
          <p:cNvSpPr>
            <a:spLocks noChangeShapeType="1"/>
          </p:cNvSpPr>
          <p:nvPr/>
        </p:nvSpPr>
        <p:spPr bwMode="auto">
          <a:xfrm flipV="1">
            <a:off x="6705600" y="3048000"/>
            <a:ext cx="609600" cy="22860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73" name="Line 14"/>
          <p:cNvSpPr>
            <a:spLocks noChangeShapeType="1"/>
          </p:cNvSpPr>
          <p:nvPr/>
        </p:nvSpPr>
        <p:spPr bwMode="auto">
          <a:xfrm>
            <a:off x="6705600" y="3352800"/>
            <a:ext cx="609600" cy="2286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74" name="Line 15"/>
          <p:cNvSpPr>
            <a:spLocks noChangeShapeType="1"/>
          </p:cNvSpPr>
          <p:nvPr/>
        </p:nvSpPr>
        <p:spPr bwMode="auto">
          <a:xfrm flipV="1">
            <a:off x="5486400" y="4724400"/>
            <a:ext cx="838200" cy="38100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75" name="Line 16"/>
          <p:cNvSpPr>
            <a:spLocks noChangeShapeType="1"/>
          </p:cNvSpPr>
          <p:nvPr/>
        </p:nvSpPr>
        <p:spPr bwMode="auto">
          <a:xfrm flipV="1">
            <a:off x="6705600" y="4267200"/>
            <a:ext cx="609600" cy="22860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76" name="Line 17"/>
          <p:cNvSpPr>
            <a:spLocks noChangeShapeType="1"/>
          </p:cNvSpPr>
          <p:nvPr/>
        </p:nvSpPr>
        <p:spPr bwMode="auto">
          <a:xfrm>
            <a:off x="6705600" y="4648200"/>
            <a:ext cx="609600" cy="2286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77" name="Line 18"/>
          <p:cNvSpPr>
            <a:spLocks noChangeShapeType="1"/>
          </p:cNvSpPr>
          <p:nvPr/>
        </p:nvSpPr>
        <p:spPr bwMode="auto">
          <a:xfrm flipV="1">
            <a:off x="6705600" y="5562600"/>
            <a:ext cx="609600" cy="22860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117778" name="Text Box 19"/>
          <p:cNvSpPr txBox="1">
            <a:spLocks noChangeArrowheads="1"/>
          </p:cNvSpPr>
          <p:nvPr/>
        </p:nvSpPr>
        <p:spPr bwMode="auto">
          <a:xfrm>
            <a:off x="685800" y="2057400"/>
            <a:ext cx="2438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solidFill>
                  <a:schemeClr val="tx1">
                    <a:lumMod val="65000"/>
                    <a:lumOff val="35000"/>
                  </a:schemeClr>
                </a:solidFill>
                <a:latin typeface="Times New Roman" pitchFamily="18" charset="0"/>
                <a:cs typeface="Times New Roman" pitchFamily="18" charset="0"/>
              </a:rPr>
              <a:t>D/A output compared with V</a:t>
            </a:r>
            <a:r>
              <a:rPr lang="en-US" sz="2400" baseline="-25000" dirty="0">
                <a:solidFill>
                  <a:schemeClr val="tx1">
                    <a:lumMod val="65000"/>
                    <a:lumOff val="35000"/>
                  </a:schemeClr>
                </a:solidFill>
                <a:latin typeface="Times New Roman" pitchFamily="18" charset="0"/>
                <a:cs typeface="Times New Roman" pitchFamily="18" charset="0"/>
              </a:rPr>
              <a:t>in</a:t>
            </a:r>
            <a:r>
              <a:rPr lang="en-US" sz="2400" dirty="0">
                <a:solidFill>
                  <a:schemeClr val="tx1">
                    <a:lumMod val="65000"/>
                    <a:lumOff val="35000"/>
                  </a:schemeClr>
                </a:solidFill>
                <a:latin typeface="Times New Roman" pitchFamily="18" charset="0"/>
                <a:cs typeface="Times New Roman" pitchFamily="18" charset="0"/>
              </a:rPr>
              <a:t> to see if larger or smaller</a:t>
            </a:r>
          </a:p>
        </p:txBody>
      </p:sp>
    </p:spTree>
    <p:extLst>
      <p:ext uri="{BB962C8B-B14F-4D97-AF65-F5344CB8AC3E}">
        <p14:creationId xmlns:p14="http://schemas.microsoft.com/office/powerpoint/2010/main" val="14957238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457200" y="274638"/>
            <a:ext cx="8382000" cy="1143000"/>
          </a:xfrm>
        </p:spPr>
        <p:txBody>
          <a:bodyPr>
            <a:normAutofit/>
          </a:bodyPr>
          <a:lstStyle/>
          <a:p>
            <a:pPr fontAlgn="auto">
              <a:spcAft>
                <a:spcPts val="0"/>
              </a:spcAft>
              <a:defRPr/>
            </a:pPr>
            <a:r>
              <a:rPr lang="en-US" sz="2800" dirty="0" smtClean="0">
                <a:solidFill>
                  <a:schemeClr val="tx1"/>
                </a:solidFill>
                <a:latin typeface="Times New Roman" pitchFamily="18" charset="0"/>
                <a:cs typeface="Times New Roman" pitchFamily="18" charset="0"/>
              </a:rPr>
              <a:t>	Integrating type converters </a:t>
            </a:r>
          </a:p>
        </p:txBody>
      </p:sp>
      <p:sp>
        <p:nvSpPr>
          <p:cNvPr id="1187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067F01-EAED-477A-ACE7-FE000B0BCDD2}" type="slidenum">
              <a:rPr lang="en-US"/>
              <a:pPr eaLnBrk="1" hangingPunct="1"/>
              <a:t>51</a:t>
            </a:fld>
            <a:endParaRPr lang="en-US"/>
          </a:p>
        </p:txBody>
      </p:sp>
      <p:sp>
        <p:nvSpPr>
          <p:cNvPr id="118788" name="Rectangle 4"/>
          <p:cNvSpPr>
            <a:spLocks noChangeArrowheads="1"/>
          </p:cNvSpPr>
          <p:nvPr/>
        </p:nvSpPr>
        <p:spPr bwMode="auto">
          <a:xfrm>
            <a:off x="609600" y="41148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pPr>
            <a:r>
              <a:rPr lang="en-US" sz="3200">
                <a:solidFill>
                  <a:srgbClr val="000000"/>
                </a:solidFill>
                <a:cs typeface="Times New Roman" pitchFamily="18" charset="0"/>
              </a:rPr>
              <a:t>   </a:t>
            </a:r>
          </a:p>
        </p:txBody>
      </p:sp>
      <p:sp>
        <p:nvSpPr>
          <p:cNvPr id="118789" name="Rectangle 5"/>
          <p:cNvSpPr>
            <a:spLocks noChangeArrowheads="1"/>
          </p:cNvSpPr>
          <p:nvPr/>
        </p:nvSpPr>
        <p:spPr bwMode="auto">
          <a:xfrm>
            <a:off x="1066800" y="1524000"/>
            <a:ext cx="7470775" cy="358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spcBef>
                <a:spcPct val="20000"/>
              </a:spcBef>
            </a:pPr>
            <a:r>
              <a:rPr lang="en-US" sz="2400" dirty="0">
                <a:latin typeface="Times New Roman" pitchFamily="18" charset="0"/>
                <a:cs typeface="Times New Roman" pitchFamily="18" charset="0"/>
              </a:rPr>
              <a:t>       	An ADC converter that perform conversion in an indirect manner by first changing the analog I/P signal to a linear function of time or frequency and then to a digital code is known  as integrating type A/D converter </a:t>
            </a:r>
          </a:p>
        </p:txBody>
      </p:sp>
    </p:spTree>
    <p:extLst>
      <p:ext uri="{BB962C8B-B14F-4D97-AF65-F5344CB8AC3E}">
        <p14:creationId xmlns:p14="http://schemas.microsoft.com/office/powerpoint/2010/main" val="188167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457200" y="274638"/>
            <a:ext cx="8382000" cy="1143000"/>
          </a:xfrm>
        </p:spPr>
        <p:txBody>
          <a:bodyPr>
            <a:normAutofit/>
          </a:bodyPr>
          <a:lstStyle/>
          <a:p>
            <a:pPr fontAlgn="auto">
              <a:spcAft>
                <a:spcPts val="0"/>
              </a:spcAft>
              <a:defRPr/>
            </a:pPr>
            <a:r>
              <a:rPr lang="en-US" sz="2800" dirty="0" smtClean="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Sample </a:t>
            </a:r>
            <a:r>
              <a:rPr lang="en-US" sz="2800" dirty="0" smtClean="0">
                <a:solidFill>
                  <a:schemeClr val="tx1"/>
                </a:solidFill>
                <a:latin typeface="Times New Roman" pitchFamily="18" charset="0"/>
                <a:cs typeface="Times New Roman" pitchFamily="18" charset="0"/>
              </a:rPr>
              <a:t>and hold circuit</a:t>
            </a:r>
          </a:p>
        </p:txBody>
      </p:sp>
      <p:sp>
        <p:nvSpPr>
          <p:cNvPr id="1198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C9A786-5B4F-4E2B-9B97-08435BBFEF85}" type="slidenum">
              <a:rPr lang="en-US"/>
              <a:pPr eaLnBrk="1" hangingPunct="1"/>
              <a:t>52</a:t>
            </a:fld>
            <a:endParaRPr lang="en-US"/>
          </a:p>
        </p:txBody>
      </p:sp>
      <p:sp>
        <p:nvSpPr>
          <p:cNvPr id="119812" name="Rectangle 3"/>
          <p:cNvSpPr>
            <a:spLocks noChangeArrowheads="1"/>
          </p:cNvSpPr>
          <p:nvPr/>
        </p:nvSpPr>
        <p:spPr bwMode="auto">
          <a:xfrm>
            <a:off x="609600" y="41148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pPr>
            <a:r>
              <a:rPr lang="en-US" sz="3200">
                <a:solidFill>
                  <a:srgbClr val="000000"/>
                </a:solidFill>
                <a:cs typeface="Times New Roman" pitchFamily="18" charset="0"/>
              </a:rPr>
              <a:t>   </a:t>
            </a:r>
          </a:p>
        </p:txBody>
      </p:sp>
      <p:sp>
        <p:nvSpPr>
          <p:cNvPr id="119813" name="Rectangle 4"/>
          <p:cNvSpPr>
            <a:spLocks noChangeArrowheads="1"/>
          </p:cNvSpPr>
          <p:nvPr/>
        </p:nvSpPr>
        <p:spPr bwMode="auto">
          <a:xfrm>
            <a:off x="1066800" y="1524000"/>
            <a:ext cx="7470775" cy="358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spcBef>
                <a:spcPct val="20000"/>
              </a:spcBef>
            </a:pPr>
            <a:r>
              <a:rPr lang="en-US" sz="2400" dirty="0">
                <a:latin typeface="Times New Roman" pitchFamily="18" charset="0"/>
                <a:cs typeface="Times New Roman" pitchFamily="18" charset="0"/>
              </a:rPr>
              <a:t>     		A sample and hold circuit is one which samples an input signal and  holds on to its last sampled value until the input is sampled again. This circuit is mainly used in digital interfacing, analog  to  digital systems, and  pulse code modulation systems.</a:t>
            </a:r>
          </a:p>
        </p:txBody>
      </p:sp>
    </p:spTree>
    <p:extLst>
      <p:ext uri="{BB962C8B-B14F-4D97-AF65-F5344CB8AC3E}">
        <p14:creationId xmlns:p14="http://schemas.microsoft.com/office/powerpoint/2010/main" val="2749382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457200" y="274638"/>
            <a:ext cx="8382000" cy="1143000"/>
          </a:xfrm>
        </p:spPr>
        <p:txBody>
          <a:bodyPr>
            <a:normAutofit/>
          </a:bodyPr>
          <a:lstStyle/>
          <a:p>
            <a:pPr fontAlgn="auto">
              <a:spcAft>
                <a:spcPts val="0"/>
              </a:spcAft>
              <a:defRPr/>
            </a:pPr>
            <a:r>
              <a:rPr lang="en-US" sz="2800" dirty="0" smtClean="0">
                <a:solidFill>
                  <a:srgbClr val="000000"/>
                </a:solidFill>
                <a:latin typeface="Times New Roman" pitchFamily="18" charset="0"/>
                <a:cs typeface="Times New Roman" pitchFamily="18" charset="0"/>
              </a:rPr>
              <a:t>	</a:t>
            </a:r>
            <a:r>
              <a:rPr lang="en-US" sz="2800" dirty="0" smtClean="0">
                <a:solidFill>
                  <a:srgbClr val="660033"/>
                </a:solidFill>
                <a:latin typeface="Times New Roman" pitchFamily="18" charset="0"/>
                <a:cs typeface="Times New Roman" pitchFamily="18" charset="0"/>
              </a:rPr>
              <a:t>Sample and hold circuit</a:t>
            </a:r>
          </a:p>
        </p:txBody>
      </p:sp>
      <p:sp>
        <p:nvSpPr>
          <p:cNvPr id="1208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81823B-3D4A-4AE1-958F-BAACDABAD133}" type="slidenum">
              <a:rPr lang="en-US"/>
              <a:pPr eaLnBrk="1" hangingPunct="1"/>
              <a:t>53</a:t>
            </a:fld>
            <a:endParaRPr lang="en-US"/>
          </a:p>
        </p:txBody>
      </p:sp>
      <p:sp>
        <p:nvSpPr>
          <p:cNvPr id="120836" name="Rectangle 3"/>
          <p:cNvSpPr>
            <a:spLocks noChangeArrowheads="1"/>
          </p:cNvSpPr>
          <p:nvPr/>
        </p:nvSpPr>
        <p:spPr bwMode="auto">
          <a:xfrm>
            <a:off x="609600" y="41148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pPr>
            <a:r>
              <a:rPr lang="en-US" sz="3200">
                <a:solidFill>
                  <a:srgbClr val="000000"/>
                </a:solidFill>
                <a:cs typeface="Times New Roman" pitchFamily="18" charset="0"/>
              </a:rPr>
              <a:t>   </a:t>
            </a:r>
          </a:p>
        </p:txBody>
      </p:sp>
      <p:sp>
        <p:nvSpPr>
          <p:cNvPr id="120837" name="Rectangle 4"/>
          <p:cNvSpPr>
            <a:spLocks noChangeArrowheads="1"/>
          </p:cNvSpPr>
          <p:nvPr/>
        </p:nvSpPr>
        <p:spPr bwMode="auto">
          <a:xfrm>
            <a:off x="990600" y="1752600"/>
            <a:ext cx="7470775" cy="358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lnSpc>
                <a:spcPct val="105000"/>
              </a:lnSpc>
              <a:spcBef>
                <a:spcPct val="20000"/>
              </a:spcBef>
            </a:pPr>
            <a:r>
              <a:rPr lang="en-US" sz="2400" dirty="0">
                <a:latin typeface="Times New Roman" pitchFamily="18" charset="0"/>
                <a:cs typeface="Times New Roman" pitchFamily="18" charset="0"/>
              </a:rPr>
              <a:t>     		The time during which the voltage across the capacitor in sample and hold circuit  is equal to the input voltage is called sample </a:t>
            </a:r>
            <a:r>
              <a:rPr lang="en-US" sz="2400" dirty="0" err="1">
                <a:latin typeface="Times New Roman" pitchFamily="18" charset="0"/>
                <a:cs typeface="Times New Roman" pitchFamily="18" charset="0"/>
              </a:rPr>
              <a:t>period.The</a:t>
            </a:r>
            <a:r>
              <a:rPr lang="en-US" sz="2400" dirty="0">
                <a:latin typeface="Times New Roman" pitchFamily="18" charset="0"/>
                <a:cs typeface="Times New Roman" pitchFamily="18" charset="0"/>
              </a:rPr>
              <a:t> time period during which the voltage across the capacitor is held constant is called hold period </a:t>
            </a:r>
          </a:p>
        </p:txBody>
      </p:sp>
    </p:spTree>
    <p:extLst>
      <p:ext uri="{BB962C8B-B14F-4D97-AF65-F5344CB8AC3E}">
        <p14:creationId xmlns:p14="http://schemas.microsoft.com/office/powerpoint/2010/main" val="1479396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392FF36-2E88-49E8-A521-79438E20B9C5}" type="slidenum">
              <a:rPr lang="en-US">
                <a:cs typeface="Times New Roman" pitchFamily="18" charset="0"/>
              </a:rPr>
              <a:pPr eaLnBrk="1" hangingPunct="1"/>
              <a:t>54</a:t>
            </a:fld>
            <a:endParaRPr lang="en-US">
              <a:cs typeface="Times New Roman" pitchFamily="18" charset="0"/>
            </a:endParaRPr>
          </a:p>
        </p:txBody>
      </p:sp>
      <p:sp>
        <p:nvSpPr>
          <p:cNvPr id="9219" name="Rectangle 2"/>
          <p:cNvSpPr>
            <a:spLocks noChangeArrowheads="1"/>
          </p:cNvSpPr>
          <p:nvPr/>
        </p:nvSpPr>
        <p:spPr bwMode="auto">
          <a:xfrm>
            <a:off x="304800" y="381000"/>
            <a:ext cx="8610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latin typeface="Times New Roman" pitchFamily="18" charset="0"/>
                <a:cs typeface="Times New Roman" pitchFamily="18" charset="0"/>
              </a:rPr>
              <a:t>In practice, an ADC is usually in form of an integrated circuit (IC).  ADC0808 and ADC0809 are two typical examples of 8-bit ADC with 8-channel multiplexer using successive approximation method for its conversion. </a:t>
            </a:r>
          </a:p>
        </p:txBody>
      </p:sp>
      <p:pic>
        <p:nvPicPr>
          <p:cNvPr id="9220" name="Picture 3" descr="C:\DRIVE E\My Documents\I&amp;M\Instrumentation and Product Testing 2001_2\a2d.jpg"/>
          <p:cNvPicPr>
            <a:picLocks noChangeAspect="1" noChangeArrowheads="1"/>
          </p:cNvPicPr>
          <p:nvPr/>
        </p:nvPicPr>
        <p:blipFill>
          <a:blip r:embed="rId2">
            <a:extLst>
              <a:ext uri="{28A0092B-C50C-407E-A947-70E740481C1C}">
                <a14:useLocalDpi xmlns:a14="http://schemas.microsoft.com/office/drawing/2010/main" val="0"/>
              </a:ext>
            </a:extLst>
          </a:blip>
          <a:srcRect l="6250" t="7326" r="4688" b="10263"/>
          <a:stretch>
            <a:fillRect/>
          </a:stretch>
        </p:blipFill>
        <p:spPr bwMode="auto">
          <a:xfrm>
            <a:off x="1066800" y="2209800"/>
            <a:ext cx="441960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Line 4"/>
          <p:cNvSpPr>
            <a:spLocks noChangeShapeType="1"/>
          </p:cNvSpPr>
          <p:nvPr/>
        </p:nvSpPr>
        <p:spPr bwMode="auto">
          <a:xfrm flipH="1">
            <a:off x="3657600" y="3276600"/>
            <a:ext cx="2743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latin typeface="Times New Roman" pitchFamily="18" charset="0"/>
              <a:cs typeface="Times New Roman" pitchFamily="18" charset="0"/>
            </a:endParaRPr>
          </a:p>
        </p:txBody>
      </p:sp>
      <p:sp>
        <p:nvSpPr>
          <p:cNvPr id="9222" name="Text Box 5"/>
          <p:cNvSpPr txBox="1">
            <a:spLocks noChangeArrowheads="1"/>
          </p:cNvSpPr>
          <p:nvPr/>
        </p:nvSpPr>
        <p:spPr bwMode="auto">
          <a:xfrm>
            <a:off x="6324600" y="2743200"/>
            <a:ext cx="2819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cs typeface="Times New Roman" pitchFamily="18" charset="0"/>
              </a:rPr>
              <a:t>ADC0809</a:t>
            </a:r>
          </a:p>
          <a:p>
            <a:pPr eaLnBrk="1" hangingPunct="1"/>
            <a:r>
              <a:rPr lang="en-US">
                <a:cs typeface="Times New Roman" pitchFamily="18" charset="0"/>
              </a:rPr>
              <a:t>National Semiconductor</a:t>
            </a:r>
          </a:p>
          <a:p>
            <a:pPr eaLnBrk="1" hangingPunct="1"/>
            <a:endParaRPr lang="en-US">
              <a:cs typeface="Times New Roman" pitchFamily="18" charset="0"/>
            </a:endParaRPr>
          </a:p>
        </p:txBody>
      </p:sp>
      <p:sp>
        <p:nvSpPr>
          <p:cNvPr id="9223" name="Rectangle 6"/>
          <p:cNvSpPr>
            <a:spLocks noChangeArrowheads="1"/>
          </p:cNvSpPr>
          <p:nvPr/>
        </p:nvSpPr>
        <p:spPr bwMode="auto">
          <a:xfrm>
            <a:off x="381000" y="5638800"/>
            <a:ext cx="8458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400">
                <a:latin typeface="Times New Roman" pitchFamily="18" charset="0"/>
                <a:cs typeface="Times New Roman" pitchFamily="18" charset="0"/>
              </a:rPr>
              <a:t>For more information,</a:t>
            </a:r>
          </a:p>
          <a:p>
            <a:pPr>
              <a:spcBef>
                <a:spcPct val="50000"/>
              </a:spcBef>
            </a:pPr>
            <a:r>
              <a:rPr lang="en-US" sz="2400">
                <a:latin typeface="Times New Roman" pitchFamily="18" charset="0"/>
                <a:cs typeface="Times New Roman" pitchFamily="18" charset="0"/>
              </a:rPr>
              <a:t>http://www.national.com/ads-cgi/viewer.pl/ds/AD/ADC0808.pdf</a:t>
            </a:r>
          </a:p>
        </p:txBody>
      </p:sp>
    </p:spTree>
    <p:extLst>
      <p:ext uri="{BB962C8B-B14F-4D97-AF65-F5344CB8AC3E}">
        <p14:creationId xmlns:p14="http://schemas.microsoft.com/office/powerpoint/2010/main" val="2476519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9A834D2-E706-4096-AB59-16461C996B97}" type="slidenum">
              <a:rPr lang="en-US">
                <a:cs typeface="Times New Roman" pitchFamily="18" charset="0"/>
              </a:rPr>
              <a:pPr eaLnBrk="1" hangingPunct="1"/>
              <a:t>55</a:t>
            </a:fld>
            <a:endParaRPr lang="en-US">
              <a:cs typeface="Times New Roman" pitchFamily="18" charset="0"/>
            </a:endParaRPr>
          </a:p>
        </p:txBody>
      </p:sp>
      <p:sp>
        <p:nvSpPr>
          <p:cNvPr id="12291" name="Rectangle 2"/>
          <p:cNvSpPr>
            <a:spLocks noChangeArrowheads="1"/>
          </p:cNvSpPr>
          <p:nvPr/>
        </p:nvSpPr>
        <p:spPr bwMode="auto">
          <a:xfrm>
            <a:off x="381000" y="457200"/>
            <a:ext cx="350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a:latin typeface="Times New Roman" pitchFamily="18" charset="0"/>
                <a:cs typeface="Times New Roman" pitchFamily="18" charset="0"/>
              </a:rPr>
              <a:t>3.  Selection of DAC</a:t>
            </a:r>
            <a:r>
              <a:rPr lang="en-US" sz="2400">
                <a:latin typeface="Times New Roman" pitchFamily="18" charset="0"/>
                <a:cs typeface="Times New Roman" pitchFamily="18" charset="0"/>
              </a:rPr>
              <a:t> </a:t>
            </a:r>
          </a:p>
        </p:txBody>
      </p:sp>
      <p:sp>
        <p:nvSpPr>
          <p:cNvPr id="12292" name="Rectangle 3"/>
          <p:cNvSpPr>
            <a:spLocks noChangeArrowheads="1"/>
          </p:cNvSpPr>
          <p:nvPr/>
        </p:nvSpPr>
        <p:spPr bwMode="auto">
          <a:xfrm>
            <a:off x="381000" y="1219200"/>
            <a:ext cx="769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imes New Roman" pitchFamily="18" charset="0"/>
                <a:cs typeface="Times New Roman" pitchFamily="18" charset="0"/>
              </a:rPr>
              <a:t>For the selection of an IC DAC, there are several parameters that can determine the suitability of a particular device.</a:t>
            </a:r>
          </a:p>
        </p:txBody>
      </p:sp>
      <p:sp>
        <p:nvSpPr>
          <p:cNvPr id="12293" name="Rectangle 4"/>
          <p:cNvSpPr>
            <a:spLocks noChangeArrowheads="1"/>
          </p:cNvSpPr>
          <p:nvPr/>
        </p:nvSpPr>
        <p:spPr bwMode="auto">
          <a:xfrm>
            <a:off x="457200" y="2286000"/>
            <a:ext cx="83820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sz="2400" b="1" u="sng" dirty="0">
                <a:latin typeface="Times New Roman" pitchFamily="18" charset="0"/>
                <a:cs typeface="Times New Roman" pitchFamily="18" charset="0"/>
              </a:rPr>
              <a:t>Resolution</a:t>
            </a:r>
          </a:p>
          <a:p>
            <a:pPr algn="just" eaLnBrk="0" hangingPunct="0"/>
            <a:r>
              <a:rPr lang="en-US" sz="2400" dirty="0">
                <a:latin typeface="Times New Roman" pitchFamily="18" charset="0"/>
                <a:cs typeface="Times New Roman" pitchFamily="18" charset="0"/>
              </a:rPr>
              <a:t>The number of bits making up the input data word that will ultimately determine the output step voltage as a percentage of full-scale output voltage.  </a:t>
            </a:r>
          </a:p>
          <a:p>
            <a:pPr algn="just" eaLnBrk="0" hangingPunct="0"/>
            <a:r>
              <a:rPr lang="en-US" sz="2400" i="1" dirty="0">
                <a:latin typeface="Times New Roman" pitchFamily="18" charset="0"/>
                <a:cs typeface="Times New Roman" pitchFamily="18" charset="0"/>
              </a:rPr>
              <a:t>Example</a:t>
            </a:r>
            <a:r>
              <a:rPr lang="en-US" sz="2400" dirty="0">
                <a:latin typeface="Times New Roman" pitchFamily="18" charset="0"/>
                <a:cs typeface="Times New Roman" pitchFamily="18" charset="0"/>
              </a:rPr>
              <a:t>: Calculate the resolution of an 8-bit DAC.</a:t>
            </a:r>
          </a:p>
          <a:p>
            <a:pPr algn="just" eaLnBrk="0" hangingPunct="0"/>
            <a:r>
              <a:rPr lang="en-US" sz="2400" dirty="0">
                <a:latin typeface="Times New Roman" pitchFamily="18" charset="0"/>
                <a:cs typeface="Times New Roman" pitchFamily="18" charset="0"/>
              </a:rPr>
              <a:t> </a:t>
            </a:r>
          </a:p>
          <a:p>
            <a:pPr algn="just" eaLnBrk="0" hangingPunct="0"/>
            <a:r>
              <a:rPr lang="en-US" sz="2400" i="1" dirty="0">
                <a:latin typeface="Times New Roman" pitchFamily="18" charset="0"/>
                <a:cs typeface="Times New Roman" pitchFamily="18" charset="0"/>
              </a:rPr>
              <a:t>Solution</a:t>
            </a:r>
            <a:r>
              <a:rPr lang="en-US" sz="2400" dirty="0">
                <a:latin typeface="Times New Roman" pitchFamily="18" charset="0"/>
                <a:cs typeface="Times New Roman" pitchFamily="18" charset="0"/>
              </a:rPr>
              <a:t>:  Resolution = 8 bits</a:t>
            </a:r>
          </a:p>
          <a:p>
            <a:pPr algn="just" eaLnBrk="0" hangingPunct="0"/>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71214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A5D0BBF-4300-4D17-ABDA-9A1F844ACBF6}" type="slidenum">
              <a:rPr lang="en-US">
                <a:cs typeface="Times New Roman" pitchFamily="18" charset="0"/>
              </a:rPr>
              <a:pPr eaLnBrk="1" hangingPunct="1"/>
              <a:t>56</a:t>
            </a:fld>
            <a:endParaRPr lang="en-US">
              <a:cs typeface="Times New Roman" pitchFamily="18" charset="0"/>
            </a:endParaRPr>
          </a:p>
        </p:txBody>
      </p:sp>
      <p:sp>
        <p:nvSpPr>
          <p:cNvPr id="13315" name="Rectangle 2"/>
          <p:cNvSpPr>
            <a:spLocks noChangeArrowheads="1"/>
          </p:cNvSpPr>
          <p:nvPr/>
        </p:nvSpPr>
        <p:spPr bwMode="auto">
          <a:xfrm>
            <a:off x="609600" y="766763"/>
            <a:ext cx="8001000"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sz="2400" b="1" u="sng">
                <a:latin typeface="Times New Roman" pitchFamily="18" charset="0"/>
                <a:cs typeface="Times New Roman" pitchFamily="18" charset="0"/>
              </a:rPr>
              <a:t>Output Voltage Range</a:t>
            </a:r>
          </a:p>
          <a:p>
            <a:pPr algn="just" eaLnBrk="0" hangingPunct="0"/>
            <a:r>
              <a:rPr lang="en-US" sz="2400">
                <a:latin typeface="Times New Roman" pitchFamily="18" charset="0"/>
                <a:cs typeface="Times New Roman" pitchFamily="18" charset="0"/>
              </a:rPr>
              <a:t> </a:t>
            </a:r>
          </a:p>
          <a:p>
            <a:pPr algn="just" eaLnBrk="0" hangingPunct="0"/>
            <a:r>
              <a:rPr lang="en-US" sz="2400">
                <a:latin typeface="Times New Roman" pitchFamily="18" charset="0"/>
                <a:cs typeface="Times New Roman" pitchFamily="18" charset="0"/>
              </a:rPr>
              <a:t>This is the difference between the maximum and minimum output voltages expressed in volts.  </a:t>
            </a:r>
          </a:p>
          <a:p>
            <a:pPr algn="just" eaLnBrk="0" hangingPunct="0"/>
            <a:r>
              <a:rPr lang="en-US" sz="2400">
                <a:latin typeface="Times New Roman" pitchFamily="18" charset="0"/>
                <a:cs typeface="Times New Roman" pitchFamily="18" charset="0"/>
              </a:rPr>
              <a:t> </a:t>
            </a:r>
          </a:p>
          <a:p>
            <a:pPr algn="just" eaLnBrk="0" hangingPunct="0"/>
            <a:r>
              <a:rPr lang="en-US" sz="2400" i="1">
                <a:latin typeface="Times New Roman" pitchFamily="18" charset="0"/>
                <a:cs typeface="Times New Roman" pitchFamily="18" charset="0"/>
              </a:rPr>
              <a:t>Example</a:t>
            </a:r>
            <a:r>
              <a:rPr lang="en-US" sz="2400">
                <a:latin typeface="Times New Roman" pitchFamily="18" charset="0"/>
                <a:cs typeface="Times New Roman" pitchFamily="18" charset="0"/>
              </a:rPr>
              <a:t>:</a:t>
            </a:r>
          </a:p>
          <a:p>
            <a:pPr algn="just" eaLnBrk="0" hangingPunct="0"/>
            <a:r>
              <a:rPr lang="en-US" sz="2400">
                <a:latin typeface="Times New Roman" pitchFamily="18" charset="0"/>
                <a:cs typeface="Times New Roman" pitchFamily="18" charset="0"/>
              </a:rPr>
              <a:t> </a:t>
            </a:r>
          </a:p>
          <a:p>
            <a:pPr algn="just" eaLnBrk="0" hangingPunct="0"/>
            <a:r>
              <a:rPr lang="en-US" sz="2400">
                <a:latin typeface="Times New Roman" pitchFamily="18" charset="0"/>
                <a:cs typeface="Times New Roman" pitchFamily="18" charset="0"/>
              </a:rPr>
              <a:t>Calculate the output voltage range of a 4-bit DAC if the output voltage is +4.5V for an input of 0000 and +7.5V for an input of 1111.</a:t>
            </a:r>
          </a:p>
          <a:p>
            <a:pPr algn="just" eaLnBrk="0" hangingPunct="0"/>
            <a:r>
              <a:rPr lang="en-US" sz="2400">
                <a:latin typeface="Times New Roman" pitchFamily="18" charset="0"/>
                <a:cs typeface="Times New Roman" pitchFamily="18" charset="0"/>
              </a:rPr>
              <a:t> </a:t>
            </a:r>
          </a:p>
          <a:p>
            <a:pPr algn="just" eaLnBrk="0" hangingPunct="0"/>
            <a:r>
              <a:rPr lang="en-US" sz="2400" i="1">
                <a:latin typeface="Times New Roman" pitchFamily="18" charset="0"/>
                <a:cs typeface="Times New Roman" pitchFamily="18" charset="0"/>
              </a:rPr>
              <a:t>Solution</a:t>
            </a:r>
            <a:r>
              <a:rPr lang="en-US" sz="2400">
                <a:latin typeface="Times New Roman" pitchFamily="18" charset="0"/>
                <a:cs typeface="Times New Roman" pitchFamily="18" charset="0"/>
              </a:rPr>
              <a:t>:</a:t>
            </a:r>
          </a:p>
          <a:p>
            <a:pPr algn="just" eaLnBrk="0" hangingPunct="0"/>
            <a:r>
              <a:rPr lang="en-US" sz="2400">
                <a:latin typeface="Times New Roman" pitchFamily="18" charset="0"/>
                <a:cs typeface="Times New Roman" pitchFamily="18" charset="0"/>
              </a:rPr>
              <a:t> </a:t>
            </a:r>
          </a:p>
          <a:p>
            <a:pPr algn="just" eaLnBrk="0" hangingPunct="0"/>
            <a:r>
              <a:rPr lang="en-US" sz="2400">
                <a:latin typeface="Times New Roman" pitchFamily="18" charset="0"/>
                <a:cs typeface="Times New Roman" pitchFamily="18" charset="0"/>
              </a:rPr>
              <a:t>Output voltage range = 7.5 – 4.5 = 3.0V</a:t>
            </a:r>
          </a:p>
          <a:p>
            <a:pPr algn="just" eaLnBrk="0" hangingPunct="0"/>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857683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0626999-47AD-4B0A-AD00-FDC53AB02385}" type="slidenum">
              <a:rPr lang="en-US">
                <a:cs typeface="Times New Roman" pitchFamily="18" charset="0"/>
              </a:rPr>
              <a:pPr eaLnBrk="1" hangingPunct="1"/>
              <a:t>57</a:t>
            </a:fld>
            <a:endParaRPr lang="en-US">
              <a:cs typeface="Times New Roman" pitchFamily="18" charset="0"/>
            </a:endParaRPr>
          </a:p>
        </p:txBody>
      </p:sp>
      <p:sp>
        <p:nvSpPr>
          <p:cNvPr id="14339" name="Rectangle 2"/>
          <p:cNvSpPr>
            <a:spLocks noChangeArrowheads="1"/>
          </p:cNvSpPr>
          <p:nvPr/>
        </p:nvSpPr>
        <p:spPr bwMode="auto">
          <a:xfrm>
            <a:off x="228600" y="457200"/>
            <a:ext cx="8686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tabLst>
                <a:tab pos="4862513" algn="l"/>
              </a:tabLst>
            </a:pPr>
            <a:r>
              <a:rPr lang="en-US" sz="2400" b="1" u="sng" dirty="0">
                <a:latin typeface="Times New Roman" pitchFamily="18" charset="0"/>
                <a:cs typeface="Times New Roman" pitchFamily="18" charset="0"/>
              </a:rPr>
              <a:t>Accuracy</a:t>
            </a:r>
          </a:p>
          <a:p>
            <a:pPr algn="just">
              <a:tabLst>
                <a:tab pos="4862513" algn="l"/>
              </a:tabLst>
            </a:pPr>
            <a:endParaRPr lang="en-US" sz="2400" u="sng" dirty="0">
              <a:latin typeface="Times New Roman" pitchFamily="18" charset="0"/>
              <a:cs typeface="Times New Roman" pitchFamily="18" charset="0"/>
            </a:endParaRPr>
          </a:p>
          <a:p>
            <a:pPr algn="just" eaLnBrk="0" hangingPunct="0">
              <a:tabLst>
                <a:tab pos="4862513" algn="l"/>
              </a:tabLst>
            </a:pPr>
            <a:r>
              <a:rPr lang="en-US" sz="2400" dirty="0">
                <a:latin typeface="Times New Roman" pitchFamily="18" charset="0"/>
                <a:cs typeface="Times New Roman" pitchFamily="18" charset="0"/>
              </a:rPr>
              <a:t>The accuracy is usually expressed by the error in output voltage compared with the expected output voltage.  The higher the accuracy, the lower will be the error.  Due to the incremental nature of the digital input word, an error can be tolerated but it should not exceed ±½LSB or ½resolution.</a:t>
            </a:r>
          </a:p>
          <a:p>
            <a:pPr algn="just" eaLnBrk="0" hangingPunct="0">
              <a:tabLst>
                <a:tab pos="4862513" algn="l"/>
              </a:tabLst>
            </a:pPr>
            <a:r>
              <a:rPr lang="en-US" sz="2400" dirty="0">
                <a:latin typeface="Times New Roman" pitchFamily="18" charset="0"/>
                <a:cs typeface="Times New Roman" pitchFamily="18" charset="0"/>
              </a:rPr>
              <a:t> </a:t>
            </a:r>
          </a:p>
          <a:p>
            <a:pPr algn="just" eaLnBrk="0" hangingPunct="0">
              <a:tabLst>
                <a:tab pos="4862513" algn="l"/>
              </a:tabLst>
            </a:pPr>
            <a:r>
              <a:rPr lang="en-US" sz="2400" dirty="0">
                <a:latin typeface="Times New Roman" pitchFamily="18" charset="0"/>
                <a:cs typeface="Times New Roman" pitchFamily="18" charset="0"/>
              </a:rPr>
              <a:t>Example.  The error at full-scale for an 8-bit DAC with 10V maximum output is 50mV.  Calculate the error and compare it with the resolution.</a:t>
            </a:r>
          </a:p>
          <a:p>
            <a:pPr algn="just" eaLnBrk="0" hangingPunct="0">
              <a:tabLst>
                <a:tab pos="4862513" algn="l"/>
              </a:tabLst>
            </a:pPr>
            <a:r>
              <a:rPr lang="en-US" sz="2400" dirty="0">
                <a:latin typeface="Times New Roman" pitchFamily="18" charset="0"/>
                <a:cs typeface="Times New Roman" pitchFamily="18" charset="0"/>
              </a:rPr>
              <a:t> </a:t>
            </a:r>
          </a:p>
          <a:p>
            <a:pPr eaLnBrk="0" hangingPunct="0">
              <a:tabLst>
                <a:tab pos="4862513" algn="l"/>
              </a:tabLst>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2133897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750A30A-E644-430E-91AE-394A0308527F}" type="slidenum">
              <a:rPr lang="en-US">
                <a:cs typeface="Times New Roman" pitchFamily="18" charset="0"/>
              </a:rPr>
              <a:pPr eaLnBrk="1" hangingPunct="1"/>
              <a:t>58</a:t>
            </a:fld>
            <a:endParaRPr lang="en-US">
              <a:cs typeface="Times New Roman" pitchFamily="18" charset="0"/>
            </a:endParaRPr>
          </a:p>
        </p:txBody>
      </p:sp>
      <p:sp>
        <p:nvSpPr>
          <p:cNvPr id="15363" name="Rectangle 2"/>
          <p:cNvSpPr>
            <a:spLocks noChangeArrowheads="1"/>
          </p:cNvSpPr>
          <p:nvPr/>
        </p:nvSpPr>
        <p:spPr bwMode="auto">
          <a:xfrm>
            <a:off x="609600" y="685800"/>
            <a:ext cx="7620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imes New Roman" pitchFamily="18" charset="0"/>
                <a:cs typeface="Times New Roman" pitchFamily="18" charset="0"/>
              </a:rPr>
              <a:t>The accuracy is not as good as the error = ½ resolution, but for many applications, it is quite satisfactory.  Some commercially available DACs have their accuracy specified as worse than ½ resolution.  </a:t>
            </a:r>
          </a:p>
          <a:p>
            <a:pPr algn="just" eaLnBrk="0" hangingPunct="0"/>
            <a:r>
              <a:rPr lang="en-US" sz="2400">
                <a:latin typeface="Times New Roman" pitchFamily="18" charset="0"/>
                <a:cs typeface="Times New Roman" pitchFamily="18" charset="0"/>
              </a:rPr>
              <a:t> </a:t>
            </a:r>
          </a:p>
          <a:p>
            <a:pPr algn="just" eaLnBrk="0" hangingPunct="0"/>
            <a:r>
              <a:rPr lang="en-US" sz="2400">
                <a:latin typeface="Times New Roman" pitchFamily="18" charset="0"/>
                <a:cs typeface="Times New Roman" pitchFamily="18" charset="0"/>
              </a:rPr>
              <a:t>Sources of errors may be broadly classified under four categories:</a:t>
            </a:r>
          </a:p>
        </p:txBody>
      </p:sp>
      <p:sp>
        <p:nvSpPr>
          <p:cNvPr id="15364" name="Rectangle 3"/>
          <p:cNvSpPr>
            <a:spLocks noChangeArrowheads="1"/>
          </p:cNvSpPr>
          <p:nvPr/>
        </p:nvSpPr>
        <p:spPr bwMode="auto">
          <a:xfrm>
            <a:off x="2057400" y="3581400"/>
            <a:ext cx="4572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sz="2400">
                <a:latin typeface="Times New Roman" pitchFamily="18" charset="0"/>
                <a:cs typeface="Times New Roman" pitchFamily="18" charset="0"/>
              </a:rPr>
              <a:t>·    Non-monotonicity</a:t>
            </a:r>
          </a:p>
          <a:p>
            <a:pPr eaLnBrk="0" hangingPunct="0">
              <a:spcBef>
                <a:spcPct val="50000"/>
              </a:spcBef>
            </a:pPr>
            <a:r>
              <a:rPr lang="en-US" sz="2400">
                <a:latin typeface="Times New Roman" pitchFamily="18" charset="0"/>
                <a:cs typeface="Times New Roman" pitchFamily="18" charset="0"/>
              </a:rPr>
              <a:t>·    Non-linearity</a:t>
            </a:r>
          </a:p>
          <a:p>
            <a:pPr eaLnBrk="0" hangingPunct="0">
              <a:spcBef>
                <a:spcPct val="50000"/>
              </a:spcBef>
            </a:pPr>
            <a:r>
              <a:rPr lang="en-US" sz="2400">
                <a:latin typeface="Times New Roman" pitchFamily="18" charset="0"/>
                <a:cs typeface="Times New Roman" pitchFamily="18" charset="0"/>
              </a:rPr>
              <a:t>·    Scale-factor error</a:t>
            </a:r>
          </a:p>
          <a:p>
            <a:pPr eaLnBrk="0" hangingPunct="0">
              <a:spcBef>
                <a:spcPct val="50000"/>
              </a:spcBef>
            </a:pPr>
            <a:r>
              <a:rPr lang="en-US" sz="2400">
                <a:latin typeface="Times New Roman" pitchFamily="18" charset="0"/>
                <a:cs typeface="Times New Roman" pitchFamily="18" charset="0"/>
              </a:rPr>
              <a:t>·    Offset error</a:t>
            </a:r>
          </a:p>
        </p:txBody>
      </p:sp>
    </p:spTree>
    <p:extLst>
      <p:ext uri="{BB962C8B-B14F-4D97-AF65-F5344CB8AC3E}">
        <p14:creationId xmlns:p14="http://schemas.microsoft.com/office/powerpoint/2010/main" val="6522415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D9B4CEA-7251-4ADB-9469-EEA0675B99B6}" type="slidenum">
              <a:rPr lang="en-US">
                <a:cs typeface="Times New Roman" pitchFamily="18" charset="0"/>
              </a:rPr>
              <a:pPr eaLnBrk="1" hangingPunct="1"/>
              <a:t>59</a:t>
            </a:fld>
            <a:endParaRPr lang="en-US">
              <a:cs typeface="Times New Roman" pitchFamily="18" charset="0"/>
            </a:endParaRPr>
          </a:p>
        </p:txBody>
      </p:sp>
      <p:sp>
        <p:nvSpPr>
          <p:cNvPr id="16387" name="Rectangle 2"/>
          <p:cNvSpPr>
            <a:spLocks noChangeArrowheads="1"/>
          </p:cNvSpPr>
          <p:nvPr/>
        </p:nvSpPr>
        <p:spPr bwMode="auto">
          <a:xfrm>
            <a:off x="304800" y="460375"/>
            <a:ext cx="86106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sz="2400" b="1" u="sng">
                <a:latin typeface="Times New Roman" pitchFamily="18" charset="0"/>
                <a:cs typeface="Times New Roman" pitchFamily="18" charset="0"/>
              </a:rPr>
              <a:t>Settling time</a:t>
            </a:r>
          </a:p>
          <a:p>
            <a:pPr algn="just" eaLnBrk="0" hangingPunct="0"/>
            <a:r>
              <a:rPr lang="en-US" sz="2400">
                <a:latin typeface="Times New Roman" pitchFamily="18" charset="0"/>
                <a:cs typeface="Times New Roman" pitchFamily="18" charset="0"/>
              </a:rPr>
              <a:t> </a:t>
            </a:r>
          </a:p>
          <a:p>
            <a:pPr algn="just" eaLnBrk="0" hangingPunct="0"/>
            <a:r>
              <a:rPr lang="en-US" sz="2400">
                <a:latin typeface="Times New Roman" pitchFamily="18" charset="0"/>
                <a:cs typeface="Times New Roman" pitchFamily="18" charset="0"/>
              </a:rPr>
              <a:t>The time taken for the applied digital input to be converted to an analog output.  Typical period can be as low as 100ns, making DA conversion a very fast process compared with those of AD conversion.</a:t>
            </a:r>
          </a:p>
          <a:p>
            <a:pPr algn="just" eaLnBrk="0" hangingPunct="0"/>
            <a:endParaRPr lang="en-US" sz="2400">
              <a:latin typeface="Times New Roman" pitchFamily="18" charset="0"/>
              <a:cs typeface="Times New Roman" pitchFamily="18" charset="0"/>
            </a:endParaRPr>
          </a:p>
        </p:txBody>
      </p:sp>
      <p:sp>
        <p:nvSpPr>
          <p:cNvPr id="16388" name="Rectangle 3"/>
          <p:cNvSpPr>
            <a:spLocks noChangeArrowheads="1"/>
          </p:cNvSpPr>
          <p:nvPr/>
        </p:nvSpPr>
        <p:spPr bwMode="auto">
          <a:xfrm>
            <a:off x="304800" y="3413125"/>
            <a:ext cx="86106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sz="2400" b="1" u="sng">
                <a:latin typeface="Times New Roman" pitchFamily="18" charset="0"/>
                <a:cs typeface="Times New Roman" pitchFamily="18" charset="0"/>
              </a:rPr>
              <a:t>Input coding</a:t>
            </a:r>
          </a:p>
          <a:p>
            <a:pPr algn="just" eaLnBrk="0" hangingPunct="0"/>
            <a:r>
              <a:rPr lang="en-US" sz="2400">
                <a:latin typeface="Times New Roman" pitchFamily="18" charset="0"/>
                <a:cs typeface="Times New Roman" pitchFamily="18" charset="0"/>
              </a:rPr>
              <a:t> </a:t>
            </a:r>
          </a:p>
          <a:p>
            <a:pPr algn="just" eaLnBrk="0" hangingPunct="0"/>
            <a:r>
              <a:rPr lang="en-US" sz="2400">
                <a:latin typeface="Times New Roman" pitchFamily="18" charset="0"/>
                <a:cs typeface="Times New Roman" pitchFamily="18" charset="0"/>
              </a:rPr>
              <a:t>The digital input can be in binary format or it can be in binary coded decimal format depending on the application.  Binary format is more commonly used.</a:t>
            </a:r>
          </a:p>
        </p:txBody>
      </p:sp>
    </p:spTree>
    <p:extLst>
      <p:ext uri="{BB962C8B-B14F-4D97-AF65-F5344CB8AC3E}">
        <p14:creationId xmlns:p14="http://schemas.microsoft.com/office/powerpoint/2010/main" val="354266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1308D3F-52CB-41CB-829E-B69DE232F345}" type="slidenum">
              <a:rPr lang="en-US" sz="1400"/>
              <a:pPr eaLnBrk="1" hangingPunct="1"/>
              <a:t>6</a:t>
            </a:fld>
            <a:endParaRPr lang="en-US" sz="1400"/>
          </a:p>
        </p:txBody>
      </p:sp>
      <p:sp>
        <p:nvSpPr>
          <p:cNvPr id="4099" name="Rectangle 2"/>
          <p:cNvSpPr>
            <a:spLocks noChangeArrowheads="1"/>
          </p:cNvSpPr>
          <p:nvPr/>
        </p:nvSpPr>
        <p:spPr bwMode="auto">
          <a:xfrm>
            <a:off x="457200" y="609600"/>
            <a:ext cx="822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latin typeface="Times New Roman" pitchFamily="18" charset="0"/>
                <a:cs typeface="Times New Roman" pitchFamily="18" charset="0"/>
              </a:rPr>
              <a:t>DACs are used in many other applications, such as voice synthesizers, automatic test system, and process control actuator.  In addition, they allow computers to communicate with the real (analog) world. </a:t>
            </a:r>
          </a:p>
        </p:txBody>
      </p:sp>
      <p:pic>
        <p:nvPicPr>
          <p:cNvPr id="41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743200"/>
            <a:ext cx="8763000" cy="297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185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3E2140A-155A-4C09-9FA1-9E08B513932B}" type="slidenum">
              <a:rPr lang="en-US">
                <a:cs typeface="Times New Roman" pitchFamily="18" charset="0"/>
              </a:rPr>
              <a:pPr eaLnBrk="1" hangingPunct="1"/>
              <a:t>60</a:t>
            </a:fld>
            <a:endParaRPr lang="en-US">
              <a:cs typeface="Times New Roman" pitchFamily="18" charset="0"/>
            </a:endParaRPr>
          </a:p>
        </p:txBody>
      </p:sp>
      <p:sp>
        <p:nvSpPr>
          <p:cNvPr id="18435" name="Rectangle 2"/>
          <p:cNvSpPr>
            <a:spLocks noChangeArrowheads="1"/>
          </p:cNvSpPr>
          <p:nvPr/>
        </p:nvSpPr>
        <p:spPr bwMode="auto">
          <a:xfrm>
            <a:off x="228600" y="685800"/>
            <a:ext cx="8686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imes New Roman" pitchFamily="18" charset="0"/>
                <a:cs typeface="Times New Roman" pitchFamily="18" charset="0"/>
              </a:rPr>
              <a:t>It should be noted in the table above that the BCD coding is the binary equivalent of the decimal digit. However, BCD and binary are not the same. </a:t>
            </a:r>
          </a:p>
          <a:p>
            <a:pPr algn="just" eaLnBrk="0" hangingPunct="0"/>
            <a:r>
              <a:rPr lang="en-US" sz="2400">
                <a:latin typeface="Times New Roman" pitchFamily="18" charset="0"/>
                <a:cs typeface="Times New Roman" pitchFamily="18" charset="0"/>
              </a:rPr>
              <a:t> </a:t>
            </a:r>
          </a:p>
          <a:p>
            <a:pPr algn="just" eaLnBrk="0" hangingPunct="0"/>
            <a:r>
              <a:rPr lang="en-US" sz="2400">
                <a:latin typeface="Times New Roman" pitchFamily="18" charset="0"/>
                <a:cs typeface="Times New Roman" pitchFamily="18" charset="0"/>
              </a:rPr>
              <a:t>For example, </a:t>
            </a:r>
          </a:p>
          <a:p>
            <a:pPr algn="just" eaLnBrk="0" hangingPunct="0"/>
            <a:r>
              <a:rPr lang="en-US" sz="2400">
                <a:latin typeface="Times New Roman" pitchFamily="18" charset="0"/>
                <a:cs typeface="Times New Roman" pitchFamily="18" charset="0"/>
              </a:rPr>
              <a:t> </a:t>
            </a:r>
          </a:p>
          <a:p>
            <a:pPr algn="ctr" eaLnBrk="0" hangingPunct="0"/>
            <a:r>
              <a:rPr lang="en-US" sz="2400">
                <a:latin typeface="Times New Roman" pitchFamily="18" charset="0"/>
                <a:cs typeface="Times New Roman" pitchFamily="18" charset="0"/>
              </a:rPr>
              <a:t>49</a:t>
            </a:r>
            <a:r>
              <a:rPr lang="en-US" sz="2400" baseline="-30000">
                <a:latin typeface="Times New Roman" pitchFamily="18" charset="0"/>
                <a:cs typeface="Times New Roman" pitchFamily="18" charset="0"/>
              </a:rPr>
              <a:t>10</a:t>
            </a:r>
            <a:r>
              <a:rPr lang="en-US" sz="2400">
                <a:latin typeface="Times New Roman" pitchFamily="18" charset="0"/>
                <a:cs typeface="Times New Roman" pitchFamily="18" charset="0"/>
              </a:rPr>
              <a:t> in binary is 110001</a:t>
            </a:r>
            <a:r>
              <a:rPr lang="en-US" sz="2400" baseline="-30000">
                <a:latin typeface="Times New Roman" pitchFamily="18" charset="0"/>
                <a:cs typeface="Times New Roman" pitchFamily="18" charset="0"/>
              </a:rPr>
              <a:t>2</a:t>
            </a:r>
            <a:r>
              <a:rPr lang="en-US" sz="2400">
                <a:latin typeface="Times New Roman" pitchFamily="18" charset="0"/>
                <a:cs typeface="Times New Roman" pitchFamily="18" charset="0"/>
              </a:rPr>
              <a:t>,</a:t>
            </a:r>
          </a:p>
          <a:p>
            <a:pPr algn="just" eaLnBrk="0" hangingPunct="0"/>
            <a:r>
              <a:rPr lang="en-US" sz="2400">
                <a:latin typeface="Times New Roman" pitchFamily="18" charset="0"/>
                <a:cs typeface="Times New Roman" pitchFamily="18" charset="0"/>
              </a:rPr>
              <a:t> </a:t>
            </a:r>
          </a:p>
          <a:p>
            <a:pPr algn="just" eaLnBrk="0" hangingPunct="0"/>
            <a:r>
              <a:rPr lang="en-US" sz="2400">
                <a:latin typeface="Times New Roman" pitchFamily="18" charset="0"/>
                <a:cs typeface="Times New Roman" pitchFamily="18" charset="0"/>
              </a:rPr>
              <a:t>but </a:t>
            </a:r>
          </a:p>
          <a:p>
            <a:pPr algn="ctr" eaLnBrk="0" hangingPunct="0"/>
            <a:r>
              <a:rPr lang="en-US" sz="2400">
                <a:latin typeface="Times New Roman" pitchFamily="18" charset="0"/>
                <a:cs typeface="Times New Roman" pitchFamily="18" charset="0"/>
              </a:rPr>
              <a:t>49</a:t>
            </a:r>
            <a:r>
              <a:rPr lang="en-US" sz="2400" baseline="-30000">
                <a:latin typeface="Times New Roman" pitchFamily="18" charset="0"/>
                <a:cs typeface="Times New Roman" pitchFamily="18" charset="0"/>
              </a:rPr>
              <a:t>10</a:t>
            </a:r>
            <a:r>
              <a:rPr lang="en-US" sz="2400">
                <a:latin typeface="Times New Roman" pitchFamily="18" charset="0"/>
                <a:cs typeface="Times New Roman" pitchFamily="18" charset="0"/>
              </a:rPr>
              <a:t> in BCD is 01001001</a:t>
            </a:r>
            <a:r>
              <a:rPr lang="en-US" sz="2400" baseline="-30000">
                <a:latin typeface="Times New Roman" pitchFamily="18" charset="0"/>
                <a:cs typeface="Times New Roman" pitchFamily="18" charset="0"/>
              </a:rPr>
              <a:t>BCD</a:t>
            </a:r>
            <a:r>
              <a:rPr lang="en-US" sz="2400">
                <a:latin typeface="Times New Roman" pitchFamily="18" charset="0"/>
                <a:cs typeface="Times New Roman" pitchFamily="18" charset="0"/>
              </a:rPr>
              <a:t>.</a:t>
            </a:r>
          </a:p>
          <a:p>
            <a:pPr algn="just" eaLnBrk="0" hangingPunct="0"/>
            <a:r>
              <a:rPr lang="en-US" sz="2400">
                <a:latin typeface="Times New Roman" pitchFamily="18" charset="0"/>
                <a:cs typeface="Times New Roman" pitchFamily="18" charset="0"/>
              </a:rPr>
              <a:t> </a:t>
            </a:r>
          </a:p>
          <a:p>
            <a:pPr algn="just" eaLnBrk="0" hangingPunct="0"/>
            <a:r>
              <a:rPr lang="en-US" sz="2400">
                <a:latin typeface="Times New Roman" pitchFamily="18" charset="0"/>
                <a:cs typeface="Times New Roman" pitchFamily="18" charset="0"/>
              </a:rPr>
              <a:t>Each decimal digit is converted to its binary equivalent.</a:t>
            </a:r>
          </a:p>
          <a:p>
            <a:pPr eaLnBrk="0" hangingPunct="0"/>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32842806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53B3F18-BD75-4BFE-BFFD-F9F871AE4B21}" type="slidenum">
              <a:rPr lang="en-US">
                <a:cs typeface="Times New Roman" pitchFamily="18" charset="0"/>
              </a:rPr>
              <a:pPr eaLnBrk="1" hangingPunct="1"/>
              <a:t>61</a:t>
            </a:fld>
            <a:endParaRPr lang="en-US">
              <a:cs typeface="Times New Roman" pitchFamily="18" charset="0"/>
            </a:endParaRPr>
          </a:p>
        </p:txBody>
      </p:sp>
      <p:sp>
        <p:nvSpPr>
          <p:cNvPr id="19459" name="Text Box 2"/>
          <p:cNvSpPr txBox="1">
            <a:spLocks noChangeArrowheads="1"/>
          </p:cNvSpPr>
          <p:nvPr/>
        </p:nvSpPr>
        <p:spPr bwMode="auto">
          <a:xfrm>
            <a:off x="381000" y="609600"/>
            <a:ext cx="28863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cs typeface="Times New Roman" pitchFamily="18" charset="0"/>
              </a:rPr>
              <a:t>4.  Selection of ADC</a:t>
            </a:r>
            <a:r>
              <a:rPr lang="en-US">
                <a:cs typeface="Times New Roman" pitchFamily="18" charset="0"/>
              </a:rPr>
              <a:t> </a:t>
            </a:r>
          </a:p>
        </p:txBody>
      </p:sp>
      <p:sp>
        <p:nvSpPr>
          <p:cNvPr id="19460" name="Rectangle 3"/>
          <p:cNvSpPr>
            <a:spLocks noChangeArrowheads="1"/>
          </p:cNvSpPr>
          <p:nvPr/>
        </p:nvSpPr>
        <p:spPr bwMode="auto">
          <a:xfrm>
            <a:off x="457200" y="1219200"/>
            <a:ext cx="845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latin typeface="Times New Roman" pitchFamily="18" charset="0"/>
                <a:cs typeface="Times New Roman" pitchFamily="18" charset="0"/>
              </a:rPr>
              <a:t>The parameters used in selecting an ADC are very similar to those considered for a DAC selection. </a:t>
            </a:r>
          </a:p>
        </p:txBody>
      </p:sp>
      <p:sp>
        <p:nvSpPr>
          <p:cNvPr id="19461" name="Text Box 4"/>
          <p:cNvSpPr txBox="1">
            <a:spLocks noChangeArrowheads="1"/>
          </p:cNvSpPr>
          <p:nvPr/>
        </p:nvSpPr>
        <p:spPr bwMode="auto">
          <a:xfrm>
            <a:off x="517525" y="2327275"/>
            <a:ext cx="81692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a:cs typeface="Times New Roman" pitchFamily="18" charset="0"/>
              </a:rPr>
              <a:t>Error/Accuracy: Quantising error represents the difference between an actual analog value and its digital representation. Ideally, the quantising error should not be greater than ± ½ LSB.</a:t>
            </a:r>
          </a:p>
          <a:p>
            <a:pPr eaLnBrk="1" hangingPunct="1">
              <a:buFontTx/>
              <a:buChar char="•"/>
            </a:pPr>
            <a:r>
              <a:rPr lang="en-US">
                <a:cs typeface="Times New Roman" pitchFamily="18" charset="0"/>
              </a:rPr>
              <a:t>Resolution: DV to cause 1 bit change in output</a:t>
            </a:r>
          </a:p>
          <a:p>
            <a:pPr eaLnBrk="1" hangingPunct="1">
              <a:buFontTx/>
              <a:buChar char="•"/>
            </a:pPr>
            <a:r>
              <a:rPr lang="en-US">
                <a:cs typeface="Times New Roman" pitchFamily="18" charset="0"/>
              </a:rPr>
              <a:t>Output Voltage Range </a:t>
            </a:r>
            <a:r>
              <a:rPr lang="en-US">
                <a:cs typeface="Times New Roman" pitchFamily="18" charset="0"/>
                <a:sym typeface="Symbol" pitchFamily="18" charset="2"/>
              </a:rPr>
              <a:t></a:t>
            </a:r>
            <a:r>
              <a:rPr lang="en-US">
                <a:cs typeface="Times New Roman" pitchFamily="18" charset="0"/>
              </a:rPr>
              <a:t> Input Voltage Range</a:t>
            </a:r>
          </a:p>
          <a:p>
            <a:pPr eaLnBrk="1" hangingPunct="1">
              <a:buFontTx/>
              <a:buChar char="•"/>
            </a:pPr>
            <a:r>
              <a:rPr lang="en-US">
                <a:cs typeface="Times New Roman" pitchFamily="18" charset="0"/>
              </a:rPr>
              <a:t>Output Settling Time </a:t>
            </a:r>
            <a:r>
              <a:rPr lang="en-US">
                <a:cs typeface="Times New Roman" pitchFamily="18" charset="0"/>
                <a:sym typeface="Symbol" pitchFamily="18" charset="2"/>
              </a:rPr>
              <a:t></a:t>
            </a:r>
            <a:r>
              <a:rPr lang="en-US">
                <a:cs typeface="Times New Roman" pitchFamily="18" charset="0"/>
              </a:rPr>
              <a:t> Conversion Time</a:t>
            </a:r>
          </a:p>
          <a:p>
            <a:pPr eaLnBrk="1" hangingPunct="1">
              <a:buFontTx/>
              <a:buChar char="•"/>
            </a:pPr>
            <a:r>
              <a:rPr lang="en-US">
                <a:cs typeface="Times New Roman" pitchFamily="18" charset="0"/>
              </a:rPr>
              <a:t>Output Coding (usually binary)</a:t>
            </a:r>
          </a:p>
        </p:txBody>
      </p:sp>
    </p:spTree>
    <p:extLst>
      <p:ext uri="{BB962C8B-B14F-4D97-AF65-F5344CB8AC3E}">
        <p14:creationId xmlns:p14="http://schemas.microsoft.com/office/powerpoint/2010/main" val="2490406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93462C8-890B-4EAB-998A-1F36F4159BD8}" type="slidenum">
              <a:rPr lang="en-US" sz="1400"/>
              <a:pPr eaLnBrk="1" hangingPunct="1"/>
              <a:t>62</a:t>
            </a:fld>
            <a:endParaRPr lang="en-US" sz="1400"/>
          </a:p>
        </p:txBody>
      </p:sp>
      <p:sp>
        <p:nvSpPr>
          <p:cNvPr id="24579" name="Text Box 2"/>
          <p:cNvSpPr txBox="1">
            <a:spLocks noChangeArrowheads="1"/>
          </p:cNvSpPr>
          <p:nvPr/>
        </p:nvSpPr>
        <p:spPr bwMode="auto">
          <a:xfrm>
            <a:off x="2362200" y="1066800"/>
            <a:ext cx="4445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0" i="1"/>
              <a:t>Thank you</a:t>
            </a:r>
          </a:p>
        </p:txBody>
      </p:sp>
    </p:spTree>
    <p:extLst>
      <p:ext uri="{BB962C8B-B14F-4D97-AF65-F5344CB8AC3E}">
        <p14:creationId xmlns:p14="http://schemas.microsoft.com/office/powerpoint/2010/main" val="58966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7E8F505-5D88-4A8A-AE17-4EA12F264E76}" type="slidenum">
              <a:rPr lang="en-US" sz="1400"/>
              <a:pPr eaLnBrk="1" hangingPunct="1"/>
              <a:t>7</a:t>
            </a:fld>
            <a:endParaRPr lang="en-US" sz="1400"/>
          </a:p>
        </p:txBody>
      </p:sp>
      <p:sp>
        <p:nvSpPr>
          <p:cNvPr id="5123" name="Text Box 2"/>
          <p:cNvSpPr txBox="1">
            <a:spLocks noChangeArrowheads="1"/>
          </p:cNvSpPr>
          <p:nvPr/>
        </p:nvSpPr>
        <p:spPr bwMode="auto">
          <a:xfrm>
            <a:off x="685800" y="609600"/>
            <a:ext cx="794067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cs typeface="Times New Roman" pitchFamily="18" charset="0"/>
              </a:rPr>
              <a:t>Register:  Use to store the digital input (let it remain a constant value) during the conversion period.</a:t>
            </a:r>
            <a:endParaRPr lang="en-GB" dirty="0">
              <a:cs typeface="Times New Roman" pitchFamily="18" charset="0"/>
            </a:endParaRPr>
          </a:p>
          <a:p>
            <a:pPr eaLnBrk="1" hangingPunct="1"/>
            <a:r>
              <a:rPr lang="en-US" dirty="0">
                <a:cs typeface="Times New Roman" pitchFamily="18" charset="0"/>
              </a:rPr>
              <a:t> </a:t>
            </a:r>
            <a:endParaRPr lang="en-GB" dirty="0">
              <a:cs typeface="Times New Roman" pitchFamily="18" charset="0"/>
            </a:endParaRPr>
          </a:p>
          <a:p>
            <a:pPr eaLnBrk="1" hangingPunct="1"/>
            <a:r>
              <a:rPr lang="en-US" dirty="0">
                <a:cs typeface="Times New Roman" pitchFamily="18" charset="0"/>
              </a:rPr>
              <a:t>Voltage: Similar to an ON/OFF switch.  It is ‘closed’ when the input is ‘1’.  It is ‘opened’ when the input is ‘0’.</a:t>
            </a:r>
            <a:endParaRPr lang="en-GB" dirty="0">
              <a:cs typeface="Times New Roman" pitchFamily="18" charset="0"/>
            </a:endParaRPr>
          </a:p>
          <a:p>
            <a:pPr eaLnBrk="1" hangingPunct="1"/>
            <a:r>
              <a:rPr lang="en-US" dirty="0">
                <a:cs typeface="Times New Roman" pitchFamily="18" charset="0"/>
              </a:rPr>
              <a:t> </a:t>
            </a:r>
            <a:endParaRPr lang="en-GB" dirty="0">
              <a:cs typeface="Times New Roman" pitchFamily="18" charset="0"/>
            </a:endParaRPr>
          </a:p>
          <a:p>
            <a:pPr eaLnBrk="1" hangingPunct="1"/>
            <a:r>
              <a:rPr lang="en-US" dirty="0">
                <a:cs typeface="Times New Roman" pitchFamily="18" charset="0"/>
              </a:rPr>
              <a:t>Resistive Summing Network: Summation of the voltages according to different weighting.</a:t>
            </a:r>
            <a:endParaRPr lang="en-GB" dirty="0">
              <a:cs typeface="Times New Roman" pitchFamily="18" charset="0"/>
            </a:endParaRPr>
          </a:p>
          <a:p>
            <a:pPr eaLnBrk="1" hangingPunct="1"/>
            <a:r>
              <a:rPr lang="en-US" dirty="0">
                <a:cs typeface="Times New Roman" pitchFamily="18" charset="0"/>
              </a:rPr>
              <a:t> </a:t>
            </a:r>
            <a:endParaRPr lang="en-GB" dirty="0">
              <a:cs typeface="Times New Roman" pitchFamily="18" charset="0"/>
            </a:endParaRPr>
          </a:p>
          <a:p>
            <a:pPr eaLnBrk="1" hangingPunct="1"/>
            <a:r>
              <a:rPr lang="en-US" dirty="0">
                <a:cs typeface="Times New Roman" pitchFamily="18" charset="0"/>
              </a:rPr>
              <a:t>Amplifier:  Amplification of the analog according to a pre-determined output voltage range.  For example, an operation amplifier</a:t>
            </a:r>
            <a:endParaRPr lang="en-GB" dirty="0">
              <a:cs typeface="Times New Roman" pitchFamily="18" charset="0"/>
            </a:endParaRPr>
          </a:p>
          <a:p>
            <a:pPr eaLnBrk="1" hangingPunct="1"/>
            <a:endParaRPr lang="en-US" dirty="0"/>
          </a:p>
        </p:txBody>
      </p:sp>
    </p:spTree>
    <p:extLst>
      <p:ext uri="{BB962C8B-B14F-4D97-AF65-F5344CB8AC3E}">
        <p14:creationId xmlns:p14="http://schemas.microsoft.com/office/powerpoint/2010/main" val="367571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7E9E9BB-C9D9-4566-8184-C0442A12C450}" type="slidenum">
              <a:rPr lang="en-US" sz="1400"/>
              <a:pPr eaLnBrk="1" hangingPunct="1"/>
              <a:t>8</a:t>
            </a:fld>
            <a:endParaRPr lang="en-US" sz="1400"/>
          </a:p>
        </p:txBody>
      </p:sp>
      <p:sp>
        <p:nvSpPr>
          <p:cNvPr id="6147" name="Text Box 2"/>
          <p:cNvSpPr txBox="1">
            <a:spLocks noChangeArrowheads="1"/>
          </p:cNvSpPr>
          <p:nvPr/>
        </p:nvSpPr>
        <p:spPr bwMode="auto">
          <a:xfrm>
            <a:off x="609600" y="1219200"/>
            <a:ext cx="79406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cs typeface="Times New Roman" pitchFamily="18" charset="0"/>
              </a:rPr>
              <a:t>The two most popular types of resistive summing networks are:</a:t>
            </a:r>
            <a:endParaRPr lang="en-GB" dirty="0">
              <a:cs typeface="Times New Roman" pitchFamily="18" charset="0"/>
            </a:endParaRPr>
          </a:p>
          <a:p>
            <a:pPr eaLnBrk="1" hangingPunct="1"/>
            <a:r>
              <a:rPr lang="en-US" dirty="0">
                <a:cs typeface="Times New Roman" pitchFamily="18" charset="0"/>
              </a:rPr>
              <a:t> </a:t>
            </a:r>
            <a:endParaRPr lang="en-GB" dirty="0">
              <a:cs typeface="Times New Roman" pitchFamily="18" charset="0"/>
            </a:endParaRPr>
          </a:p>
          <a:p>
            <a:pPr eaLnBrk="1" hangingPunct="1"/>
            <a:r>
              <a:rPr lang="en-US" dirty="0">
                <a:cs typeface="Times New Roman" pitchFamily="18" charset="0"/>
              </a:rPr>
              <a:t> </a:t>
            </a:r>
            <a:endParaRPr lang="en-GB" dirty="0">
              <a:cs typeface="Times New Roman" pitchFamily="18" charset="0"/>
            </a:endParaRPr>
          </a:p>
          <a:p>
            <a:pPr eaLnBrk="1" hangingPunct="1"/>
            <a:r>
              <a:rPr lang="en-US" dirty="0">
                <a:latin typeface="Symbol" pitchFamily="18" charset="2"/>
                <a:cs typeface="Times New Roman" pitchFamily="18" charset="0"/>
              </a:rPr>
              <a:t>·</a:t>
            </a:r>
            <a:r>
              <a:rPr lang="en-US" dirty="0">
                <a:cs typeface="Times New Roman" pitchFamily="18" charset="0"/>
              </a:rPr>
              <a:t>   Weighted binary resistance type, and</a:t>
            </a:r>
            <a:endParaRPr lang="en-GB" dirty="0">
              <a:cs typeface="Times New Roman" pitchFamily="18" charset="0"/>
            </a:endParaRPr>
          </a:p>
          <a:p>
            <a:pPr eaLnBrk="1" hangingPunct="1"/>
            <a:r>
              <a:rPr lang="en-US" dirty="0">
                <a:cs typeface="Times New Roman" pitchFamily="18" charset="0"/>
              </a:rPr>
              <a:t> </a:t>
            </a:r>
            <a:endParaRPr lang="en-GB" dirty="0">
              <a:cs typeface="Times New Roman" pitchFamily="18" charset="0"/>
            </a:endParaRPr>
          </a:p>
          <a:p>
            <a:pPr eaLnBrk="1" hangingPunct="1"/>
            <a:r>
              <a:rPr lang="en-US" dirty="0">
                <a:latin typeface="Symbol" pitchFamily="18" charset="2"/>
                <a:cs typeface="Times New Roman" pitchFamily="18" charset="0"/>
              </a:rPr>
              <a:t>·</a:t>
            </a:r>
            <a:r>
              <a:rPr lang="en-US" dirty="0">
                <a:cs typeface="Times New Roman" pitchFamily="18" charset="0"/>
              </a:rPr>
              <a:t>   Ladder resistance (R-2R) type</a:t>
            </a:r>
            <a:endParaRPr lang="en-GB" dirty="0">
              <a:cs typeface="Times New Roman" pitchFamily="18" charset="0"/>
            </a:endParaRPr>
          </a:p>
          <a:p>
            <a:pPr eaLnBrk="1" hangingPunct="1"/>
            <a:endParaRPr lang="en-US" dirty="0"/>
          </a:p>
        </p:txBody>
      </p:sp>
    </p:spTree>
    <p:extLst>
      <p:ext uri="{BB962C8B-B14F-4D97-AF65-F5344CB8AC3E}">
        <p14:creationId xmlns:p14="http://schemas.microsoft.com/office/powerpoint/2010/main" val="206602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22238"/>
            <a:ext cx="8686800" cy="1295400"/>
          </a:xfrm>
        </p:spPr>
        <p:txBody>
          <a:bodyPr>
            <a:normAutofit/>
          </a:bodyPr>
          <a:lstStyle/>
          <a:p>
            <a:pPr fontAlgn="auto">
              <a:spcAft>
                <a:spcPts val="0"/>
              </a:spcAft>
              <a:defRPr/>
            </a:pPr>
            <a:r>
              <a:rPr lang="en-US" sz="2400" dirty="0" smtClean="0">
                <a:latin typeface="Times New Roman" pitchFamily="18" charset="0"/>
                <a:cs typeface="Times New Roman" pitchFamily="18" charset="0"/>
              </a:rPr>
              <a:t>Just what does an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A/D converter DO?</a:t>
            </a:r>
          </a:p>
        </p:txBody>
      </p:sp>
      <p:sp>
        <p:nvSpPr>
          <p:cNvPr id="75779" name="Rectangle 3"/>
          <p:cNvSpPr>
            <a:spLocks noGrp="1" noChangeArrowheads="1"/>
          </p:cNvSpPr>
          <p:nvPr>
            <p:ph type="body" sz="half" idx="1"/>
          </p:nvPr>
        </p:nvSpPr>
        <p:spPr>
          <a:xfrm>
            <a:off x="457200" y="1868488"/>
            <a:ext cx="7847013" cy="595312"/>
          </a:xfrm>
        </p:spPr>
        <p:txBody>
          <a:bodyPr>
            <a:normAutofit/>
          </a:bodyPr>
          <a:lstStyle/>
          <a:p>
            <a:r>
              <a:rPr lang="en-US" sz="2400" smtClean="0">
                <a:latin typeface="Times New Roman" pitchFamily="18" charset="0"/>
                <a:cs typeface="Times New Roman" pitchFamily="18" charset="0"/>
              </a:rPr>
              <a:t>Converts analog signals into binary words</a:t>
            </a:r>
          </a:p>
          <a:p>
            <a:pPr>
              <a:buFont typeface="Wingdings" pitchFamily="2" charset="2"/>
              <a:buNone/>
            </a:pPr>
            <a:endParaRPr lang="en-US" sz="2400" smtClean="0">
              <a:latin typeface="Times New Roman" pitchFamily="18" charset="0"/>
              <a:cs typeface="Times New Roman" pitchFamily="18" charset="0"/>
            </a:endParaRPr>
          </a:p>
        </p:txBody>
      </p:sp>
      <p:pic>
        <p:nvPicPr>
          <p:cNvPr id="7578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62000" y="3130550"/>
            <a:ext cx="7848600" cy="2701925"/>
          </a:xfrm>
          <a:noFill/>
        </p:spPr>
      </p:pic>
    </p:spTree>
    <p:extLst>
      <p:ext uri="{BB962C8B-B14F-4D97-AF65-F5344CB8AC3E}">
        <p14:creationId xmlns:p14="http://schemas.microsoft.com/office/powerpoint/2010/main" val="968030271"/>
      </p:ext>
    </p:extLst>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85</TotalTime>
  <Words>2193</Words>
  <Application>Microsoft Office PowerPoint</Application>
  <PresentationFormat>On-screen Show (4:3)</PresentationFormat>
  <Paragraphs>407</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Trek</vt:lpstr>
      <vt:lpstr>PowerPoint Presentation</vt:lpstr>
      <vt:lpstr>UNIT-V A/D &amp; D/A CONVERTERS</vt:lpstr>
      <vt:lpstr>Analog Signals</vt:lpstr>
      <vt:lpstr>Examples of A/D Applications</vt:lpstr>
      <vt:lpstr>PowerPoint Presentation</vt:lpstr>
      <vt:lpstr>PowerPoint Presentation</vt:lpstr>
      <vt:lpstr>PowerPoint Presentation</vt:lpstr>
      <vt:lpstr>PowerPoint Presentation</vt:lpstr>
      <vt:lpstr>Just what does an  A/D converter DO?</vt:lpstr>
      <vt:lpstr>Analog  Digital Conversion  2-Step Process:</vt:lpstr>
      <vt:lpstr>Classification of ADCs </vt:lpstr>
      <vt:lpstr>PowerPoint Presentation</vt:lpstr>
      <vt:lpstr>PowerPoint Presentation</vt:lpstr>
      <vt:lpstr>PowerPoint Presentation</vt:lpstr>
      <vt:lpstr>D/A conversion can be as simple as a weighted resistor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Integrating type converters </vt:lpstr>
      <vt:lpstr> Sample and hold circuit</vt:lpstr>
      <vt:lpstr> Sample and hold 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Saraj</dc:creator>
  <cp:lastModifiedBy>RAJINIKANTH</cp:lastModifiedBy>
  <cp:revision>26</cp:revision>
  <dcterms:created xsi:type="dcterms:W3CDTF">2006-08-16T00:00:00Z</dcterms:created>
  <dcterms:modified xsi:type="dcterms:W3CDTF">2016-09-30T07:16:04Z</dcterms:modified>
</cp:coreProperties>
</file>