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3" r:id="rId7"/>
    <p:sldId id="264" r:id="rId8"/>
    <p:sldId id="265" r:id="rId9"/>
    <p:sldId id="266" r:id="rId10"/>
    <p:sldId id="269" r:id="rId11"/>
    <p:sldId id="270" r:id="rId12"/>
    <p:sldId id="271" r:id="rId13"/>
    <p:sldId id="267" r:id="rId14"/>
    <p:sldId id="268"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p:scale>
          <a:sx n="75" d="100"/>
          <a:sy n="75" d="100"/>
        </p:scale>
        <p:origin x="249" y="2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solidFill>
                  <a:schemeClr val="tx1"/>
                </a:solidFill>
                <a:latin typeface="Arial Black" panose="020B0A04020102020204" pitchFamily="34" charset="0"/>
              </a:rPr>
              <a:t>PROJECT</a:t>
            </a:r>
            <a:r>
              <a:rPr lang="en-US" sz="2800" dirty="0" smtClean="0">
                <a:latin typeface="Arial Black" panose="020B0A04020102020204" pitchFamily="34" charset="0"/>
              </a:rPr>
              <a:t> : BIG DATA ANALYSIS WITH IBM CLOUD DATABASES</a:t>
            </a:r>
            <a:endParaRPr lang="en-IN" sz="2800" dirty="0">
              <a:latin typeface="Arial Black" panose="020B0A04020102020204" pitchFamily="34" charset="0"/>
            </a:endParaRPr>
          </a:p>
        </p:txBody>
      </p:sp>
      <p:sp>
        <p:nvSpPr>
          <p:cNvPr id="3" name="Subtitle 2"/>
          <p:cNvSpPr>
            <a:spLocks noGrp="1"/>
          </p:cNvSpPr>
          <p:nvPr>
            <p:ph type="subTitle" idx="1"/>
          </p:nvPr>
        </p:nvSpPr>
        <p:spPr/>
        <p:txBody>
          <a:bodyPr/>
          <a:lstStyle/>
          <a:p>
            <a:r>
              <a:rPr lang="en-US" smtClean="0">
                <a:latin typeface="Arial Black" panose="020B0A04020102020204" pitchFamily="34" charset="0"/>
              </a:rPr>
              <a:t>SUBMITTED BY: </a:t>
            </a:r>
            <a:endParaRPr lang="en-US" dirty="0" smtClean="0">
              <a:latin typeface="Arial Black" panose="020B0A04020102020204" pitchFamily="34" charset="0"/>
            </a:endParaRPr>
          </a:p>
          <a:p>
            <a:r>
              <a:rPr lang="en-US" dirty="0" smtClean="0">
                <a:latin typeface="Arial Black" panose="020B0A04020102020204" pitchFamily="34" charset="0"/>
              </a:rPr>
              <a:t>RAMJI M</a:t>
            </a:r>
            <a:endParaRPr lang="en-IN" dirty="0">
              <a:latin typeface="Arial Black" panose="020B0A04020102020204" pitchFamily="34" charset="0"/>
            </a:endParaRPr>
          </a:p>
        </p:txBody>
      </p:sp>
    </p:spTree>
    <p:extLst>
      <p:ext uri="{BB962C8B-B14F-4D97-AF65-F5344CB8AC3E}">
        <p14:creationId xmlns:p14="http://schemas.microsoft.com/office/powerpoint/2010/main" val="1509882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57150"/>
            <a:ext cx="8797752" cy="438150"/>
          </a:xfrm>
        </p:spPr>
        <p:txBody>
          <a:bodyPr>
            <a:normAutofit fontScale="90000"/>
          </a:bodyPr>
          <a:lstStyle/>
          <a:p>
            <a:r>
              <a:rPr lang="en-US" dirty="0" smtClean="0"/>
              <a:t>CODE:</a:t>
            </a:r>
            <a:br>
              <a:rPr lang="en-US" dirty="0" smtClean="0"/>
            </a:br>
            <a:endParaRPr lang="en-IN" dirty="0"/>
          </a:p>
        </p:txBody>
      </p:sp>
      <p:sp>
        <p:nvSpPr>
          <p:cNvPr id="3" name="Content Placeholder 2"/>
          <p:cNvSpPr>
            <a:spLocks noGrp="1"/>
          </p:cNvSpPr>
          <p:nvPr>
            <p:ph idx="1"/>
          </p:nvPr>
        </p:nvSpPr>
        <p:spPr>
          <a:xfrm>
            <a:off x="476250" y="825500"/>
            <a:ext cx="9042400" cy="5886450"/>
          </a:xfrm>
        </p:spPr>
        <p:txBody>
          <a:bodyPr>
            <a:normAutofit fontScale="62500" lnSpcReduction="20000"/>
          </a:bodyPr>
          <a:lstStyle/>
          <a:p>
            <a:pPr marL="0" indent="0">
              <a:buNone/>
            </a:pPr>
            <a:r>
              <a:rPr lang="en-IN" dirty="0"/>
              <a:t>import </a:t>
            </a:r>
            <a:r>
              <a:rPr lang="en-IN" dirty="0" err="1"/>
              <a:t>matplotlib.pyplot</a:t>
            </a:r>
            <a:r>
              <a:rPr lang="en-IN" dirty="0"/>
              <a:t> as </a:t>
            </a:r>
            <a:r>
              <a:rPr lang="en-IN" dirty="0" err="1"/>
              <a:t>plt</a:t>
            </a:r>
            <a:endParaRPr lang="en-IN" dirty="0"/>
          </a:p>
          <a:p>
            <a:pPr marL="0" indent="0">
              <a:buNone/>
            </a:pPr>
            <a:r>
              <a:rPr lang="en-IN" dirty="0"/>
              <a:t>import </a:t>
            </a:r>
            <a:r>
              <a:rPr lang="en-IN" dirty="0" err="1"/>
              <a:t>ibm_db</a:t>
            </a:r>
            <a:endParaRPr lang="en-IN" dirty="0"/>
          </a:p>
          <a:p>
            <a:pPr marL="0" indent="0">
              <a:buNone/>
            </a:pPr>
            <a:r>
              <a:rPr lang="en-IN" dirty="0"/>
              <a:t># Connect to the IBM Cloud </a:t>
            </a:r>
            <a:r>
              <a:rPr lang="en-IN" dirty="0" err="1"/>
              <a:t>Databaseconn</a:t>
            </a:r>
            <a:r>
              <a:rPr lang="en-IN" dirty="0"/>
              <a:t> = </a:t>
            </a:r>
            <a:r>
              <a:rPr lang="en-IN" dirty="0" err="1"/>
              <a:t>ibm_db.connect</a:t>
            </a:r>
            <a:r>
              <a:rPr lang="en-IN" dirty="0"/>
              <a:t>("DATABASE=</a:t>
            </a:r>
            <a:r>
              <a:rPr lang="en-IN" dirty="0" err="1"/>
              <a:t>your_database_name;HOSTNAME</a:t>
            </a:r>
            <a:r>
              <a:rPr lang="en-IN" dirty="0"/>
              <a:t>=</a:t>
            </a:r>
            <a:r>
              <a:rPr lang="en-IN" dirty="0" err="1"/>
              <a:t>your_hostname;PORT</a:t>
            </a:r>
            <a:r>
              <a:rPr lang="en-IN" dirty="0"/>
              <a:t>=</a:t>
            </a:r>
            <a:r>
              <a:rPr lang="en-IN" dirty="0" err="1"/>
              <a:t>your_port;PROTOCOL</a:t>
            </a:r>
            <a:r>
              <a:rPr lang="en-IN" dirty="0"/>
              <a:t>=TCPIP;UID=</a:t>
            </a:r>
            <a:r>
              <a:rPr lang="en-IN" dirty="0" err="1"/>
              <a:t>your_username;PWD</a:t>
            </a:r>
            <a:r>
              <a:rPr lang="en-IN" dirty="0"/>
              <a:t>=</a:t>
            </a:r>
            <a:r>
              <a:rPr lang="en-IN" dirty="0" err="1"/>
              <a:t>your_password</a:t>
            </a:r>
            <a:r>
              <a:rPr lang="en-IN" dirty="0"/>
              <a:t>;", "")</a:t>
            </a:r>
          </a:p>
          <a:p>
            <a:pPr marL="0" indent="0">
              <a:buNone/>
            </a:pPr>
            <a:r>
              <a:rPr lang="en-IN" dirty="0"/>
              <a:t># Execute SQL query to retrieve data</a:t>
            </a:r>
          </a:p>
          <a:p>
            <a:pPr marL="0" indent="0">
              <a:buNone/>
            </a:pPr>
            <a:r>
              <a:rPr lang="en-IN" dirty="0" err="1"/>
              <a:t>stmt</a:t>
            </a:r>
            <a:r>
              <a:rPr lang="en-IN" dirty="0"/>
              <a:t> = </a:t>
            </a:r>
            <a:r>
              <a:rPr lang="en-IN" dirty="0" err="1"/>
              <a:t>ibm_db.exec_immediate</a:t>
            </a:r>
            <a:r>
              <a:rPr lang="en-IN" dirty="0"/>
              <a:t>(conn, "SELECT *</a:t>
            </a:r>
          </a:p>
          <a:p>
            <a:pPr marL="0" indent="0">
              <a:buNone/>
            </a:pPr>
            <a:r>
              <a:rPr lang="en-IN" dirty="0"/>
              <a:t> FROM </a:t>
            </a:r>
            <a:r>
              <a:rPr lang="en-IN" dirty="0" err="1"/>
              <a:t>your_table_name</a:t>
            </a:r>
            <a:r>
              <a:rPr lang="en-IN" dirty="0"/>
              <a:t>")</a:t>
            </a:r>
          </a:p>
          <a:p>
            <a:pPr marL="0" indent="0">
              <a:buNone/>
            </a:pPr>
            <a:r>
              <a:rPr lang="en-IN" dirty="0"/>
              <a:t># Fetch all the rows from the result </a:t>
            </a:r>
          </a:p>
          <a:p>
            <a:pPr marL="0" indent="0">
              <a:buNone/>
            </a:pPr>
            <a:r>
              <a:rPr lang="en-IN" dirty="0" err="1"/>
              <a:t>setrows</a:t>
            </a:r>
            <a:r>
              <a:rPr lang="en-IN" dirty="0"/>
              <a:t> = </a:t>
            </a:r>
            <a:r>
              <a:rPr lang="en-IN" dirty="0" err="1"/>
              <a:t>ibm_db.fetch_both</a:t>
            </a:r>
            <a:r>
              <a:rPr lang="en-IN" dirty="0"/>
              <a:t>(</a:t>
            </a:r>
            <a:r>
              <a:rPr lang="en-IN" dirty="0" err="1"/>
              <a:t>stmt</a:t>
            </a:r>
            <a:r>
              <a:rPr lang="en-IN" dirty="0"/>
              <a:t>)</a:t>
            </a:r>
          </a:p>
          <a:p>
            <a:pPr marL="0" indent="0">
              <a:buNone/>
            </a:pPr>
            <a:r>
              <a:rPr lang="en-IN" dirty="0"/>
              <a:t># Extract the data from the rows</a:t>
            </a:r>
          </a:p>
          <a:p>
            <a:pPr marL="0" indent="0">
              <a:buNone/>
            </a:pPr>
            <a:r>
              <a:rPr lang="en-IN" dirty="0"/>
              <a:t>x = []</a:t>
            </a:r>
          </a:p>
          <a:p>
            <a:pPr marL="0" indent="0">
              <a:buNone/>
            </a:pPr>
            <a:r>
              <a:rPr lang="en-IN" dirty="0"/>
              <a:t>y = []for row in rows: </a:t>
            </a:r>
          </a:p>
          <a:p>
            <a:pPr marL="0" indent="0">
              <a:buNone/>
            </a:pPr>
            <a:r>
              <a:rPr lang="en-IN" dirty="0"/>
              <a:t>     </a:t>
            </a:r>
            <a:r>
              <a:rPr lang="en-IN" dirty="0" err="1"/>
              <a:t>x.append</a:t>
            </a:r>
            <a:r>
              <a:rPr lang="en-IN" dirty="0"/>
              <a:t>(row[0])   </a:t>
            </a:r>
          </a:p>
          <a:p>
            <a:pPr marL="0" indent="0">
              <a:buNone/>
            </a:pPr>
            <a:r>
              <a:rPr lang="en-IN" dirty="0"/>
              <a:t>     </a:t>
            </a:r>
            <a:r>
              <a:rPr lang="en-IN" dirty="0" err="1"/>
              <a:t>y.append</a:t>
            </a:r>
            <a:r>
              <a:rPr lang="en-IN" dirty="0"/>
              <a:t>(row[1])</a:t>
            </a:r>
          </a:p>
          <a:p>
            <a:pPr marL="0" indent="0">
              <a:buNone/>
            </a:pPr>
            <a:r>
              <a:rPr lang="en-IN" dirty="0"/>
              <a:t># Plot the data</a:t>
            </a:r>
          </a:p>
          <a:p>
            <a:pPr marL="0" indent="0">
              <a:buNone/>
            </a:pPr>
            <a:r>
              <a:rPr lang="en-IN" dirty="0" err="1"/>
              <a:t>plt.plot</a:t>
            </a:r>
            <a:r>
              <a:rPr lang="en-IN" dirty="0"/>
              <a:t>(x, y)</a:t>
            </a:r>
          </a:p>
          <a:p>
            <a:pPr marL="0" indent="0">
              <a:buNone/>
            </a:pPr>
            <a:r>
              <a:rPr lang="en-IN" dirty="0" err="1"/>
              <a:t>plt.xlabel</a:t>
            </a:r>
            <a:r>
              <a:rPr lang="en-IN" dirty="0"/>
              <a:t>('X-axis')</a:t>
            </a:r>
          </a:p>
          <a:p>
            <a:pPr marL="0" indent="0">
              <a:buNone/>
            </a:pPr>
            <a:r>
              <a:rPr lang="en-IN" dirty="0" err="1"/>
              <a:t>plt.ylabel</a:t>
            </a:r>
            <a:r>
              <a:rPr lang="en-IN" dirty="0"/>
              <a:t>('Y-axis')</a:t>
            </a:r>
          </a:p>
          <a:p>
            <a:pPr marL="0" indent="0">
              <a:buNone/>
            </a:pPr>
            <a:r>
              <a:rPr lang="en-IN" dirty="0" err="1"/>
              <a:t>plt.title</a:t>
            </a:r>
            <a:r>
              <a:rPr lang="en-IN" dirty="0"/>
              <a:t>('Data Analysis')</a:t>
            </a:r>
          </a:p>
          <a:p>
            <a:pPr marL="0" indent="0">
              <a:buNone/>
            </a:pPr>
            <a:r>
              <a:rPr lang="en-IN" dirty="0" err="1"/>
              <a:t>plt.show</a:t>
            </a:r>
            <a:r>
              <a:rPr lang="en-IN" dirty="0"/>
              <a:t>(</a:t>
            </a:r>
          </a:p>
          <a:p>
            <a:pPr marL="0" indent="0">
              <a:buNone/>
            </a:pPr>
            <a:r>
              <a:rPr lang="en-IN" dirty="0"/>
              <a:t>)# Close the database connection</a:t>
            </a:r>
          </a:p>
          <a:p>
            <a:pPr marL="0" indent="0">
              <a:buNone/>
            </a:pPr>
            <a:r>
              <a:rPr lang="en-IN" dirty="0" err="1"/>
              <a:t>ibm_db.close</a:t>
            </a:r>
            <a:r>
              <a:rPr lang="en-IN" dirty="0"/>
              <a:t>(conn)</a:t>
            </a:r>
          </a:p>
          <a:p>
            <a:endParaRPr lang="en-IN" dirty="0"/>
          </a:p>
        </p:txBody>
      </p:sp>
    </p:spTree>
    <p:extLst>
      <p:ext uri="{BB962C8B-B14F-4D97-AF65-F5344CB8AC3E}">
        <p14:creationId xmlns:p14="http://schemas.microsoft.com/office/powerpoint/2010/main" val="166842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ANALYSIS TECHNIQUES</a:t>
            </a:r>
            <a:endParaRPr lang="en-IN" dirty="0"/>
          </a:p>
        </p:txBody>
      </p:sp>
      <p:sp>
        <p:nvSpPr>
          <p:cNvPr id="3" name="Content Placeholder 2"/>
          <p:cNvSpPr>
            <a:spLocks noGrp="1"/>
          </p:cNvSpPr>
          <p:nvPr>
            <p:ph idx="1"/>
          </p:nvPr>
        </p:nvSpPr>
        <p:spPr/>
        <p:txBody>
          <a:bodyPr>
            <a:normAutofit lnSpcReduction="10000"/>
          </a:bodyPr>
          <a:lstStyle/>
          <a:p>
            <a:r>
              <a:rPr lang="en-US" dirty="0"/>
              <a:t>To perform advanced analysis on big data, we can leverage various techniques depending on the nature of the dataset and the objectives of the analysis. Some of the commonly used techniques include:</a:t>
            </a:r>
          </a:p>
          <a:p>
            <a:r>
              <a:rPr lang="en-US" dirty="0">
                <a:latin typeface="Arial Black" panose="020B0A04020102020204" pitchFamily="34" charset="0"/>
              </a:rPr>
              <a:t>Machine Learning Algorithms: </a:t>
            </a:r>
            <a:r>
              <a:rPr lang="en-US" dirty="0"/>
              <a:t>Machine learning algorithms can be used to uncover patterns, make predictions, and gain insights from large datasets. Python provides several powerful libraries, such as </a:t>
            </a:r>
            <a:r>
              <a:rPr lang="en-US" dirty="0" err="1"/>
              <a:t>scikit</a:t>
            </a:r>
            <a:r>
              <a:rPr lang="en-US" dirty="0"/>
              <a:t>-learn, </a:t>
            </a:r>
            <a:r>
              <a:rPr lang="en-US" dirty="0" err="1"/>
              <a:t>TensorFlow</a:t>
            </a:r>
            <a:r>
              <a:rPr lang="en-US" dirty="0"/>
              <a:t>, and </a:t>
            </a:r>
            <a:r>
              <a:rPr lang="en-US" dirty="0" err="1"/>
              <a:t>PyTorch</a:t>
            </a:r>
            <a:r>
              <a:rPr lang="en-US" dirty="0"/>
              <a:t>, that offer a wide range of machine learning algorithms for classification, regression, clustering, and more.</a:t>
            </a:r>
          </a:p>
          <a:p>
            <a:r>
              <a:rPr lang="en-US" dirty="0">
                <a:latin typeface="Arial Black" panose="020B0A04020102020204" pitchFamily="34" charset="0"/>
              </a:rPr>
              <a:t>Time Series Analysis </a:t>
            </a:r>
            <a:r>
              <a:rPr lang="en-US" dirty="0"/>
              <a:t>Time series analysis is used to analyze data points collected over time. It helps identify trends, seasonality, and patterns in the data. Python libraries like Pandas and </a:t>
            </a:r>
            <a:r>
              <a:rPr lang="en-US" dirty="0" err="1"/>
              <a:t>Statsmodels</a:t>
            </a:r>
            <a:r>
              <a:rPr lang="en-US" dirty="0"/>
              <a:t> provide functions and methods to perform time series analysis, including forecasting, anomaly detection, and decomposition.</a:t>
            </a:r>
          </a:p>
          <a:p>
            <a:endParaRPr lang="en-IN" dirty="0"/>
          </a:p>
          <a:p>
            <a:endParaRPr lang="en-IN" dirty="0"/>
          </a:p>
        </p:txBody>
      </p:sp>
    </p:spTree>
    <p:extLst>
      <p:ext uri="{BB962C8B-B14F-4D97-AF65-F5344CB8AC3E}">
        <p14:creationId xmlns:p14="http://schemas.microsoft.com/office/powerpoint/2010/main" val="287213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ANALYSIS RESULT:</a:t>
            </a:r>
            <a:endParaRPr lang="en-IN" dirty="0"/>
          </a:p>
        </p:txBody>
      </p:sp>
      <p:sp>
        <p:nvSpPr>
          <p:cNvPr id="3" name="Content Placeholder 2"/>
          <p:cNvSpPr>
            <a:spLocks noGrp="1"/>
          </p:cNvSpPr>
          <p:nvPr>
            <p:ph idx="1"/>
          </p:nvPr>
        </p:nvSpPr>
        <p:spPr/>
        <p:txBody>
          <a:bodyPr>
            <a:normAutofit fontScale="92500" lnSpcReduction="20000"/>
          </a:bodyPr>
          <a:lstStyle/>
          <a:p>
            <a:r>
              <a:rPr lang="en-US" dirty="0" err="1">
                <a:latin typeface="Arial Black" panose="020B0A04020102020204" pitchFamily="34" charset="0"/>
              </a:rPr>
              <a:t>Matplotlib</a:t>
            </a:r>
            <a:r>
              <a:rPr lang="en-US" dirty="0" err="1"/>
              <a:t>:Matplotlib</a:t>
            </a:r>
            <a:r>
              <a:rPr lang="en-US" dirty="0"/>
              <a:t> is a widely used plotting library in Python. It provides a flexible and comprehensive set of functions for creating various types of plots, including line plots, scatter plots, bar plots, histograms, and more. </a:t>
            </a:r>
            <a:r>
              <a:rPr lang="en-US" dirty="0" err="1"/>
              <a:t>Matplotlib</a:t>
            </a:r>
            <a:r>
              <a:rPr lang="en-US" dirty="0"/>
              <a:t> allows customization of every aspect of the plot, making it suitable for creating publication-quality visualizations.</a:t>
            </a:r>
          </a:p>
          <a:p>
            <a:r>
              <a:rPr lang="en-US" dirty="0" err="1">
                <a:latin typeface="Arial Black" panose="020B0A04020102020204" pitchFamily="34" charset="0"/>
              </a:rPr>
              <a:t>Plotly</a:t>
            </a:r>
            <a:r>
              <a:rPr lang="en-US" dirty="0">
                <a:latin typeface="Arial Black" panose="020B0A04020102020204" pitchFamily="34" charset="0"/>
              </a:rPr>
              <a:t>:</a:t>
            </a:r>
            <a:r>
              <a:rPr lang="en-US" dirty="0"/>
              <a:t>  </a:t>
            </a:r>
            <a:r>
              <a:rPr lang="en-US" dirty="0" err="1"/>
              <a:t>Plotly</a:t>
            </a:r>
            <a:r>
              <a:rPr lang="en-US" dirty="0"/>
              <a:t> is a powerful library for creating interactive and dynamic visualizations. It offers a wide range of chart types, including scatter plots, bar charts, pie charts, and 3D plots. </a:t>
            </a:r>
            <a:r>
              <a:rPr lang="en-US" dirty="0" err="1"/>
              <a:t>Plotly</a:t>
            </a:r>
            <a:r>
              <a:rPr lang="en-US" dirty="0"/>
              <a:t> visualizations can be embedded in web applications or shared online, allowing for easy collaboration and sharing of analysis results.</a:t>
            </a:r>
          </a:p>
          <a:p>
            <a:r>
              <a:rPr lang="en-US" dirty="0">
                <a:latin typeface="Arial Black" panose="020B0A04020102020204" pitchFamily="34" charset="0"/>
              </a:rPr>
              <a:t>BM Watson Studio:  </a:t>
            </a:r>
            <a:r>
              <a:rPr lang="en-US" dirty="0"/>
              <a:t>IBM Watson Studio is a cloud-based platform that provides a suite of tools for data analysis and visualization. It offers a drag-and-drop interface for creating visualizations, making it accessible to users with varying levels of programming experience. Watson Studio also integrates with other IBM services, such as Watson Machine Learning, for seamless end-to-end data analysis workflows.</a:t>
            </a:r>
            <a:endParaRPr lang="en-IN" dirty="0"/>
          </a:p>
          <a:p>
            <a:endParaRPr lang="en-IN" dirty="0"/>
          </a:p>
        </p:txBody>
      </p:sp>
    </p:spTree>
    <p:extLst>
      <p:ext uri="{BB962C8B-B14F-4D97-AF65-F5344CB8AC3E}">
        <p14:creationId xmlns:p14="http://schemas.microsoft.com/office/powerpoint/2010/main" val="1972420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a:t>
            </a:r>
            <a:endParaRPr lang="en-IN" dirty="0"/>
          </a:p>
        </p:txBody>
      </p:sp>
      <p:sp>
        <p:nvSpPr>
          <p:cNvPr id="3" name="Content Placeholder 2"/>
          <p:cNvSpPr>
            <a:spLocks noGrp="1"/>
          </p:cNvSpPr>
          <p:nvPr>
            <p:ph idx="1"/>
          </p:nvPr>
        </p:nvSpPr>
        <p:spPr/>
        <p:txBody>
          <a:bodyPr/>
          <a:lstStyle/>
          <a:p>
            <a:r>
              <a:rPr lang="en-US" dirty="0"/>
              <a:t>- *</a:t>
            </a:r>
            <a:r>
              <a:rPr lang="en-US" dirty="0">
                <a:latin typeface="Arial Black" panose="020B0A04020102020204" pitchFamily="34" charset="0"/>
              </a:rPr>
              <a:t>Robust Data Handling</a:t>
            </a:r>
            <a:r>
              <a:rPr lang="en-US" dirty="0"/>
              <a:t>:* IBM Cloud Databases provide a robust and scalable infrastructure for storing and retrieving large datasets, ensuring reliable data management</a:t>
            </a:r>
            <a:r>
              <a:rPr lang="en-US" dirty="0" smtClean="0"/>
              <a:t>.</a:t>
            </a:r>
          </a:p>
          <a:p>
            <a:r>
              <a:rPr lang="en-US" dirty="0" smtClean="0"/>
              <a:t>- </a:t>
            </a:r>
            <a:r>
              <a:rPr lang="en-US" dirty="0">
                <a:latin typeface="Arial Black" panose="020B0A04020102020204" pitchFamily="34" charset="0"/>
              </a:rPr>
              <a:t>*Diverse Application</a:t>
            </a:r>
            <a:r>
              <a:rPr lang="en-US" dirty="0"/>
              <a:t>:* The project's versatility allows for its application across a multitude of domains, from environmental sciences to market research, enabling participants to explore their areas of interest</a:t>
            </a:r>
            <a:r>
              <a:rPr lang="en-US" dirty="0" smtClean="0"/>
              <a:t>.</a:t>
            </a:r>
          </a:p>
          <a:p>
            <a:r>
              <a:rPr lang="en-US" dirty="0" smtClean="0"/>
              <a:t>- </a:t>
            </a:r>
            <a:r>
              <a:rPr lang="en-US" dirty="0"/>
              <a:t>*</a:t>
            </a:r>
            <a:r>
              <a:rPr lang="en-US" dirty="0">
                <a:latin typeface="Arial Black" panose="020B0A04020102020204" pitchFamily="34" charset="0"/>
              </a:rPr>
              <a:t>Empowerment for Decision-Making</a:t>
            </a:r>
            <a:r>
              <a:rPr lang="en-US" dirty="0"/>
              <a:t>:* By transforming raw data into actionable intelligence, participants are equipped to make informed decisions, driving innovation and problem-solving.</a:t>
            </a:r>
            <a:endParaRPr lang="en-IN" dirty="0"/>
          </a:p>
        </p:txBody>
      </p:sp>
    </p:spTree>
    <p:extLst>
      <p:ext uri="{BB962C8B-B14F-4D97-AF65-F5344CB8AC3E}">
        <p14:creationId xmlns:p14="http://schemas.microsoft.com/office/powerpoint/2010/main" val="1646005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IN" dirty="0"/>
          </a:p>
        </p:txBody>
      </p:sp>
      <p:sp>
        <p:nvSpPr>
          <p:cNvPr id="3" name="Content Placeholder 2"/>
          <p:cNvSpPr>
            <a:spLocks noGrp="1"/>
          </p:cNvSpPr>
          <p:nvPr>
            <p:ph idx="1"/>
          </p:nvPr>
        </p:nvSpPr>
        <p:spPr/>
        <p:txBody>
          <a:bodyPr/>
          <a:lstStyle/>
          <a:p>
            <a:r>
              <a:rPr lang="en-US" dirty="0"/>
              <a:t>- *</a:t>
            </a:r>
            <a:r>
              <a:rPr lang="en-US" dirty="0">
                <a:latin typeface="Arial Black" panose="020B0A04020102020204" pitchFamily="34" charset="0"/>
              </a:rPr>
              <a:t>Cloud Dependency</a:t>
            </a:r>
            <a:r>
              <a:rPr lang="en-US" dirty="0"/>
              <a:t>:* The project relies on the availability and stability of cloud services, which may be subject to occasional downtimes or connectivity issues</a:t>
            </a:r>
            <a:r>
              <a:rPr lang="en-US" dirty="0" smtClean="0"/>
              <a:t>.</a:t>
            </a:r>
          </a:p>
          <a:p>
            <a:r>
              <a:rPr lang="en-US" dirty="0" smtClean="0"/>
              <a:t>- </a:t>
            </a:r>
            <a:r>
              <a:rPr lang="en-US" dirty="0">
                <a:latin typeface="Arial Black" panose="020B0A04020102020204" pitchFamily="34" charset="0"/>
              </a:rPr>
              <a:t>*Learning Curve</a:t>
            </a:r>
            <a:r>
              <a:rPr lang="en-US" dirty="0"/>
              <a:t>:* Participants may require a foundational understanding of databases and SQL, potentially posing a challenge for those new to these concepts.</a:t>
            </a:r>
            <a:endParaRPr lang="en-IN" dirty="0"/>
          </a:p>
        </p:txBody>
      </p:sp>
    </p:spTree>
    <p:extLst>
      <p:ext uri="{BB962C8B-B14F-4D97-AF65-F5344CB8AC3E}">
        <p14:creationId xmlns:p14="http://schemas.microsoft.com/office/powerpoint/2010/main" val="779803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The "Dive into Big Data Analysis with IBM Cloud Databases" project has provided participants with a hands-on experience in harnessing the potential of IBM Cloud Databases for analyzing vast datasets. Through this journey, participants have learned to extract valuable insights from diverse data sources, enabling them to uncover trends and patterns with real-world significance. Additionally, the project has equipped participants with the skills to visualize and communicate their findings effectively. By engaging with this technology, participants have taken the first step towards becoming proficient in the realm of big data analysis, opening doors to a world of endless possibilities for data-driven exploration and decision-making</a:t>
            </a:r>
            <a:r>
              <a:rPr lang="en-US" dirty="0"/>
              <a:t>.</a:t>
            </a:r>
            <a:endParaRPr lang="en-IN" dirty="0"/>
          </a:p>
        </p:txBody>
      </p:sp>
    </p:spTree>
    <p:extLst>
      <p:ext uri="{BB962C8B-B14F-4D97-AF65-F5344CB8AC3E}">
        <p14:creationId xmlns:p14="http://schemas.microsoft.com/office/powerpoint/2010/main" val="279000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In today's data-driven world, harnessing the power of big data is paramount for informed decision-making and gaining a competitive edge. The project "Dive into Big Data Analysis with IBM Cloud Databases" is a comprehensive exploration of how IBM Cloud Databases can be utilized as a robust platform for analyzing vast datasets. By tapping into this cutting-edge technology, we aim to unlock hidden insights spanning a multitude of domains, from climate trends to intricate social patterns. This project endeavors to empower individuals and organizations alike to extract meaningful intelligence from the wealth of data available in the digital landscape.</a:t>
            </a:r>
            <a:endParaRPr lang="en-IN" dirty="0">
              <a:latin typeface="Arial Black" panose="020B0A04020102020204" pitchFamily="34" charset="0"/>
            </a:endParaRPr>
          </a:p>
        </p:txBody>
      </p:sp>
    </p:spTree>
    <p:extLst>
      <p:ext uri="{BB962C8B-B14F-4D97-AF65-F5344CB8AC3E}">
        <p14:creationId xmlns:p14="http://schemas.microsoft.com/office/powerpoint/2010/main" val="207031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This project is designed to provide hands-on experience in leveraging IBM Cloud Databases for big data analysis. Participants will learn to work with large-scale datasets, gaining proficiency in data manipulation, extraction, and interpretation. Through a series of guided exercises, we will uncover valuable insights, shedding light on trends and patterns crucial for informed decision-making. Furthermore, participants will develop skills in data visualization, enabling them to communicate their findings effectively. By the end of this project, participants will be equipped with the knowledge and skills to embark on their own data-driven adventures, exploring the limitless potential of big data.</a:t>
            </a:r>
            <a:endParaRPr lang="en-IN" dirty="0">
              <a:latin typeface="Arial Black" panose="020B0A04020102020204" pitchFamily="34" charset="0"/>
            </a:endParaRPr>
          </a:p>
        </p:txBody>
      </p:sp>
    </p:spTree>
    <p:extLst>
      <p:ext uri="{BB962C8B-B14F-4D97-AF65-F5344CB8AC3E}">
        <p14:creationId xmlns:p14="http://schemas.microsoft.com/office/powerpoint/2010/main" val="189352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IN" dirty="0"/>
          </a:p>
        </p:txBody>
      </p:sp>
      <p:sp>
        <p:nvSpPr>
          <p:cNvPr id="3" name="Content Placeholder 2"/>
          <p:cNvSpPr>
            <a:spLocks noGrp="1"/>
          </p:cNvSpPr>
          <p:nvPr>
            <p:ph idx="1"/>
          </p:nvPr>
        </p:nvSpPr>
        <p:spPr/>
        <p:txBody>
          <a:bodyPr>
            <a:normAutofit/>
          </a:bodyPr>
          <a:lstStyle/>
          <a:p>
            <a:r>
              <a:rPr lang="en-IN" sz="2000" dirty="0"/>
              <a:t>Tools</a:t>
            </a:r>
            <a:r>
              <a:rPr lang="en-IN" sz="2000" dirty="0" smtClean="0"/>
              <a:t>:  </a:t>
            </a:r>
            <a:r>
              <a:rPr lang="en-IN" sz="2000" dirty="0"/>
              <a:t>- IBM Cloud Account  - IBM Cloud Databases Service- </a:t>
            </a:r>
            <a:endParaRPr lang="en-IN" sz="2000" dirty="0" smtClean="0"/>
          </a:p>
          <a:p>
            <a:r>
              <a:rPr lang="en-IN" sz="2000" dirty="0" smtClean="0"/>
              <a:t>Sensor: </a:t>
            </a:r>
            <a:r>
              <a:rPr lang="en-IN" sz="2000" dirty="0"/>
              <a:t>- Depending on the specific data being </a:t>
            </a:r>
            <a:r>
              <a:rPr lang="en-IN" sz="2000" dirty="0" err="1"/>
              <a:t>analyzed</a:t>
            </a:r>
            <a:r>
              <a:rPr lang="en-IN" sz="2000" dirty="0"/>
              <a:t>, relevant sensors may be required. For instance, climate data might necessitate temperature and humidity sensors.- </a:t>
            </a:r>
            <a:endParaRPr lang="en-IN" sz="2000" dirty="0" smtClean="0"/>
          </a:p>
          <a:p>
            <a:r>
              <a:rPr lang="en-IN" sz="2000" dirty="0" smtClean="0"/>
              <a:t>Software:- </a:t>
            </a:r>
            <a:r>
              <a:rPr lang="en-IN" sz="2000" dirty="0"/>
              <a:t>SQL Interface (for database querying and manipulation)  - Data Visualization Software (e.g., Tableau, Power BI)</a:t>
            </a:r>
          </a:p>
        </p:txBody>
      </p:sp>
    </p:spTree>
    <p:extLst>
      <p:ext uri="{BB962C8B-B14F-4D97-AF65-F5344CB8AC3E}">
        <p14:creationId xmlns:p14="http://schemas.microsoft.com/office/powerpoint/2010/main" val="83598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architecture of the "Dive into Big Data Analysis with IBM Cloud Databases" project is structured around a cloud-based paradigm. It leverages IBM Cloud Databases as the foundational data storage and retrieval system. Participants interact with the databases through SQL queries, facilitating seamless extraction of insights. Additionally, data visualization tools are integrated to enhance the interpretability and communicative power of the analyses. Depending on the specific domain, relevant sensors may be incorporated to collect real-time data, which is then fed into the database for processing. This modular and scalable architecture ensures adaptability across a wide spectrum of data analysis </a:t>
            </a:r>
            <a:r>
              <a:rPr lang="en-US" dirty="0" err="1"/>
              <a:t>scenari</a:t>
            </a:r>
            <a:endParaRPr lang="en-IN" dirty="0"/>
          </a:p>
        </p:txBody>
      </p:sp>
      <p:sp>
        <p:nvSpPr>
          <p:cNvPr id="4" name="Title 3"/>
          <p:cNvSpPr>
            <a:spLocks noGrp="1"/>
          </p:cNvSpPr>
          <p:nvPr>
            <p:ph type="title"/>
          </p:nvPr>
        </p:nvSpPr>
        <p:spPr/>
        <p:txBody>
          <a:bodyPr/>
          <a:lstStyle/>
          <a:p>
            <a:r>
              <a:rPr lang="en-US" dirty="0" smtClean="0"/>
              <a:t>ARCHITECTURE</a:t>
            </a:r>
            <a:endParaRPr lang="en-IN" dirty="0"/>
          </a:p>
        </p:txBody>
      </p:sp>
    </p:spTree>
    <p:extLst>
      <p:ext uri="{BB962C8B-B14F-4D97-AF65-F5344CB8AC3E}">
        <p14:creationId xmlns:p14="http://schemas.microsoft.com/office/powerpoint/2010/main" val="251719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IN" dirty="0"/>
          </a:p>
        </p:txBody>
      </p:sp>
      <p:sp>
        <p:nvSpPr>
          <p:cNvPr id="3" name="Content Placeholder 2"/>
          <p:cNvSpPr>
            <a:spLocks noGrp="1"/>
          </p:cNvSpPr>
          <p:nvPr>
            <p:ph idx="1"/>
          </p:nvPr>
        </p:nvSpPr>
        <p:spPr/>
        <p:txBody>
          <a:bodyPr/>
          <a:lstStyle/>
          <a:p>
            <a:r>
              <a:rPr lang="en-IN" dirty="0"/>
              <a:t>- *</a:t>
            </a:r>
            <a:r>
              <a:rPr lang="en-IN" dirty="0">
                <a:latin typeface="Arial Black" panose="020B0A04020102020204" pitchFamily="34" charset="0"/>
              </a:rPr>
              <a:t>Source*</a:t>
            </a:r>
            <a:r>
              <a:rPr lang="en-IN" dirty="0"/>
              <a:t>: Social Media Streaming Data (e.g., Twitter, Facebook</a:t>
            </a:r>
            <a:r>
              <a:rPr lang="en-IN" dirty="0" smtClean="0"/>
              <a:t>)</a:t>
            </a:r>
          </a:p>
          <a:p>
            <a:r>
              <a:rPr lang="en-IN" dirty="0" smtClean="0"/>
              <a:t>- </a:t>
            </a:r>
            <a:r>
              <a:rPr lang="en-IN" dirty="0"/>
              <a:t>*</a:t>
            </a:r>
            <a:r>
              <a:rPr lang="en-IN" dirty="0">
                <a:latin typeface="Arial Black" panose="020B0A04020102020204" pitchFamily="34" charset="0"/>
              </a:rPr>
              <a:t>Description*</a:t>
            </a:r>
            <a:r>
              <a:rPr lang="en-IN" dirty="0"/>
              <a:t>: Real-time social media data containing user interactions, comments, likes, etc</a:t>
            </a:r>
            <a:r>
              <a:rPr lang="en-IN" dirty="0" smtClean="0"/>
              <a:t>.</a:t>
            </a:r>
          </a:p>
          <a:p>
            <a:r>
              <a:rPr lang="en-IN" dirty="0" smtClean="0"/>
              <a:t>- </a:t>
            </a:r>
            <a:r>
              <a:rPr lang="en-IN" dirty="0">
                <a:latin typeface="Arial Black" panose="020B0A04020102020204" pitchFamily="34" charset="0"/>
              </a:rPr>
              <a:t>*Access*: </a:t>
            </a:r>
            <a:r>
              <a:rPr lang="en-IN" dirty="0"/>
              <a:t>Utilize APIs provided by social media platforms or use third-party data providers for access</a:t>
            </a:r>
            <a:r>
              <a:rPr lang="en-IN" dirty="0" smtClean="0"/>
              <a:t>.</a:t>
            </a:r>
          </a:p>
          <a:p>
            <a:r>
              <a:rPr lang="en-IN" dirty="0" smtClean="0"/>
              <a:t>- </a:t>
            </a:r>
            <a:r>
              <a:rPr lang="en-IN" dirty="0"/>
              <a:t>*</a:t>
            </a:r>
            <a:r>
              <a:rPr lang="en-IN" dirty="0">
                <a:latin typeface="Arial Black" panose="020B0A04020102020204" pitchFamily="34" charset="0"/>
              </a:rPr>
              <a:t>Types of Data</a:t>
            </a:r>
            <a:r>
              <a:rPr lang="en-IN" dirty="0"/>
              <a:t>*:  - Textual Data (Tweets, Comments)  - User Metadata (Usernames, Followers/Following counts)  - Timestamps  - Engagement Metrics (Likes, Shares, Retweets)</a:t>
            </a:r>
          </a:p>
        </p:txBody>
      </p:sp>
    </p:spTree>
    <p:extLst>
      <p:ext uri="{BB962C8B-B14F-4D97-AF65-F5344CB8AC3E}">
        <p14:creationId xmlns:p14="http://schemas.microsoft.com/office/powerpoint/2010/main" val="31466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a:t>
            </a:r>
            <a:endParaRPr lang="en-IN" dirty="0"/>
          </a:p>
        </p:txBody>
      </p:sp>
      <p:sp>
        <p:nvSpPr>
          <p:cNvPr id="3" name="Content Placeholder 2"/>
          <p:cNvSpPr>
            <a:spLocks noGrp="1"/>
          </p:cNvSpPr>
          <p:nvPr>
            <p:ph idx="1"/>
          </p:nvPr>
        </p:nvSpPr>
        <p:spPr/>
        <p:txBody>
          <a:bodyPr/>
          <a:lstStyle/>
          <a:p>
            <a:r>
              <a:rPr lang="en-US" dirty="0"/>
              <a:t>1. *</a:t>
            </a:r>
            <a:r>
              <a:rPr lang="en-US" dirty="0">
                <a:latin typeface="Arial Black" panose="020B0A04020102020204" pitchFamily="34" charset="0"/>
              </a:rPr>
              <a:t>Data Schema Design*: </a:t>
            </a:r>
            <a:r>
              <a:rPr lang="en-US" dirty="0" smtClean="0"/>
              <a:t>- </a:t>
            </a:r>
            <a:r>
              <a:rPr lang="en-US" dirty="0"/>
              <a:t>Understand the nature of your data and design an appropriate schema. This could be relational, document-based, graph-based, etc., depending on your data characteristics and analytical needs</a:t>
            </a:r>
            <a:r>
              <a:rPr lang="en-US" dirty="0" smtClean="0"/>
              <a:t>.</a:t>
            </a:r>
          </a:p>
          <a:p>
            <a:r>
              <a:rPr lang="en-US" dirty="0" smtClean="0"/>
              <a:t>2</a:t>
            </a:r>
            <a:r>
              <a:rPr lang="en-US" dirty="0"/>
              <a:t>. </a:t>
            </a:r>
            <a:r>
              <a:rPr lang="en-US" dirty="0">
                <a:latin typeface="Arial Black" panose="020B0A04020102020204" pitchFamily="34" charset="0"/>
              </a:rPr>
              <a:t>*Data Ingestion</a:t>
            </a:r>
            <a:r>
              <a:rPr lang="en-US" dirty="0"/>
              <a:t>*:   - Set up pipelines to ingest data into your IBM Cloud Database. This can be done using tools like Apache </a:t>
            </a:r>
            <a:r>
              <a:rPr lang="en-US" dirty="0" err="1"/>
              <a:t>NiFi</a:t>
            </a:r>
            <a:r>
              <a:rPr lang="en-US" dirty="0"/>
              <a:t>, IBM </a:t>
            </a:r>
            <a:r>
              <a:rPr lang="en-US" dirty="0" err="1"/>
              <a:t>DataStage</a:t>
            </a:r>
            <a:r>
              <a:rPr lang="en-US" dirty="0"/>
              <a:t>, or custom scripts</a:t>
            </a:r>
            <a:r>
              <a:rPr lang="en-US" dirty="0" smtClean="0"/>
              <a:t>.</a:t>
            </a:r>
          </a:p>
          <a:p>
            <a:r>
              <a:rPr lang="en-US" dirty="0" smtClean="0"/>
              <a:t>3</a:t>
            </a:r>
            <a:r>
              <a:rPr lang="en-US" dirty="0"/>
              <a:t>. </a:t>
            </a:r>
            <a:r>
              <a:rPr lang="en-US" dirty="0">
                <a:latin typeface="Arial Black" panose="020B0A04020102020204" pitchFamily="34" charset="0"/>
              </a:rPr>
              <a:t>*Data Transformation</a:t>
            </a:r>
            <a:r>
              <a:rPr lang="en-US" dirty="0"/>
              <a:t>*:   - Implement ETL (Extract, Transform, Load) processes to clean, enrich, and transform the data for analytical purposes. This can be achieved using tools like Apache Spark or IBM </a:t>
            </a:r>
            <a:r>
              <a:rPr lang="en-US" dirty="0" err="1"/>
              <a:t>InfoSphere</a:t>
            </a:r>
            <a:r>
              <a:rPr lang="en-US" dirty="0"/>
              <a:t> </a:t>
            </a:r>
            <a:r>
              <a:rPr lang="en-US" dirty="0" err="1"/>
              <a:t>DataStage</a:t>
            </a:r>
            <a:r>
              <a:rPr lang="en-US" dirty="0"/>
              <a:t>.</a:t>
            </a:r>
            <a:endParaRPr lang="en-IN" dirty="0"/>
          </a:p>
        </p:txBody>
      </p:sp>
    </p:spTree>
    <p:extLst>
      <p:ext uri="{BB962C8B-B14F-4D97-AF65-F5344CB8AC3E}">
        <p14:creationId xmlns:p14="http://schemas.microsoft.com/office/powerpoint/2010/main" val="315864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IN" dirty="0"/>
          </a:p>
        </p:txBody>
      </p:sp>
      <p:sp>
        <p:nvSpPr>
          <p:cNvPr id="3" name="Content Placeholder 2"/>
          <p:cNvSpPr>
            <a:spLocks noGrp="1"/>
          </p:cNvSpPr>
          <p:nvPr>
            <p:ph idx="1"/>
          </p:nvPr>
        </p:nvSpPr>
        <p:spPr/>
        <p:txBody>
          <a:bodyPr>
            <a:normAutofit fontScale="92500" lnSpcReduction="10000"/>
          </a:bodyPr>
          <a:lstStyle/>
          <a:p>
            <a:r>
              <a:rPr lang="en-IN" dirty="0"/>
              <a:t>1. *</a:t>
            </a:r>
            <a:r>
              <a:rPr lang="en-IN" dirty="0">
                <a:latin typeface="Arial Black" panose="020B0A04020102020204" pitchFamily="34" charset="0"/>
              </a:rPr>
              <a:t>Data Ingestion</a:t>
            </a:r>
            <a:r>
              <a:rPr lang="en-IN" dirty="0"/>
              <a:t>*:   - Set up real-time streaming data pipelines to continuously ingest social media data into your IBM Cloud Database. This can be achieved using technologies like Apache Kafka, IBM Event Streams, or custom connectors</a:t>
            </a:r>
            <a:r>
              <a:rPr lang="en-IN" dirty="0" smtClean="0"/>
              <a:t>.</a:t>
            </a:r>
          </a:p>
          <a:p>
            <a:r>
              <a:rPr lang="en-IN" dirty="0" smtClean="0"/>
              <a:t>2</a:t>
            </a:r>
            <a:r>
              <a:rPr lang="en-IN" dirty="0"/>
              <a:t>. </a:t>
            </a:r>
            <a:r>
              <a:rPr lang="en-IN" dirty="0">
                <a:latin typeface="Arial Black" panose="020B0A04020102020204" pitchFamily="34" charset="0"/>
              </a:rPr>
              <a:t>*Data Transformation</a:t>
            </a:r>
            <a:r>
              <a:rPr lang="en-IN" dirty="0"/>
              <a:t>*:   - Implement real-time data processing and transformation using stream processing frameworks like Apache </a:t>
            </a:r>
            <a:r>
              <a:rPr lang="en-IN" dirty="0" err="1"/>
              <a:t>Flink</a:t>
            </a:r>
            <a:r>
              <a:rPr lang="en-IN" dirty="0"/>
              <a:t> or IBM Streams. This may involve sentiment analysis, entity recognition, and other NLP techniques</a:t>
            </a:r>
            <a:r>
              <a:rPr lang="en-IN" dirty="0" smtClean="0"/>
              <a:t>.</a:t>
            </a:r>
          </a:p>
          <a:p>
            <a:r>
              <a:rPr lang="en-IN" dirty="0" smtClean="0"/>
              <a:t>3</a:t>
            </a:r>
            <a:r>
              <a:rPr lang="en-IN" dirty="0"/>
              <a:t>. </a:t>
            </a:r>
            <a:r>
              <a:rPr lang="en-IN" dirty="0">
                <a:latin typeface="Arial Black" panose="020B0A04020102020204" pitchFamily="34" charset="0"/>
              </a:rPr>
              <a:t>*Data Storage</a:t>
            </a:r>
            <a:r>
              <a:rPr lang="en-IN" dirty="0"/>
              <a:t>*:   - Store processed data in a </a:t>
            </a:r>
            <a:r>
              <a:rPr lang="en-IN" dirty="0" err="1"/>
              <a:t>NoSQL</a:t>
            </a:r>
            <a:r>
              <a:rPr lang="en-IN" dirty="0"/>
              <a:t> database like IBM </a:t>
            </a:r>
            <a:r>
              <a:rPr lang="en-IN" dirty="0" err="1"/>
              <a:t>Cloudant</a:t>
            </a:r>
            <a:r>
              <a:rPr lang="en-IN" dirty="0"/>
              <a:t> to handle unstructured and semi-structured data efficiently. Ensure appropriate indexing for fast retrieval</a:t>
            </a:r>
            <a:r>
              <a:rPr lang="en-IN" dirty="0" smtClean="0"/>
              <a:t>.</a:t>
            </a:r>
          </a:p>
          <a:p>
            <a:r>
              <a:rPr lang="en-IN" dirty="0" smtClean="0"/>
              <a:t>4</a:t>
            </a:r>
            <a:r>
              <a:rPr lang="en-IN" dirty="0"/>
              <a:t>. </a:t>
            </a:r>
            <a:r>
              <a:rPr lang="en-IN" dirty="0">
                <a:latin typeface="Arial Black" panose="020B0A04020102020204" pitchFamily="34" charset="0"/>
              </a:rPr>
              <a:t>*Data Integration</a:t>
            </a:r>
            <a:r>
              <a:rPr lang="en-IN" dirty="0"/>
              <a:t>*:   - Integrate the social media data with other relevant datasets if needed. For example, you might integrate demographic data from the U.S. Census Bureau to perform demographic-based analysis.</a:t>
            </a:r>
          </a:p>
        </p:txBody>
      </p:sp>
    </p:spTree>
    <p:extLst>
      <p:ext uri="{BB962C8B-B14F-4D97-AF65-F5344CB8AC3E}">
        <p14:creationId xmlns:p14="http://schemas.microsoft.com/office/powerpoint/2010/main" val="11073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STRATEGY</a:t>
            </a:r>
            <a:endParaRPr lang="en-IN" dirty="0"/>
          </a:p>
        </p:txBody>
      </p:sp>
      <p:sp>
        <p:nvSpPr>
          <p:cNvPr id="3" name="Content Placeholder 2"/>
          <p:cNvSpPr>
            <a:spLocks noGrp="1"/>
          </p:cNvSpPr>
          <p:nvPr>
            <p:ph idx="1"/>
          </p:nvPr>
        </p:nvSpPr>
        <p:spPr/>
        <p:txBody>
          <a:bodyPr>
            <a:normAutofit fontScale="92500"/>
          </a:bodyPr>
          <a:lstStyle/>
          <a:p>
            <a:r>
              <a:rPr lang="en-US" dirty="0"/>
              <a:t>1. </a:t>
            </a:r>
            <a:r>
              <a:rPr lang="en-US" dirty="0">
                <a:latin typeface="Arial Black" panose="020B0A04020102020204" pitchFamily="34" charset="0"/>
              </a:rPr>
              <a:t>*Choose the Right Database</a:t>
            </a:r>
            <a:r>
              <a:rPr lang="en-US" dirty="0"/>
              <a:t>*:   - Select the appropriate database within IBM Cloud (e.g., </a:t>
            </a:r>
            <a:r>
              <a:rPr lang="en-US" dirty="0" err="1"/>
              <a:t>Cloudant</a:t>
            </a:r>
            <a:r>
              <a:rPr lang="en-US" dirty="0"/>
              <a:t>, Db2, Databases for </a:t>
            </a:r>
            <a:r>
              <a:rPr lang="en-US" dirty="0" err="1"/>
              <a:t>PostgreSQL</a:t>
            </a:r>
            <a:r>
              <a:rPr lang="en-US" dirty="0"/>
              <a:t>) based on the nature of your data and analytical requirements</a:t>
            </a:r>
            <a:r>
              <a:rPr lang="en-US" dirty="0" smtClean="0"/>
              <a:t>.</a:t>
            </a:r>
          </a:p>
          <a:p>
            <a:r>
              <a:rPr lang="en-US" dirty="0" smtClean="0"/>
              <a:t>2</a:t>
            </a:r>
            <a:r>
              <a:rPr lang="en-US" dirty="0"/>
              <a:t>. *</a:t>
            </a:r>
            <a:r>
              <a:rPr lang="en-US" dirty="0">
                <a:latin typeface="Arial Black" panose="020B0A04020102020204" pitchFamily="34" charset="0"/>
              </a:rPr>
              <a:t>Cloud Database Setup</a:t>
            </a:r>
            <a:r>
              <a:rPr lang="en-US" dirty="0"/>
              <a:t>*:   - Provision and configure the chosen database on IBM Cloud. Set up necessary security measures, access controls, and backups</a:t>
            </a:r>
            <a:r>
              <a:rPr lang="en-US" dirty="0" smtClean="0"/>
              <a:t>.</a:t>
            </a:r>
          </a:p>
          <a:p>
            <a:r>
              <a:rPr lang="en-US" dirty="0" smtClean="0"/>
              <a:t>3</a:t>
            </a:r>
            <a:r>
              <a:rPr lang="en-US" dirty="0"/>
              <a:t>. *</a:t>
            </a:r>
            <a:r>
              <a:rPr lang="en-US" dirty="0">
                <a:latin typeface="Arial Black" panose="020B0A04020102020204" pitchFamily="34" charset="0"/>
              </a:rPr>
              <a:t>Real-Time Data Streaming</a:t>
            </a:r>
            <a:r>
              <a:rPr lang="en-US" dirty="0"/>
              <a:t>*:   - Leverage IBM's real-time data streaming solutions like IBM Event Streams for seamless ingestion of social media data</a:t>
            </a:r>
            <a:r>
              <a:rPr lang="en-US" dirty="0" smtClean="0"/>
              <a:t>.</a:t>
            </a:r>
          </a:p>
          <a:p>
            <a:r>
              <a:rPr lang="en-US" dirty="0" smtClean="0"/>
              <a:t>4</a:t>
            </a:r>
            <a:r>
              <a:rPr lang="en-US" dirty="0"/>
              <a:t>. </a:t>
            </a:r>
            <a:r>
              <a:rPr lang="en-US" dirty="0">
                <a:latin typeface="Arial Black" panose="020B0A04020102020204" pitchFamily="34" charset="0"/>
              </a:rPr>
              <a:t>*Batch Processing vs. Stream Processing</a:t>
            </a:r>
            <a:r>
              <a:rPr lang="en-US" dirty="0"/>
              <a:t>*:   - Decide whether to use batch processing (e.g., Apache Spark) or stream processing (e.g., Apache </a:t>
            </a:r>
            <a:r>
              <a:rPr lang="en-US" dirty="0" err="1"/>
              <a:t>Flink</a:t>
            </a:r>
            <a:r>
              <a:rPr lang="en-US" dirty="0"/>
              <a:t>) depending on the real-time requirements of your analysis.5. *Continuous Monitoring and Optimization*:   - Regularly monitor and optimize your setup to ensure it meets the evolving needs of your analysis. Consider auto-scaling options and performance tuning.</a:t>
            </a:r>
            <a:endParaRPr lang="en-IN" dirty="0"/>
          </a:p>
        </p:txBody>
      </p:sp>
    </p:spTree>
    <p:extLst>
      <p:ext uri="{BB962C8B-B14F-4D97-AF65-F5344CB8AC3E}">
        <p14:creationId xmlns:p14="http://schemas.microsoft.com/office/powerpoint/2010/main" val="18862106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TotalTime>
  <Words>1645</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Trebuchet MS</vt:lpstr>
      <vt:lpstr>Wingdings 3</vt:lpstr>
      <vt:lpstr>Facet</vt:lpstr>
      <vt:lpstr>PROJECT : BIG DATA ANALYSIS WITH IBM CLOUD DATABASES</vt:lpstr>
      <vt:lpstr>INTRODUCTION</vt:lpstr>
      <vt:lpstr>ABSTRACT</vt:lpstr>
      <vt:lpstr>REQUIREMENTS</vt:lpstr>
      <vt:lpstr>ARCHITECTURE</vt:lpstr>
      <vt:lpstr>DATA SOURCE</vt:lpstr>
      <vt:lpstr>SCHEMA</vt:lpstr>
      <vt:lpstr>STRUCTURE</vt:lpstr>
      <vt:lpstr>INTEGRATION STRATEGY</vt:lpstr>
      <vt:lpstr>CODE: </vt:lpstr>
      <vt:lpstr>ADVANCED ANALYSIS TECHNIQUES</vt:lpstr>
      <vt:lpstr>VISUALIZING ANALYSIS RESULT:</vt:lpstr>
      <vt:lpstr>ADVANTAGE</vt:lpstr>
      <vt:lpstr>DISADVANTAGE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BIG DATA ANALYSIS WITH IBM CLOUD DATABASES</dc:title>
  <dc:creator>DEll</dc:creator>
  <cp:lastModifiedBy>DEll</cp:lastModifiedBy>
  <cp:revision>5</cp:revision>
  <dcterms:created xsi:type="dcterms:W3CDTF">2023-10-04T14:43:48Z</dcterms:created>
  <dcterms:modified xsi:type="dcterms:W3CDTF">2023-11-01T05:46:01Z</dcterms:modified>
</cp:coreProperties>
</file>