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rdo" charset="1" panose="02020600000000000000"/>
      <p:regular r:id="rId10"/>
    </p:embeddedFont>
    <p:embeddedFont>
      <p:font typeface="Cardo Bold" charset="1" panose="02020804080000020003"/>
      <p:regular r:id="rId11"/>
    </p:embeddedFont>
    <p:embeddedFont>
      <p:font typeface="Cardo Italics" charset="1" panose="02020600000000000000"/>
      <p:regular r:id="rId12"/>
    </p:embeddedFont>
    <p:embeddedFont>
      <p:font typeface="ITC Benguiat" charset="1" panose="02030603050306020704"/>
      <p:regular r:id="rId13"/>
    </p:embeddedFont>
    <p:embeddedFont>
      <p:font typeface="ITC Benguiat Bold" charset="1" panose="02030904050306020704"/>
      <p:regular r:id="rId14"/>
    </p:embeddedFont>
    <p:embeddedFont>
      <p:font typeface="ITC Benguiat Italics" charset="1" panose="02030604050306090704"/>
      <p:regular r:id="rId15"/>
    </p:embeddedFont>
    <p:embeddedFont>
      <p:font typeface="ITC Benguiat Bold Italics" charset="1" panose="02030905050306090704"/>
      <p:regular r:id="rId16"/>
    </p:embeddedFont>
    <p:embeddedFont>
      <p:font typeface="ITC Benguiat Medium" charset="1" panose="02030704050306020704"/>
      <p:regular r:id="rId17"/>
    </p:embeddedFont>
    <p:embeddedFont>
      <p:font typeface="ITC Benguiat Medium Italics" charset="1" panose="02030704050306090704"/>
      <p:regular r:id="rId18"/>
    </p:embeddedFont>
    <p:embeddedFont>
      <p:font typeface="Arial" charset="1" panose="020B0502020202020204"/>
      <p:regular r:id="rId19"/>
    </p:embeddedFont>
    <p:embeddedFont>
      <p:font typeface="Arial Bold" charset="1" panose="020B0802020202020204"/>
      <p:regular r:id="rId20"/>
    </p:embeddedFont>
    <p:embeddedFont>
      <p:font typeface="Arial Italics" charset="1" panose="020B0502020202090204"/>
      <p:regular r:id="rId21"/>
    </p:embeddedFont>
    <p:embeddedFont>
      <p:font typeface="Arial Bold Italics" charset="1" panose="020B0802020202090204"/>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Canva Sans Italics" charset="1" panose="020B0503030501040103"/>
      <p:regular r:id="rId25"/>
    </p:embeddedFont>
    <p:embeddedFont>
      <p:font typeface="Canva Sans Bold Italics" charset="1" panose="020B0803030501040103"/>
      <p:regular r:id="rId26"/>
    </p:embeddedFont>
    <p:embeddedFont>
      <p:font typeface="Canva Sans Medium" charset="1" panose="020B0603030501040103"/>
      <p:regular r:id="rId27"/>
    </p:embeddedFont>
    <p:embeddedFont>
      <p:font typeface="Canva Sans Medium Italics" charset="1" panose="020B06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Freeform 7" id="7"/>
          <p:cNvSpPr/>
          <p:nvPr/>
        </p:nvSpPr>
        <p:spPr>
          <a:xfrm flipH="false" flipV="false" rot="0">
            <a:off x="669801" y="4628646"/>
            <a:ext cx="16948404" cy="5007198"/>
          </a:xfrm>
          <a:custGeom>
            <a:avLst/>
            <a:gdLst/>
            <a:ahLst/>
            <a:cxnLst/>
            <a:rect r="r" b="b" t="t" l="l"/>
            <a:pathLst>
              <a:path h="5007198" w="16948404">
                <a:moveTo>
                  <a:pt x="0" y="0"/>
                </a:moveTo>
                <a:lnTo>
                  <a:pt x="16948404" y="0"/>
                </a:lnTo>
                <a:lnTo>
                  <a:pt x="16948404" y="5007198"/>
                </a:lnTo>
                <a:lnTo>
                  <a:pt x="0" y="500719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2377440" y="2855749"/>
            <a:ext cx="13533120" cy="1028700"/>
          </a:xfrm>
          <a:prstGeom prst="rect">
            <a:avLst/>
          </a:prstGeom>
        </p:spPr>
        <p:txBody>
          <a:bodyPr anchor="t" rtlCol="false" tIns="0" lIns="0" bIns="0" rIns="0">
            <a:spAutoFit/>
          </a:bodyPr>
          <a:lstStyle/>
          <a:p>
            <a:pPr algn="ctr">
              <a:lnSpc>
                <a:spcPts val="6480"/>
              </a:lnSpc>
            </a:pPr>
            <a:r>
              <a:rPr lang="en-US" sz="5400">
                <a:solidFill>
                  <a:srgbClr val="1CADE4"/>
                </a:solidFill>
                <a:latin typeface="Arial Bold Italics"/>
              </a:rPr>
              <a:t>Keylogger  and  security</a:t>
            </a:r>
          </a:p>
        </p:txBody>
      </p:sp>
      <p:sp>
        <p:nvSpPr>
          <p:cNvPr name="TextBox 9" id="9"/>
          <p:cNvSpPr txBox="true"/>
          <p:nvPr/>
        </p:nvSpPr>
        <p:spPr>
          <a:xfrm rot="0">
            <a:off x="-403233" y="1406702"/>
            <a:ext cx="18907092" cy="914400"/>
          </a:xfrm>
          <a:prstGeom prst="rect">
            <a:avLst/>
          </a:prstGeom>
        </p:spPr>
        <p:txBody>
          <a:bodyPr anchor="t" rtlCol="false" tIns="0" lIns="0" bIns="0" rIns="0">
            <a:spAutoFit/>
          </a:bodyPr>
          <a:lstStyle/>
          <a:p>
            <a:pPr algn="ctr">
              <a:lnSpc>
                <a:spcPts val="5759"/>
              </a:lnSpc>
            </a:pPr>
            <a:r>
              <a:rPr lang="en-US" sz="4800">
                <a:solidFill>
                  <a:srgbClr val="1482AC"/>
                </a:solidFill>
                <a:latin typeface="Arial Bold Italics"/>
              </a:rPr>
              <a:t>CAPSTONE PROJECT</a:t>
            </a:r>
          </a:p>
        </p:txBody>
      </p:sp>
      <p:sp>
        <p:nvSpPr>
          <p:cNvPr name="TextBox 10" id="10"/>
          <p:cNvSpPr txBox="true"/>
          <p:nvPr/>
        </p:nvSpPr>
        <p:spPr>
          <a:xfrm rot="0">
            <a:off x="1166194" y="6210935"/>
            <a:ext cx="10117174" cy="2980665"/>
          </a:xfrm>
          <a:prstGeom prst="rect">
            <a:avLst/>
          </a:prstGeom>
        </p:spPr>
        <p:txBody>
          <a:bodyPr anchor="t" rtlCol="false" tIns="0" lIns="0" bIns="0" rIns="0">
            <a:spAutoFit/>
          </a:bodyPr>
          <a:lstStyle/>
          <a:p>
            <a:pPr algn="just">
              <a:lnSpc>
                <a:spcPts val="4759"/>
              </a:lnSpc>
            </a:pPr>
            <a:r>
              <a:rPr lang="en-US" sz="3399">
                <a:solidFill>
                  <a:srgbClr val="FF66C4"/>
                </a:solidFill>
                <a:latin typeface="Canva Sans Italics"/>
              </a:rPr>
              <a:t>Presented By:</a:t>
            </a:r>
          </a:p>
          <a:p>
            <a:pPr algn="just">
              <a:lnSpc>
                <a:spcPts val="4759"/>
              </a:lnSpc>
            </a:pPr>
          </a:p>
          <a:p>
            <a:pPr algn="just">
              <a:lnSpc>
                <a:spcPts val="4759"/>
              </a:lnSpc>
            </a:pPr>
            <a:r>
              <a:rPr lang="en-US" sz="3399">
                <a:solidFill>
                  <a:srgbClr val="FF66C4"/>
                </a:solidFill>
                <a:latin typeface="Canva Sans Italics"/>
              </a:rPr>
              <a:t> Name: Ramji M</a:t>
            </a:r>
          </a:p>
          <a:p>
            <a:pPr algn="just">
              <a:lnSpc>
                <a:spcPts val="4759"/>
              </a:lnSpc>
            </a:pPr>
            <a:r>
              <a:rPr lang="en-US" sz="3399">
                <a:solidFill>
                  <a:srgbClr val="FF66C4"/>
                </a:solidFill>
                <a:latin typeface="Canva Sans Italics"/>
              </a:rPr>
              <a:t>College Name: DMI Engineering College</a:t>
            </a:r>
          </a:p>
          <a:p>
            <a:pPr algn="just">
              <a:lnSpc>
                <a:spcPts val="4759"/>
              </a:lnSpc>
            </a:pPr>
            <a:r>
              <a:rPr lang="en-US" sz="3399">
                <a:solidFill>
                  <a:srgbClr val="FF66C4"/>
                </a:solidFill>
                <a:latin typeface="Canva Sans Italics"/>
              </a:rPr>
              <a:t>Department: Computer Science and Engineering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669483"/>
            <a:ext cx="16361544" cy="1133475"/>
          </a:xfrm>
          <a:prstGeom prst="rect">
            <a:avLst/>
          </a:prstGeom>
        </p:spPr>
        <p:txBody>
          <a:bodyPr anchor="t" rtlCol="false" tIns="0" lIns="0" bIns="0" rIns="0">
            <a:spAutoFit/>
          </a:bodyPr>
          <a:lstStyle/>
          <a:p>
            <a:pPr algn="l">
              <a:lnSpc>
                <a:spcPts val="7128"/>
              </a:lnSpc>
            </a:pPr>
            <a:r>
              <a:rPr lang="en-US" sz="5939" u="sng">
                <a:solidFill>
                  <a:srgbClr val="1CADE4"/>
                </a:solidFill>
                <a:latin typeface="Arial Bold"/>
              </a:rPr>
              <a:t>References</a:t>
            </a:r>
          </a:p>
        </p:txBody>
      </p:sp>
      <p:sp>
        <p:nvSpPr>
          <p:cNvPr name="TextBox 8" id="8"/>
          <p:cNvSpPr txBox="true"/>
          <p:nvPr/>
        </p:nvSpPr>
        <p:spPr>
          <a:xfrm rot="0">
            <a:off x="1028700" y="1802958"/>
            <a:ext cx="16361543" cy="2421636"/>
          </a:xfrm>
          <a:prstGeom prst="rect">
            <a:avLst/>
          </a:prstGeom>
        </p:spPr>
        <p:txBody>
          <a:bodyPr anchor="t" rtlCol="false" tIns="0" lIns="0" bIns="0" rIns="0">
            <a:spAutoFit/>
          </a:bodyPr>
          <a:lstStyle/>
          <a:p>
            <a:pPr algn="l" marL="760095" indent="-253365" lvl="2">
              <a:lnSpc>
                <a:spcPts val="4752"/>
              </a:lnSpc>
              <a:buFont typeface="Arial"/>
              <a:buChar char="⚬"/>
            </a:pPr>
            <a:r>
              <a:rPr lang="en-US" sz="3600" spc="-28">
                <a:solidFill>
                  <a:srgbClr val="0F0F0F"/>
                </a:solidFill>
                <a:latin typeface="Cardo"/>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2286001" y="5282326"/>
            <a:ext cx="13765236" cy="809625"/>
          </a:xfrm>
          <a:prstGeom prst="rect">
            <a:avLst/>
          </a:prstGeom>
        </p:spPr>
        <p:txBody>
          <a:bodyPr anchor="t" rtlCol="false" tIns="0" lIns="0" bIns="0" rIns="0">
            <a:spAutoFit/>
          </a:bodyPr>
          <a:lstStyle/>
          <a:p>
            <a:pPr algn="ctr">
              <a:lnSpc>
                <a:spcPts val="5040"/>
              </a:lnSpc>
            </a:pPr>
            <a:r>
              <a:rPr lang="en-US" sz="4200">
                <a:solidFill>
                  <a:srgbClr val="002060"/>
                </a:solidFill>
                <a:latin typeface="ITC Benguiat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669801" y="1160674"/>
            <a:ext cx="15590520" cy="809625"/>
          </a:xfrm>
          <a:prstGeom prst="rect">
            <a:avLst/>
          </a:prstGeom>
        </p:spPr>
        <p:txBody>
          <a:bodyPr anchor="t" rtlCol="false" tIns="0" lIns="0" bIns="0" rIns="0">
            <a:spAutoFit/>
          </a:bodyPr>
          <a:lstStyle/>
          <a:p>
            <a:pPr algn="l">
              <a:lnSpc>
                <a:spcPts val="5040"/>
              </a:lnSpc>
            </a:pPr>
            <a:r>
              <a:rPr lang="en-US" sz="4200">
                <a:solidFill>
                  <a:srgbClr val="002060"/>
                </a:solidFill>
                <a:latin typeface="Arial Italics"/>
              </a:rPr>
              <a:t>OUTLINE</a:t>
            </a:r>
          </a:p>
        </p:txBody>
      </p:sp>
      <p:sp>
        <p:nvSpPr>
          <p:cNvPr name="TextBox 8" id="8"/>
          <p:cNvSpPr txBox="true"/>
          <p:nvPr/>
        </p:nvSpPr>
        <p:spPr>
          <a:xfrm rot="0">
            <a:off x="1028700" y="1894099"/>
            <a:ext cx="16345650" cy="4983480"/>
          </a:xfrm>
          <a:prstGeom prst="rect">
            <a:avLst/>
          </a:prstGeom>
        </p:spPr>
        <p:txBody>
          <a:bodyPr anchor="t" rtlCol="false" tIns="0" lIns="0" bIns="0" rIns="0">
            <a:spAutoFit/>
          </a:bodyPr>
          <a:lstStyle/>
          <a:p>
            <a:pPr algn="l">
              <a:lnSpc>
                <a:spcPts val="3960"/>
              </a:lnSpc>
            </a:pPr>
            <a:r>
              <a:rPr lang="en-US" sz="3000">
                <a:solidFill>
                  <a:srgbClr val="404040"/>
                </a:solidFill>
                <a:latin typeface="Cardo Bold"/>
              </a:rPr>
              <a:t>  </a:t>
            </a:r>
          </a:p>
          <a:p>
            <a:pPr algn="l" marL="633413" indent="-211138" lvl="2">
              <a:lnSpc>
                <a:spcPts val="3960"/>
              </a:lnSpc>
              <a:buFont typeface="Arial"/>
              <a:buChar char="⚬"/>
            </a:pPr>
            <a:r>
              <a:rPr lang="en-US" sz="3000">
                <a:solidFill>
                  <a:srgbClr val="404040"/>
                </a:solidFill>
                <a:latin typeface="Cardo Bold"/>
              </a:rPr>
              <a:t>Problem Statement </a:t>
            </a:r>
          </a:p>
          <a:p>
            <a:pPr algn="l" marL="633413" indent="-211138" lvl="2">
              <a:lnSpc>
                <a:spcPts val="3960"/>
              </a:lnSpc>
              <a:buFont typeface="Arial"/>
              <a:buChar char="⚬"/>
            </a:pPr>
            <a:r>
              <a:rPr lang="en-US" sz="3000">
                <a:solidFill>
                  <a:srgbClr val="404040"/>
                </a:solidFill>
                <a:latin typeface="Cardo Bold"/>
              </a:rPr>
              <a:t>Proposed System/Solution</a:t>
            </a:r>
          </a:p>
          <a:p>
            <a:pPr algn="l" marL="633413" indent="-211138" lvl="2">
              <a:lnSpc>
                <a:spcPts val="3960"/>
              </a:lnSpc>
              <a:buFont typeface="Arial"/>
              <a:buChar char="⚬"/>
            </a:pPr>
            <a:r>
              <a:rPr lang="en-US" sz="3000">
                <a:solidFill>
                  <a:srgbClr val="404040"/>
                </a:solidFill>
                <a:latin typeface="Cardo Bold"/>
              </a:rPr>
              <a:t>System Development Approach</a:t>
            </a:r>
          </a:p>
          <a:p>
            <a:pPr algn="l" marL="633413" indent="-211138" lvl="2">
              <a:lnSpc>
                <a:spcPts val="3960"/>
              </a:lnSpc>
              <a:buFont typeface="Arial"/>
              <a:buChar char="⚬"/>
            </a:pPr>
            <a:r>
              <a:rPr lang="en-US" sz="3000">
                <a:solidFill>
                  <a:srgbClr val="404040"/>
                </a:solidFill>
                <a:latin typeface="Cardo Bold"/>
              </a:rPr>
              <a:t>Algorithm &amp; Deployment  </a:t>
            </a:r>
          </a:p>
          <a:p>
            <a:pPr algn="l" marL="633413" indent="-211138" lvl="2">
              <a:lnSpc>
                <a:spcPts val="3960"/>
              </a:lnSpc>
              <a:buFont typeface="Arial"/>
              <a:buChar char="⚬"/>
            </a:pPr>
            <a:r>
              <a:rPr lang="en-US" sz="3000">
                <a:solidFill>
                  <a:srgbClr val="404040"/>
                </a:solidFill>
                <a:latin typeface="Cardo Bold"/>
              </a:rPr>
              <a:t>Result </a:t>
            </a:r>
          </a:p>
          <a:p>
            <a:pPr algn="l" marL="633413" indent="-211138" lvl="2">
              <a:lnSpc>
                <a:spcPts val="3960"/>
              </a:lnSpc>
              <a:buFont typeface="Arial"/>
              <a:buChar char="⚬"/>
            </a:pPr>
            <a:r>
              <a:rPr lang="en-US" sz="3000">
                <a:solidFill>
                  <a:srgbClr val="404040"/>
                </a:solidFill>
                <a:latin typeface="Cardo Bold"/>
              </a:rPr>
              <a:t>Conclusion</a:t>
            </a:r>
          </a:p>
          <a:p>
            <a:pPr algn="l" marL="633413" indent="-211138" lvl="2">
              <a:lnSpc>
                <a:spcPts val="3960"/>
              </a:lnSpc>
              <a:buFont typeface="Arial"/>
              <a:buChar char="⚬"/>
            </a:pPr>
            <a:r>
              <a:rPr lang="en-US" sz="3000">
                <a:solidFill>
                  <a:srgbClr val="404040"/>
                </a:solidFill>
                <a:latin typeface="Cardo Bold"/>
              </a:rPr>
              <a:t>Future Scope</a:t>
            </a:r>
          </a:p>
          <a:p>
            <a:pPr algn="l" marL="633413" indent="-211138" lvl="2">
              <a:lnSpc>
                <a:spcPts val="3960"/>
              </a:lnSpc>
              <a:buFont typeface="Arial"/>
              <a:buChar char="⚬"/>
            </a:pPr>
            <a:r>
              <a:rPr lang="en-US" sz="3000">
                <a:solidFill>
                  <a:srgbClr val="404040"/>
                </a:solidFill>
                <a:latin typeface="Cardo Bold"/>
              </a:rPr>
              <a:t>References</a:t>
            </a:r>
          </a:p>
          <a:p>
            <a:pPr algn="l" marL="633413" indent="-211138" lvl="2">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669483"/>
            <a:ext cx="16361544" cy="1133475"/>
          </a:xfrm>
          <a:prstGeom prst="rect">
            <a:avLst/>
          </a:prstGeom>
        </p:spPr>
        <p:txBody>
          <a:bodyPr anchor="t" rtlCol="false" tIns="0" lIns="0" bIns="0" rIns="0">
            <a:spAutoFit/>
          </a:bodyPr>
          <a:lstStyle/>
          <a:p>
            <a:pPr algn="l">
              <a:lnSpc>
                <a:spcPts val="7128"/>
              </a:lnSpc>
            </a:pPr>
            <a:r>
              <a:rPr lang="en-US" sz="5939" u="sng">
                <a:solidFill>
                  <a:srgbClr val="1CADE4"/>
                </a:solidFill>
                <a:latin typeface="Arial Bold"/>
              </a:rPr>
              <a:t>Problem Statement</a:t>
            </a:r>
          </a:p>
        </p:txBody>
      </p:sp>
      <p:sp>
        <p:nvSpPr>
          <p:cNvPr name="TextBox 8" id="8"/>
          <p:cNvSpPr txBox="true"/>
          <p:nvPr/>
        </p:nvSpPr>
        <p:spPr>
          <a:xfrm rot="0">
            <a:off x="897757" y="2002983"/>
            <a:ext cx="16361543" cy="4221861"/>
          </a:xfrm>
          <a:prstGeom prst="rect">
            <a:avLst/>
          </a:prstGeom>
        </p:spPr>
        <p:txBody>
          <a:bodyPr anchor="t" rtlCol="false" tIns="0" lIns="0" bIns="0" rIns="0">
            <a:spAutoFit/>
          </a:bodyPr>
          <a:lstStyle/>
          <a:p>
            <a:pPr algn="l">
              <a:lnSpc>
                <a:spcPts val="4752"/>
              </a:lnSpc>
            </a:pPr>
            <a:r>
              <a:rPr lang="en-US" sz="3600" spc="-28">
                <a:solidFill>
                  <a:srgbClr val="0F0F0F"/>
                </a:solidFill>
                <a:latin typeface="Cardo"/>
              </a:rPr>
              <a:t>Example: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pPr algn="l">
              <a:lnSpc>
                <a:spcPts val="475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669483"/>
            <a:ext cx="16361544" cy="1133475"/>
          </a:xfrm>
          <a:prstGeom prst="rect">
            <a:avLst/>
          </a:prstGeom>
        </p:spPr>
        <p:txBody>
          <a:bodyPr anchor="t" rtlCol="false" tIns="0" lIns="0" bIns="0" rIns="0">
            <a:spAutoFit/>
          </a:bodyPr>
          <a:lstStyle/>
          <a:p>
            <a:pPr algn="l">
              <a:lnSpc>
                <a:spcPts val="7128"/>
              </a:lnSpc>
            </a:pPr>
            <a:r>
              <a:rPr lang="en-US" sz="5939" u="sng">
                <a:solidFill>
                  <a:srgbClr val="1CADE4"/>
                </a:solidFill>
                <a:latin typeface="Arial Bold"/>
              </a:rPr>
              <a:t>Proposed Solution</a:t>
            </a:r>
          </a:p>
        </p:txBody>
      </p:sp>
      <p:sp>
        <p:nvSpPr>
          <p:cNvPr name="TextBox 8" id="8"/>
          <p:cNvSpPr txBox="true"/>
          <p:nvPr/>
        </p:nvSpPr>
        <p:spPr>
          <a:xfrm rot="0">
            <a:off x="380853" y="2155909"/>
            <a:ext cx="17237348" cy="6135243"/>
          </a:xfrm>
          <a:prstGeom prst="rect">
            <a:avLst/>
          </a:prstGeom>
        </p:spPr>
        <p:txBody>
          <a:bodyPr anchor="t" rtlCol="false" tIns="0" lIns="0" bIns="0" rIns="0">
            <a:spAutoFit/>
          </a:bodyPr>
          <a:lstStyle/>
          <a:p>
            <a:pPr algn="l">
              <a:lnSpc>
                <a:spcPts val="2376"/>
              </a:lnSpc>
            </a:pPr>
          </a:p>
          <a:p>
            <a:pPr algn="l" marL="380047" indent="-126682" lvl="2">
              <a:lnSpc>
                <a:spcPts val="2376"/>
              </a:lnSpc>
              <a:buFont typeface="Arial"/>
              <a:buChar char="⚬"/>
            </a:pPr>
            <a:r>
              <a:rPr lang="en-US" sz="1800" spc="16">
                <a:solidFill>
                  <a:srgbClr val="404040"/>
                </a:solidFill>
                <a:latin typeface="Cardo Bold"/>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lgn="l" marL="380047" indent="-126682" lvl="2">
              <a:lnSpc>
                <a:spcPts val="2376"/>
              </a:lnSpc>
              <a:buFont typeface="Arial"/>
              <a:buChar char="⚬"/>
            </a:pPr>
            <a:r>
              <a:rPr lang="en-US" sz="1800" spc="16">
                <a:solidFill>
                  <a:srgbClr val="404040"/>
                </a:solidFill>
                <a:latin typeface="Cardo Bold"/>
              </a:rPr>
              <a:t>Data Collection:</a:t>
            </a:r>
          </a:p>
          <a:p>
            <a:pPr algn="l" marL="758824" indent="-189706" lvl="3">
              <a:lnSpc>
                <a:spcPts val="2160"/>
              </a:lnSpc>
              <a:buFont typeface="Arial"/>
              <a:buChar char="￭"/>
            </a:pPr>
            <a:r>
              <a:rPr lang="en-US" sz="1800" spc="16">
                <a:solidFill>
                  <a:srgbClr val="404040"/>
                </a:solidFill>
                <a:latin typeface="Cardo Bold"/>
              </a:rPr>
              <a:t>Gather historical data on bike rentals, including time, date, location, and other relevant factors.</a:t>
            </a:r>
          </a:p>
          <a:p>
            <a:pPr algn="l" marL="758824" indent="-189706" lvl="3">
              <a:lnSpc>
                <a:spcPts val="2160"/>
              </a:lnSpc>
              <a:buFont typeface="Arial"/>
              <a:buChar char="￭"/>
            </a:pPr>
            <a:r>
              <a:rPr lang="en-US" sz="1800" spc="16">
                <a:solidFill>
                  <a:srgbClr val="404040"/>
                </a:solidFill>
                <a:latin typeface="Cardo Bold"/>
              </a:rPr>
              <a:t>Utilize real-time data sources, such as weather conditions, events, and holidays, to enhance prediction accuracy.</a:t>
            </a:r>
          </a:p>
          <a:p>
            <a:pPr algn="l" marL="380047" indent="-126682" lvl="2">
              <a:lnSpc>
                <a:spcPts val="2376"/>
              </a:lnSpc>
              <a:buFont typeface="Arial"/>
              <a:buChar char="⚬"/>
            </a:pPr>
            <a:r>
              <a:rPr lang="en-US" sz="1800" spc="16">
                <a:solidFill>
                  <a:srgbClr val="404040"/>
                </a:solidFill>
                <a:latin typeface="Cardo Bold"/>
              </a:rPr>
              <a:t>Data Preprocessing:</a:t>
            </a:r>
          </a:p>
          <a:p>
            <a:pPr algn="l" marL="758824" indent="-189706" lvl="3">
              <a:lnSpc>
                <a:spcPts val="2160"/>
              </a:lnSpc>
              <a:buFont typeface="Arial"/>
              <a:buChar char="￭"/>
            </a:pPr>
            <a:r>
              <a:rPr lang="en-US" sz="1800" spc="16">
                <a:solidFill>
                  <a:srgbClr val="404040"/>
                </a:solidFill>
                <a:latin typeface="Cardo Bold"/>
              </a:rPr>
              <a:t>Clean and preprocess the collected data to handle missing values, outliers, and inconsistencies.</a:t>
            </a:r>
          </a:p>
          <a:p>
            <a:pPr algn="l" marL="758824" indent="-189706" lvl="3">
              <a:lnSpc>
                <a:spcPts val="2160"/>
              </a:lnSpc>
              <a:buFont typeface="Arial"/>
              <a:buChar char="￭"/>
            </a:pPr>
            <a:r>
              <a:rPr lang="en-US" sz="1800" spc="16">
                <a:solidFill>
                  <a:srgbClr val="404040"/>
                </a:solidFill>
                <a:latin typeface="Cardo Bold"/>
              </a:rPr>
              <a:t>Feature engineering to extract relevant features from the data that might impact bike demand.</a:t>
            </a:r>
          </a:p>
          <a:p>
            <a:pPr algn="l" marL="380047" indent="-126682" lvl="2">
              <a:lnSpc>
                <a:spcPts val="2376"/>
              </a:lnSpc>
              <a:buFont typeface="Arial"/>
              <a:buChar char="⚬"/>
            </a:pPr>
            <a:r>
              <a:rPr lang="en-US" sz="1800" spc="16">
                <a:solidFill>
                  <a:srgbClr val="404040"/>
                </a:solidFill>
                <a:latin typeface="Cardo Bold"/>
              </a:rPr>
              <a:t>Machine Learning Algorithm:</a:t>
            </a:r>
          </a:p>
          <a:p>
            <a:pPr algn="l" marL="758824" indent="-189706" lvl="3">
              <a:lnSpc>
                <a:spcPts val="2160"/>
              </a:lnSpc>
              <a:buFont typeface="Arial"/>
              <a:buChar char="￭"/>
            </a:pPr>
            <a:r>
              <a:rPr lang="en-US" sz="1800" spc="16">
                <a:solidFill>
                  <a:srgbClr val="404040"/>
                </a:solidFill>
                <a:latin typeface="Cardo Bold"/>
              </a:rPr>
              <a:t>Implement a machine learning algorithm, such as a time-series forecasting model (e.g., ARIMA, SARIMA, or LSTM), to predict bike counts based on historical patterns.</a:t>
            </a:r>
          </a:p>
          <a:p>
            <a:pPr algn="l" marL="758824" indent="-189706" lvl="3">
              <a:lnSpc>
                <a:spcPts val="2160"/>
              </a:lnSpc>
              <a:buFont typeface="Arial"/>
              <a:buChar char="￭"/>
            </a:pPr>
            <a:r>
              <a:rPr lang="en-US" sz="1800" spc="16">
                <a:solidFill>
                  <a:srgbClr val="404040"/>
                </a:solidFill>
                <a:latin typeface="Cardo Bold"/>
              </a:rPr>
              <a:t>Consider incorporating other factors like weather conditions, day of the week, and special events to improve prediction accuracy.</a:t>
            </a:r>
          </a:p>
          <a:p>
            <a:pPr algn="l" marL="380047" indent="-126682" lvl="2">
              <a:lnSpc>
                <a:spcPts val="2376"/>
              </a:lnSpc>
              <a:buFont typeface="Arial"/>
              <a:buChar char="⚬"/>
            </a:pPr>
            <a:r>
              <a:rPr lang="en-US" sz="1800" spc="16">
                <a:solidFill>
                  <a:srgbClr val="404040"/>
                </a:solidFill>
                <a:latin typeface="Cardo Bold"/>
              </a:rPr>
              <a:t>Deployment:</a:t>
            </a:r>
          </a:p>
          <a:p>
            <a:pPr algn="l" marL="758824" indent="-189706" lvl="3">
              <a:lnSpc>
                <a:spcPts val="2160"/>
              </a:lnSpc>
              <a:buFont typeface="Arial"/>
              <a:buChar char="￭"/>
            </a:pPr>
            <a:r>
              <a:rPr lang="en-US" sz="1800" spc="16">
                <a:solidFill>
                  <a:srgbClr val="404040"/>
                </a:solidFill>
                <a:latin typeface="Cardo Bold"/>
              </a:rPr>
              <a:t>Develop a user-friendly interface or application that provides real-time predictions for bike counts at different hours.</a:t>
            </a:r>
          </a:p>
          <a:p>
            <a:pPr algn="l" marL="758824" indent="-189706" lvl="3">
              <a:lnSpc>
                <a:spcPts val="2160"/>
              </a:lnSpc>
              <a:buFont typeface="Arial"/>
              <a:buChar char="￭"/>
            </a:pPr>
            <a:r>
              <a:rPr lang="en-US" sz="1800" spc="16">
                <a:solidFill>
                  <a:srgbClr val="404040"/>
                </a:solidFill>
                <a:latin typeface="Cardo Bold"/>
              </a:rPr>
              <a:t>Deploy the solution on a scalable and reliable platform, considering factors like server infrastructure, response time, and user accessibility.</a:t>
            </a:r>
          </a:p>
          <a:p>
            <a:pPr algn="l" marL="380047" indent="-126682" lvl="2">
              <a:lnSpc>
                <a:spcPts val="2376"/>
              </a:lnSpc>
              <a:buFont typeface="Arial"/>
              <a:buChar char="⚬"/>
            </a:pPr>
            <a:r>
              <a:rPr lang="en-US" sz="1800" spc="16">
                <a:solidFill>
                  <a:srgbClr val="404040"/>
                </a:solidFill>
                <a:latin typeface="Cardo Bold"/>
              </a:rPr>
              <a:t>Evaluation:</a:t>
            </a:r>
          </a:p>
          <a:p>
            <a:pPr algn="l" marL="758824" indent="-189706" lvl="3">
              <a:lnSpc>
                <a:spcPts val="2160"/>
              </a:lnSpc>
              <a:buFont typeface="Arial"/>
              <a:buChar char="￭"/>
            </a:pPr>
            <a:r>
              <a:rPr lang="en-US" sz="1800" spc="16">
                <a:solidFill>
                  <a:srgbClr val="404040"/>
                </a:solidFill>
                <a:latin typeface="Cardo Bold"/>
              </a:rPr>
              <a:t>Assess the model's performance using appropriate metrics such as Mean Absolute Error (MAE), Root Mean Squared Error (RMSE), or other relevant metrics.</a:t>
            </a:r>
          </a:p>
          <a:p>
            <a:pPr algn="l" marL="758824" indent="-189706" lvl="3">
              <a:lnSpc>
                <a:spcPts val="2160"/>
              </a:lnSpc>
              <a:buFont typeface="Arial"/>
              <a:buChar char="￭"/>
            </a:pPr>
            <a:r>
              <a:rPr lang="en-US" sz="1800" spc="16">
                <a:solidFill>
                  <a:srgbClr val="404040"/>
                </a:solidFill>
                <a:latin typeface="Cardo Bold"/>
              </a:rPr>
              <a:t>Fine-tune the model based on feedback and continuous monitoring of prediction accuracy.</a:t>
            </a:r>
          </a:p>
          <a:p>
            <a:pPr algn="l" marL="758824" indent="-189706" lvl="3">
              <a:lnSpc>
                <a:spcPts val="2160"/>
              </a:lnSpc>
              <a:buFont typeface="Arial"/>
              <a:buChar char="￭"/>
            </a:pPr>
            <a:r>
              <a:rPr lang="en-US" sz="1800" spc="-13">
                <a:solidFill>
                  <a:srgbClr val="404040"/>
                </a:solidFill>
                <a:latin typeface="Cardo"/>
              </a:rPr>
              <a:t>Result:</a:t>
            </a:r>
          </a:p>
          <a:p>
            <a:pPr algn="l" marL="758824" indent="-189706" lvl="3">
              <a:lnSpc>
                <a:spcPts val="237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610107"/>
            <a:ext cx="16361544" cy="1133475"/>
          </a:xfrm>
          <a:prstGeom prst="rect">
            <a:avLst/>
          </a:prstGeom>
        </p:spPr>
        <p:txBody>
          <a:bodyPr anchor="t" rtlCol="false" tIns="0" lIns="0" bIns="0" rIns="0">
            <a:spAutoFit/>
          </a:bodyPr>
          <a:lstStyle/>
          <a:p>
            <a:pPr algn="l">
              <a:lnSpc>
                <a:spcPts val="7128"/>
              </a:lnSpc>
            </a:pPr>
            <a:r>
              <a:rPr lang="en-US" sz="5939" u="sng">
                <a:solidFill>
                  <a:srgbClr val="1CADE4"/>
                </a:solidFill>
                <a:latin typeface="Arial Bold"/>
              </a:rPr>
              <a:t>System  Approach</a:t>
            </a:r>
          </a:p>
        </p:txBody>
      </p:sp>
      <p:sp>
        <p:nvSpPr>
          <p:cNvPr name="TextBox 8" id="8"/>
          <p:cNvSpPr txBox="true"/>
          <p:nvPr/>
        </p:nvSpPr>
        <p:spPr>
          <a:xfrm rot="0">
            <a:off x="897757" y="2186521"/>
            <a:ext cx="16361543" cy="1825752"/>
          </a:xfrm>
          <a:prstGeom prst="rect">
            <a:avLst/>
          </a:prstGeom>
        </p:spPr>
        <p:txBody>
          <a:bodyPr anchor="t" rtlCol="false" tIns="0" lIns="0" bIns="0" rIns="0">
            <a:spAutoFit/>
          </a:bodyPr>
          <a:lstStyle/>
          <a:p>
            <a:pPr algn="l">
              <a:lnSpc>
                <a:spcPts val="3564"/>
              </a:lnSpc>
            </a:pPr>
            <a:r>
              <a:rPr lang="en-US" sz="2700" spc="-21">
                <a:solidFill>
                  <a:srgbClr val="0F0F0F"/>
                </a:solidFill>
                <a:latin typeface="Cardo Bold"/>
              </a:rPr>
              <a:t>The "System Approach" section outlines the overall strategy and methodology for developing and implementing the rental bike prediction system. Here's a suggested structure for this section:</a:t>
            </a:r>
          </a:p>
          <a:p>
            <a:pPr algn="l" marL="570071" indent="-190024" lvl="2">
              <a:lnSpc>
                <a:spcPts val="3564"/>
              </a:lnSpc>
              <a:buFont typeface="Arial"/>
              <a:buChar char="⚬"/>
            </a:pPr>
            <a:r>
              <a:rPr lang="en-US" sz="2700" spc="-21">
                <a:solidFill>
                  <a:srgbClr val="0F0F0F"/>
                </a:solidFill>
                <a:latin typeface="Cardo Bold"/>
              </a:rPr>
              <a:t>System requirements</a:t>
            </a:r>
          </a:p>
          <a:p>
            <a:pPr algn="l" marL="570071" indent="-190024" lvl="2">
              <a:lnSpc>
                <a:spcPts val="3564"/>
              </a:lnSpc>
              <a:buFont typeface="Arial"/>
              <a:buChar char="⚬"/>
            </a:pPr>
            <a:r>
              <a:rPr lang="en-US" sz="2700" spc="-21">
                <a:solidFill>
                  <a:srgbClr val="0F0F0F"/>
                </a:solidFill>
                <a:latin typeface="Cardo Bold"/>
              </a:rPr>
              <a:t>Library required to build the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669483"/>
            <a:ext cx="16361544" cy="1133475"/>
          </a:xfrm>
          <a:prstGeom prst="rect">
            <a:avLst/>
          </a:prstGeom>
        </p:spPr>
        <p:txBody>
          <a:bodyPr anchor="t" rtlCol="false" tIns="0" lIns="0" bIns="0" rIns="0">
            <a:spAutoFit/>
          </a:bodyPr>
          <a:lstStyle/>
          <a:p>
            <a:pPr algn="l">
              <a:lnSpc>
                <a:spcPts val="7128"/>
              </a:lnSpc>
            </a:pPr>
            <a:r>
              <a:rPr lang="en-US" sz="5939" u="sng">
                <a:solidFill>
                  <a:srgbClr val="1CADE4"/>
                </a:solidFill>
                <a:latin typeface="Arial Bold"/>
              </a:rPr>
              <a:t>Algorithm &amp; Deployment</a:t>
            </a:r>
          </a:p>
        </p:txBody>
      </p:sp>
      <p:sp>
        <p:nvSpPr>
          <p:cNvPr name="TextBox 8" id="8"/>
          <p:cNvSpPr txBox="true"/>
          <p:nvPr/>
        </p:nvSpPr>
        <p:spPr>
          <a:xfrm rot="0">
            <a:off x="897757" y="2022033"/>
            <a:ext cx="16361543" cy="4940046"/>
          </a:xfrm>
          <a:prstGeom prst="rect">
            <a:avLst/>
          </a:prstGeom>
        </p:spPr>
        <p:txBody>
          <a:bodyPr anchor="t" rtlCol="false" tIns="0" lIns="0" bIns="0" rIns="0">
            <a:spAutoFit/>
          </a:bodyPr>
          <a:lstStyle/>
          <a:p>
            <a:pPr algn="l" marL="443389" indent="-147796" lvl="2">
              <a:lnSpc>
                <a:spcPts val="2772"/>
              </a:lnSpc>
              <a:buFont typeface="Arial"/>
              <a:buChar char="⚬"/>
            </a:pPr>
            <a:r>
              <a:rPr lang="en-US" sz="2100" spc="-17">
                <a:solidFill>
                  <a:srgbClr val="404040"/>
                </a:solidFill>
                <a:latin typeface="Cardo"/>
              </a:rPr>
              <a:t>In the Algorithm section, describe the machine learning algorithm chosen for predicting bike counts. Here's an example structure for this section:</a:t>
            </a:r>
          </a:p>
          <a:p>
            <a:pPr algn="l" marL="443389" indent="-147796" lvl="2">
              <a:lnSpc>
                <a:spcPts val="2772"/>
              </a:lnSpc>
              <a:buFont typeface="Arial"/>
              <a:buChar char="⚬"/>
            </a:pPr>
            <a:r>
              <a:rPr lang="en-US" sz="2100" spc="-17">
                <a:solidFill>
                  <a:srgbClr val="404040"/>
                </a:solidFill>
                <a:latin typeface="Cardo Bold"/>
              </a:rPr>
              <a:t>Algorithm Selection:</a:t>
            </a:r>
          </a:p>
          <a:p>
            <a:pPr algn="l" marL="831215" indent="-207804" lvl="3">
              <a:lnSpc>
                <a:spcPts val="2520"/>
              </a:lnSpc>
              <a:buFont typeface="Arial"/>
              <a:buChar char="￭"/>
            </a:pPr>
            <a:r>
              <a:rPr lang="en-US" sz="2100" spc="-17">
                <a:solidFill>
                  <a:srgbClr val="404040"/>
                </a:solidFill>
                <a:latin typeface="Cardo"/>
              </a:rPr>
              <a:t>Provide a brief overview of the chosen algorithm (e.g., time-series forecasting model, like ARIMA or LSTM) and justify its selection based on the problem statement and data characteristics.</a:t>
            </a:r>
          </a:p>
          <a:p>
            <a:pPr algn="l" marL="443389" indent="-147796" lvl="2">
              <a:lnSpc>
                <a:spcPts val="2772"/>
              </a:lnSpc>
              <a:buFont typeface="Arial"/>
              <a:buChar char="⚬"/>
            </a:pPr>
            <a:r>
              <a:rPr lang="en-US" sz="2100" spc="-17">
                <a:solidFill>
                  <a:srgbClr val="404040"/>
                </a:solidFill>
                <a:latin typeface="Cardo Bold"/>
              </a:rPr>
              <a:t>Data Input:</a:t>
            </a:r>
          </a:p>
          <a:p>
            <a:pPr algn="l" marL="831215" indent="-207804" lvl="3">
              <a:lnSpc>
                <a:spcPts val="2520"/>
              </a:lnSpc>
              <a:buFont typeface="Arial"/>
              <a:buChar char="￭"/>
            </a:pPr>
            <a:r>
              <a:rPr lang="en-US" sz="2100" spc="-17">
                <a:solidFill>
                  <a:srgbClr val="404040"/>
                </a:solidFill>
                <a:latin typeface="Cardo"/>
              </a:rPr>
              <a:t>Specify the input features used by the algorithm, such as historical bike rental data, weather conditions, day of the week, and any other relevant factors.</a:t>
            </a:r>
          </a:p>
          <a:p>
            <a:pPr algn="l" marL="443389" indent="-147796" lvl="2">
              <a:lnSpc>
                <a:spcPts val="2772"/>
              </a:lnSpc>
              <a:buFont typeface="Arial"/>
              <a:buChar char="⚬"/>
            </a:pPr>
            <a:r>
              <a:rPr lang="en-US" sz="2100" spc="-17">
                <a:solidFill>
                  <a:srgbClr val="404040"/>
                </a:solidFill>
                <a:latin typeface="Cardo Bold"/>
              </a:rPr>
              <a:t>Training Process:</a:t>
            </a:r>
          </a:p>
          <a:p>
            <a:pPr algn="l" marL="831215" indent="-207804" lvl="3">
              <a:lnSpc>
                <a:spcPts val="2520"/>
              </a:lnSpc>
              <a:buFont typeface="Arial"/>
              <a:buChar char="￭"/>
            </a:pPr>
            <a:r>
              <a:rPr lang="en-US" sz="2100" spc="-17">
                <a:solidFill>
                  <a:srgbClr val="404040"/>
                </a:solidFill>
                <a:latin typeface="Cardo"/>
              </a:rPr>
              <a:t>Explain how the algorithm is trained using historical data. Highlight any specific considerations or techniques employed, such as cross-validation or hyperparameter tuning.</a:t>
            </a:r>
          </a:p>
          <a:p>
            <a:pPr algn="l" marL="443389" indent="-147796" lvl="2">
              <a:lnSpc>
                <a:spcPts val="2772"/>
              </a:lnSpc>
              <a:buFont typeface="Arial"/>
              <a:buChar char="⚬"/>
            </a:pPr>
            <a:r>
              <a:rPr lang="en-US" sz="2100" spc="-17">
                <a:solidFill>
                  <a:srgbClr val="404040"/>
                </a:solidFill>
                <a:latin typeface="Cardo Bold"/>
              </a:rPr>
              <a:t>Prediction Process:</a:t>
            </a:r>
          </a:p>
          <a:p>
            <a:pPr algn="l" marL="831215" indent="-207804" lvl="3">
              <a:lnSpc>
                <a:spcPts val="2520"/>
              </a:lnSpc>
              <a:buFont typeface="Arial"/>
              <a:buChar char="￭"/>
            </a:pPr>
            <a:r>
              <a:rPr lang="en-US" sz="2100" spc="-17">
                <a:solidFill>
                  <a:srgbClr val="404040"/>
                </a:solidFill>
                <a:latin typeface="Cardo"/>
              </a:rPr>
              <a:t>Detail how the trained algorithm makes predictions for future bike counts. Discuss any real-time data inputs considered during the prediction phase.</a:t>
            </a:r>
          </a:p>
          <a:p>
            <a:pPr algn="l" marL="831215" indent="-207804" lvl="3">
              <a:lnSpc>
                <a:spcPts val="277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669483"/>
            <a:ext cx="16361544" cy="1133475"/>
          </a:xfrm>
          <a:prstGeom prst="rect">
            <a:avLst/>
          </a:prstGeom>
        </p:spPr>
        <p:txBody>
          <a:bodyPr anchor="t" rtlCol="false" tIns="0" lIns="0" bIns="0" rIns="0">
            <a:spAutoFit/>
          </a:bodyPr>
          <a:lstStyle/>
          <a:p>
            <a:pPr algn="l">
              <a:lnSpc>
                <a:spcPts val="7128"/>
              </a:lnSpc>
            </a:pPr>
            <a:r>
              <a:rPr lang="en-US" sz="5939" u="sng">
                <a:solidFill>
                  <a:srgbClr val="1CADE4"/>
                </a:solidFill>
                <a:latin typeface="Arial Bold"/>
              </a:rPr>
              <a:t>Result</a:t>
            </a:r>
          </a:p>
        </p:txBody>
      </p:sp>
      <p:sp>
        <p:nvSpPr>
          <p:cNvPr name="TextBox 8" id="8"/>
          <p:cNvSpPr txBox="true"/>
          <p:nvPr/>
        </p:nvSpPr>
        <p:spPr>
          <a:xfrm rot="0">
            <a:off x="897757" y="1802958"/>
            <a:ext cx="16361543" cy="1821561"/>
          </a:xfrm>
          <a:prstGeom prst="rect">
            <a:avLst/>
          </a:prstGeom>
        </p:spPr>
        <p:txBody>
          <a:bodyPr anchor="t" rtlCol="false" tIns="0" lIns="0" bIns="0" rIns="0">
            <a:spAutoFit/>
          </a:bodyPr>
          <a:lstStyle/>
          <a:p>
            <a:pPr algn="l">
              <a:lnSpc>
                <a:spcPts val="4752"/>
              </a:lnSpc>
            </a:pPr>
            <a:r>
              <a:rPr lang="en-US" sz="3600" spc="-28">
                <a:solidFill>
                  <a:srgbClr val="0F0F0F"/>
                </a:solidFill>
                <a:latin typeface="Cardo"/>
              </a:rPr>
              <a:t>Present the results of the machine learning model in terms of its accuracy and effectiveness in predicting bike counts. Include visualizations and comparisons between predicted and actual counts to highlight the model's performance.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669483"/>
            <a:ext cx="16361544" cy="1133475"/>
          </a:xfrm>
          <a:prstGeom prst="rect">
            <a:avLst/>
          </a:prstGeom>
        </p:spPr>
        <p:txBody>
          <a:bodyPr anchor="t" rtlCol="false" tIns="0" lIns="0" bIns="0" rIns="0">
            <a:spAutoFit/>
          </a:bodyPr>
          <a:lstStyle/>
          <a:p>
            <a:pPr algn="l">
              <a:lnSpc>
                <a:spcPts val="7128"/>
              </a:lnSpc>
            </a:pPr>
            <a:r>
              <a:rPr lang="en-US" sz="5939" u="sng">
                <a:solidFill>
                  <a:srgbClr val="1CADE4"/>
                </a:solidFill>
                <a:latin typeface="Arial Bold"/>
              </a:rPr>
              <a:t>Conclusion</a:t>
            </a:r>
          </a:p>
        </p:txBody>
      </p:sp>
      <p:sp>
        <p:nvSpPr>
          <p:cNvPr name="TextBox 8" id="8"/>
          <p:cNvSpPr txBox="true"/>
          <p:nvPr/>
        </p:nvSpPr>
        <p:spPr>
          <a:xfrm rot="0">
            <a:off x="897757" y="1802958"/>
            <a:ext cx="16361543" cy="2011680"/>
          </a:xfrm>
          <a:prstGeom prst="rect">
            <a:avLst/>
          </a:prstGeom>
        </p:spPr>
        <p:txBody>
          <a:bodyPr anchor="t" rtlCol="false" tIns="0" lIns="0" bIns="0" rIns="0">
            <a:spAutoFit/>
          </a:bodyPr>
          <a:lstStyle/>
          <a:p>
            <a:pPr algn="l" marL="633413" indent="-211138" lvl="2">
              <a:lnSpc>
                <a:spcPts val="3960"/>
              </a:lnSpc>
              <a:buFont typeface="Arial"/>
              <a:buChar char="⚬"/>
            </a:pPr>
            <a:r>
              <a:rPr lang="en-US" sz="3000" spc="-24">
                <a:solidFill>
                  <a:srgbClr val="0F0F0F"/>
                </a:solidFill>
                <a:latin typeface="Cardo"/>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669801" y="1940512"/>
            <a:ext cx="16361543" cy="3002280"/>
          </a:xfrm>
          <a:prstGeom prst="rect">
            <a:avLst/>
          </a:prstGeom>
        </p:spPr>
        <p:txBody>
          <a:bodyPr anchor="t" rtlCol="false" tIns="0" lIns="0" bIns="0" rIns="0">
            <a:spAutoFit/>
          </a:bodyPr>
          <a:lstStyle/>
          <a:p>
            <a:pPr algn="l">
              <a:lnSpc>
                <a:spcPts val="3960"/>
              </a:lnSpc>
            </a:pPr>
          </a:p>
          <a:p>
            <a:pPr algn="l" marL="633413" indent="-211138" lvl="2">
              <a:lnSpc>
                <a:spcPts val="3960"/>
              </a:lnSpc>
              <a:buFont typeface="Arial"/>
              <a:buChar char="⚬"/>
            </a:pPr>
            <a:r>
              <a:rPr lang="en-US" sz="3000" spc="-24">
                <a:solidFill>
                  <a:srgbClr val="404040"/>
                </a:solidFill>
                <a:latin typeface="Cardo"/>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gn="l" marL="633413" indent="-211138" lvl="2">
              <a:lnSpc>
                <a:spcPts val="3960"/>
              </a:lnSpc>
            </a:pPr>
          </a:p>
        </p:txBody>
      </p:sp>
      <p:sp>
        <p:nvSpPr>
          <p:cNvPr name="TextBox 8" id="8"/>
          <p:cNvSpPr txBox="true"/>
          <p:nvPr/>
        </p:nvSpPr>
        <p:spPr>
          <a:xfrm rot="0">
            <a:off x="894945" y="1284811"/>
            <a:ext cx="16361544" cy="731901"/>
          </a:xfrm>
          <a:prstGeom prst="rect">
            <a:avLst/>
          </a:prstGeom>
        </p:spPr>
        <p:txBody>
          <a:bodyPr anchor="t" rtlCol="false" tIns="0" lIns="0" bIns="0" rIns="0">
            <a:spAutoFit/>
          </a:bodyPr>
          <a:lstStyle/>
          <a:p>
            <a:pPr algn="l">
              <a:lnSpc>
                <a:spcPts val="4752"/>
              </a:lnSpc>
            </a:pPr>
            <a:r>
              <a:rPr lang="en-US" sz="4950" u="sng">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DAGBo9hOoZ4</dc:identifier>
  <dcterms:modified xsi:type="dcterms:W3CDTF">2011-08-01T06:04:30Z</dcterms:modified>
  <cp:revision>1</cp:revision>
  <dc:title>DOC-20240405-WA0019.</dc:title>
</cp:coreProperties>
</file>