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17"/>
  </p:notesMasterIdLst>
  <p:sldIdLst>
    <p:sldId id="256" r:id="rId2"/>
    <p:sldId id="258" r:id="rId3"/>
    <p:sldId id="259" r:id="rId4"/>
    <p:sldId id="257" r:id="rId5"/>
    <p:sldId id="260" r:id="rId6"/>
    <p:sldId id="261" r:id="rId7"/>
    <p:sldId id="265" r:id="rId8"/>
    <p:sldId id="262" r:id="rId9"/>
    <p:sldId id="267" r:id="rId10"/>
    <p:sldId id="268" r:id="rId11"/>
    <p:sldId id="269" r:id="rId12"/>
    <p:sldId id="270" r:id="rId13"/>
    <p:sldId id="263" r:id="rId14"/>
    <p:sldId id="26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0117C4-CFAB-4F53-81AF-8207408BEA6F}" v="13" dt="2024-03-04T12:51:00.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72" autoAdjust="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60E44-35AF-46C4-AFC4-963DF233C0EF}" type="datetimeFigureOut">
              <a:rPr lang="en-IN" smtClean="0"/>
              <a:t>04-03-2024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44566-6C51-4F38-B477-C95B997E7801}" type="slidenum">
              <a:rPr lang="en-IN" smtClean="0"/>
              <a:t>‹#›</a:t>
            </a:fld>
            <a:endParaRPr lang="en-IN"/>
          </a:p>
        </p:txBody>
      </p:sp>
    </p:spTree>
    <p:extLst>
      <p:ext uri="{BB962C8B-B14F-4D97-AF65-F5344CB8AC3E}">
        <p14:creationId xmlns:p14="http://schemas.microsoft.com/office/powerpoint/2010/main" val="2827358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44566-6C51-4F38-B477-C95B997E7801}" type="slidenum">
              <a:rPr lang="en-IN" smtClean="0"/>
              <a:t>1</a:t>
            </a:fld>
            <a:endParaRPr lang="en-IN"/>
          </a:p>
        </p:txBody>
      </p:sp>
    </p:spTree>
    <p:extLst>
      <p:ext uri="{BB962C8B-B14F-4D97-AF65-F5344CB8AC3E}">
        <p14:creationId xmlns:p14="http://schemas.microsoft.com/office/powerpoint/2010/main" val="148786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44566-6C51-4F38-B477-C95B997E7801}" type="slidenum">
              <a:rPr lang="en-IN" smtClean="0"/>
              <a:t>11</a:t>
            </a:fld>
            <a:endParaRPr lang="en-IN"/>
          </a:p>
        </p:txBody>
      </p:sp>
    </p:spTree>
    <p:extLst>
      <p:ext uri="{BB962C8B-B14F-4D97-AF65-F5344CB8AC3E}">
        <p14:creationId xmlns:p14="http://schemas.microsoft.com/office/powerpoint/2010/main" val="138779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544566-6C51-4F38-B477-C95B997E7801}" type="slidenum">
              <a:rPr lang="en-IN" smtClean="0"/>
              <a:t>12</a:t>
            </a:fld>
            <a:endParaRPr lang="en-IN"/>
          </a:p>
        </p:txBody>
      </p:sp>
    </p:spTree>
    <p:extLst>
      <p:ext uri="{BB962C8B-B14F-4D97-AF65-F5344CB8AC3E}">
        <p14:creationId xmlns:p14="http://schemas.microsoft.com/office/powerpoint/2010/main" val="130992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C9D0-8E92-D69C-38B2-32C1A68590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DAB77E-5D1E-A7BD-F587-A3F2540A6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A6FF10-930E-2917-A4D2-BC84D002D741}"/>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5" name="Footer Placeholder 4">
            <a:extLst>
              <a:ext uri="{FF2B5EF4-FFF2-40B4-BE49-F238E27FC236}">
                <a16:creationId xmlns:a16="http://schemas.microsoft.com/office/drawing/2014/main" id="{3CE0370E-172F-D3D3-30E8-6445751F0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99008-62B2-760F-D433-71803D21C25D}"/>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413236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48C5-DD48-8067-CB48-35F016FF90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BF769C-A6E8-5D2A-B29D-1F6B5DBFA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87E98-1A01-087E-6559-2364E259D306}"/>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5" name="Footer Placeholder 4">
            <a:extLst>
              <a:ext uri="{FF2B5EF4-FFF2-40B4-BE49-F238E27FC236}">
                <a16:creationId xmlns:a16="http://schemas.microsoft.com/office/drawing/2014/main" id="{A8B9859A-52B9-2EE2-A17C-E8DCFA1E6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59547-EB0C-E53E-54E6-8A9878F521AF}"/>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264234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35D54-F05F-B7FE-93C9-859A23DE55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7FD6EA-9BA0-0ED9-0E9B-B37F58203A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2CDF4-61D0-F9AA-E796-89D8E1445580}"/>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5" name="Footer Placeholder 4">
            <a:extLst>
              <a:ext uri="{FF2B5EF4-FFF2-40B4-BE49-F238E27FC236}">
                <a16:creationId xmlns:a16="http://schemas.microsoft.com/office/drawing/2014/main" id="{94EC09A5-6C80-53D0-F6BF-1F68F2A2C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8AC23D-0BB5-A5BC-B3B5-B902AE022372}"/>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176428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B9EA-8697-7A39-5AFE-4E4F844585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22B91D-5065-B81A-465B-784A18F24D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819366-9ED9-2FDA-ACEC-45C8F10A725D}"/>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5" name="Footer Placeholder 4">
            <a:extLst>
              <a:ext uri="{FF2B5EF4-FFF2-40B4-BE49-F238E27FC236}">
                <a16:creationId xmlns:a16="http://schemas.microsoft.com/office/drawing/2014/main" id="{1EC4B66E-7346-91AB-295C-D98A0DD61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9FE2F-6453-9C4D-51EB-54547ADFD451}"/>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179246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3B6B-A9EA-2E55-5080-3FA32172A3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E94109-204A-82E5-2F96-3DDE8D3E8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13965F-7C89-1482-46A1-2C2B6A164D60}"/>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5" name="Footer Placeholder 4">
            <a:extLst>
              <a:ext uri="{FF2B5EF4-FFF2-40B4-BE49-F238E27FC236}">
                <a16:creationId xmlns:a16="http://schemas.microsoft.com/office/drawing/2014/main" id="{F9828FEE-32D9-3003-0DC1-56DA1E85C2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93443-0F18-7BEB-F99A-18078EE2E445}"/>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173830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2541-981B-EA02-883C-12F65738BD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34A3DF-1DDB-F18D-262D-86A40C8365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B3C7DD-20A3-4B16-8012-4CA8A4144C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61B521-C13C-54E7-1E62-38977E20FA54}"/>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6" name="Footer Placeholder 5">
            <a:extLst>
              <a:ext uri="{FF2B5EF4-FFF2-40B4-BE49-F238E27FC236}">
                <a16:creationId xmlns:a16="http://schemas.microsoft.com/office/drawing/2014/main" id="{285623D2-54AE-CB39-F366-2B6DED2145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E6BBD-8664-0FCB-B5F3-DCC114C2571F}"/>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361919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919F-BD0B-167F-6DB9-8783134CF5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F294FB-4355-965D-9C00-1C36455419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B87EA8-72D7-FAD4-D018-A2B3481E42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857765-ECC6-7EB8-4552-D417E6B3F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15926-E96D-CEF9-7BA1-49B024EB3A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CB5EE0-1A5E-6B43-5E1E-B921F6E2483A}"/>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8" name="Footer Placeholder 7">
            <a:extLst>
              <a:ext uri="{FF2B5EF4-FFF2-40B4-BE49-F238E27FC236}">
                <a16:creationId xmlns:a16="http://schemas.microsoft.com/office/drawing/2014/main" id="{302D5C57-B2FB-882F-4BDC-9B9491E4A0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61D4E7-FADD-B2E3-C9B9-BC32AD7E9824}"/>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282362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CC08-A993-8AC9-C8EC-B519778497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123B5A-66FC-0940-557F-694596A15D63}"/>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4" name="Footer Placeholder 3">
            <a:extLst>
              <a:ext uri="{FF2B5EF4-FFF2-40B4-BE49-F238E27FC236}">
                <a16:creationId xmlns:a16="http://schemas.microsoft.com/office/drawing/2014/main" id="{2C954686-6327-2DAA-2934-161D449EEA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6F027D-E785-85E9-4416-6272F27FAD29}"/>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357440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9BF02F-2DA3-32E2-5D68-A2BA8B178381}"/>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3" name="Footer Placeholder 2">
            <a:extLst>
              <a:ext uri="{FF2B5EF4-FFF2-40B4-BE49-F238E27FC236}">
                <a16:creationId xmlns:a16="http://schemas.microsoft.com/office/drawing/2014/main" id="{FAD3FC4A-0621-ED75-DCCB-003E093B76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709EF6-C71B-6D12-AD53-C55D5663D2BE}"/>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241571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D55F-6F8D-1D66-0DE9-89C903F76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98649E-F926-B44E-C59F-3041987EE6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02F2F1-3241-9911-E6F3-2341A94DD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6939A-567B-CD86-B125-6A8F244EAE7B}"/>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6" name="Footer Placeholder 5">
            <a:extLst>
              <a:ext uri="{FF2B5EF4-FFF2-40B4-BE49-F238E27FC236}">
                <a16:creationId xmlns:a16="http://schemas.microsoft.com/office/drawing/2014/main" id="{79FA0B0D-7F5D-093C-C617-BF1030F73C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077A73-9561-0DBD-CCCB-0A49FC0386BB}"/>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302483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1A01-96F7-6990-0409-D1A88CC4B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C52D50-751A-6641-E356-1C8E6187C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C4C935-EEC2-BC2B-DC2A-850E5DEF1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ED285-D836-6D2D-6E57-4687B4D5BC3B}"/>
              </a:ext>
            </a:extLst>
          </p:cNvPr>
          <p:cNvSpPr>
            <a:spLocks noGrp="1"/>
          </p:cNvSpPr>
          <p:nvPr>
            <p:ph type="dt" sz="half" idx="10"/>
          </p:nvPr>
        </p:nvSpPr>
        <p:spPr/>
        <p:txBody>
          <a:bodyPr/>
          <a:lstStyle/>
          <a:p>
            <a:fld id="{D52BFD66-71F3-4253-8F45-C27BCFEC9681}" type="datetimeFigureOut">
              <a:rPr lang="en-IN" smtClean="0"/>
              <a:t>04-03-2024</a:t>
            </a:fld>
            <a:endParaRPr lang="en-IN"/>
          </a:p>
        </p:txBody>
      </p:sp>
      <p:sp>
        <p:nvSpPr>
          <p:cNvPr id="6" name="Footer Placeholder 5">
            <a:extLst>
              <a:ext uri="{FF2B5EF4-FFF2-40B4-BE49-F238E27FC236}">
                <a16:creationId xmlns:a16="http://schemas.microsoft.com/office/drawing/2014/main" id="{3C7D57F5-8E41-2B25-6335-A74A989DE7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D5B093-394F-394E-B0DB-91322CB9617C}"/>
              </a:ext>
            </a:extLst>
          </p:cNvPr>
          <p:cNvSpPr>
            <a:spLocks noGrp="1"/>
          </p:cNvSpPr>
          <p:nvPr>
            <p:ph type="sldNum" sz="quarter" idx="12"/>
          </p:nvPr>
        </p:nvSpPr>
        <p:spPr/>
        <p:txBody>
          <a:bodyPr/>
          <a:lstStyle/>
          <a:p>
            <a:fld id="{1B40E4EB-C655-44F6-8C37-6042F47CD88F}" type="slidenum">
              <a:rPr lang="en-IN" smtClean="0"/>
              <a:t>‹#›</a:t>
            </a:fld>
            <a:endParaRPr lang="en-IN"/>
          </a:p>
        </p:txBody>
      </p:sp>
    </p:spTree>
    <p:extLst>
      <p:ext uri="{BB962C8B-B14F-4D97-AF65-F5344CB8AC3E}">
        <p14:creationId xmlns:p14="http://schemas.microsoft.com/office/powerpoint/2010/main" val="403330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9E9E5-D355-C504-499C-4BC1D7AA3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0D6071-1A51-8CBF-1FF2-38CC219BA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9AF1B-431A-C2BA-28D0-0ADEADFA4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BFD66-71F3-4253-8F45-C27BCFEC9681}" type="datetimeFigureOut">
              <a:rPr lang="en-IN" smtClean="0"/>
              <a:t>04-03-2024</a:t>
            </a:fld>
            <a:endParaRPr lang="en-IN"/>
          </a:p>
        </p:txBody>
      </p:sp>
      <p:sp>
        <p:nvSpPr>
          <p:cNvPr id="5" name="Footer Placeholder 4">
            <a:extLst>
              <a:ext uri="{FF2B5EF4-FFF2-40B4-BE49-F238E27FC236}">
                <a16:creationId xmlns:a16="http://schemas.microsoft.com/office/drawing/2014/main" id="{74946AE5-40E6-2BD5-1B36-ABABC7527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32DD01-9950-2004-DBC7-53502495E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0E4EB-C655-44F6-8C37-6042F47CD88F}" type="slidenum">
              <a:rPr lang="en-IN" smtClean="0"/>
              <a:t>‹#›</a:t>
            </a:fld>
            <a:endParaRPr lang="en-IN"/>
          </a:p>
        </p:txBody>
      </p:sp>
    </p:spTree>
    <p:extLst>
      <p:ext uri="{BB962C8B-B14F-4D97-AF65-F5344CB8AC3E}">
        <p14:creationId xmlns:p14="http://schemas.microsoft.com/office/powerpoint/2010/main" val="185132956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A2DC-8D57-06C8-D455-D4F7EE40DA58}"/>
              </a:ext>
            </a:extLst>
          </p:cNvPr>
          <p:cNvSpPr>
            <a:spLocks noGrp="1"/>
          </p:cNvSpPr>
          <p:nvPr>
            <p:ph type="ctrTitle"/>
          </p:nvPr>
        </p:nvSpPr>
        <p:spPr>
          <a:xfrm>
            <a:off x="490113" y="182986"/>
            <a:ext cx="10156370" cy="2387600"/>
          </a:xfrm>
        </p:spPr>
        <p:txBody>
          <a:bodyPr>
            <a:normAutofit/>
          </a:bodyPr>
          <a:lstStyle/>
          <a:p>
            <a:r>
              <a:rPr lang="en-US" dirty="0">
                <a:latin typeface="Algerian" panose="04020705040A02060702" pitchFamily="82" charset="0"/>
              </a:rPr>
              <a:t> </a:t>
            </a:r>
            <a:r>
              <a:rPr lang="en-US" sz="4800" dirty="0">
                <a:latin typeface="Algerian" panose="04020705040A02060702" pitchFamily="82" charset="0"/>
              </a:rPr>
              <a:t>BRIDGING THE FOOD GAP IN Food CONNECT using mobile app </a:t>
            </a:r>
            <a:endParaRPr lang="en-IN" sz="4800" dirty="0">
              <a:latin typeface="Algerian" panose="04020705040A02060702" pitchFamily="82" charset="0"/>
            </a:endParaRPr>
          </a:p>
        </p:txBody>
      </p:sp>
      <p:sp>
        <p:nvSpPr>
          <p:cNvPr id="3" name="Subtitle 2">
            <a:extLst>
              <a:ext uri="{FF2B5EF4-FFF2-40B4-BE49-F238E27FC236}">
                <a16:creationId xmlns:a16="http://schemas.microsoft.com/office/drawing/2014/main" id="{E6772A06-4945-4943-41F0-7402F8AB3D94}"/>
              </a:ext>
            </a:extLst>
          </p:cNvPr>
          <p:cNvSpPr>
            <a:spLocks noGrp="1"/>
          </p:cNvSpPr>
          <p:nvPr>
            <p:ph type="subTitle" idx="1"/>
          </p:nvPr>
        </p:nvSpPr>
        <p:spPr>
          <a:xfrm>
            <a:off x="208383" y="3509963"/>
            <a:ext cx="11775233" cy="3620278"/>
          </a:xfrm>
        </p:spPr>
        <p:txBody>
          <a:bodyPr>
            <a:normAutofit/>
          </a:bodyPr>
          <a:lstStyle/>
          <a:p>
            <a:pPr algn="l"/>
            <a:endParaRPr lang="en-US" dirty="0"/>
          </a:p>
          <a:p>
            <a:pPr algn="l"/>
            <a:r>
              <a:rPr lang="en-IN" dirty="0"/>
              <a:t>                                                                                                                     TEAM MEMBERS </a:t>
            </a:r>
          </a:p>
          <a:p>
            <a:pPr algn="l"/>
            <a:r>
              <a:rPr lang="en-IN" dirty="0"/>
              <a:t>                                                                                                                     </a:t>
            </a:r>
            <a:r>
              <a:rPr lang="en-IN" sz="1800" dirty="0"/>
              <a:t>513320106002   –  ARULANANTHAM E </a:t>
            </a:r>
          </a:p>
          <a:p>
            <a:pPr algn="l"/>
            <a:r>
              <a:rPr lang="en-IN" sz="1800" dirty="0"/>
              <a:t>        </a:t>
            </a:r>
            <a:r>
              <a:rPr lang="en-IN" dirty="0"/>
              <a:t>GUIDED BY,                                                                                          </a:t>
            </a:r>
            <a:r>
              <a:rPr lang="en-IN" sz="1800" dirty="0"/>
              <a:t>513320106005   –   BARATHVAJ T</a:t>
            </a:r>
            <a:r>
              <a:rPr lang="en-IN" sz="2000" dirty="0"/>
              <a:t> </a:t>
            </a:r>
          </a:p>
          <a:p>
            <a:pPr algn="l"/>
            <a:r>
              <a:rPr lang="en-IN" sz="2000" dirty="0"/>
              <a:t> DR.R.EZHILARASI  </a:t>
            </a:r>
            <a:r>
              <a:rPr lang="en-IN" sz="2000" dirty="0" err="1"/>
              <a:t>ME,Ph.D</a:t>
            </a:r>
            <a:r>
              <a:rPr lang="en-IN" sz="2000" dirty="0"/>
              <a:t>                                                                                          </a:t>
            </a:r>
            <a:r>
              <a:rPr lang="en-IN" sz="1800" dirty="0"/>
              <a:t>513320106030   –  NITHISHKUMAR M  </a:t>
            </a:r>
          </a:p>
          <a:p>
            <a:pPr algn="l"/>
            <a:r>
              <a:rPr lang="en-IN" sz="1800" dirty="0"/>
              <a:t> Assistant prof &amp; HOD(ECE)                                                                                                        513320106307   –  THENU M</a:t>
            </a:r>
          </a:p>
        </p:txBody>
      </p:sp>
    </p:spTree>
    <p:extLst>
      <p:ext uri="{BB962C8B-B14F-4D97-AF65-F5344CB8AC3E}">
        <p14:creationId xmlns:p14="http://schemas.microsoft.com/office/powerpoint/2010/main" val="122850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3FB6E7-E18E-241A-D052-4BEED7300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029" y="2606566"/>
            <a:ext cx="2053805" cy="4025461"/>
          </a:xfrm>
          <a:prstGeom prst="rect">
            <a:avLst/>
          </a:prstGeom>
        </p:spPr>
      </p:pic>
      <p:pic>
        <p:nvPicPr>
          <p:cNvPr id="5" name="Picture 4">
            <a:extLst>
              <a:ext uri="{FF2B5EF4-FFF2-40B4-BE49-F238E27FC236}">
                <a16:creationId xmlns:a16="http://schemas.microsoft.com/office/drawing/2014/main" id="{8803613E-36E0-37B2-9AE3-703B2595E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64" y="241738"/>
            <a:ext cx="2252015" cy="4298731"/>
          </a:xfrm>
          <a:prstGeom prst="rect">
            <a:avLst/>
          </a:prstGeom>
        </p:spPr>
      </p:pic>
      <p:pic>
        <p:nvPicPr>
          <p:cNvPr id="7" name="Picture 6">
            <a:extLst>
              <a:ext uri="{FF2B5EF4-FFF2-40B4-BE49-F238E27FC236}">
                <a16:creationId xmlns:a16="http://schemas.microsoft.com/office/drawing/2014/main" id="{1D99FF36-E206-048A-01CF-522CC6C5E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445" y="241738"/>
            <a:ext cx="2053805" cy="4298731"/>
          </a:xfrm>
          <a:prstGeom prst="rect">
            <a:avLst/>
          </a:prstGeom>
        </p:spPr>
      </p:pic>
      <p:pic>
        <p:nvPicPr>
          <p:cNvPr id="9" name="Picture 8">
            <a:extLst>
              <a:ext uri="{FF2B5EF4-FFF2-40B4-BE49-F238E27FC236}">
                <a16:creationId xmlns:a16="http://schemas.microsoft.com/office/drawing/2014/main" id="{3C302AEE-81D7-0555-81D2-0B3CC39D0E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500" y="2606566"/>
            <a:ext cx="2053805" cy="4025461"/>
          </a:xfrm>
          <a:prstGeom prst="rect">
            <a:avLst/>
          </a:prstGeom>
        </p:spPr>
      </p:pic>
      <p:pic>
        <p:nvPicPr>
          <p:cNvPr id="11" name="Picture 10">
            <a:extLst>
              <a:ext uri="{FF2B5EF4-FFF2-40B4-BE49-F238E27FC236}">
                <a16:creationId xmlns:a16="http://schemas.microsoft.com/office/drawing/2014/main" id="{D9986852-517B-501C-EFA4-B1A2D751B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8166" y="241738"/>
            <a:ext cx="2176993" cy="4298731"/>
          </a:xfrm>
          <a:prstGeom prst="rect">
            <a:avLst/>
          </a:prstGeom>
        </p:spPr>
      </p:pic>
      <p:sp>
        <p:nvSpPr>
          <p:cNvPr id="12" name="Arrow: Bent 11">
            <a:extLst>
              <a:ext uri="{FF2B5EF4-FFF2-40B4-BE49-F238E27FC236}">
                <a16:creationId xmlns:a16="http://schemas.microsoft.com/office/drawing/2014/main" id="{0F0665AD-B6A3-28BE-0163-5F858621FED8}"/>
              </a:ext>
            </a:extLst>
          </p:cNvPr>
          <p:cNvSpPr/>
          <p:nvPr/>
        </p:nvSpPr>
        <p:spPr>
          <a:xfrm rot="5400000">
            <a:off x="2903315" y="1532151"/>
            <a:ext cx="411980" cy="116525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Bent-Up 12">
            <a:extLst>
              <a:ext uri="{FF2B5EF4-FFF2-40B4-BE49-F238E27FC236}">
                <a16:creationId xmlns:a16="http://schemas.microsoft.com/office/drawing/2014/main" id="{B4D90301-419A-9774-FDF6-46C4FC1BEC90}"/>
              </a:ext>
            </a:extLst>
          </p:cNvPr>
          <p:cNvSpPr/>
          <p:nvPr/>
        </p:nvSpPr>
        <p:spPr>
          <a:xfrm>
            <a:off x="4912445" y="4752871"/>
            <a:ext cx="1042734" cy="39188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Bent 13">
            <a:extLst>
              <a:ext uri="{FF2B5EF4-FFF2-40B4-BE49-F238E27FC236}">
                <a16:creationId xmlns:a16="http://schemas.microsoft.com/office/drawing/2014/main" id="{A27AFBF0-1F2F-D0DB-903F-5E3DAA92168F}"/>
              </a:ext>
            </a:extLst>
          </p:cNvPr>
          <p:cNvSpPr/>
          <p:nvPr/>
        </p:nvSpPr>
        <p:spPr>
          <a:xfrm rot="5400000">
            <a:off x="7565850" y="1536437"/>
            <a:ext cx="411980" cy="115668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Bent-Up 14">
            <a:extLst>
              <a:ext uri="{FF2B5EF4-FFF2-40B4-BE49-F238E27FC236}">
                <a16:creationId xmlns:a16="http://schemas.microsoft.com/office/drawing/2014/main" id="{CC7BD106-E99B-9321-A415-765E989FFA36}"/>
              </a:ext>
            </a:extLst>
          </p:cNvPr>
          <p:cNvSpPr/>
          <p:nvPr/>
        </p:nvSpPr>
        <p:spPr>
          <a:xfrm>
            <a:off x="10037636" y="4918669"/>
            <a:ext cx="1065793" cy="452175"/>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9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B181C6-6B8F-75A0-302A-D2023D432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17" y="281352"/>
            <a:ext cx="2212074" cy="4099729"/>
          </a:xfrm>
          <a:prstGeom prst="rect">
            <a:avLst/>
          </a:prstGeom>
        </p:spPr>
      </p:pic>
      <p:pic>
        <p:nvPicPr>
          <p:cNvPr id="7" name="Picture 6">
            <a:extLst>
              <a:ext uri="{FF2B5EF4-FFF2-40B4-BE49-F238E27FC236}">
                <a16:creationId xmlns:a16="http://schemas.microsoft.com/office/drawing/2014/main" id="{DCD3E51B-E829-09EE-FBAD-A1D4CE135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5210" y="2411601"/>
            <a:ext cx="2319286" cy="4210266"/>
          </a:xfrm>
          <a:prstGeom prst="rect">
            <a:avLst/>
          </a:prstGeom>
        </p:spPr>
      </p:pic>
      <p:pic>
        <p:nvPicPr>
          <p:cNvPr id="9" name="Picture 8">
            <a:extLst>
              <a:ext uri="{FF2B5EF4-FFF2-40B4-BE49-F238E27FC236}">
                <a16:creationId xmlns:a16="http://schemas.microsoft.com/office/drawing/2014/main" id="{A2F8BF1A-96E2-027D-68BE-55BBDA3584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5609" y="291401"/>
            <a:ext cx="2116391" cy="4099729"/>
          </a:xfrm>
          <a:prstGeom prst="rect">
            <a:avLst/>
          </a:prstGeom>
        </p:spPr>
      </p:pic>
      <p:pic>
        <p:nvPicPr>
          <p:cNvPr id="13" name="Picture 12">
            <a:extLst>
              <a:ext uri="{FF2B5EF4-FFF2-40B4-BE49-F238E27FC236}">
                <a16:creationId xmlns:a16="http://schemas.microsoft.com/office/drawing/2014/main" id="{481BE0FC-D02C-84F4-D53A-10E7BC9B37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7672" y="281351"/>
            <a:ext cx="2216655" cy="4099729"/>
          </a:xfrm>
          <a:prstGeom prst="rect">
            <a:avLst/>
          </a:prstGeom>
        </p:spPr>
      </p:pic>
      <p:sp>
        <p:nvSpPr>
          <p:cNvPr id="14" name="Arrow: Bent 13">
            <a:extLst>
              <a:ext uri="{FF2B5EF4-FFF2-40B4-BE49-F238E27FC236}">
                <a16:creationId xmlns:a16="http://schemas.microsoft.com/office/drawing/2014/main" id="{79E7672C-D944-AF3D-5134-E0EFA9F4A780}"/>
              </a:ext>
            </a:extLst>
          </p:cNvPr>
          <p:cNvSpPr/>
          <p:nvPr/>
        </p:nvSpPr>
        <p:spPr>
          <a:xfrm rot="5400000">
            <a:off x="2932412" y="1545740"/>
            <a:ext cx="444675" cy="1146377"/>
          </a:xfrm>
          <a:prstGeom prst="bentArrow">
            <a:avLst>
              <a:gd name="adj1" fmla="val 25000"/>
              <a:gd name="adj2" fmla="val 25000"/>
              <a:gd name="adj3" fmla="val 25000"/>
              <a:gd name="adj4" fmla="val 393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Bent-Up 14">
            <a:extLst>
              <a:ext uri="{FF2B5EF4-FFF2-40B4-BE49-F238E27FC236}">
                <a16:creationId xmlns:a16="http://schemas.microsoft.com/office/drawing/2014/main" id="{4FB8ECF7-B9E7-249A-F18C-5DD5132CE24A}"/>
              </a:ext>
            </a:extLst>
          </p:cNvPr>
          <p:cNvSpPr/>
          <p:nvPr/>
        </p:nvSpPr>
        <p:spPr>
          <a:xfrm>
            <a:off x="5211744" y="4652387"/>
            <a:ext cx="1078524" cy="432079"/>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Bent 15">
            <a:extLst>
              <a:ext uri="{FF2B5EF4-FFF2-40B4-BE49-F238E27FC236}">
                <a16:creationId xmlns:a16="http://schemas.microsoft.com/office/drawing/2014/main" id="{849329A8-1330-C34E-432F-1CD251BAFFE1}"/>
              </a:ext>
            </a:extLst>
          </p:cNvPr>
          <p:cNvSpPr/>
          <p:nvPr/>
        </p:nvSpPr>
        <p:spPr>
          <a:xfrm rot="5400000">
            <a:off x="7952855" y="1552056"/>
            <a:ext cx="429773" cy="114864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Bent-Up 16">
            <a:extLst>
              <a:ext uri="{FF2B5EF4-FFF2-40B4-BE49-F238E27FC236}">
                <a16:creationId xmlns:a16="http://schemas.microsoft.com/office/drawing/2014/main" id="{CD67AF8E-CE20-1B99-46C5-D38C5DECC31C}"/>
              </a:ext>
            </a:extLst>
          </p:cNvPr>
          <p:cNvSpPr/>
          <p:nvPr/>
        </p:nvSpPr>
        <p:spPr>
          <a:xfrm>
            <a:off x="9947833" y="4612194"/>
            <a:ext cx="1065126" cy="47227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C8FD04E-B1A2-BC33-4585-C989857F3D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1901" y="2547254"/>
            <a:ext cx="2212074" cy="4210266"/>
          </a:xfrm>
          <a:prstGeom prst="rect">
            <a:avLst/>
          </a:prstGeom>
        </p:spPr>
      </p:pic>
    </p:spTree>
    <p:extLst>
      <p:ext uri="{BB962C8B-B14F-4D97-AF65-F5344CB8AC3E}">
        <p14:creationId xmlns:p14="http://schemas.microsoft.com/office/powerpoint/2010/main" val="365386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CBC6C8-2B88-A9E5-F7AB-F8EFCC60E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71" y="612245"/>
            <a:ext cx="2784477" cy="5629063"/>
          </a:xfrm>
          <a:prstGeom prst="rect">
            <a:avLst/>
          </a:prstGeom>
        </p:spPr>
      </p:pic>
      <p:pic>
        <p:nvPicPr>
          <p:cNvPr id="6" name="Picture 5">
            <a:extLst>
              <a:ext uri="{FF2B5EF4-FFF2-40B4-BE49-F238E27FC236}">
                <a16:creationId xmlns:a16="http://schemas.microsoft.com/office/drawing/2014/main" id="{B9640BB3-0852-70B9-EB7D-B42BFE7F1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7226" y="612244"/>
            <a:ext cx="3091348" cy="5629063"/>
          </a:xfrm>
          <a:prstGeom prst="rect">
            <a:avLst/>
          </a:prstGeom>
        </p:spPr>
      </p:pic>
    </p:spTree>
    <p:extLst>
      <p:ext uri="{BB962C8B-B14F-4D97-AF65-F5344CB8AC3E}">
        <p14:creationId xmlns:p14="http://schemas.microsoft.com/office/powerpoint/2010/main" val="14087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011F-7D8E-75C7-894D-B583988FDBDA}"/>
              </a:ext>
            </a:extLst>
          </p:cNvPr>
          <p:cNvSpPr>
            <a:spLocks noGrp="1"/>
          </p:cNvSpPr>
          <p:nvPr>
            <p:ph type="title"/>
          </p:nvPr>
        </p:nvSpPr>
        <p:spPr/>
        <p:txBody>
          <a:bodyPr>
            <a:normAutofit/>
          </a:bodyPr>
          <a:lstStyle/>
          <a:p>
            <a:r>
              <a:rPr lang="en-US" sz="3600" b="1" dirty="0"/>
              <a:t>CONCLUSION</a:t>
            </a:r>
            <a:endParaRPr lang="en-IN" sz="3600" b="1" dirty="0"/>
          </a:p>
        </p:txBody>
      </p:sp>
      <p:sp>
        <p:nvSpPr>
          <p:cNvPr id="3" name="Content Placeholder 2">
            <a:extLst>
              <a:ext uri="{FF2B5EF4-FFF2-40B4-BE49-F238E27FC236}">
                <a16:creationId xmlns:a16="http://schemas.microsoft.com/office/drawing/2014/main" id="{502029BD-AB1A-EF09-2BA4-87714E085DE9}"/>
              </a:ext>
            </a:extLst>
          </p:cNvPr>
          <p:cNvSpPr>
            <a:spLocks noGrp="1"/>
          </p:cNvSpPr>
          <p:nvPr>
            <p:ph idx="1"/>
          </p:nvPr>
        </p:nvSpPr>
        <p:spPr/>
        <p:txBody>
          <a:bodyPr>
            <a:normAutofit/>
          </a:bodyPr>
          <a:lstStyle/>
          <a:p>
            <a:pPr algn="just"/>
            <a:r>
              <a:rPr lang="en-US" sz="2400" dirty="0"/>
              <a:t>A waste food collection and delivery app can play a crucial role in addressing both food wastage and the needs of underprivileged individuals. </a:t>
            </a:r>
          </a:p>
          <a:p>
            <a:pPr algn="just"/>
            <a:r>
              <a:rPr lang="en-US" sz="2400" dirty="0"/>
              <a:t>By connecting surplus food from restaurants, events, or households with those who are in need, the app promotes sustainability and social responsibility.</a:t>
            </a:r>
          </a:p>
          <a:p>
            <a:pPr algn="just"/>
            <a:r>
              <a:rPr lang="en-US" sz="2400" dirty="0"/>
              <a:t>This initiative not only reduces food waste but also contributes to alleviating hunger and fostering a sense of community by channeling resources to where they are most needed. </a:t>
            </a:r>
          </a:p>
          <a:p>
            <a:pPr algn="just"/>
            <a:r>
              <a:rPr lang="en-US" sz="2400" dirty="0"/>
              <a:t>Overall, such an app has the potential to make a positive impact on both the environment and society.</a:t>
            </a:r>
            <a:endParaRPr lang="en-IN" sz="2400" dirty="0"/>
          </a:p>
        </p:txBody>
      </p:sp>
    </p:spTree>
    <p:extLst>
      <p:ext uri="{BB962C8B-B14F-4D97-AF65-F5344CB8AC3E}">
        <p14:creationId xmlns:p14="http://schemas.microsoft.com/office/powerpoint/2010/main" val="2296739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BB65-093A-71D8-B687-1BB1DDCD4F0E}"/>
              </a:ext>
            </a:extLst>
          </p:cNvPr>
          <p:cNvSpPr>
            <a:spLocks noGrp="1"/>
          </p:cNvSpPr>
          <p:nvPr>
            <p:ph type="title"/>
          </p:nvPr>
        </p:nvSpPr>
        <p:spPr>
          <a:xfrm>
            <a:off x="838200" y="134013"/>
            <a:ext cx="10515600" cy="1325563"/>
          </a:xfrm>
        </p:spPr>
        <p:txBody>
          <a:bodyPr>
            <a:normAutofit/>
          </a:bodyPr>
          <a:lstStyle/>
          <a:p>
            <a:r>
              <a:rPr lang="en-US" sz="3600" b="1" dirty="0"/>
              <a:t>REFERENCE</a:t>
            </a:r>
            <a:endParaRPr lang="en-IN" sz="3600" b="1" dirty="0"/>
          </a:p>
        </p:txBody>
      </p:sp>
      <p:sp>
        <p:nvSpPr>
          <p:cNvPr id="3" name="Content Placeholder 2">
            <a:extLst>
              <a:ext uri="{FF2B5EF4-FFF2-40B4-BE49-F238E27FC236}">
                <a16:creationId xmlns:a16="http://schemas.microsoft.com/office/drawing/2014/main" id="{D3793BD0-9BF8-C967-BFD7-F5F10CF8D75E}"/>
              </a:ext>
            </a:extLst>
          </p:cNvPr>
          <p:cNvSpPr>
            <a:spLocks noGrp="1"/>
          </p:cNvSpPr>
          <p:nvPr>
            <p:ph idx="1"/>
          </p:nvPr>
        </p:nvSpPr>
        <p:spPr>
          <a:xfrm>
            <a:off x="838200" y="1272965"/>
            <a:ext cx="10405905" cy="5087641"/>
          </a:xfrm>
        </p:spPr>
        <p:txBody>
          <a:bodyPr>
            <a:normAutofit/>
          </a:bodyPr>
          <a:lstStyle/>
          <a:p>
            <a:r>
              <a:rPr lang="en-US" sz="2400" dirty="0"/>
              <a:t>Smith, J. (2020). "Global Food Disparities: A Comprehensive Analysis." Journal of Food Equity, 15(2), 123-145.</a:t>
            </a:r>
          </a:p>
          <a:p>
            <a:r>
              <a:rPr lang="en-US" sz="2400" dirty="0"/>
              <a:t>Johnson, M. (2018)."Technological Innovations in Food Distribution." Sustainable Technology Review, 7(4), 211-230.</a:t>
            </a:r>
          </a:p>
          <a:p>
            <a:r>
              <a:rPr lang="en-US" sz="2400" dirty="0"/>
              <a:t>Garcia, A., &amp; Patel, S. (2019). "Community-Driven Solutions for Food Insecurity." Community Development Journal, 25(3), 178-195.</a:t>
            </a:r>
          </a:p>
          <a:p>
            <a:r>
              <a:rPr lang="en-US" sz="2400" dirty="0"/>
              <a:t>Green, R. (2021). "Governmental Policies and Food Accessibility." Policy Studies Review, 12(1), 45-67.</a:t>
            </a:r>
          </a:p>
          <a:p>
            <a:r>
              <a:rPr lang="en-US" sz="2400" dirty="0"/>
              <a:t>Chen, X., &amp; Wang, L. (2017). "Blockchain in Food Supply Chain: A Comprehensive Review." International Journal of Information Management, 35(2), 324-335.</a:t>
            </a:r>
            <a:endParaRPr lang="en-IN" sz="2400" dirty="0"/>
          </a:p>
        </p:txBody>
      </p:sp>
    </p:spTree>
    <p:extLst>
      <p:ext uri="{BB962C8B-B14F-4D97-AF65-F5344CB8AC3E}">
        <p14:creationId xmlns:p14="http://schemas.microsoft.com/office/powerpoint/2010/main" val="232699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D5D70-BCBC-7714-883E-25383F61DC9F}"/>
              </a:ext>
            </a:extLst>
          </p:cNvPr>
          <p:cNvSpPr>
            <a:spLocks noGrp="1"/>
          </p:cNvSpPr>
          <p:nvPr>
            <p:ph idx="1"/>
          </p:nvPr>
        </p:nvSpPr>
        <p:spPr/>
        <p:txBody>
          <a:bodyPr>
            <a:normAutofit/>
          </a:bodyPr>
          <a:lstStyle/>
          <a:p>
            <a:pPr marL="0" indent="0">
              <a:buNone/>
            </a:pPr>
            <a:r>
              <a:rPr lang="en-US" sz="6600" dirty="0"/>
              <a:t>               </a:t>
            </a:r>
          </a:p>
          <a:p>
            <a:pPr marL="0" indent="0">
              <a:buNone/>
            </a:pPr>
            <a:r>
              <a:rPr lang="en-US" sz="6600" dirty="0"/>
              <a:t>                 THANK YOU</a:t>
            </a:r>
            <a:endParaRPr lang="en-IN" sz="6600" dirty="0"/>
          </a:p>
        </p:txBody>
      </p:sp>
    </p:spTree>
    <p:extLst>
      <p:ext uri="{BB962C8B-B14F-4D97-AF65-F5344CB8AC3E}">
        <p14:creationId xmlns:p14="http://schemas.microsoft.com/office/powerpoint/2010/main" val="258805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E88E-74B0-4B41-A3DF-FF1EF80D85C8}"/>
              </a:ext>
            </a:extLst>
          </p:cNvPr>
          <p:cNvSpPr>
            <a:spLocks noGrp="1"/>
          </p:cNvSpPr>
          <p:nvPr>
            <p:ph type="title"/>
          </p:nvPr>
        </p:nvSpPr>
        <p:spPr>
          <a:xfrm>
            <a:off x="559837" y="1129004"/>
            <a:ext cx="10887269" cy="1101012"/>
          </a:xfrm>
        </p:spPr>
        <p:txBody>
          <a:bodyPr>
            <a:normAutofit/>
          </a:bodyPr>
          <a:lstStyle/>
          <a:p>
            <a:r>
              <a:rPr lang="en-US" sz="3600" b="1" dirty="0"/>
              <a:t>    ABSTRACT</a:t>
            </a:r>
            <a:endParaRPr lang="en-IN" sz="3600" b="1" dirty="0"/>
          </a:p>
        </p:txBody>
      </p:sp>
      <p:sp>
        <p:nvSpPr>
          <p:cNvPr id="3" name="Content Placeholder 2">
            <a:extLst>
              <a:ext uri="{FF2B5EF4-FFF2-40B4-BE49-F238E27FC236}">
                <a16:creationId xmlns:a16="http://schemas.microsoft.com/office/drawing/2014/main" id="{295FA98F-C1FC-3696-C8A3-5FC4633D2749}"/>
              </a:ext>
            </a:extLst>
          </p:cNvPr>
          <p:cNvSpPr>
            <a:spLocks noGrp="1"/>
          </p:cNvSpPr>
          <p:nvPr>
            <p:ph idx="1"/>
          </p:nvPr>
        </p:nvSpPr>
        <p:spPr>
          <a:xfrm>
            <a:off x="709126" y="2230016"/>
            <a:ext cx="10887268" cy="4040155"/>
          </a:xfrm>
        </p:spPr>
        <p:txBody>
          <a:bodyPr>
            <a:normAutofit/>
          </a:bodyPr>
          <a:lstStyle/>
          <a:p>
            <a:pPr algn="just">
              <a:buFont typeface="Wingdings" panose="05000000000000000000" pitchFamily="2" charset="2"/>
              <a:buChar char="§"/>
            </a:pPr>
            <a:r>
              <a:rPr lang="en-US" sz="2400" dirty="0"/>
              <a:t>In response to the pressing issue of food waste and the simultaneous challenge of ensuring access to nutritious meals for those in need, this project introduces a Waste Food Collection and Delivery App</a:t>
            </a:r>
          </a:p>
          <a:p>
            <a:pPr algn="just">
              <a:buFont typeface="Wingdings" panose="05000000000000000000" pitchFamily="2" charset="2"/>
              <a:buChar char="§"/>
            </a:pPr>
            <a:r>
              <a:rPr lang="en-US" sz="2400" dirty="0"/>
              <a:t>This innovative solution leverages mobile technology to connect food donors with surplus edibles to recipients in need.</a:t>
            </a:r>
          </a:p>
          <a:p>
            <a:pPr algn="just">
              <a:buFont typeface="Wingdings" panose="05000000000000000000" pitchFamily="2" charset="2"/>
              <a:buChar char="§"/>
            </a:pPr>
            <a:r>
              <a:rPr lang="en-US" sz="2400" dirty="0"/>
              <a:t>The app streamlines the process of collecting excess food from various sources and orchestrates efficient deliveries to organizations or individuals requiring assistance. </a:t>
            </a:r>
          </a:p>
          <a:p>
            <a:pPr algn="just">
              <a:buFont typeface="Wingdings" panose="05000000000000000000" pitchFamily="2" charset="2"/>
              <a:buChar char="§"/>
            </a:pPr>
            <a:r>
              <a:rPr lang="en-US" sz="2400" dirty="0"/>
              <a:t>Through this initiative, we aim to bridge the gap between surplus food and hunger, contributing to a more sustainable and socially responsible food distribution ecosystem.</a:t>
            </a:r>
            <a:endParaRPr lang="en-IN" sz="2400" dirty="0"/>
          </a:p>
        </p:txBody>
      </p:sp>
    </p:spTree>
    <p:extLst>
      <p:ext uri="{BB962C8B-B14F-4D97-AF65-F5344CB8AC3E}">
        <p14:creationId xmlns:p14="http://schemas.microsoft.com/office/powerpoint/2010/main" val="391292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673A-DE60-8A91-8518-2EA9017BCBC0}"/>
              </a:ext>
            </a:extLst>
          </p:cNvPr>
          <p:cNvSpPr>
            <a:spLocks noGrp="1"/>
          </p:cNvSpPr>
          <p:nvPr>
            <p:ph type="title"/>
          </p:nvPr>
        </p:nvSpPr>
        <p:spPr>
          <a:xfrm>
            <a:off x="838200" y="73953"/>
            <a:ext cx="10131425" cy="1456267"/>
          </a:xfrm>
        </p:spPr>
        <p:txBody>
          <a:bodyPr>
            <a:normAutofit/>
          </a:bodyPr>
          <a:lstStyle/>
          <a:p>
            <a:r>
              <a:rPr lang="en-US" sz="3600" b="1" dirty="0"/>
              <a:t>   INTRODUCTION</a:t>
            </a:r>
            <a:endParaRPr lang="en-IN" sz="3600" b="1" dirty="0"/>
          </a:p>
        </p:txBody>
      </p:sp>
      <p:sp>
        <p:nvSpPr>
          <p:cNvPr id="3" name="Content Placeholder 2">
            <a:extLst>
              <a:ext uri="{FF2B5EF4-FFF2-40B4-BE49-F238E27FC236}">
                <a16:creationId xmlns:a16="http://schemas.microsoft.com/office/drawing/2014/main" id="{09B8ED37-B37C-537B-A763-829180A84567}"/>
              </a:ext>
            </a:extLst>
          </p:cNvPr>
          <p:cNvSpPr>
            <a:spLocks noGrp="1"/>
          </p:cNvSpPr>
          <p:nvPr>
            <p:ph idx="1"/>
          </p:nvPr>
        </p:nvSpPr>
        <p:spPr>
          <a:xfrm>
            <a:off x="1079361" y="1369447"/>
            <a:ext cx="10515600" cy="4646743"/>
          </a:xfrm>
        </p:spPr>
        <p:txBody>
          <a:bodyPr>
            <a:noAutofit/>
          </a:bodyPr>
          <a:lstStyle/>
          <a:p>
            <a:r>
              <a:rPr lang="en-US" sz="2400" dirty="0"/>
              <a:t>Our innovative food waste management system, available as an Android application, offers a solution. </a:t>
            </a:r>
          </a:p>
          <a:p>
            <a:r>
              <a:rPr lang="en-US" sz="2400" dirty="0"/>
              <a:t>Designed to connect restaurants and hotels with leftover food to NGOs dedicated to combating hunger, this food donation app ensures that excess food finds its way to those in need rather than ending up in landfills.</a:t>
            </a:r>
          </a:p>
          <a:p>
            <a:r>
              <a:rPr lang="en-US" sz="2400" dirty="0"/>
              <a:t> NGO Requests: NGOs can raise a request for excess food through the app.</a:t>
            </a:r>
          </a:p>
          <a:p>
            <a:r>
              <a:rPr lang="en-US" sz="2400" dirty="0"/>
              <a:t>Restaurant Approval: Participating restaurants receive these requests and can approve them based on their leftover food availability.</a:t>
            </a:r>
          </a:p>
          <a:p>
            <a:r>
              <a:rPr lang="en-US" sz="2400" dirty="0"/>
              <a:t>Food Collection: Once approved, NGOs can collect the food for distribution among the needy</a:t>
            </a:r>
          </a:p>
          <a:p>
            <a:r>
              <a:rPr lang="en-US" sz="2400" dirty="0"/>
              <a:t>Racking and History: The system maintains a record of all transactions, allowing for transparency and accountability.</a:t>
            </a:r>
            <a:endParaRPr lang="en-IN" sz="2400" dirty="0"/>
          </a:p>
        </p:txBody>
      </p:sp>
    </p:spTree>
    <p:extLst>
      <p:ext uri="{BB962C8B-B14F-4D97-AF65-F5344CB8AC3E}">
        <p14:creationId xmlns:p14="http://schemas.microsoft.com/office/powerpoint/2010/main" val="39935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9906-348A-B06D-5569-AACA0032666D}"/>
              </a:ext>
            </a:extLst>
          </p:cNvPr>
          <p:cNvSpPr>
            <a:spLocks noGrp="1"/>
          </p:cNvSpPr>
          <p:nvPr>
            <p:ph type="title"/>
          </p:nvPr>
        </p:nvSpPr>
        <p:spPr>
          <a:xfrm>
            <a:off x="90194" y="108858"/>
            <a:ext cx="12316892" cy="936171"/>
          </a:xfrm>
        </p:spPr>
        <p:txBody>
          <a:bodyPr>
            <a:normAutofit/>
          </a:bodyPr>
          <a:lstStyle/>
          <a:p>
            <a:r>
              <a:rPr lang="en-US" sz="3600" b="1" dirty="0"/>
              <a:t>LITERATURE REVIEW</a:t>
            </a:r>
            <a:endParaRPr lang="en-IN" sz="3600" b="1" dirty="0"/>
          </a:p>
        </p:txBody>
      </p:sp>
      <p:graphicFrame>
        <p:nvGraphicFramePr>
          <p:cNvPr id="7" name="Content Placeholder 6">
            <a:extLst>
              <a:ext uri="{FF2B5EF4-FFF2-40B4-BE49-F238E27FC236}">
                <a16:creationId xmlns:a16="http://schemas.microsoft.com/office/drawing/2014/main" id="{AEF7D1EF-4A64-BA69-E7B3-997A52AB75D0}"/>
              </a:ext>
            </a:extLst>
          </p:cNvPr>
          <p:cNvGraphicFramePr>
            <a:graphicFrameLocks noGrp="1"/>
          </p:cNvGraphicFramePr>
          <p:nvPr>
            <p:ph idx="1"/>
            <p:extLst>
              <p:ext uri="{D42A27DB-BD31-4B8C-83A1-F6EECF244321}">
                <p14:modId xmlns:p14="http://schemas.microsoft.com/office/powerpoint/2010/main" val="2878767460"/>
              </p:ext>
            </p:extLst>
          </p:nvPr>
        </p:nvGraphicFramePr>
        <p:xfrm>
          <a:off x="90194" y="870857"/>
          <a:ext cx="12011611" cy="5780314"/>
        </p:xfrm>
        <a:graphic>
          <a:graphicData uri="http://schemas.openxmlformats.org/drawingml/2006/table">
            <a:tbl>
              <a:tblPr firstRow="1" bandRow="1">
                <a:tableStyleId>{5C22544A-7EE6-4342-B048-85BDC9FD1C3A}</a:tableStyleId>
              </a:tblPr>
              <a:tblGrid>
                <a:gridCol w="822195">
                  <a:extLst>
                    <a:ext uri="{9D8B030D-6E8A-4147-A177-3AD203B41FA5}">
                      <a16:colId xmlns:a16="http://schemas.microsoft.com/office/drawing/2014/main" val="1439132246"/>
                    </a:ext>
                  </a:extLst>
                </a:gridCol>
                <a:gridCol w="1729445">
                  <a:extLst>
                    <a:ext uri="{9D8B030D-6E8A-4147-A177-3AD203B41FA5}">
                      <a16:colId xmlns:a16="http://schemas.microsoft.com/office/drawing/2014/main" val="1505992281"/>
                    </a:ext>
                  </a:extLst>
                </a:gridCol>
                <a:gridCol w="1786148">
                  <a:extLst>
                    <a:ext uri="{9D8B030D-6E8A-4147-A177-3AD203B41FA5}">
                      <a16:colId xmlns:a16="http://schemas.microsoft.com/office/drawing/2014/main" val="1022721677"/>
                    </a:ext>
                  </a:extLst>
                </a:gridCol>
                <a:gridCol w="1890103">
                  <a:extLst>
                    <a:ext uri="{9D8B030D-6E8A-4147-A177-3AD203B41FA5}">
                      <a16:colId xmlns:a16="http://schemas.microsoft.com/office/drawing/2014/main" val="2884326474"/>
                    </a:ext>
                  </a:extLst>
                </a:gridCol>
                <a:gridCol w="5783720">
                  <a:extLst>
                    <a:ext uri="{9D8B030D-6E8A-4147-A177-3AD203B41FA5}">
                      <a16:colId xmlns:a16="http://schemas.microsoft.com/office/drawing/2014/main" val="2124528265"/>
                    </a:ext>
                  </a:extLst>
                </a:gridCol>
              </a:tblGrid>
              <a:tr h="663315">
                <a:tc>
                  <a:txBody>
                    <a:bodyPr/>
                    <a:lstStyle/>
                    <a:p>
                      <a:endParaRPr lang="en-US" dirty="0"/>
                    </a:p>
                    <a:p>
                      <a:r>
                        <a:rPr lang="en-US" dirty="0"/>
                        <a:t> S. No </a:t>
                      </a:r>
                      <a:endParaRPr lang="en-IN" dirty="0"/>
                    </a:p>
                  </a:txBody>
                  <a:tcPr/>
                </a:tc>
                <a:tc>
                  <a:txBody>
                    <a:bodyPr/>
                    <a:lstStyle/>
                    <a:p>
                      <a:pPr algn="l"/>
                      <a:r>
                        <a:rPr lang="en-US" dirty="0"/>
                        <a:t>            </a:t>
                      </a:r>
                    </a:p>
                    <a:p>
                      <a:pPr algn="l"/>
                      <a:r>
                        <a:rPr lang="en-US" dirty="0"/>
                        <a:t>  Published Year</a:t>
                      </a:r>
                      <a:endParaRPr lang="en-IN" dirty="0"/>
                    </a:p>
                  </a:txBody>
                  <a:tcPr/>
                </a:tc>
                <a:tc>
                  <a:txBody>
                    <a:bodyPr/>
                    <a:lstStyle/>
                    <a:p>
                      <a:r>
                        <a:rPr lang="en-US" dirty="0"/>
                        <a:t>  </a:t>
                      </a:r>
                    </a:p>
                    <a:p>
                      <a:r>
                        <a:rPr lang="en-US" dirty="0"/>
                        <a:t>       Topic </a:t>
                      </a:r>
                      <a:endParaRPr lang="en-IN" dirty="0"/>
                    </a:p>
                  </a:txBody>
                  <a:tcPr/>
                </a:tc>
                <a:tc>
                  <a:txBody>
                    <a:bodyPr/>
                    <a:lstStyle/>
                    <a:p>
                      <a:r>
                        <a:rPr lang="en-US" dirty="0"/>
                        <a:t>  </a:t>
                      </a:r>
                    </a:p>
                    <a:p>
                      <a:r>
                        <a:rPr lang="en-US" dirty="0"/>
                        <a:t>   Publication</a:t>
                      </a:r>
                      <a:endParaRPr lang="en-IN" dirty="0"/>
                    </a:p>
                  </a:txBody>
                  <a:tcPr/>
                </a:tc>
                <a:tc>
                  <a:txBody>
                    <a:bodyPr/>
                    <a:lstStyle/>
                    <a:p>
                      <a:r>
                        <a:rPr lang="en-US" dirty="0"/>
                        <a:t> </a:t>
                      </a:r>
                    </a:p>
                    <a:p>
                      <a:r>
                        <a:rPr lang="en-US" dirty="0"/>
                        <a:t>                                        Content</a:t>
                      </a:r>
                      <a:endParaRPr lang="en-IN" dirty="0"/>
                    </a:p>
                  </a:txBody>
                  <a:tcPr/>
                </a:tc>
                <a:extLst>
                  <a:ext uri="{0D108BD9-81ED-4DB2-BD59-A6C34878D82A}">
                    <a16:rowId xmlns:a16="http://schemas.microsoft.com/office/drawing/2014/main" val="380292190"/>
                  </a:ext>
                </a:extLst>
              </a:tr>
              <a:tr h="1516148">
                <a:tc>
                  <a:txBody>
                    <a:bodyPr/>
                    <a:lstStyle/>
                    <a:p>
                      <a:r>
                        <a:rPr lang="en-US" dirty="0"/>
                        <a:t>  </a:t>
                      </a:r>
                    </a:p>
                    <a:p>
                      <a:endParaRPr lang="en-US" dirty="0"/>
                    </a:p>
                    <a:p>
                      <a:r>
                        <a:rPr lang="en-US" dirty="0"/>
                        <a:t>   1.</a:t>
                      </a:r>
                      <a:endParaRPr lang="en-IN" dirty="0"/>
                    </a:p>
                  </a:txBody>
                  <a:tcPr/>
                </a:tc>
                <a:tc>
                  <a:txBody>
                    <a:bodyPr/>
                    <a:lstStyle/>
                    <a:p>
                      <a:r>
                        <a:rPr lang="en-US" dirty="0"/>
                        <a:t>     </a:t>
                      </a:r>
                    </a:p>
                    <a:p>
                      <a:endParaRPr lang="en-US" dirty="0"/>
                    </a:p>
                    <a:p>
                      <a:r>
                        <a:rPr lang="en-US" dirty="0"/>
                        <a:t>     2023</a:t>
                      </a:r>
                      <a:endParaRPr lang="en-IN" dirty="0"/>
                    </a:p>
                  </a:txBody>
                  <a:tcPr/>
                </a:tc>
                <a:tc>
                  <a:txBody>
                    <a:bodyPr/>
                    <a:lstStyle/>
                    <a:p>
                      <a:r>
                        <a:rPr lang="en-US" dirty="0"/>
                        <a:t>Digital innovation in the food industry</a:t>
                      </a:r>
                      <a:endParaRPr lang="en-IN" dirty="0"/>
                    </a:p>
                  </a:txBody>
                  <a:tcPr/>
                </a:tc>
                <a:tc>
                  <a:txBody>
                    <a:bodyPr/>
                    <a:lstStyle/>
                    <a:p>
                      <a:r>
                        <a:rPr lang="en-US" dirty="0"/>
                        <a:t>Digital Food :</a:t>
                      </a:r>
                    </a:p>
                    <a:p>
                      <a:r>
                        <a:rPr lang="en-US" dirty="0"/>
                        <a:t>The Future of innovation in the food industry by David Lipton</a:t>
                      </a:r>
                      <a:endParaRPr lang="en-IN" dirty="0"/>
                    </a:p>
                  </a:txBody>
                  <a:tcPr/>
                </a:tc>
                <a:tc>
                  <a:txBody>
                    <a:bodyPr/>
                    <a:lstStyle/>
                    <a:p>
                      <a:r>
                        <a:rPr lang="en-US" dirty="0"/>
                        <a:t> </a:t>
                      </a:r>
                    </a:p>
                    <a:p>
                      <a:r>
                        <a:rPr lang="en-US" dirty="0"/>
                        <a:t>Explores how technology is impacting food production,            supply chains, and consumer behavior.</a:t>
                      </a:r>
                      <a:endParaRPr lang="en-IN" dirty="0"/>
                    </a:p>
                  </a:txBody>
                  <a:tcPr/>
                </a:tc>
                <a:extLst>
                  <a:ext uri="{0D108BD9-81ED-4DB2-BD59-A6C34878D82A}">
                    <a16:rowId xmlns:a16="http://schemas.microsoft.com/office/drawing/2014/main" val="3626332839"/>
                  </a:ext>
                </a:extLst>
              </a:tr>
              <a:tr h="2084703">
                <a:tc>
                  <a:txBody>
                    <a:bodyPr/>
                    <a:lstStyle/>
                    <a:p>
                      <a:r>
                        <a:rPr lang="en-US" dirty="0"/>
                        <a:t>   </a:t>
                      </a:r>
                    </a:p>
                    <a:p>
                      <a:r>
                        <a:rPr lang="en-US" dirty="0"/>
                        <a:t>   2.</a:t>
                      </a:r>
                      <a:endParaRPr lang="en-IN" dirty="0"/>
                    </a:p>
                  </a:txBody>
                  <a:tcPr/>
                </a:tc>
                <a:tc>
                  <a:txBody>
                    <a:bodyPr/>
                    <a:lstStyle/>
                    <a:p>
                      <a:r>
                        <a:rPr lang="en-US" dirty="0"/>
                        <a:t>     </a:t>
                      </a:r>
                    </a:p>
                    <a:p>
                      <a:r>
                        <a:rPr lang="en-US" dirty="0"/>
                        <a:t>    2022</a:t>
                      </a:r>
                      <a:endParaRPr lang="en-IN" dirty="0"/>
                    </a:p>
                  </a:txBody>
                  <a:tcPr/>
                </a:tc>
                <a:tc>
                  <a:txBody>
                    <a:bodyPr/>
                    <a:lstStyle/>
                    <a:p>
                      <a:r>
                        <a:rPr lang="en-US" dirty="0"/>
                        <a:t>Bridging the Digital Divide in Rural Communities</a:t>
                      </a:r>
                      <a:endParaRPr lang="en-IN" dirty="0"/>
                    </a:p>
                  </a:txBody>
                  <a:tcPr/>
                </a:tc>
                <a:tc>
                  <a:txBody>
                    <a:bodyPr/>
                    <a:lstStyle/>
                    <a:p>
                      <a:r>
                        <a:rPr lang="en-US" dirty="0"/>
                        <a:t>The Big Disconnect:</a:t>
                      </a:r>
                    </a:p>
                    <a:p>
                      <a:r>
                        <a:rPr lang="en-US" dirty="0"/>
                        <a:t>Bridging the Digital Divide in Rural America by Christopher Alix et al.</a:t>
                      </a:r>
                      <a:endParaRPr lang="en-IN" dirty="0"/>
                    </a:p>
                  </a:txBody>
                  <a:tcPr/>
                </a:tc>
                <a:tc>
                  <a:txBody>
                    <a:bodyPr/>
                    <a:lstStyle/>
                    <a:p>
                      <a:endParaRPr lang="en-US" dirty="0"/>
                    </a:p>
                    <a:p>
                      <a:r>
                        <a:rPr lang="en-US" dirty="0"/>
                        <a:t>Examines the digital divide in rural areas and potential solutions, relevant to rural food systems.</a:t>
                      </a:r>
                      <a:endParaRPr lang="en-IN" dirty="0"/>
                    </a:p>
                  </a:txBody>
                  <a:tcPr/>
                </a:tc>
                <a:extLst>
                  <a:ext uri="{0D108BD9-81ED-4DB2-BD59-A6C34878D82A}">
                    <a16:rowId xmlns:a16="http://schemas.microsoft.com/office/drawing/2014/main" val="2035265457"/>
                  </a:ext>
                </a:extLst>
              </a:tr>
              <a:tr h="1516148">
                <a:tc>
                  <a:txBody>
                    <a:bodyPr/>
                    <a:lstStyle/>
                    <a:p>
                      <a:r>
                        <a:rPr lang="en-US" dirty="0"/>
                        <a:t>  </a:t>
                      </a:r>
                    </a:p>
                    <a:p>
                      <a:r>
                        <a:rPr lang="en-US" dirty="0"/>
                        <a:t>  3.</a:t>
                      </a:r>
                      <a:endParaRPr lang="en-IN" dirty="0"/>
                    </a:p>
                  </a:txBody>
                  <a:tcPr/>
                </a:tc>
                <a:tc>
                  <a:txBody>
                    <a:bodyPr/>
                    <a:lstStyle/>
                    <a:p>
                      <a:r>
                        <a:rPr lang="en-US" dirty="0"/>
                        <a:t>   </a:t>
                      </a:r>
                    </a:p>
                    <a:p>
                      <a:r>
                        <a:rPr lang="en-US" dirty="0"/>
                        <a:t>   2020</a:t>
                      </a:r>
                      <a:endParaRPr lang="en-IN" dirty="0"/>
                    </a:p>
                  </a:txBody>
                  <a:tcPr/>
                </a:tc>
                <a:tc>
                  <a:txBody>
                    <a:bodyPr/>
                    <a:lstStyle/>
                    <a:p>
                      <a:r>
                        <a:rPr lang="en-US" dirty="0"/>
                        <a:t>Food System and Policy Frameworks</a:t>
                      </a:r>
                      <a:endParaRPr lang="en-IN" dirty="0"/>
                    </a:p>
                  </a:txBody>
                  <a:tcPr/>
                </a:tc>
                <a:tc>
                  <a:txBody>
                    <a:bodyPr/>
                    <a:lstStyle/>
                    <a:p>
                      <a:r>
                        <a:rPr lang="en-US" dirty="0"/>
                        <a:t>Food Sustainability:</a:t>
                      </a:r>
                    </a:p>
                    <a:p>
                      <a:r>
                        <a:rPr lang="en-US" dirty="0"/>
                        <a:t>The missing policies by David Harvey</a:t>
                      </a:r>
                      <a:endParaRPr lang="en-IN" dirty="0"/>
                    </a:p>
                  </a:txBody>
                  <a:tcPr/>
                </a:tc>
                <a:tc>
                  <a:txBody>
                    <a:bodyPr/>
                    <a:lstStyle/>
                    <a:p>
                      <a:r>
                        <a:rPr lang="en-US" dirty="0"/>
                        <a:t> </a:t>
                      </a:r>
                    </a:p>
                    <a:p>
                      <a:r>
                        <a:rPr lang="en-US" dirty="0"/>
                        <a:t>Critically analyzes food systems and policies, suggesting approaches for more sustainable and equitable systems.</a:t>
                      </a:r>
                      <a:endParaRPr lang="en-IN" dirty="0"/>
                    </a:p>
                  </a:txBody>
                  <a:tcPr/>
                </a:tc>
                <a:extLst>
                  <a:ext uri="{0D108BD9-81ED-4DB2-BD59-A6C34878D82A}">
                    <a16:rowId xmlns:a16="http://schemas.microsoft.com/office/drawing/2014/main" val="2621769017"/>
                  </a:ext>
                </a:extLst>
              </a:tr>
            </a:tbl>
          </a:graphicData>
        </a:graphic>
      </p:graphicFrame>
    </p:spTree>
    <p:extLst>
      <p:ext uri="{BB962C8B-B14F-4D97-AF65-F5344CB8AC3E}">
        <p14:creationId xmlns:p14="http://schemas.microsoft.com/office/powerpoint/2010/main" val="104597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13BA-A589-E541-58EB-58F5B5D5D6BA}"/>
              </a:ext>
            </a:extLst>
          </p:cNvPr>
          <p:cNvSpPr>
            <a:spLocks noGrp="1"/>
          </p:cNvSpPr>
          <p:nvPr>
            <p:ph type="title"/>
          </p:nvPr>
        </p:nvSpPr>
        <p:spPr>
          <a:xfrm>
            <a:off x="617136" y="351692"/>
            <a:ext cx="10515600" cy="886408"/>
          </a:xfrm>
        </p:spPr>
        <p:txBody>
          <a:bodyPr>
            <a:normAutofit/>
          </a:bodyPr>
          <a:lstStyle/>
          <a:p>
            <a:r>
              <a:rPr lang="en-US" sz="3600" b="1" dirty="0"/>
              <a:t>EXISTING SYSTEM</a:t>
            </a:r>
            <a:endParaRPr lang="en-IN" sz="3600" b="1" dirty="0"/>
          </a:p>
        </p:txBody>
      </p:sp>
      <p:sp>
        <p:nvSpPr>
          <p:cNvPr id="3" name="Content Placeholder 2">
            <a:extLst>
              <a:ext uri="{FF2B5EF4-FFF2-40B4-BE49-F238E27FC236}">
                <a16:creationId xmlns:a16="http://schemas.microsoft.com/office/drawing/2014/main" id="{B3862F7A-08A3-BF37-1938-0327E06C2FE1}"/>
              </a:ext>
            </a:extLst>
          </p:cNvPr>
          <p:cNvSpPr>
            <a:spLocks noGrp="1"/>
          </p:cNvSpPr>
          <p:nvPr>
            <p:ph idx="1"/>
          </p:nvPr>
        </p:nvSpPr>
        <p:spPr>
          <a:xfrm>
            <a:off x="747766" y="1375603"/>
            <a:ext cx="10515600" cy="4435216"/>
          </a:xfrm>
        </p:spPr>
        <p:txBody>
          <a:bodyPr>
            <a:normAutofit fontScale="85000" lnSpcReduction="20000"/>
          </a:bodyPr>
          <a:lstStyle/>
          <a:p>
            <a:pPr algn="just"/>
            <a:r>
              <a:rPr lang="en-US" dirty="0"/>
              <a:t>1. </a:t>
            </a:r>
            <a:r>
              <a:rPr lang="en-US" sz="2400" b="1" dirty="0"/>
              <a:t>Traditional Food Distribution Systems:</a:t>
            </a:r>
          </a:p>
          <a:p>
            <a:pPr marL="0" indent="0" algn="just">
              <a:buNone/>
            </a:pPr>
            <a:r>
              <a:rPr lang="en-US" sz="2400" dirty="0"/>
              <a:t>          The prevailing food distribution systems often face challenges related to inefficiencies, lack of transparency, and limited accessibility. Traditional models may contribute to the existing food gap due to their inability to adapt to evolving demands and technological advancements.</a:t>
            </a:r>
          </a:p>
          <a:p>
            <a:pPr algn="just">
              <a:buFont typeface="Wingdings" panose="05000000000000000000" pitchFamily="2" charset="2"/>
              <a:buChar char="§"/>
            </a:pPr>
            <a:r>
              <a:rPr lang="en-US" sz="2400" dirty="0"/>
              <a:t>2. </a:t>
            </a:r>
            <a:r>
              <a:rPr lang="en-US" sz="2400" b="1" dirty="0"/>
              <a:t>Online Food Platforms:     </a:t>
            </a:r>
          </a:p>
          <a:p>
            <a:pPr marL="0" indent="0" algn="just">
              <a:buNone/>
            </a:pPr>
            <a:r>
              <a:rPr lang="en-US" sz="2400" dirty="0"/>
              <a:t>           '</a:t>
            </a:r>
            <a:r>
              <a:rPr lang="en-US" sz="2400" dirty="0" err="1"/>
              <a:t>Aahar</a:t>
            </a:r>
            <a:r>
              <a:rPr lang="en-US" sz="2400" dirty="0"/>
              <a:t>’ is a Mobile phone Android program that gives donors and NGOs with a assembly to donate and collect food once they have successfully logged into the system.</a:t>
            </a:r>
          </a:p>
          <a:p>
            <a:pPr algn="just">
              <a:buFont typeface="Wingdings" panose="05000000000000000000" pitchFamily="2" charset="2"/>
              <a:buChar char="§"/>
            </a:pPr>
            <a:r>
              <a:rPr lang="en-US" sz="2400" b="1" dirty="0"/>
              <a:t>3. Olio:</a:t>
            </a:r>
          </a:p>
          <a:p>
            <a:pPr marL="0" indent="0" algn="just">
              <a:buNone/>
            </a:pPr>
            <a:r>
              <a:rPr lang="en-US" sz="2400" b="1" dirty="0"/>
              <a:t>         </a:t>
            </a:r>
            <a:r>
              <a:rPr lang="en-US" sz="2400" dirty="0"/>
              <a:t>Olio is a food-sharing app that connects businesses and individuals with surplus food to nearby users who can benefit from it. The app's primary goal is to reduce food waste by redistributing excess food within local communities.</a:t>
            </a:r>
          </a:p>
          <a:p>
            <a:pPr algn="just">
              <a:buFont typeface="Wingdings" panose="05000000000000000000" pitchFamily="2" charset="2"/>
              <a:buChar char="§"/>
            </a:pPr>
            <a:r>
              <a:rPr lang="en-US" sz="2400" dirty="0"/>
              <a:t>4. </a:t>
            </a:r>
            <a:r>
              <a:rPr lang="en-US" sz="2400" b="1" dirty="0"/>
              <a:t>Share the meal:</a:t>
            </a:r>
          </a:p>
          <a:p>
            <a:pPr marL="0" indent="0" algn="just">
              <a:buNone/>
            </a:pPr>
            <a:r>
              <a:rPr lang="en-US" sz="2400" dirty="0"/>
              <a:t>           The "Share The Meal" app is a humanitarian initiative developed by the United Nations World Food </a:t>
            </a:r>
            <a:r>
              <a:rPr lang="en-US" sz="2400" dirty="0" err="1"/>
              <a:t>Programme</a:t>
            </a:r>
            <a:r>
              <a:rPr lang="en-US" sz="2400" dirty="0"/>
              <a:t> (WFP). The app allows users to make small, digital donations to provide meals for children in need around the world.</a:t>
            </a:r>
          </a:p>
          <a:p>
            <a:pPr marL="0" indent="0" algn="just">
              <a:buNone/>
            </a:pPr>
            <a:endParaRPr lang="en-US" sz="2400" b="1" dirty="0"/>
          </a:p>
          <a:p>
            <a:pPr marL="0" indent="0" algn="just">
              <a:buNone/>
            </a:pPr>
            <a:endParaRPr lang="en-IN" sz="2400" dirty="0"/>
          </a:p>
        </p:txBody>
      </p:sp>
    </p:spTree>
    <p:extLst>
      <p:ext uri="{BB962C8B-B14F-4D97-AF65-F5344CB8AC3E}">
        <p14:creationId xmlns:p14="http://schemas.microsoft.com/office/powerpoint/2010/main" val="393455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04A5-32A4-720A-6639-C80A4CFF842B}"/>
              </a:ext>
            </a:extLst>
          </p:cNvPr>
          <p:cNvSpPr>
            <a:spLocks noGrp="1"/>
          </p:cNvSpPr>
          <p:nvPr>
            <p:ph type="title"/>
          </p:nvPr>
        </p:nvSpPr>
        <p:spPr>
          <a:xfrm>
            <a:off x="644237" y="117431"/>
            <a:ext cx="10131425" cy="1456267"/>
          </a:xfrm>
        </p:spPr>
        <p:txBody>
          <a:bodyPr>
            <a:normAutofit/>
          </a:bodyPr>
          <a:lstStyle/>
          <a:p>
            <a:r>
              <a:rPr lang="en-US" sz="3600" b="1" dirty="0"/>
              <a:t>  PROPOSED SYSTEM  </a:t>
            </a:r>
            <a:endParaRPr lang="en-IN" sz="3600" b="1" dirty="0"/>
          </a:p>
        </p:txBody>
      </p:sp>
      <p:sp>
        <p:nvSpPr>
          <p:cNvPr id="3" name="Content Placeholder 2">
            <a:extLst>
              <a:ext uri="{FF2B5EF4-FFF2-40B4-BE49-F238E27FC236}">
                <a16:creationId xmlns:a16="http://schemas.microsoft.com/office/drawing/2014/main" id="{3F83341F-A996-4268-178E-74C1D8C34770}"/>
              </a:ext>
            </a:extLst>
          </p:cNvPr>
          <p:cNvSpPr>
            <a:spLocks noGrp="1"/>
          </p:cNvSpPr>
          <p:nvPr>
            <p:ph idx="1"/>
          </p:nvPr>
        </p:nvSpPr>
        <p:spPr>
          <a:xfrm>
            <a:off x="838200" y="1573698"/>
            <a:ext cx="10515600" cy="4351338"/>
          </a:xfrm>
        </p:spPr>
        <p:txBody>
          <a:bodyPr>
            <a:normAutofit fontScale="92500"/>
          </a:bodyPr>
          <a:lstStyle/>
          <a:p>
            <a:pPr algn="just"/>
            <a:r>
              <a:rPr lang="en-US" dirty="0"/>
              <a:t>In </a:t>
            </a:r>
            <a:r>
              <a:rPr lang="en-US" sz="2400" dirty="0"/>
              <a:t>response to the identified shortcomings in existing systems, our project introduces a dynamic and comprehensive solution within the Food Connect framework.</a:t>
            </a:r>
          </a:p>
          <a:p>
            <a:pPr algn="just"/>
            <a:r>
              <a:rPr lang="en-US" sz="2400" dirty="0"/>
              <a:t>In our waste food collection and delivery app "Karna“, we implementing features like real-time food donation tracking, a user-friendly interface for both donors and recipients, and partnerships with local NGOs or shelters for efficient distribution.</a:t>
            </a:r>
          </a:p>
          <a:p>
            <a:pPr algn="just"/>
            <a:r>
              <a:rPr lang="en-US" sz="2400" dirty="0"/>
              <a:t>Additionally, incorporate a rating system to encourage reliable donations and ensure the quality of delivered food.</a:t>
            </a:r>
          </a:p>
          <a:p>
            <a:pPr algn="just"/>
            <a:r>
              <a:rPr lang="en-US" sz="2400" dirty="0"/>
              <a:t>Regularly update users on the impact of their contributions and explore gamification elements to boost user engagement and participation.</a:t>
            </a:r>
          </a:p>
          <a:p>
            <a:pPr algn="just"/>
            <a:r>
              <a:rPr lang="en-US" sz="2400" dirty="0"/>
              <a:t>These platforms facilitate direct communication between producers and consumers, fostering a sense of community and promoting</a:t>
            </a:r>
          </a:p>
        </p:txBody>
      </p:sp>
    </p:spTree>
    <p:extLst>
      <p:ext uri="{BB962C8B-B14F-4D97-AF65-F5344CB8AC3E}">
        <p14:creationId xmlns:p14="http://schemas.microsoft.com/office/powerpoint/2010/main" val="47017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1748-070F-D0CF-E427-A83E3968C2ED}"/>
              </a:ext>
            </a:extLst>
          </p:cNvPr>
          <p:cNvSpPr>
            <a:spLocks noGrp="1"/>
          </p:cNvSpPr>
          <p:nvPr>
            <p:ph type="title"/>
          </p:nvPr>
        </p:nvSpPr>
        <p:spPr>
          <a:xfrm>
            <a:off x="1106269" y="136525"/>
            <a:ext cx="10515600" cy="1325563"/>
          </a:xfrm>
        </p:spPr>
        <p:txBody>
          <a:bodyPr>
            <a:normAutofit/>
          </a:bodyPr>
          <a:lstStyle/>
          <a:p>
            <a:r>
              <a:rPr lang="en-US" sz="3600" b="1" dirty="0"/>
              <a:t>PROPOSED METHODOLOGY </a:t>
            </a:r>
            <a:endParaRPr lang="en-IN" sz="3600" b="1" dirty="0"/>
          </a:p>
        </p:txBody>
      </p:sp>
      <p:sp>
        <p:nvSpPr>
          <p:cNvPr id="3" name="Content Placeholder 2">
            <a:extLst>
              <a:ext uri="{FF2B5EF4-FFF2-40B4-BE49-F238E27FC236}">
                <a16:creationId xmlns:a16="http://schemas.microsoft.com/office/drawing/2014/main" id="{370579D7-1A23-21D8-8F4B-67B6F3FDD864}"/>
              </a:ext>
            </a:extLst>
          </p:cNvPr>
          <p:cNvSpPr>
            <a:spLocks noGrp="1"/>
          </p:cNvSpPr>
          <p:nvPr>
            <p:ph idx="1"/>
          </p:nvPr>
        </p:nvSpPr>
        <p:spPr>
          <a:xfrm>
            <a:off x="228600" y="1690687"/>
            <a:ext cx="11125200" cy="4486275"/>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F04E222A-BA10-2AC0-1D03-C90B8D8BD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691" y="1172558"/>
            <a:ext cx="7693462" cy="5004404"/>
          </a:xfrm>
          <a:prstGeom prst="rect">
            <a:avLst/>
          </a:prstGeom>
        </p:spPr>
      </p:pic>
    </p:spTree>
    <p:extLst>
      <p:ext uri="{BB962C8B-B14F-4D97-AF65-F5344CB8AC3E}">
        <p14:creationId xmlns:p14="http://schemas.microsoft.com/office/powerpoint/2010/main" val="322038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BADA-4B35-537A-3300-030E546FBA45}"/>
              </a:ext>
            </a:extLst>
          </p:cNvPr>
          <p:cNvSpPr>
            <a:spLocks noGrp="1"/>
          </p:cNvSpPr>
          <p:nvPr>
            <p:ph type="title"/>
          </p:nvPr>
        </p:nvSpPr>
        <p:spPr>
          <a:xfrm>
            <a:off x="948732" y="1007782"/>
            <a:ext cx="10515600" cy="1325563"/>
          </a:xfrm>
        </p:spPr>
        <p:txBody>
          <a:bodyPr>
            <a:normAutofit/>
          </a:bodyPr>
          <a:lstStyle/>
          <a:p>
            <a:r>
              <a:rPr lang="en-US" sz="3600" b="1" dirty="0"/>
              <a:t>TECHSTACK:</a:t>
            </a:r>
            <a:endParaRPr lang="en-IN" sz="3600" b="1" dirty="0"/>
          </a:p>
        </p:txBody>
      </p:sp>
      <p:sp>
        <p:nvSpPr>
          <p:cNvPr id="3" name="Content Placeholder 2">
            <a:extLst>
              <a:ext uri="{FF2B5EF4-FFF2-40B4-BE49-F238E27FC236}">
                <a16:creationId xmlns:a16="http://schemas.microsoft.com/office/drawing/2014/main" id="{9A23B0C9-5BC1-9CF9-27B7-41DE49C246D6}"/>
              </a:ext>
            </a:extLst>
          </p:cNvPr>
          <p:cNvSpPr>
            <a:spLocks noGrp="1"/>
          </p:cNvSpPr>
          <p:nvPr>
            <p:ph idx="1"/>
          </p:nvPr>
        </p:nvSpPr>
        <p:spPr>
          <a:xfrm>
            <a:off x="0" y="2021846"/>
            <a:ext cx="10515600" cy="4351338"/>
          </a:xfrm>
        </p:spPr>
        <p:txBody>
          <a:bodyPr/>
          <a:lstStyle/>
          <a:p>
            <a:pPr marL="0" indent="0" algn="just">
              <a:buNone/>
            </a:pPr>
            <a:endParaRPr lang="en-US" b="1" dirty="0"/>
          </a:p>
          <a:p>
            <a:pPr marL="0" indent="0" algn="just">
              <a:buNone/>
            </a:pPr>
            <a:r>
              <a:rPr lang="en-US" sz="2400" dirty="0"/>
              <a:t>         </a:t>
            </a:r>
            <a:r>
              <a:rPr lang="en-IN" sz="2400" dirty="0"/>
              <a:t>    </a:t>
            </a:r>
            <a:r>
              <a:rPr lang="en-IN" sz="2400" b="1" dirty="0"/>
              <a:t> Frontend</a:t>
            </a:r>
            <a:r>
              <a:rPr lang="en-IN" dirty="0"/>
              <a:t>:  </a:t>
            </a:r>
            <a:r>
              <a:rPr lang="en-US" sz="2400" dirty="0"/>
              <a:t>React native (App development both android , </a:t>
            </a:r>
            <a:r>
              <a:rPr lang="en-US" sz="2400" dirty="0" err="1"/>
              <a:t>ios</a:t>
            </a:r>
            <a:r>
              <a:rPr lang="en-US" sz="2400" dirty="0"/>
              <a:t>), </a:t>
            </a:r>
          </a:p>
          <a:p>
            <a:pPr marL="0" indent="0" algn="just">
              <a:buNone/>
            </a:pPr>
            <a:r>
              <a:rPr lang="en-US" sz="2400" b="1" dirty="0"/>
              <a:t>              Backend </a:t>
            </a:r>
            <a:r>
              <a:rPr lang="en-US" sz="2400" dirty="0"/>
              <a:t>:  Express </a:t>
            </a:r>
            <a:r>
              <a:rPr lang="en-US" sz="2400" dirty="0" err="1"/>
              <a:t>js</a:t>
            </a:r>
            <a:r>
              <a:rPr lang="en-US" sz="2400" dirty="0"/>
              <a:t>, </a:t>
            </a:r>
            <a:r>
              <a:rPr lang="en-US" sz="2400" dirty="0" err="1"/>
              <a:t>mongodb</a:t>
            </a:r>
            <a:r>
              <a:rPr lang="en-US" sz="2400" dirty="0"/>
              <a:t>, node </a:t>
            </a:r>
            <a:r>
              <a:rPr lang="en-US" sz="2400" dirty="0" err="1"/>
              <a:t>js</a:t>
            </a:r>
            <a:r>
              <a:rPr lang="en-US" sz="2400" dirty="0"/>
              <a:t> .</a:t>
            </a:r>
          </a:p>
          <a:p>
            <a:pPr marL="0" indent="0" algn="just">
              <a:buNone/>
            </a:pPr>
            <a:r>
              <a:rPr lang="en-US" sz="2400" dirty="0"/>
              <a:t>              </a:t>
            </a:r>
            <a:r>
              <a:rPr lang="en-US" sz="2400" b="1" dirty="0" err="1"/>
              <a:t>Desiging</a:t>
            </a:r>
            <a:r>
              <a:rPr lang="en-US" sz="2400" dirty="0"/>
              <a:t> :  Figma.</a:t>
            </a:r>
          </a:p>
          <a:p>
            <a:pPr marL="0" indent="0" algn="just">
              <a:buNone/>
            </a:pPr>
            <a:endParaRPr lang="en-US" sz="2400" dirty="0"/>
          </a:p>
        </p:txBody>
      </p:sp>
    </p:spTree>
    <p:extLst>
      <p:ext uri="{BB962C8B-B14F-4D97-AF65-F5344CB8AC3E}">
        <p14:creationId xmlns:p14="http://schemas.microsoft.com/office/powerpoint/2010/main" val="155528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4DFCD1-13F7-DFBD-F813-27D554369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6" y="762838"/>
            <a:ext cx="2131535" cy="3966819"/>
          </a:xfrm>
          <a:prstGeom prst="rect">
            <a:avLst/>
          </a:prstGeom>
        </p:spPr>
      </p:pic>
      <p:pic>
        <p:nvPicPr>
          <p:cNvPr id="5" name="Picture 4">
            <a:extLst>
              <a:ext uri="{FF2B5EF4-FFF2-40B4-BE49-F238E27FC236}">
                <a16:creationId xmlns:a16="http://schemas.microsoft.com/office/drawing/2014/main" id="{75E87107-5F1A-51DF-E9F6-C7D20DEA9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140" y="2644665"/>
            <a:ext cx="2227433" cy="3966819"/>
          </a:xfrm>
          <a:prstGeom prst="rect">
            <a:avLst/>
          </a:prstGeom>
        </p:spPr>
      </p:pic>
      <p:pic>
        <p:nvPicPr>
          <p:cNvPr id="8" name="Picture 7">
            <a:extLst>
              <a:ext uri="{FF2B5EF4-FFF2-40B4-BE49-F238E27FC236}">
                <a16:creationId xmlns:a16="http://schemas.microsoft.com/office/drawing/2014/main" id="{E7F9F262-94DF-9C68-5AC1-6DCD48CAC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283" y="762838"/>
            <a:ext cx="2227433" cy="3953682"/>
          </a:xfrm>
          <a:prstGeom prst="rect">
            <a:avLst/>
          </a:prstGeom>
        </p:spPr>
      </p:pic>
      <p:pic>
        <p:nvPicPr>
          <p:cNvPr id="10" name="Picture 9">
            <a:extLst>
              <a:ext uri="{FF2B5EF4-FFF2-40B4-BE49-F238E27FC236}">
                <a16:creationId xmlns:a16="http://schemas.microsoft.com/office/drawing/2014/main" id="{CE2F3A7E-4497-0D42-E30C-9BE66868B0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0012" y="2657802"/>
            <a:ext cx="2148086" cy="3953682"/>
          </a:xfrm>
          <a:prstGeom prst="rect">
            <a:avLst/>
          </a:prstGeom>
        </p:spPr>
      </p:pic>
      <p:pic>
        <p:nvPicPr>
          <p:cNvPr id="12" name="Picture 11">
            <a:extLst>
              <a:ext uri="{FF2B5EF4-FFF2-40B4-BE49-F238E27FC236}">
                <a16:creationId xmlns:a16="http://schemas.microsoft.com/office/drawing/2014/main" id="{20ED041F-7898-0532-17AE-14113F4B07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4900" y="762838"/>
            <a:ext cx="2227433" cy="4056158"/>
          </a:xfrm>
          <a:prstGeom prst="rect">
            <a:avLst/>
          </a:prstGeom>
        </p:spPr>
      </p:pic>
      <p:sp>
        <p:nvSpPr>
          <p:cNvPr id="16" name="Arrow: Bent 15">
            <a:extLst>
              <a:ext uri="{FF2B5EF4-FFF2-40B4-BE49-F238E27FC236}">
                <a16:creationId xmlns:a16="http://schemas.microsoft.com/office/drawing/2014/main" id="{9F99D4F3-529C-979E-CC27-F17E3AE4824D}"/>
              </a:ext>
            </a:extLst>
          </p:cNvPr>
          <p:cNvSpPr/>
          <p:nvPr/>
        </p:nvSpPr>
        <p:spPr>
          <a:xfrm rot="15802744">
            <a:off x="11785092" y="8305800"/>
            <a:ext cx="813816" cy="86868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Bent-Up 17">
            <a:extLst>
              <a:ext uri="{FF2B5EF4-FFF2-40B4-BE49-F238E27FC236}">
                <a16:creationId xmlns:a16="http://schemas.microsoft.com/office/drawing/2014/main" id="{7C3C3F05-5EEE-419D-B198-300D4AFBC7C1}"/>
              </a:ext>
            </a:extLst>
          </p:cNvPr>
          <p:cNvSpPr/>
          <p:nvPr/>
        </p:nvSpPr>
        <p:spPr>
          <a:xfrm>
            <a:off x="5117580" y="4988316"/>
            <a:ext cx="1237943" cy="36786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Bent 18">
            <a:extLst>
              <a:ext uri="{FF2B5EF4-FFF2-40B4-BE49-F238E27FC236}">
                <a16:creationId xmlns:a16="http://schemas.microsoft.com/office/drawing/2014/main" id="{307455EE-1160-3E53-759E-C9A2C8CF9674}"/>
              </a:ext>
            </a:extLst>
          </p:cNvPr>
          <p:cNvSpPr/>
          <p:nvPr/>
        </p:nvSpPr>
        <p:spPr>
          <a:xfrm rot="5400000">
            <a:off x="2736649" y="1615215"/>
            <a:ext cx="403492" cy="128492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Bent 19">
            <a:extLst>
              <a:ext uri="{FF2B5EF4-FFF2-40B4-BE49-F238E27FC236}">
                <a16:creationId xmlns:a16="http://schemas.microsoft.com/office/drawing/2014/main" id="{57C4C5FC-C872-ADC2-DA7E-46867226E282}"/>
              </a:ext>
            </a:extLst>
          </p:cNvPr>
          <p:cNvSpPr/>
          <p:nvPr/>
        </p:nvSpPr>
        <p:spPr>
          <a:xfrm rot="5400000">
            <a:off x="7810752" y="1713186"/>
            <a:ext cx="371961" cy="112050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Bent-Up 20">
            <a:extLst>
              <a:ext uri="{FF2B5EF4-FFF2-40B4-BE49-F238E27FC236}">
                <a16:creationId xmlns:a16="http://schemas.microsoft.com/office/drawing/2014/main" id="{1F30F9D7-8FA5-BD4A-A60B-A61D35AD7B72}"/>
              </a:ext>
            </a:extLst>
          </p:cNvPr>
          <p:cNvSpPr/>
          <p:nvPr/>
        </p:nvSpPr>
        <p:spPr>
          <a:xfrm>
            <a:off x="9933214" y="4977806"/>
            <a:ext cx="1229711" cy="37837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itle 21">
            <a:extLst>
              <a:ext uri="{FF2B5EF4-FFF2-40B4-BE49-F238E27FC236}">
                <a16:creationId xmlns:a16="http://schemas.microsoft.com/office/drawing/2014/main" id="{3661BC81-E576-783F-D84D-76B26D98FE5A}"/>
              </a:ext>
            </a:extLst>
          </p:cNvPr>
          <p:cNvSpPr>
            <a:spLocks noGrp="1"/>
          </p:cNvSpPr>
          <p:nvPr>
            <p:ph type="title"/>
          </p:nvPr>
        </p:nvSpPr>
        <p:spPr>
          <a:xfrm>
            <a:off x="92508" y="30378"/>
            <a:ext cx="8466574" cy="545405"/>
          </a:xfrm>
        </p:spPr>
        <p:txBody>
          <a:bodyPr>
            <a:normAutofit/>
          </a:bodyPr>
          <a:lstStyle/>
          <a:p>
            <a:r>
              <a:rPr lang="en-US" sz="2400" b="1" dirty="0"/>
              <a:t>App Design:</a:t>
            </a:r>
            <a:endParaRPr lang="en-IN" sz="2400" b="1" dirty="0"/>
          </a:p>
        </p:txBody>
      </p:sp>
    </p:spTree>
    <p:extLst>
      <p:ext uri="{BB962C8B-B14F-4D97-AF65-F5344CB8AC3E}">
        <p14:creationId xmlns:p14="http://schemas.microsoft.com/office/powerpoint/2010/main" val="2641501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TotalTime>
  <Words>1012</Words>
  <Application>Microsoft Office PowerPoint</Application>
  <PresentationFormat>Widescreen</PresentationFormat>
  <Paragraphs>98</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Wingdings</vt:lpstr>
      <vt:lpstr>Office Theme</vt:lpstr>
      <vt:lpstr> BRIDGING THE FOOD GAP IN Food CONNECT using mobile app </vt:lpstr>
      <vt:lpstr>    ABSTRACT</vt:lpstr>
      <vt:lpstr>   INTRODUCTION</vt:lpstr>
      <vt:lpstr>LITERATURE REVIEW</vt:lpstr>
      <vt:lpstr>EXISTING SYSTEM</vt:lpstr>
      <vt:lpstr>  PROPOSED SYSTEM  </vt:lpstr>
      <vt:lpstr>PROPOSED METHODOLOGY </vt:lpstr>
      <vt:lpstr>TECHSTACK:</vt:lpstr>
      <vt:lpstr>App Design:</vt:lpstr>
      <vt:lpstr>PowerPoint Presentation</vt:lpstr>
      <vt:lpstr>PowerPoint Presentation</vt:lpstr>
      <vt:lpstr>PowerPoint Presentation</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THE FOOD GAP IN FOOD CONNECT</dc:title>
  <dc:creator>Nithish kumar M</dc:creator>
  <cp:lastModifiedBy>Nithish kumar M</cp:lastModifiedBy>
  <cp:revision>7</cp:revision>
  <dcterms:created xsi:type="dcterms:W3CDTF">2024-02-09T07:29:28Z</dcterms:created>
  <dcterms:modified xsi:type="dcterms:W3CDTF">2024-03-04T13:02:18Z</dcterms:modified>
</cp:coreProperties>
</file>