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embeddedFontLst>
    <p:embeddedFont>
      <p:font typeface="Raleway"/>
      <p:regular r:id="rId19"/>
      <p:bold r:id="rId20"/>
      <p:italic r:id="rId21"/>
      <p:boldItalic r:id="rId22"/>
    </p:embeddedFont>
    <p:embeddedFont>
      <p:font typeface="Roboto"/>
      <p:regular r:id="rId23"/>
      <p:bold r:id="rId24"/>
      <p:italic r:id="rId25"/>
      <p:boldItalic r:id="rId26"/>
    </p:embeddedFont>
    <p:embeddedFont>
      <p:font typeface="La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C7DF2053-B1BE-4E75-A8B0-4FEB34390218}">
  <a:tblStyle styleId="{C7DF2053-B1BE-4E75-A8B0-4FEB3439021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.fntdata"/><Relationship Id="rId22" Type="http://schemas.openxmlformats.org/officeDocument/2006/relationships/font" Target="fonts/Raleway-boldItalic.fntdata"/><Relationship Id="rId21" Type="http://schemas.openxmlformats.org/officeDocument/2006/relationships/font" Target="fonts/Raleway-italic.fntdata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28" Type="http://schemas.openxmlformats.org/officeDocument/2006/relationships/font" Target="fonts/Lato-bold.fntdata"/><Relationship Id="rId27" Type="http://schemas.openxmlformats.org/officeDocument/2006/relationships/font" Target="fonts/Lato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Lato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schemas.openxmlformats.org/officeDocument/2006/relationships/font" Target="fonts/Lato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Raleway-regular.fntdata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5a5e309a9e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5a5e309a9e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5a5e309a9e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5a5e309a9e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5a5ed9b7c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5a5ed9b7c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a5e309a9e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a5e309a9e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a5e309a9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a5e309a9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a5e309a9e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5a5e309a9e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5a5e309a9e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5a5e309a9e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5a5e309a9e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5a5e309a9e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5a5e309a9e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5a5e309a9e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5a5e309a9e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5a5e309a9e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5a5e309a9e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5a5e309a9e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colab.research.google.com/drive/19DkmQ_8Lb8JsVLBLewK9agTC4TDAj54x#scrollTo=RvQFrQmV4hRH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drive.google.com/file/d/1Np2c2ZnPdm7rj0QJS31xIa3CdhXejwQy/view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gif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gif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TensorFlow Gesture Recognition</a:t>
            </a:r>
            <a:endParaRPr/>
          </a:p>
        </p:txBody>
      </p:sp>
      <p:sp>
        <p:nvSpPr>
          <p:cNvPr id="87" name="Google Shape;87;p13"/>
          <p:cNvSpPr txBox="1"/>
          <p:nvPr/>
        </p:nvSpPr>
        <p:spPr>
          <a:xfrm>
            <a:off x="1974600" y="3152975"/>
            <a:ext cx="5079900" cy="7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Ram Bhattarai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Walkthrough</a:t>
            </a:r>
            <a:endParaRPr/>
          </a:p>
        </p:txBody>
      </p:sp>
      <p:sp>
        <p:nvSpPr>
          <p:cNvPr id="146" name="Google Shape;146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https://colab.research.google.com/drive/19DkmQ_8Lb8JsVLBLewK9agTC4TDAj54x#scrollTo=RvQFrQmV4hRH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 overview</a:t>
            </a:r>
            <a:endParaRPr/>
          </a:p>
        </p:txBody>
      </p:sp>
      <p:sp>
        <p:nvSpPr>
          <p:cNvPr id="152" name="Google Shape;152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lang="en"/>
              <a:t>Resize image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lang="en"/>
              <a:t>Apply convolution with activation layer ReLu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lang="en"/>
              <a:t>Pooling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lang="en"/>
              <a:t>Repeat the process multiple times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lang="en"/>
              <a:t>Connect all the neurons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lang="en"/>
              <a:t>Train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lang="en"/>
              <a:t>Test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158" name="Google Shape;158;p24"/>
          <p:cNvSpPr txBox="1"/>
          <p:nvPr/>
        </p:nvSpPr>
        <p:spPr>
          <a:xfrm>
            <a:off x="1139175" y="2612025"/>
            <a:ext cx="4729200" cy="13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https://drive.google.com/file/d/1Np2c2ZnPdm7rj0QJS31xIa3CdhXejwQy/view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2202425" y="1310675"/>
            <a:ext cx="3842700" cy="54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TensorFlow Stands for</a:t>
            </a:r>
            <a:endParaRPr/>
          </a:p>
        </p:txBody>
      </p:sp>
      <p:sp>
        <p:nvSpPr>
          <p:cNvPr id="93" name="Google Shape;93;p14"/>
          <p:cNvSpPr txBox="1"/>
          <p:nvPr/>
        </p:nvSpPr>
        <p:spPr>
          <a:xfrm>
            <a:off x="1377450" y="2834500"/>
            <a:ext cx="4729500" cy="13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616161"/>
                </a:solidFill>
                <a:latin typeface="Roboto"/>
                <a:ea typeface="Roboto"/>
                <a:cs typeface="Roboto"/>
                <a:sym typeface="Roboto"/>
              </a:rPr>
              <a:t>Tensor:  </a:t>
            </a:r>
            <a:r>
              <a:rPr lang="en" sz="1300">
                <a:solidFill>
                  <a:srgbClr val="616161"/>
                </a:solidFill>
                <a:latin typeface="Roboto"/>
                <a:ea typeface="Roboto"/>
                <a:cs typeface="Roboto"/>
                <a:sym typeface="Roboto"/>
              </a:rPr>
              <a:t>Multidimensional Array</a:t>
            </a:r>
            <a:endParaRPr sz="1300">
              <a:solidFill>
                <a:srgbClr val="61616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1300">
                <a:solidFill>
                  <a:srgbClr val="616161"/>
                </a:solidFill>
                <a:latin typeface="Roboto"/>
                <a:ea typeface="Roboto"/>
                <a:cs typeface="Roboto"/>
                <a:sym typeface="Roboto"/>
              </a:rPr>
              <a:t>Flow:</a:t>
            </a:r>
            <a:r>
              <a:rPr lang="en" sz="1300">
                <a:solidFill>
                  <a:srgbClr val="616161"/>
                </a:solidFill>
                <a:latin typeface="Roboto"/>
                <a:ea typeface="Roboto"/>
                <a:cs typeface="Roboto"/>
                <a:sym typeface="Roboto"/>
              </a:rPr>
              <a:t>    A Graph of operations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TensorFlow Overview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61616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616161"/>
                </a:solidFill>
                <a:latin typeface="Roboto"/>
                <a:ea typeface="Roboto"/>
                <a:cs typeface="Roboto"/>
                <a:sym typeface="Roboto"/>
              </a:rPr>
              <a:t>Open Source</a:t>
            </a:r>
            <a:r>
              <a:rPr lang="en" sz="1200">
                <a:solidFill>
                  <a:srgbClr val="616161"/>
                </a:solidFill>
                <a:latin typeface="Roboto"/>
                <a:ea typeface="Roboto"/>
                <a:cs typeface="Roboto"/>
                <a:sym typeface="Roboto"/>
              </a:rPr>
              <a:t> Machine Learning Library</a:t>
            </a:r>
            <a:endParaRPr sz="1200">
              <a:solidFill>
                <a:srgbClr val="61616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616161"/>
                </a:solidFill>
                <a:latin typeface="Roboto"/>
                <a:ea typeface="Roboto"/>
                <a:cs typeface="Roboto"/>
                <a:sym typeface="Roboto"/>
              </a:rPr>
              <a:t>Especially used for Deep Learning</a:t>
            </a:r>
            <a:endParaRPr sz="1200">
              <a:solidFill>
                <a:srgbClr val="61616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616161"/>
                </a:solidFill>
                <a:latin typeface="Roboto"/>
                <a:ea typeface="Roboto"/>
                <a:cs typeface="Roboto"/>
                <a:sym typeface="Roboto"/>
              </a:rPr>
              <a:t>Provides researchers and developers to easily build and deploy ML powered applications.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CNN- </a:t>
            </a:r>
            <a:r>
              <a:rPr b="1" lang="en">
                <a:solidFill>
                  <a:srgbClr val="222222"/>
                </a:solidFill>
                <a:highlight>
                  <a:srgbClr val="FFFFFF"/>
                </a:highlight>
              </a:rPr>
              <a:t> Convolutional Neural Network</a:t>
            </a:r>
            <a:endParaRPr b="1"/>
          </a:p>
        </p:txBody>
      </p:sp>
      <p:sp>
        <p:nvSpPr>
          <p:cNvPr id="105" name="Google Shape;105;p16"/>
          <p:cNvSpPr txBox="1"/>
          <p:nvPr/>
        </p:nvSpPr>
        <p:spPr>
          <a:xfrm>
            <a:off x="1243450" y="1943000"/>
            <a:ext cx="5957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of Deep neural network- Most commonly applied to analyzing visual imagery</a:t>
            </a:r>
            <a:endParaRPr/>
          </a:p>
        </p:txBody>
      </p:sp>
      <p:sp>
        <p:nvSpPr>
          <p:cNvPr id="106" name="Google Shape;106;p16"/>
          <p:cNvSpPr txBox="1"/>
          <p:nvPr/>
        </p:nvSpPr>
        <p:spPr>
          <a:xfrm>
            <a:off x="1297025" y="3109250"/>
            <a:ext cx="5484000" cy="14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Layers: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Convolutional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ReLu Layer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Pooling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Fully Connected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Before going deep into what each layer means</a:t>
            </a:r>
            <a:endParaRPr/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124325" y="2110675"/>
            <a:ext cx="5552700" cy="115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CNN Works?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CNN compares images piece by piece and features or commonalities in images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3" name="Google Shape;11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49775" y="1932725"/>
            <a:ext cx="3258850" cy="162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425125" y="867375"/>
            <a:ext cx="5092500" cy="37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Step 1: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Extract featu</a:t>
            </a:r>
            <a:r>
              <a:rPr lang="en"/>
              <a:t>res from the image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Step 2: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Multiply the each image pixel by the corresponding feature pixel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Step 3: 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Add all the pixel values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Step 4:</a:t>
            </a:r>
            <a:r>
              <a:rPr lang="en"/>
              <a:t> Divide by the total number of pixels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Repeat the process </a:t>
            </a:r>
            <a:r>
              <a:rPr lang="en"/>
              <a:t>until</a:t>
            </a:r>
            <a:r>
              <a:rPr lang="en"/>
              <a:t> you are done with all the features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9" name="Google Shape;11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42225" y="1679850"/>
            <a:ext cx="2617774" cy="192697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8"/>
          <p:cNvSpPr txBox="1"/>
          <p:nvPr/>
        </p:nvSpPr>
        <p:spPr>
          <a:xfrm>
            <a:off x="1791475" y="605100"/>
            <a:ext cx="45861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Convolutional Layer- Math part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title"/>
          </p:nvPr>
        </p:nvSpPr>
        <p:spPr>
          <a:xfrm>
            <a:off x="840900" y="4428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ReLu Layer: Rectified Linear Unit</a:t>
            </a:r>
            <a:endParaRPr/>
          </a:p>
        </p:txBody>
      </p:sp>
      <p:sp>
        <p:nvSpPr>
          <p:cNvPr id="126" name="Google Shape;126;p19"/>
          <p:cNvSpPr txBox="1"/>
          <p:nvPr>
            <p:ph idx="1" type="body"/>
          </p:nvPr>
        </p:nvSpPr>
        <p:spPr>
          <a:xfrm>
            <a:off x="307450" y="2858125"/>
            <a:ext cx="4183200" cy="144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f(x) = { 0 if x&lt;0, x if x&gt;=0}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Remove any negative values from the convolutional layer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Output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7" name="Google Shape;12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8750" y="1013950"/>
            <a:ext cx="3165256" cy="14407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8" name="Google Shape;128;p19"/>
          <p:cNvGraphicFramePr/>
          <p:nvPr/>
        </p:nvGraphicFramePr>
        <p:xfrm>
          <a:off x="5057525" y="2932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{C7DF2053-B1BE-4E75-A8B0-4FEB34390218}</a:tableStyleId>
              </a:tblPr>
              <a:tblGrid>
                <a:gridCol w="1346050"/>
                <a:gridCol w="1346050"/>
                <a:gridCol w="1346050"/>
              </a:tblGrid>
              <a:tr h="248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f(x)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f(x) = 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F(x)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48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f(-5) = 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48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f(-1) = 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48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f(1) = 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48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f(2) = 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Pooling Layer</a:t>
            </a:r>
            <a:endParaRPr/>
          </a:p>
        </p:txBody>
      </p:sp>
      <p:sp>
        <p:nvSpPr>
          <p:cNvPr id="134" name="Google Shape;134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Reduce the computational complexity of the model and pass on the values that are important.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Also called downsampling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Used to control the overfitting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Connected Layer</a:t>
            </a:r>
            <a:endParaRPr/>
          </a:p>
        </p:txBody>
      </p:sp>
      <p:sp>
        <p:nvSpPr>
          <p:cNvPr id="140" name="Google Shape;140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This is where all the neurons will be connected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