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70" r:id="rId3"/>
    <p:sldId id="362" r:id="rId4"/>
    <p:sldId id="386" r:id="rId5"/>
    <p:sldId id="383" r:id="rId6"/>
    <p:sldId id="368" r:id="rId7"/>
    <p:sldId id="384" r:id="rId8"/>
    <p:sldId id="369" r:id="rId9"/>
    <p:sldId id="387" r:id="rId10"/>
    <p:sldId id="388" r:id="rId11"/>
    <p:sldId id="366" r:id="rId12"/>
    <p:sldId id="342" r:id="rId13"/>
    <p:sldId id="385" r:id="rId14"/>
    <p:sldId id="372" r:id="rId15"/>
    <p:sldId id="260" r:id="rId16"/>
    <p:sldId id="263" r:id="rId17"/>
    <p:sldId id="269" r:id="rId18"/>
    <p:sldId id="375" r:id="rId19"/>
    <p:sldId id="271" r:id="rId20"/>
    <p:sldId id="376" r:id="rId21"/>
    <p:sldId id="377" r:id="rId22"/>
    <p:sldId id="274" r:id="rId23"/>
    <p:sldId id="373" r:id="rId24"/>
    <p:sldId id="275" r:id="rId25"/>
    <p:sldId id="277" r:id="rId26"/>
    <p:sldId id="282" r:id="rId27"/>
    <p:sldId id="374" r:id="rId28"/>
    <p:sldId id="378" r:id="rId29"/>
    <p:sldId id="280" r:id="rId30"/>
    <p:sldId id="379" r:id="rId31"/>
    <p:sldId id="304" r:id="rId32"/>
    <p:sldId id="302" r:id="rId33"/>
    <p:sldId id="285" r:id="rId34"/>
    <p:sldId id="303" r:id="rId35"/>
    <p:sldId id="286" r:id="rId36"/>
    <p:sldId id="278" r:id="rId37"/>
    <p:sldId id="281" r:id="rId38"/>
    <p:sldId id="381" r:id="rId39"/>
    <p:sldId id="382" r:id="rId40"/>
    <p:sldId id="356" r:id="rId41"/>
    <p:sldId id="36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77" autoAdjust="0"/>
  </p:normalViewPr>
  <p:slideViewPr>
    <p:cSldViewPr>
      <p:cViewPr>
        <p:scale>
          <a:sx n="102" d="100"/>
          <a:sy n="102" d="100"/>
        </p:scale>
        <p:origin x="-18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1-06-22T09:37:08.04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9 1763 5,'0'0'8,"6"-13"-1,-6 13-1,0 0 0,3-15-1,-3 15-1,0 0-2,0 0 0,0 0-1,0 0-1,0 0 2,-13-1-1,13 1 0,0 0 1,0 0 0,0 0 0,0 0 1,0 0 0,-5-13-1,5 13 1,0 0-1,3-19 0,-3 19-1,6-17 1,-6 17-1,8-20 0,-8 20 0,10-21-1,-10 21 1,12-19 0,-12 19 0,17-19 1,-5 6-1,-12 13 3,21-22-1,-21 22 2,22-26 0,-10 11 0,-7-2 1,6 1-2,-7-3 1,6 1-2,1-3 0,0 2-2,1 2-1,1-1 1,4-2-1,2 2 0,-2-1 0,4 2 1,-5 0-1,5 3 0,-5 1 1,3 2-1,-6 3 1,2 0-1,-15 8 0,25-10 0,-12 9 1,-13 1-1,27 5 0,-13 4 0,3 4 0,-1 4 0,2 0 1,1 1-1,0 1 0,1-3 1,-1-6-1,2-4 1,-2-6 0,0-3 0,0-7 0,1-1 0,-4-6 0,1-1 0,0-2-1,-1 1 0,-2-2 1,1 4-1,-2-1 0,2 1 1,0 2-1,0 0 0,1 5 0,3-2 0,1 6 0,4 1 0,1 3 0,4 9-1,-2-1 0,1 6 0,-2-3 1,-1 4-1,-1-3 1,-4 3-1,0-7 1,-4-1 0,0-4 0,-1-2 0,-1-4 0,1-5 1,-15 10 0,27-28-1,-14 11 1,1-4-1,1-1 0,1 0 0,-1 2-1,-2 2 1,1 2-1,-3 3 1,-11 13 0,19-21-1,-19 21 1,17-7 0,-17 7 0,23 3 0,-7 3 0,3 3 0,6 1 0,2 2 1,2-1-1,2 0 0,2-1 0,-4-1 0,0-1 1,-2-3-1,-2-2-1,-2 0 1,-2-5 1,-3 1-2,1-7 1,0-3 0,-3-4-1,3-3 1,0-2 0,2-5-1,0 2 1,1-4 0,-3 4 0,1 1 0,-2 3 0,0 1 0,-4 4 0,1 2 1,-2 3-1,2 5 0,3 2 0,-1 5 0,4 3 0,2 6 0,4 4 0,2 4 0,2 2 0,3 2 0,-3 2 0,3 0 0,-3 2 1,-2-3-1,-2-3 1,-2-4-1,-3-1 1,0-4-1,-2-1 0,2-4 1,0-4-1,-1-1 0,1-3 0,2 0 0,1-3 0,-2 0 0,1 0 0,-2 0 0,1 5 0,1 6 0,-1 4-1,2 13 1,-1 1 0,0 9 0,-2 4 0,-3 6 1,-2-3-1,0 4 1,-6-4-1,0-5 1,-1-1-1,2-3 0,-1-3-1,1-5 1,6 0 0,-2-12 0,3-1 0,3-3-1,0-8 1,0-4 0,0-4 0,0-5 0,-4-4 1,1 2-1,-4-5 1,-2 1-1,-1 2 0,-5 3 0,-7 13 0,15-6 0,-15 6 0,15 28 0,-3 2 0,-1 6 0,3 3 0,2 4 1,1-1-1,-2-1 0,4-3-1,-1-6 2,-3-7-2,2-3 1,1-7 0,1-2 0,2-6 0,-2-4 0,-2-6 0,0-4 0,0-6 0,-2-5 0,1-5 0,-3-5 0,2-4 0,0-6 0,-1-2 0,1-2 0,0-1 0,0-1 0,-2 2 0,2-2 0,-2-1 1,3-1-1,-1-1 0,1 0 0,-1-2 0,-2-1 1,-3-1-1,-3-1 0,-2 0 0,-5-1 0,-3 2 1,-2-2-1,1 3 1,3 5-2,-1 1 2,4 6-1,2 6 1,5 4-1,0 7 1,4 5-1,0 4 1,0 2-1,-13 10 0,24-9 0,-24 9 0,19-4 0,-19 4 1,15-16-1,-15 16 0,13-28 1,-6 5-1,1 1 1,5-6 0,0 2-1,5 1 0,2 4 0,2-1 1,3 8-1,0 0 0,3 6 0,-1-1 0,2 0 0,-1 0 0,2-2 0,2-3 0,0 1 0,5-6 1,0 0-1,4-1 0,3-4 1,-1 4-1,0-4 1,-4 2 0,0 0 0,-7 5-2,-1 1 2,-8 1-2,-2 6 1,-2-4 0,-4 6-1,0 2 0,-2 1 0,0 1 1,-13 3 0,21-6 0,-21 6-1,14-6 1,-14 6 0,14-6 1,-14 6-1,0 0 0,14-13 0,-14 13 0,0 0-3,18-13-21,-18 13-8,0 0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1-06-22T09:44:47.85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9648 81 7,'0'0'19,"0"0"-1,0 0-4,0 0-2,0 0-2,0 0 0,0 0 0,6-15-1,-6 15 0,0 0-1,0 0 0,-3-13-1,3 13 0,0 0-2,0 0-1,0 0-1,0 0-1,-5-13-1,5 13 1,0 0-2,0 0 0,0 0 1,0 0-1,0 0 1,0 0-1,0 0 0,0 0 1,0 0 1,0 0-2,0 0 1,0 0 0,0 0-1,0 0 1,0 0-1,0 0 1,0 0-1,0 0 0,0 0 0,0 0 0,0 0 0,0 0 0,0 0-1,0 0 1,0 0 0,0 0 0,0 0 0,0 0 0,-3 14 0,3-14 0,3 19 0,0-4 0,2 0 0,-4 2 0,5 2 0,0 2 0,1-2 0,1 1 0,0-1 0,1-3 0,-1-1 0,-8-15 1,19 21-1,-19-21 0,20 11 0,-20-11 1,24 5 0,-9-7-1,1-1 1,1 0-1,1-1 1,1 0-1,0-1 0,0 2 0,0 0-1,1 0 1,-1 3 0,0-1-1,0 1 1,-1 0 0,-2 0 0,0 0 0,-3-2 0,-13 2 0,22 2 0,-22-2 0,15 0 0,-15 0 0,0 0 0,0 0 0,0 0 0,0 0 0,0 0 0,0 0 0,9 16 0,-9-16 0,0 0 0,0 0 0,-3 15 0,3-15 0,0 0 0,0 0 1,0 0-1,0 0 0,20-11 0,-20 11 0,21-16 0,-8 6-1,2 0 1,1 0 0,-1 2 0,3 1 0,-1 2 0,4 1 0,-1 3 0,4 1 0,1 0 0,1 3 0,2-2 0,0 2 0,0 0 1,0 0 0,-4-3-1,2 3 1,-5-5 1,1 1-1,-3-5 0,0 0 0,-1-3 0,-1 1 0,3-4-1,-3 0 1,1 0-1,2 1 0,-2-1 0,-2 2 0,-1 1-1,-2 0 1,-13 9 0,19-15 1,-19 15-1,0 0 0,0 0 0,12-14 0,-12 14 1,0 0-1,0 0 0,0-13 0,0 13 0,0 0 0,0 0 0,2-15 0,-2 15 1,0 0-1,0 0 0,0 0-1,-15-3-2,2-3-17,13 6-12,-22 10-2,8-7 0,14-3 0</inkml:trace>
  <inkml:trace contextRef="#ctx0" brushRef="#br0" timeOffset="1151.0658">9939 643 53,'0'0'28,"-10"-19"1,10 19-7,13-9-15,-13 9-2,16-10-1,-16 10-2,25-12 0,-10 8-1,2 2 0,1 1 1,1 1-2,2 0 1,-2 3 0,0-2 0,-4 4 0,-1-2 0,-14-3 0,20 10 0,-20-10 0,1 17 0,-1-17 0,-15 22-1,8-7 0,-3 0 0,-1-2-1,3 1 0,8-14 0,-14 24 0,14-24 0,-1 13 1,1-13 0,0 0 0,0 0 0,18 7 1,-18-7-1,19 2 1,-5 1-1,1 1 1,1 2-1,0-2 1,2 7 0,-3 0 0,0 3 0,-7 0 1,0 5 0,-8-3 1,-2 5-1,-8-1 1,-5 1-1,-8-7 1,-1 3 0,-4-7-1,3 2 0,-3-7 0,5 3-1,1-5 0,5 1-1,17-4 0,-19 1-4,19-1-12,0 0-19,0 0 1,11-17-2,-3 1 2</inkml:trace>
  <inkml:trace contextRef="#ctx0" brushRef="#br0" timeOffset="523.0298">9948 650 39,'0'0'27,"0"0"2,-5 13-2,8 6-16,-6-1-4,8 10-1,-8-3-1,7 7-1,-7-3 0,6 5-1,-6-8 0,3 1-1,-3-7-1,3-2 1,-1-4-2,1-14 0,-2 18-4,2-18-5,0 0-20,2-18-2,-5 1-1,7 2 1</inkml:trace>
  <inkml:trace contextRef="#ctx0" brushRef="#br0" timeOffset="1607.0913">10560 554 53,'0'0'28,"0"0"2,0 0-3,0 0-18,-14 4-3,14-4-1,-16 25 0,2-8-1,3 14 2,-6 0-2,5 10-1,-7 1 0,4 8 0,-4 0-2,6 1 1,-4-4 0,6-2-1,-1-6-1,3-3 1,0-8-1,3-6 0,2-3 0,1-6 0,3-13 0,-3 18 0,3-18-2,0 0-1,2 22-2,-2-22-15,0 0-13,0 0-1,0 0 0,0 0 0</inkml:trace>
  <inkml:trace contextRef="#ctx0" brushRef="#br0" timeOffset="2354.1345">10713 1021 38,'0'0'29,"0"0"1,10-22 0,-7 6-16,-3 16-6,6-18-2,-6 18-1,4-16-2,-4 16 0,0 0-1,-4-15 0,4 15-1,0 0 0,-21-1 0,21 1 0,-23 12 0,8 1 0,-3 0 0,4 7 0,-5 1 0,2 7 0,3-2 0,3 5 0,2-2-1,5-1 0,1-2 0,5-2 1,3-7-1,-5-17 0,23 18 1,-7-20-1,3-5 0,0-6 0,3-6 1,-1-5-1,-2-5 0,-2-2 1,-2 1-1,-3 2 1,-5 3-1,-1 4 0,-3 7 1,-3 14-1,0 0 0,0 0 0,0 0 1,-10 13-1,4 3 1,4 6 1,-1 3-1,6 6 2,-1 1-1,8 5 0,-1 1 1,7 3-1,3-3 1,6-3-2,3-7 0,5-9-3,12 4-24,-4-18-11,6-14 1,5-13-3,2-13 1</inkml:trace>
  <inkml:trace contextRef="#ctx0" brushRef="#br0" timeOffset="5617.3213">15905 698 32,'0'0'26,"8"-21"2,0 8-5,6 7-6,-7-11-4,12 11-3,-6-10-2,11 11-3,-5-3-1,6 6-2,-3 1 1,3 5-2,-3 3-1,-1 4 1,-1 2-1,-3 3 1,-6 3-1,-3 1 1,-5 2 0,-3 0-1,-5-3 1,-2 3-1,-3-3 0,-2-3 0,0 0 0,12-16-1,-22 21 1,22-21-1,-13 15 1,13-15 0,0 0 0,0 0-1,0 0 1,0 0 0,0 0 0,16-8 0,-16 8 0,23 0 1,-23 0-1,28 6 1,-14 0-1,2 4 1,-1 2 0,-1 4 1,0-1-1,-3 5 1,0-2-1,-7 4 1,-5-3 0,1 3 0,-9-2-1,-3 4 1,-7-7-1,-2 1 1,-4-5-2,0-1 1,-1-6 0,-2-4 0,0-4 0,6-1 0,-2-5-1,5 2 0,3-1 0,1 3 0,15 4-2,-20-11-3,20 11-14,0 0-17,0 0 2,3-14-2,-3 14 1</inkml:trace>
  <inkml:trace contextRef="#ctx0" brushRef="#br0" timeOffset="4232.242">15555 122 9,'0'0'21,"0"0"0,0 0-4,3-14-4,-3 14-1,0 0-4,0 0-1,9-13-1,-9 13-1,0 0 1,7-18 0,-7 18 0,0 0-1,0 0-1,0 0 0,0 0-1,0 0 0,0 0-1,5 19 0,-4-4 0,-1-2-1,5 7 1,-2-1 0,4 5-1,-1 1 1,3-2-2,1 1 1,2-2-1,1-5 1,2-2 0,1-6-2,1-7 1,6-2 0,-3-4-1,4-5 1,1-2-1,0-1-2,-2 0 2,2 0 1,-1 2-1,-4 3 1,1 1 0,-3 2 0,-1 4 0,-1 1 0,-1 5 1,0 0 0,-2 4 0,-13-10-1,21 25 2,-14-10 1,-1-1-3,-6-14 2,7 24-1,-7-24 0,3 17 0,-3-17 0,0 0-1,0 0 0,18 6 1,-18-6-3,20-9 3,-5 2-3,1-2 2,2-1-1,4 1 1,2 0-1,-2 2 1,3 3 0,0 1 0,1 1 1,2 2-1,0 0 1,-1 0-1,-1 0 0,-1-1 0,0-2 1,-1-2-1,-4 0 0,1-1 0,-2-2 0,0 0 0,-3-1 1,2-1-1,-3-1 0,2 0 1,-2-1-1,-2 2 1,-13 10-1,24-19 1,-24 19-1,14-15 1,-14 15-1,0 0 1,0 0-1,0 0 1,0 0 0,0 0 0,-13-12-1,13 12 0,0 0 0,-15 2 0,15-2-1,0 0 0,0 0 0,0 0-3,0 0-6,0 0-23,-16 7 2,16-7-3,-16 4 2</inkml:trace>
  <inkml:trace contextRef="#ctx0" brushRef="#br0" timeOffset="4967.2836">15938 741 62,'0'0'32,"0"0"-1,-11 31-9,7-17-12,10 17-3,-8-2-3,7 8 1,-4-3-4,1 1 0,-1-1-1,-1-5 0,2-6-1,-4-8-3,8 1-8,-6-16-19,0 0 1,0 0-3,3-13 2</inkml:trace>
  <inkml:trace contextRef="#ctx0" brushRef="#br0" timeOffset="6149.3517">16573 626 46,'0'0'30,"0"0"1,0 0 0,0 0-17,-18 1-6,18-1-2,-2 21-1,0-1-2,-7 1 0,3 10 1,-7 1-1,3 12 0,-8 3 0,1 8 1,-6 2-2,3 5 2,-5-5-2,4 6-1,-2-7 1,5-4-1,-1-9 1,7-5-2,2-9 1,4-6-1,3-5 1,3-18-1,-1 18 0,1-18-1,0 0 1,0 0-2,0 0-2,0 0-11,0 0-22,8-16 2,-8 16-3,12-14 3</inkml:trace>
  <inkml:trace contextRef="#ctx0" brushRef="#br0" timeOffset="6839.3912">16851 1150 60,'-9'-15'32,"9"15"0,-10-13-1,10 13-16,0 0-9,-16-6-2,16 6-2,-21 3 0,7 3 0,-1 4 0,-3 2-1,1 7 1,-6 0 0,6 6 0,-4 1 0,7 7-1,-1-6 1,6 3-2,2-5 2,4-2-2,6-7 1,-3-16 0,17 13-1,-1-17 0,5-9 0,1-6 0,2-5 0,-2-2 0,-2-2-1,-1 0 2,-4 2-2,-3 3 2,-6 5-1,-2 3 1,-4 15-1,2-19 1,-2 19 0,0 0-1,0 0 1,0 0 0,-8 18 0,7 1 0,1 4 0,1 7 0,1-1 0,4 3 0,3-1 1,5-3-2,7-8 1,7-8-2,9-6-2,1-21-10,16 8-25,1-14 1,5-5 0,0-9-2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1-06-22T09:36:16.82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-1975 3908 1,'0'0'10,"0"0"-1,0 0-2,0 0 0,0 0-1,0 0-1,0 0-1,0 0 1,0 0-2,0 0 1,-6 14-1,6-14 0,0 0-1,0 0 0,0 0 0,0 0-1,0 0 0,-2 13-1,2-13 1,0 0-1,0 0 1,0 0-1,0 0 0,5 13-1,-5-13 1,0 0 0,0 0 0,0 0 0,0 0 0,0 0 0,0 0 0,0 0 0,0 0 0,0 0 0,0 0 0,0 0 0,0 0 0,0 0 0,0 0 0,0 0 1,0 0-1,0 0 0,9 13 0,-9-13 1,0 0-1,0 0 0,0 0 0,0 0-1,0 0 1,7 13 0,-7-13 0,0 0-1,0 0 1,0 0 0,0 0 1,0 0-1,0 0 1,0 0 0,0 0 0,0 0 0,0 0 0,0 0 0,0 0-1,0 0 0,0 0 2,0 0-2,0 0 1,0 0 0,13-1 0,-13 1 1,0 0-1,0 0 1,3-15 0,-3 15 0,0 0 0,0 0 0,0-16 0,0 16 0,0 0 0,-3-13 1,3 13-1,0 0 0,0 0 0,-4-15 0,4 15-1,0 0 1,0 0-1,-2-20 0,2 20 1,2-15-1,-2 15 0,1-23 1,-1 23-1,2-21 0,-2 21 0,1-22 0,-1 22 0,2-19-1,-2 19 1,1-16-1,-1 16-1,5-13 1,-5 13 0,0 0-1,0 0 1,14-7 0,-14 7-1,0 0 1,15 4 0,-15-4 0,15 1-1,-15-1 1,13 0 0,-13 0 0,0 0 0,16-1 0,-16 1 0,0 0 0,0 0 0,0 0 0,0 0 0,0 0 0,0 0 0,13-9 0,-13 9 0,0 0 0,0 0 0,0 0 0,14-14 0,-14 14 0,0 0 0,0 0 0,7-18 0,-7 18 0,0 0 0,7-15 0,-7 15 0,0 0-1,15-10 1,-15 10 0,0 0 0,19-4 0,-19 4 0,0 0 0,18-9 0,-18 9 0,13-10 1,-13 10-1,13-12 0,-13 12 0,0 0 0,13-13 0,-13 13-1,0 0 1,0 0 0,0 0 0,0 0 0,14 13-1,-14-13 1,0 0 1,1 18-1,-1-18 0,0 0 0,6 13 0,-6-13 0,0 0 0,0 0 0,0 0 0,18-5 0,-18 5 0,11-16 1,-11 16-1,18-22 0,-9 9 0,1 0 0,-10 13 0,18-21-1,-18 21 1,15-11 0,-15 11-1,0 0 1,14-2 0,-14 2 0,0 0 0,8 19 0,-8-19 0,6 21 0,-3-8 0,-3-13-1,10 22 1,-10-22 0,15 16 0,-15-16-1,16 9 1,-16-9 0,16-2 0,-16 2 0,16-10 0,-16 10 0,15-15 0,-15 15 0,14-17 0,-14 17 0,14-16 0,-14 16 0,11-13 0,-11 13 0,17-12 0,-17 12 0,17-12 0,-17 12 0,19-10 0,-19 10-1,18-7 1,-18 7 0,15-2 0,-15 2 0,0 0 0,16 10 0,-16-10 0,0 0 0,16 15 1,-16-15-1,13 10 0,-13-10 0,14 8 0,-14-8 0,0 0 1,19 7-1,-19-7 0,0 0 0,19 0 0,-19 0 0,15-6 0,-15 6 0,17-7 0,-17 7 0,16-11 0,-16 11 0,15-7 0,-15 7 0,0 0 0,18-4 0,-18 4 0,0 0 0,19 7 0,-19-7 0,19 15 0,-19-15 0,24 20 0,-11-10 1,0 1-1,0-1 0,2 0 1,0-1-1,-2-3 0,0-2 1,3 1-1,-2-2 1,-1-2-1,2 0 0,-2-1 1,0-1-1,0-2 1,-13 3-1,24-10 1,-24 10-1,23-16 0,-23 16 0,21-22 1,-21 22-1,21-22 0,-21 22 0,17-19 0,-17 19 0,13-18 0,-13 18 0,14-16 0,-14 16-1,14-19 1,-14 19 1,21-19-1,-21 19 0,21-19 0,-21 19 0,23-6 0,-23 6 0,21 6 0,-21-6-1,19 19 1,-12-1-1,3-1 1,-2 2 0,-1 5 0,1-2 0,-1 1-1,0-4 1,-1 0 0,0-3 0,-2-3 0,-4-13 0,0 0 0,11 14 0,-11-14 0,0 0 0,0 0 0,9-17 0,-9 17 0,7-23 0,-1 7 1,1-2-1,0-4 0,4-1 0,-1-3 0,3-7 1,-1 4-1,3-2 0,-2-1-1,-1 3 1,0 2-2,-2 4 2,-1 5-2,-9 18 1,11-20 0,-11 20 0,0 0 1,0 0 0,0 0 0,17 6-1,-17-6 2,8 16 0,-8-16 0,17 18 0,-17-18 0,20 17 0,-20-17 0,22 22 0,-8-9-1,-3 3-1,3 0 0,2 2 1,-2-2-1,3 5 1,-1-2-1,1-3 1,0-2-1,0-3 1,-2-3 0,0-2 0,-2-1-1,0-5 1,-13 0 0,22-12-1,-22 12 1,24-25 1,-12 8-1,-1-7 1,1-1 0,1-3 0,-1-2-2,0-3 1,0 3-1,-1-1 0,0 2 0,-2 4 0,2 0 0,-5 7-1,0 4 2,-6 14 0,10-21 0,-10 21-1,0 0 1,14-10 0,-14 10 0,0 0 0,20 3-1,-20-3 1,24 4 0,-24-4 0,25 10 0,-25-10 0,25 18 0,-25-18-1,22 31 1,-9-15 1,-4 4 0,3-4 0,-6 5 0,5-8 0,-8 0 0,-3-13 0,0 0-1,16 14 0,-16-14-1,0 0 2,18-22-2,-12 8 0,4-5 0,-2 5 1,3-5-1,-3 4 0,4-1 1,-12 16-1,13-19 1,-13 19 0,14-3 0,-14 3 0,18 12 0,-18-12 0,18 32 1,-5-9 0,-3 5 0,4 3 0,-3 0-1,1 1 0,0 0 1,-2-1-1,-1-9 0,-3-2 0,1-4 0,-7-16-1,6 22 1,-6-22 0,0 0 0,0 0 1,13 11-1,-13-11 0,0 0 0,19-12 0,-19 12 0,18-12 0,-18 12 1,15-14-1,-15 14 0,16-17 0,-16 17 1,16-16 0,-16 16-1,13-11 1,-13 11-1,18-9 1,-18 9-1,21-3 1,-21 3-1,23 3 0,-23-3 0,28 3-1,-13 0 1,1 1 0,0-1 0,-1-2-1,1-2 1,0 0 1,0-1 0,-2-1 0,-1-3 0,-13 6 0,18-13 0,-18 13 0,13-3 0,-13 3-2,0 0 1,12 16-1,-12-16 2,8 30-2,1-14 1,0 0-1,0 0 1,-2-1 0,2 1-1,-9-16 1,15 20 0,-15-20 0,0 0 0,12 15-1,-12-15 1,0 0 0,0 0 0,0 0 0,16 1 0,-16-1 0,0 0 0,17 6-1,-17-6 1,21 9 0,-21-9-1,25 7 1,-12-4 0,0-1-1,5-1 1,-3 3 0,2 2 0,0 3 0,-1 1 0,0 1 0,-1 0 0,1 4 0,-3 0 0,-3-2 0,-10-13 0,14 25 0,-14-25 0,9 26-1,-8-13 1,0 0 0,2 1 0,-3-14 0,6 20 0,-6-20 1,12 15-2,-12-15 1,13 11 0,-13-11 0,15 12 0,-15-12 0,13 10 0,-13-10 0,13 14-1,-13-14 1,15 5 0,-15-5 0,15-7 0,-15 7 0,18-12 0,-18 12 0,17-17 0,-17 17 0,18-13 1,-18 13-1,18-5 0,-18 5 1,20 3-2,-20-3 1,21 21 0,-21-21 0,23 27-1,-11-10 1,0 2 0,-3 6 0,1-5 1,-3 2-1,2-4 1,-2 1-1,-1-5 0,2 1 0,-8-15 0,13 15 0,-13-15 0,18 1 0,-18-1 0,19-13 0,-10 0 1,2-6-1,-2-3 1,3-8-1,-3-3 1,1-4-1,-1-1 1,0-4-1,-2-1 1,0 1-1,1-5 1,-2 4-1,1-2 1,0-3-1,1-2 1,-1 1-1,2 3-1,0 0 1,1 5-1,-1 3 1,0 6-1,-1 6 0,0 2 1,-1 7-1,-7 17 1,12-22 0,-12 22 0,12-14 1,-12 14-1,14-7 0,-14 7 0,17-10 0,-17 10 0,20-13 0,-20 13 0,18-27 0,-9 8 0,2-6 0,1-2 0,0-9 0,0-2 0,1-3 0,2 0 0,-4 2 0,3 2 0,-3 5 0,0 1 0,-2 9 0,1 3 0,-3 5 0,-7 14 0,21-21 0,-21 21-1,23-10 1,-9 7 0,2 1 0,0 5 0,2 0 0,-2 5 0,1-3 0,-2 6 0,1-2-1,-2 1 1,-1-1 0,0-1 0,0-2 0,-13-6 0,25 12 0,-10-6 0,1-2 1,0-1-1,3 0 0,2 0 0,-2-3 0,3-2-1,-3-2 1,3-2 0,-1-1 0,0-2 0,-1-1 0,-4 0 0,4 2 0,-4 0 0,3 3 0,-3 4 0,-1 4 0,-1 2 1,1 6-1,0 3 0,-2 1 1,0 3-1,-2-1 0,-1 1 0,-3-4 0,-7-14 0,11 19 0,-11-19 0,0 0 0,0 0 0,0 0 0,13-17 1,-13 17-1,10-24 0,-3 11 0,-7 13 1,27-16-1,-9 12-1,2 1 1,4 4-1,-1 2 1,5 2 0,-1 2-1,-1 0 1,1 3-1,1 2 1,-3 4 0,0-4 0,4 4 1,-4-4-1,3-2 0,0-4 1,0-5-1,0-5 0,0-5 1,1-1-1,1-3 0,-2 0 0,1-2-1,-1 5 1,0-1-1,-2 7 1,1-2 0,-7 5 0,1-1 0,-3 4 0,-4 2 0,-14-4 1,21 10-1,-21-10 0,15 21 0,-11-6 0,1 4 0,-1 1 0,0 5 0,1 4 0,-1 3 0,1 5 0,-4 1 0,-1 3 0,0 2 0,-1 5 1,-2-1 0,0 3-1,1 1 0,-1-3 0,2-1 0,1-2 0,0-2 0,0-5 0,3-1 0,-2-5 0,4-3 0,1-3 0,1 1 1,3-5-2,0-2 1,2-2 0,0-4-1,3-3 1,-2-1 0,3-3-1,-1-2 1,0-4 0,1-1 0,1 0 0,3-1 0,-1-1 0,0 4 0,1-1 0,4 2 0,4 1 0,0 4 1,0-1-1,1 0 0,-2 2 0,1-2 1,-5 1-2,-1-4 1,-4 4 0,-3-1 0,-2 6 0,-13-13 0,20 25 1,-11-9-1,-1 2 0,0 4 0,0-2 0,-2 2 0,-2-3 0,2 3 0,-2-3-1,1-1 1,1-1 0,-2-2 0,3-2 0,-7-13-1,18 18 1,-18-18-2,27 7 1,-13-6 0,4-1 0,0 0 0,4 3 1,1 3-1,1 4 1,-1 2 1,2 6-1,-1-2 1,2 6 0,-1 0 0,-3 0 0,-1 0-1,-2-5 1,-1 4-1,-2-4 1,0 2 0,-3-1-1,1-3 0,-1-1 0,-3-1 1,-10-13-1,19 18 0,-19-18 0,15 7 0,-15-7 0,16-3 1,-16 3-1,15-5 1,-15 5-1,19-6 1,-19 6-1,23 0 0,-9 1 0,-1 4 0,3-1 0,2 0 0,-1 2-1,3-1 1,-3-1 0,1-1 0,-2 0 0,0 0 0,-3 1 0,1 1 1,-14-5-1,17 13 1,-17-13-1,14 17 1,-14-17-1,8 18 0,-8-18 0,6 17-1,-6-17 1,6 17 0,-6-17 0,8 14 0,-8-14 0,0 0 0,11 15 0,-11-15 1,0 0-1,15-9 0,-15 9 0,13-23 0,-5 8 0,0 0 0,3-2-1,-2 4 1,1-1 0,-10 14 0,17-19 0,-17 19 0,15-10 0,-15 10 0,15-7 0,-15 7-1,13-9 1,-13 9 0,16-15 0,-16 15 0,18-17 0,-18 17 0,19-22 1,-19 22-1,18-27 1,-9 10-1,-1-1 0,0-2 0,4-1 0,1-7 0,-1 1-1,4-4 1,-2 2-2,4-2 2,-2 4-1,2 1 1,-5 4 0,0 6 0,-13 16 0,18-20 0,-18 20 1,0 0 0,0 0-1,13 8 1,-13-8 0,2 19 0,-2-19-1,-2 24 1,2-24-1,-1 25 0,-1-12 1,-1 0-1,2 2 0,-3-2 1,4-13 0,-6 26 0,4-11 0,2 4-1,2 0 1,4 1 0,1 2-1,3 3 0,2-1 0,1 1 0,-1-5 0,0-2 0,-2-5 0,-10-13 0,15 15 0,-15-15-1,0 0 1,14-2-1,-14 2 0,0 0 0,15-6 0,-15 6 0,13 6 1,-13-6-1,14 19 0,-14-19 1,14 25 0,-8-12-1,-6-13 0,12 22 0,-12-22 0,13 15 1,-13-15-1,13 9 1,-13-9 0,20 8-1,-20-8 1,25 16 0,-25-16 0,28 24 0,-14-9 0,-1-4-1,2 1 1,-15-12 0,22 20 0,-22-20 1,16 15-1,-16-15 0,14 18 0,-8-4 0,-2 4 0,2 1 0,0 1-1,-2 4 0,4 1 0,-4 0 1,2-3-1,0-3 0,0-2 1,-1-2-1,-5-15 1,12 23 0,-12-23-1,15 21 1,-15-21-1,18 20 0,-18-20 1,22 22-1,-11-9-1,-11-13 1,24 22-1,-24-22 0,19 19 0,-19-19 0,13 15 1,-13-15-1,0 0 1,11 13 0,-11-13 0,0 0 0,0 0 0,0 0-1,1 13-1,-1-13-1,6 14-3,-6-14-4,12 25 0,-3-9-3,2 0 0,3 1 1,0-1 2</inkml:trace>
  <inkml:trace contextRef="#ctx0" brushRef="#br0" timeOffset="236956.5529">7667 3997 5,'0'0'11,"0"0"-1,0 0 0,-1 14-2,1-14-1,0 0-2,0 0 0,-12 13-1,12-13-1,0 0 0,0 0 0,-6 14 0,6-14 1,0 0 0,0 0-1,0 0-1,0 0 0,0 0-1,0 0 1,0 0-1,0 0 1,0 0-1,0 0 1,0 0-1,0 0 1,0 0-1,12-14 0,-12 14 0,7-19 1,-4 6 0,-3 13 0,6-25 0,-5 12 0,-1 13 0,3-23 0,-3 23-1,5-22 0,-5 22-1,6-19 0,-6 19 0,11-19 0,-11 19 0,14-27 0,-7 13-1,2-4 1,0 4 1,-1-4-2,0 2 1,1 0 0,-4 3 0,-5 13 0,11-21 1,-11 21-1,0 0 0,7-16 0,-7 16 1,0 0-1,0 0 0,0 0 1,0 0-1,0 0 0,0 0 1,0 0-1,18 1 0,-18-1 1,15 5-1,-15-5 0,19 4 1,-19-4-1,19 2 0,-19-2 0,16-2 0,-16 2 1,16-6-1,-16 6 1,16-3-1,-16 3 1,16-8 0,-16 8 0,17-16 0,-17 16 0,17-21-1,-17 21 1,15-25 0,-15 25-1,13-19 0,-13 19 0,12-13 0,-12 13 0,0 0-1,18-9 1,-18 9 0,13 0-1,-13 0 1,18 9 0,-18-9 0,20 16 0,-5-4-1,-2 1 1,2 3 0,-2-6 0,2 5 0,-15-15 0,26 19 0,-13-13 0,-13-6 0,23 6 0,-23-6 0,22 0 0,-22 0 0,23-11 1,-23 11-1,21-17 0,-11 4 1,-10 13-1,19-27 1,-10 11 0,0 0-1,1 0 1,-1-2 0,1 2-1,2-1 1,0 2-1,0 1 0,1 2 0,-13 12 0,23-18 0,-23 18 0,22-7-1,-22 7 1,21 3 0,-21-3 0,21 12 0,-21-12 0,19 16 0,-19-16 0,22 20 0,-22-20-1,22 18 1,-22-18 0,25 10 1,-12-10-1,-13 0 0,27-10 1,-14 1-1,3-4 0,-3 1 0,2-1 1,-2 1-1,0 0 0,1 4 0,-14 8 0,22-13 0,-22 13 0,19-5-1,-19 5 1,17 2 0,-17-2 0,18 10 0,-18-10 0,19 14-1,-19-14 1,19 24 0,-8-9 0,-1 5 0,-1 5 0,0 3 1,-1 8-2,0 5 2,-1 3-2,-2 5 1,-1-1 0,0-1 0,-2-2 0,1-4 0,0-6 0,0-4 0,1-8 0,2-2 0,1-8 0,-7-13 0,21 13 0,-21-13 1,25-4-1,-12-3 1,5-7-1,-2 3 1,0-5-1,0-1 1,2 0-1,1-2 0,-1-2 1,-1-1-1,-2 0 0,3-2 0,-3-3 0,1-2 0,-2 3 0,0-4 0,-1 2 0,-1-1 0,-2 1 0,-1 2 0,0 0 1,-2 4-1,-1-3 0,-3 1 0,3 1 0,-2-2 0,2-1 0,0-1 0,4-2 0,-1 0 0,4-2 1,0-3-1,5 5 1,-3-2-1,2 6-1,-3 1 2,0 5-2,-2 0 1,3 8-2,-2 3 1,2 5 0,0 3 0,2 4 1,-1 2 0,6 4 0,-1 3 0,0 2 1,2 4-2,-4-2 2,5 8-2,-2 5 1,4 5-1,-4 4 1,5 4-1,-4 8 0,4 0 1,-4 3 0,2-4 0,-4-6-1,-2-4 1,0-7 0,-3-3 0,-1-11 0,-3-5 0,3-3 0,-15-11-1,22 7 1,-22-7 0,20-9 0,-20 9 0,21-22 0,-12 6 0,-2 0 0,0-2 0,-1-1 0,0 0 0,0 0 0,1 2 0,-1 2 0,2 2-1,-8 13 1,13-22-2,-13 22 1,0 0 0,18-13-1,-18 13 1,0 0 0,0 0 1,13-2-1,-13 2 1,0 0 0,0 0 0,16-6 0,-16 6 1,13 2-1,-13-2 0,19 12-1,-19-12 1,25 24 0,-11-10-1,0 2 0,-14-16 1,25 25-1,-25-25 1,21 17 0,-21-17 0,15 2 0,-15-2 0,0 0 0,17-6-1,-17 6 1,14-3 0,-14 3 0,13 3-1,-13-3 1,17 20 0,-9-4-1,-2 6 1,0 2 0,-3 5 0,1-1 0,-3 3 0,-1-5 0,3 0 0,-1-2 0,2 1 0,4-3 0,0-2 0,3 1 1,0-4 0,4 1 0,0-7 0,4-3 0,0-8 1,3-6 0,2-3 0,-1-8-1,5-3 1,-4-3-2,5 1 1,-7 2 0,2 2-1,-7 3 0,1 4-1,-5 3 0,-13 8 0,22-1 1,-22 1-1,17 13 1,-17-13 0,11 25 0,-3-9 0,-2 0 0,1 2 0,-1-2 1,0 0-1,1-3 1,-7-13-1,16 24 1,-16-24-1,25 22 0,-7-15 0,4 0 0,3-4-1,3 1 1,1-4 0,2-2-1,-1-4 1,-5-7 0,1 1 1,-4-4-1,-1 3 1,-4-5-2,-2 5 1,1-2 0,-16 15 0,25-20-1,-25 20 0,22-14 1,-22 14-1,18-8 0,-18 8 1,13-5-1,-13 5 0,0 0 1,15-3-1,-15 3 1,0 0 0,0 0 0,0 0 0,0 0 0,15 0 0,-15 0 0,0 0 0,6-14 0,-6 14 0,10-16 0,-10 16-1,15-18 1,-15 18-1,17-12 1,-17 12 0,21 0-1,-21 0 1,16 16-1,-16-16 1,12 27 0,-6-8 0,0 4 1,-1 1-1,3 3 1,-2 4-1,4 3 0,0 0 0,4 1 0,-3-2-1,3-3 0,-3-3 0,4-3 0,0-9 1,-15-15-1,28 16 1,-14-15 0,4-5 0,0-4 0,2 0 0,-1-6 1,3 3-1,-1-4 1,1 2-1,-1-2 1,-2-2-1,3 4 0,-3-2 0,0 3 0,-6-1-1,2 6 1,-15 7 0,19-16 0,-19 16-1,0 0 1,0 0 0,12 16 0,-12-2 0,-1-1 0,1 8 0,0-2 0,0 4 0,0-2 0,1-1 1,2 1-1,0 1 0,0 3 0,0-2 0,-2 4 0,2 0 1,-3 6-1,0-1 1,-1 3-1,-1-1 1,1-1 0,-2 2-1,1 2 1,-1 0-1,2-5 1,-1-1-1,1-2 0,1-1 0,-1-5 0,1-2 0,1-4 0,0-2 0,1-2 0,-2-13 0,9 20 0,-9-20 0,14 18-1,-14-18 1,24 9 0,-8-8-1,-1-1 1,3-1 0,-2-1 1,0-2 0,-1 1 0,-2-1 0,-13 4 0,23-8 0,-23 8 0,20-7 0,-20 7-1,14-7 0,-14 7 0,13-3 0,-13 3 1,0 0-1,17-2 0,-17 2 0,0 0 1,0 0-1,14-4 0,-14 4 0,0 0 1,0 0-1,15-13 0,-15 13 1,0 0-2,15-5 1,-15 5 0,0 0 0,16 8 0,-16-8 0,0 0 0,13 17 0,-13-17 0,6 13 0,-6-13 0,2 16 0,-2-16 2,1 17-2,-2-3 1,1-14-2,2 28 1,-2-28-1,6 28 1,-6-28-2,11 25 1,-11-25-1,13 11 2,-13-11-1,16 0 2,-16 0-1,0 0 0,19-17 1,-19 17-1,13-21 1,-13 21 0,12-19 0,-12 19-1,9-17 1,-9 17-2,7-15 3,-7 15-3,0 0 1,0 0 0,15-15 0,-15 15-1,0 0 0,0 0 2,0 0-1,15 11 0,-15-11-1,1 17 1,-1-17-1,0 22 1,0-22-1,-1 24 1,1-24-2,1 16 2,-1-16 2,0 0-2,8 16 1,-8-16-1,0 0 1,13 12-1,-13-12 1,0 0-1,15 7 0,-15-7 0,0 0 0,13 17 0,-13-17 0,9 15 0,-9-15 0,6 16 0,-6-16 0,7 15 0,-7-15 0,0 0 0,0 0 0,13 16 0,-13-16-1,0 0 1,10 16 0,-10-16 0,0 0-1,9 19 1,-9-19 0,0 0-1,6 18 1,-6-18 0,0 13 0,0-13 0,-3 14 0,3-14 0,-1 20 1,1-20-1,-2 21 0,2-21 0,0 22 1,0-22-1,2 22 0,-2-22 0,1 15 0,-1-15 0,0 0 1,3 15-1,-3-15 0,0 0 0,2 14 0,-2-14 0,0 0 1,1 16-1,-1-16 0,0 0 1,6 14-1,-6-14 1,0 0 0,0 0-1,0 0 1,0 13-1,0-13-1,0 0-2,0 0-11,0 0-13,0 0-2,-16-22 1,16 22-1</inkml:trace>
  <inkml:trace contextRef="#ctx0" brushRef="#br1" timeOffset="504407.8505">-3017 5751 7,'-12'-17'18,"12"17"2,0 0-5,0 0-1,5-13-2,-5 13-1,0 0-2,0 0-1,0 0-1,-5-14 0,5 14-3,0 0 0,0 0-2,0 0 0,0 0-2,0 0 1,0 0-1,0 0 0,-1 15 1,1-15-1,0 0 0,0 0 0,4 15 1,-4-15-1,0 0 1,2 17 0,-2-17 0,1 15 0,-1-15 1,2 16-1,-2-16 1,3 21 0,0-8-1,-3-13 1,6 26 0,-6-26-1,7 29 0,-3-15 0,1 3 1,-1-4-1,2 3 0,-6-16 0,13 25 0,-13-25 1,15 19-1,-15-19 0,16 12 0,-16-12 0,21 6 0,-21-6 0,22 3-1,-9-2 1,2 1-1,1-2 0,0-2 0,2 1 0,-2-1 0,2 1 0,-2-2 1,-1 0-1,-2-1 0,1-1 0,1 1 0,-15 4 0,22-6 0,-22 6 1,18-3-2,-18 3 1,16 5 0,-16-5 0,15 8 0,-15-8 0,13 13 0,-13-13 0,13 15 0,-13-15 0,0 0 0,15 18 0,-15-18 0,0 0 1,9 16-1,-9-16 0,0 0 0,0 0 1,0 0-1,0 0 0,0 0 0,0 0 1,0 0-1,0 0 0,0 0 0,0 0 0,0 0 0,0 0 0,0 0 1,0 0-1,0 0 0,0 0 0,0 0 0,17-13 0,-17 13-1,18-12 1,-18 12 0,25-7 0,-10 2 0,0 4 0,1-1 0,0 2-1,-1-1 1,-1 2 0,1-1 1,-2 0-1,1-1 0,0 1 0,1-2 0,3 1 0,-4 1 0,5-2 1,2 1-1,-2 1 0,0 0 0,-1 0 0,0 0 0,-5-3 0,2 0 0,-15 3 1,23-13-1,-23 13 0,24-19 1,-24 19-1,23-19 0,-23 19 0,21-16 0,-21 16 0,17-13 0,-17 13 0,15-15 0,-15 15 1,12-18-1,-12 18 0,12-23 0,-12 23 0,13-25 1,-9 12-1,-4 13 0,12-24 0,-12 24 1,7-17-1,-7 17 0,0 0 1,5-18-1,-5 18 1,0 0-1,0-14 1,0 14 0,0 0 0,0 0-1,0 0 1,-3-15 0,3 15 0,0 0-1,0 0 1,0 0-1,-3-16 0,3 16 0,0 0 0,0 0-1,0 0 1,-4-15 0,4 15 0,0 0 0,0 0 0,0 0-1,0 0 0,0 0-5,0 0-27,-14 16-1,14-16-1,-16 14-1</inkml:trace>
  <inkml:trace contextRef="#ctx0" brushRef="#br1" timeOffset="505938.9381">-2931 6363 35,'0'0'27,"8"-17"1,-8 17-2,24-15-15,-17 1-4,12 6-2,-4-3-2,7 5-1,-3-2 0,2 5 0,-5 2 0,3 4 0,-3 0 0,-2 4-1,-14-7 0,20 16 0,-20-16 0,16 24 0,-13-7 0,-1 4-1,-4 2 0,-1 4 0,-1-1 0,-3 2 1,-1 0-1,-1-6 0,2 0 0,1-8 0,6-14 0,-9 18 0,9-18 0,0 0 0,0 0 0,0 0 0,14-5 1,-14 5-1,23-13 1,-8 9-1,0-4 1,4 8 0,-2 3-1,2-1 1,-1 4-1,1 1 1,-4 5-1,0 1 1,-4 2 2,0-1-2,-7 1 1,-1 7 0,-7-6 1,-1 7-1,-7-4 0,-1 3 1,-6-4-1,-1 2-1,-7-5 1,2 1-1,-4-4 1,5 0-1,-2-7 1,2 1-1,1-4 0,2-1 0,2-2 0,4-2 0,2-2-1,13 5 1,-24-11-1,24 11 0,0 0 0,-16-19-1,16 19 0,-1-13-1,1 13-3,1-15-9,-1 15-21,19-7-1,-19 7 0,25-17 1</inkml:trace>
  <inkml:trace contextRef="#ctx0" brushRef="#br1" timeOffset="505136.8922">-2876 6404 5,'0'0'25,"-1"-20"-1,1 20 1,0 0-8,0 0-4,0 0-3,0 0-2,-4 18-2,-2-4-2,6 10-1,-3-1 0,3 8 1,-3 1-1,4 3-1,-4-1 1,5 1-1,-5-4-1,3-2 0,-3-6 0,3-1 0,-2-8-1,2-14-1,2 19 0,-2-19-1,0 0-5,-2 17-23,2-17 0,0 0-1,0-14 1</inkml:trace>
  <inkml:trace contextRef="#ctx0" brushRef="#br1" timeOffset="506566.974">-2155 6322 34,'0'0'28,"0"0"1,0 0-6,0 0-9,0 0-2,0 0-2,-23 17-2,20 0-1,3-17 0,-16 35-2,4-16-1,4 11 0,-3-3-1,0 10 0,-5 3-1,3 8-1,-5 2 0,-1 2 0,0 1 0,-2 1 0,1-4-1,4-2 1,0-4-1,1-6 1,0-4 0,3-6-1,4-5 1,0-4-1,2-4 0,6-15 0,-9 18 1,9-18-1,0 0 0,0 0-1,0 0 1,0 0-2,-7 13-1,7-13-5,0 0-19,0 13-7,0-13-1,0 0-1,0 0 1</inkml:trace>
  <inkml:trace contextRef="#ctx0" brushRef="#br1" timeOffset="507438.0238">-1981 6879 37,'3'-16'29,"-3"16"0,0-15-1,-9 1-16,9 14-2,-4-20-1,4 20-2,-8-14-1,8 14 0,0 0-2,-17-6-1,17 6 0,-21 6-1,6 0-1,2 5 1,-3 1-1,1 6-1,-1 1 1,1 3-1,0 1 0,4 2 0,3 3 0,2 1-1,2-3 2,3-1-2,2-1 2,3-7-1,4-3 1,-8-14-1,20 8 1,-20-8 0,27-19-2,-11 3 2,2-6-2,-1-1 2,-2-4-2,0 0 2,-2 0-2,0 4 1,-4 1 0,-2 3 0,-1 3 0,-6 16 0,6-19 0,-6 19 0,0 0 0,0 0 1,0 0-2,-1 13 1,1-13 0,-3 25 1,1-8-1,5 4 1,-1-1-1,4 4 0,2 1 1,3 0 0,2-3 0,3 1 0,-1-5 1,4-2-2,0-3 2,5-1-1,-2-7 1,3 0-2,-2-2 1,2-2-1,0 1 0,-1-4-1,-1 7-6,-23-5-28,25-12-1,-14-4-1,-3-8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1-06-22T09:39:45.28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9146-516 0,'0'0'5,"0"0"0,0 0 1,0 0-2,0 0 2,-9-13-1,9 13 1,0 0-1,0 0 1,0 0-2,0 0 1,-4-17-1,4 17-1,0 0 1,0 0 0,0 0 0,0 0 0,0 0 1,0 0 0,0 0 0,0 0-1,0 0 1,0 0 0,0 0-1,0 0 0,0 0-1,0 0 0,0 0 0,0 0-1,0 0-1,0 0 1,-5-14-1,5 14 0,0 0-1,0 0 1,0 0 0,0 0-1,0 0 1,0 0-1,0 0 1,0 0-1,0 0 1,0 0-1,17 6 1,-17-6-1,0 0 1,16 6-1,-16-6 0,0 0 0,15 6 0,-15-6 0,0 0 0,0 0 0,14 6 0,-14-6 0,0 0 0,0 0 0,16 3 0,-16-3 1,0 0-1,17 0 0,-17 0 0,13-2 1,-13 2-1,16-1 1,-16 1-1,15 0 0,-15 0 0,14 0 0,-14 0 0,0 0 0,0 0 0,15 0 1,-15 0-1,0 0 0,0 0 0,0 0 1,13-5-1,-13 5 0,0 0 0,14-1 0,-14 1 0,13-3 0,-13 3 0,13-1 0,-13 1-1,0 0 1,18 0 0,-18 0 0,0 0-1,13 5 1,-13-5 0,0 0 0,13 11 0,-13-11 0,0 0 1,0 0-1,15 8 0,-15-8 0,0 0 0,0 0 0,18 8 0,-18-8 0,0 0 0,14 7-1,-14-7 1,0 0 0,0 0 0,16 15 0,-16-15 0,0 0 0,11 13 0,-11-13 0,0 0 0,10 13 0,-10-13 0,0 0 0,12 15 1,-12-15-1,0 0 0,13 13 0,-13-13 0,0 0 0,13 6 0,-13-6 0,0 0 0,0 0 0,15-9 0,-15 9 0,0 0-1,0 0 1,0 0 0,0 0 0,13-3 0,-13 3 0,0 0 0,0 0 0,0 0 0,0 0 0,0 0 0,0 0 0,0 0 0,0 0 0,0 0 0,-4 13 0,4-13 0,0 0 0,0 0 0,-2 17 0,2-17 0,0 0 0,2 15 0,-2-15 0,0 0 0,0 0 0,0 13 0,0-13 0,0 0 1,0 0-1,0 0 0,0 0 0,0 0 0,0 0 0,7 13 0,-7-13 0,0 0 0,0 0 0,0 0 0,0 0 0,8 14 0,-8-14 0,5 13-1,-5-13 1,9 14 0,-9-14-1,6 14 1,-6-14 0,0 0 0,0 0 0,0 0 0,13 11 0,-13-11 0,0 0 0,0 0 0,0 0 0,0 0 0,0 0 1,14 3-1,-14-3-1,0 0 1,0 0 0,0 0-1,0 0 0,14-1 0,-14 1 0,0 0-1,0 0 1,15 7 1,-15-7-1,0 0 0,0 0 1,0 0 0,0 0 0,15 12 1,-15-12-1,0 0 0,0 0 0,0 0 1,0 0-1,0 0 0,0 0 0,13 14 1,-13-14-1,0 0 0,0 0 0,0 0 0,0 0 1,0 0-2,0 0 1,0 0 0,13-14 0,-13 14 0,0 0 0,0 0 0,0 0 0,0 0 0,0 0 0,0 0 0,0 0 1,0 0-1,0 0 0,0 0 0,0 0 0,0 0 0,0 0 1,0 0-1,0 0 0,0 0 0,0 0 1,0 0-1,0 0 1,0 0-1,0 0 1,13-2 0,-13 2 0,0 0-1,0 0 1,0 0 0,0 0 0,0 0-1,0 0 1,0 0 0,14-7-1,-14 7 1,0 0-1,0 0-1,0 0 1,0 0 0,0 0 0,0 0-1,0 0 1,0 0 0,0 0 0,0 0 0,0 0 1,0 0-1,0 0 0,0 0 1,0 0-1,0 0 1,0 0-1,0 0 0,0 0 0,0 0 0,0 0 0,0 0-1,0 0 0,0 0-2,-5 18-4,5-18-19,0 0-3,0 0 0,0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B569D-76F3-419D-B7B8-57CE850E58DF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9A8C5-3947-4B88-AE97-F6C7BF1B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7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en-US" dirty="0" err="1" smtClean="0"/>
              <a:t>qn</a:t>
            </a:r>
            <a:r>
              <a:rPr lang="en-US" dirty="0" smtClean="0"/>
              <a:t>: why bother with additional constraints when utility function we defined is already taking</a:t>
            </a:r>
            <a:r>
              <a:rPr lang="en-US" baseline="0" dirty="0" smtClean="0"/>
              <a:t> into account</a:t>
            </a:r>
            <a:r>
              <a:rPr lang="en-US" dirty="0" smtClean="0"/>
              <a:t> the expense.</a:t>
            </a:r>
          </a:p>
          <a:p>
            <a:endParaRPr lang="en-US" dirty="0" smtClean="0"/>
          </a:p>
          <a:p>
            <a:r>
              <a:rPr lang="en-US" dirty="0" smtClean="0"/>
              <a:t>So maybe they exist, but is the</a:t>
            </a:r>
            <a:r>
              <a:rPr lang="en-US" baseline="0" dirty="0" smtClean="0"/>
              <a:t> effect</a:t>
            </a:r>
            <a:r>
              <a:rPr lang="en-US" dirty="0" smtClean="0"/>
              <a:t> significant?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en-US" dirty="0" err="1" smtClean="0"/>
              <a:t>qn</a:t>
            </a:r>
            <a:r>
              <a:rPr lang="en-US" dirty="0" smtClean="0"/>
              <a:t>: why bother with additional constraints when utility function we defined is already taking</a:t>
            </a:r>
            <a:r>
              <a:rPr lang="en-US" baseline="0" dirty="0" smtClean="0"/>
              <a:t> into account</a:t>
            </a:r>
            <a:r>
              <a:rPr lang="en-US" dirty="0" smtClean="0"/>
              <a:t> the expense.</a:t>
            </a:r>
          </a:p>
          <a:p>
            <a:endParaRPr lang="en-US" dirty="0" smtClean="0"/>
          </a:p>
          <a:p>
            <a:r>
              <a:rPr lang="en-US" dirty="0" smtClean="0"/>
              <a:t>So maybe they exist, but is the</a:t>
            </a:r>
            <a:r>
              <a:rPr lang="en-US" baseline="0" dirty="0" smtClean="0"/>
              <a:t> effect</a:t>
            </a:r>
            <a:r>
              <a:rPr lang="en-US" dirty="0" smtClean="0"/>
              <a:t> significant?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the two types of expense constraints</a:t>
            </a:r>
          </a:p>
          <a:p>
            <a:endParaRPr lang="en-US" dirty="0" smtClean="0"/>
          </a:p>
          <a:p>
            <a:r>
              <a:rPr lang="en-US" dirty="0" smtClean="0"/>
              <a:t>Discount factor interpretation</a:t>
            </a:r>
            <a:r>
              <a:rPr lang="en-US" baseline="0" dirty="0" smtClean="0"/>
              <a:t> – life time of bidder in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parametrization</a:t>
            </a:r>
            <a:r>
              <a:rPr lang="en-US" dirty="0" smtClean="0"/>
              <a:t> in terms of beta.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Well defined quantity, but to solve for it we need to optimize over a huge class of policies.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sequential setting</a:t>
            </a:r>
            <a:r>
              <a:rPr lang="en-US" baseline="0" dirty="0" smtClean="0"/>
              <a:t> </a:t>
            </a:r>
            <a:r>
              <a:rPr lang="en-US" dirty="0" smtClean="0"/>
              <a:t>, when an agent</a:t>
            </a:r>
            <a:r>
              <a:rPr lang="en-US" baseline="0" dirty="0" smtClean="0"/>
              <a:t> wins an auction, he pays a price equal to b’. But this is actually costlier than b’ in effect. How much costlier is it? 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lambda is a function that magnifies the opponent’s bid as a function of the current balance.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value iteration interpretation to compute the function numerically.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1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Beta to zero implies the value function is blowing up to </a:t>
            </a:r>
            <a:r>
              <a:rPr lang="en-US" dirty="0" err="1" smtClean="0"/>
              <a:t>infty</a:t>
            </a:r>
            <a:r>
              <a:rPr lang="en-US" dirty="0" smtClean="0"/>
              <a:t>. But we need to scale the</a:t>
            </a:r>
            <a:r>
              <a:rPr lang="en-US" baseline="0" dirty="0" smtClean="0"/>
              <a:t> units correctly in terms of beta to understand the right behavior.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 maps rate of change of value function to the value</a:t>
            </a:r>
            <a:r>
              <a:rPr lang="en-US" baseline="0" dirty="0" smtClean="0"/>
              <a:t>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9A8C5-3947-4B88-AE97-F6C7BF1BE8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4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2A01B-917F-45D6-BD5F-6685EEA31F2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D680-D6D2-4E0B-BFBE-9343D5F5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0.png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w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0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wmf"/><Relationship Id="rId2" Type="http://schemas.openxmlformats.org/officeDocument/2006/relationships/tags" Target="../tags/tag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0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80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wmf"/><Relationship Id="rId12" Type="http://schemas.openxmlformats.org/officeDocument/2006/relationships/image" Target="../media/image28.wmf"/><Relationship Id="rId2" Type="http://schemas.openxmlformats.org/officeDocument/2006/relationships/tags" Target="../tags/tag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38.png"/><Relationship Id="rId10" Type="http://schemas.openxmlformats.org/officeDocument/2006/relationships/image" Target="../media/image320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7.png"/><Relationship Id="rId18" Type="http://schemas.openxmlformats.org/officeDocument/2006/relationships/image" Target="../media/image33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0.wmf"/><Relationship Id="rId12" Type="http://schemas.openxmlformats.org/officeDocument/2006/relationships/image" Target="../media/image46.png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5.png"/><Relationship Id="rId5" Type="http://schemas.openxmlformats.org/officeDocument/2006/relationships/image" Target="../media/image29.wmf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wmf"/><Relationship Id="rId1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6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wmf"/><Relationship Id="rId9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67.png"/><Relationship Id="rId5" Type="http://schemas.openxmlformats.org/officeDocument/2006/relationships/image" Target="../media/image64.emf"/><Relationship Id="rId10" Type="http://schemas.openxmlformats.org/officeDocument/2006/relationships/image" Target="../media/image62.png"/><Relationship Id="rId4" Type="http://schemas.openxmlformats.org/officeDocument/2006/relationships/customXml" Target="../ink/ink2.xml"/><Relationship Id="rId9" Type="http://schemas.openxmlformats.org/officeDocument/2006/relationships/image" Target="../media/image6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Expense constrained bidder optimization in repeated auctions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33800"/>
            <a:ext cx="8229600" cy="24384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Ramki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Gummadi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Stanford </a:t>
            </a:r>
            <a:r>
              <a:rPr lang="en-US" b="1" dirty="0" smtClean="0">
                <a:solidFill>
                  <a:srgbClr val="00B050"/>
                </a:solidFill>
              </a:rPr>
              <a:t>University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sz="2600" i="1" dirty="0" smtClean="0">
                <a:solidFill>
                  <a:schemeClr val="tx1"/>
                </a:solidFill>
              </a:rPr>
              <a:t>(Based on joint work with P. Key and A. </a:t>
            </a:r>
            <a:r>
              <a:rPr lang="en-US" sz="2600" i="1" dirty="0" err="1" smtClean="0">
                <a:solidFill>
                  <a:schemeClr val="tx1"/>
                </a:solidFill>
              </a:rPr>
              <a:t>Proutiere</a:t>
            </a:r>
            <a:r>
              <a:rPr lang="en-US" sz="2600" i="1" dirty="0">
                <a:solidFill>
                  <a:schemeClr val="tx1"/>
                </a:solidFill>
              </a:rPr>
              <a:t>)</a:t>
            </a:r>
            <a:endParaRPr lang="en-US" sz="2600" i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0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"/>
    </mc:Choice>
    <mc:Fallback xmlns="">
      <p:transition spd="slow" advTm="182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Bid optimization</a:t>
            </a:r>
            <a:endParaRPr lang="en-US" dirty="0"/>
          </a:p>
        </p:txBody>
      </p:sp>
      <p:pic>
        <p:nvPicPr>
          <p:cNvPr id="38918" name="Picture 6" descr="http://3.bp.blogspot.com/_X6aeJvBBv4o/TGm97bqqWFI/AAAAAAAAAJE/Nr2x1wQxFMo/s1600/ECPCBlog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8" y="1594757"/>
            <a:ext cx="8756155" cy="39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286000" y="2654796"/>
            <a:ext cx="4915148" cy="43279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Modeling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7243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Expense constraints include a running balance </a:t>
            </a:r>
            <a:r>
              <a:rPr lang="en-US" dirty="0" smtClean="0"/>
              <a:t>constraint together with </a:t>
            </a:r>
            <a:r>
              <a:rPr lang="en-US" dirty="0"/>
              <a:t>a fixed income per time slot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Random </a:t>
            </a:r>
            <a:r>
              <a:rPr lang="en-US" dirty="0" err="1" smtClean="0"/>
              <a:t>i.i.d</a:t>
            </a:r>
            <a:r>
              <a:rPr lang="en-US" dirty="0" smtClean="0"/>
              <a:t>. environment models aggregate statistics.</a:t>
            </a:r>
          </a:p>
          <a:p>
            <a:pPr marL="0" indent="0">
              <a:buNone/>
            </a:pPr>
            <a:r>
              <a:rPr lang="en-US" dirty="0" smtClean="0"/>
              <a:t>    -- observable and non-observable components.</a:t>
            </a:r>
          </a:p>
          <a:p>
            <a:endParaRPr lang="en-US" dirty="0"/>
          </a:p>
          <a:p>
            <a:r>
              <a:rPr lang="en-US" dirty="0" smtClean="0"/>
              <a:t>Bids are lower because any money saved can instead be used to buy a cheaper auction in the future.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Objective function is infinite horizon expected utility, but with a </a:t>
            </a:r>
            <a:r>
              <a:rPr lang="en-US" i="1" dirty="0" smtClean="0"/>
              <a:t>discount factor</a:t>
            </a:r>
            <a:r>
              <a:rPr lang="en-US" dirty="0" smtClean="0"/>
              <a:t> that models limited patience.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524000"/>
                <a:ext cx="7620000" cy="1524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i="1" dirty="0" smtClean="0"/>
              </a:p>
              <a:p>
                <a:r>
                  <a:rPr lang="en-US" sz="3200" i="1" dirty="0" smtClean="0"/>
                  <a:t>Sequential 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sz="3200" i="1" dirty="0" smtClean="0"/>
                  <a:t>-auction </a:t>
                </a:r>
                <a:r>
                  <a:rPr lang="en-US" sz="3200" i="1" dirty="0"/>
                  <a:t>with </a:t>
                </a:r>
                <a:r>
                  <a:rPr lang="en-US" sz="3200" i="1" dirty="0" smtClean="0"/>
                  <a:t>true value </a:t>
                </a:r>
                <a:r>
                  <a:rPr lang="en-US" sz="3200" i="1" dirty="0"/>
                  <a:t>v  </a:t>
                </a:r>
              </a:p>
              <a:p>
                <a:r>
                  <a:rPr lang="en-US" sz="3200" i="1" dirty="0" smtClean="0"/>
                  <a:t>			</a:t>
                </a:r>
                <a14:m>
                  <m:oMath xmlns:m="http://schemas.openxmlformats.org/officeDocument/2006/math">
                    <m:r>
                      <a:rPr lang="en-US" sz="3600" b="1" i="0" dirty="0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endParaRPr lang="en-US" sz="3600" b="1" dirty="0" smtClean="0">
                  <a:ea typeface="Cambria Math"/>
                </a:endParaRPr>
              </a:p>
              <a:p>
                <a:r>
                  <a:rPr lang="en-US" sz="3200" i="1" dirty="0" smtClean="0"/>
                  <a:t>Static 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sz="3200" i="1" dirty="0" smtClean="0"/>
                  <a:t>-auction with virtual value: </a:t>
                </a:r>
                <a:r>
                  <a:rPr lang="en-US" sz="3200" b="1" i="1" dirty="0" smtClean="0">
                    <a:solidFill>
                      <a:srgbClr val="C00000"/>
                    </a:solidFill>
                  </a:rPr>
                  <a:t>shade</a:t>
                </a:r>
                <a:r>
                  <a:rPr lang="en-US" sz="3200" i="1" dirty="0" smtClean="0"/>
                  <a:t>* v</a:t>
                </a:r>
              </a:p>
              <a:p>
                <a:pPr algn="ctr"/>
                <a:endParaRPr lang="en-US" sz="2800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7620000" cy="1524000"/>
              </a:xfrm>
              <a:prstGeom prst="rect">
                <a:avLst/>
              </a:prstGeom>
              <a:blipFill rotWithShape="1">
                <a:blip r:embed="rId4"/>
                <a:stretch>
                  <a:fillRect l="-1834" t="-7087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3733800"/>
                <a:ext cx="7239000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X</a:t>
                </a:r>
                <a:r>
                  <a:rPr lang="en-US" sz="2800" dirty="0"/>
                  <a:t> can be SP, GSP, FP, etc. (any quasi linear utility)</a:t>
                </a:r>
              </a:p>
              <a:p>
                <a:endParaRPr lang="en-US" sz="2800" dirty="0"/>
              </a:p>
              <a:p>
                <a:r>
                  <a:rPr lang="en-US" sz="2800" b="1" i="1" dirty="0" smtClean="0">
                    <a:solidFill>
                      <a:srgbClr val="C00000"/>
                    </a:solidFill>
                  </a:rPr>
                  <a:t>Shade</a:t>
                </a:r>
                <a:r>
                  <a:rPr lang="en-US" sz="3600" dirty="0"/>
                  <a:t>(</a:t>
                </a:r>
                <a:r>
                  <a:rPr lang="en-US" sz="2800" dirty="0" smtClean="0"/>
                  <a:t>remaining balance B</a:t>
                </a:r>
                <a:r>
                  <a:rPr lang="en-US" sz="3600" dirty="0" smtClean="0"/>
                  <a:t>)</a:t>
                </a:r>
                <a:r>
                  <a:rPr lang="en-US" sz="2800" dirty="0" smtClean="0"/>
                  <a:t> =   </a:t>
                </a:r>
              </a:p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𝑉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will be characterized explicitly.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7239000" cy="2369880"/>
              </a:xfrm>
              <a:prstGeom prst="rect">
                <a:avLst/>
              </a:prstGeom>
              <a:blipFill rotWithShape="1">
                <a:blip r:embed="rId5"/>
                <a:stretch>
                  <a:fillRect l="-1769" t="-2320" b="-6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176680"/>
              </p:ext>
            </p:extLst>
          </p:nvPr>
        </p:nvGraphicFramePr>
        <p:xfrm>
          <a:off x="5257800" y="4482534"/>
          <a:ext cx="1295400" cy="87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6" name="Equation" r:id="rId6" imgW="622080" imgH="419040" progId="Equation.DSMT4">
                  <p:embed/>
                </p:oleObj>
              </mc:Choice>
              <mc:Fallback>
                <p:oleObj name="Equation" r:id="rId6" imgW="622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4482534"/>
                        <a:ext cx="1295400" cy="87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45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07"/>
    </mc:Choice>
    <mc:Fallback xmlns="">
      <p:transition spd="slow" advTm="61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Preview: Optimal Shading factors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162800" cy="5376394"/>
          </a:xfrm>
        </p:spPr>
      </p:pic>
    </p:spTree>
    <p:extLst>
      <p:ext uri="{BB962C8B-B14F-4D97-AF65-F5344CB8AC3E}">
        <p14:creationId xmlns:p14="http://schemas.microsoft.com/office/powerpoint/2010/main" val="25945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Budgeted Second Price auctions</a:t>
            </a:r>
          </a:p>
          <a:p>
            <a:endParaRPr lang="en-US" dirty="0"/>
          </a:p>
          <a:p>
            <a:r>
              <a:rPr lang="en-US" dirty="0"/>
              <a:t>A General Online Budgeting Framework</a:t>
            </a:r>
          </a:p>
          <a:p>
            <a:endParaRPr lang="en-US" dirty="0"/>
          </a:p>
          <a:p>
            <a:r>
              <a:rPr lang="en-US" dirty="0"/>
              <a:t>Optimal Bids for Micro-Value Auctions</a:t>
            </a:r>
          </a:p>
          <a:p>
            <a:endParaRPr lang="en-US" dirty="0"/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Model: Budgeted Second 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Discrete time, indexed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b="1" dirty="0" smtClean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Balance: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i="1" dirty="0" smtClean="0">
                  <a:solidFill>
                    <a:srgbClr val="C00000"/>
                  </a:solidFill>
                </a:endParaRPr>
              </a:p>
              <a:p>
                <a:r>
                  <a:rPr lang="en-US" dirty="0" smtClean="0"/>
                  <a:t>Constant </a:t>
                </a:r>
                <a:r>
                  <a:rPr lang="en-US" dirty="0"/>
                  <a:t>income per time slot -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≥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C00000"/>
                  </a:solidFill>
                </a:endParaRPr>
              </a:p>
              <a:p>
                <a:r>
                  <a:rPr lang="en-US" dirty="0" smtClean="0"/>
                  <a:t>I.I.D. environment sampled from</a:t>
                </a:r>
              </a:p>
              <a:p>
                <a:pPr lvl="1"/>
                <a:r>
                  <a:rPr lang="en-US" dirty="0" smtClean="0"/>
                  <a:t>Private valuation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~</m:t>
                    </m:r>
                    <m:r>
                      <a:rPr lang="en-US" b="0" i="1" dirty="0" smtClean="0">
                        <a:latin typeface="Cambria Math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(observable) </a:t>
                </a:r>
                <a:endParaRPr lang="en-US" dirty="0"/>
              </a:p>
              <a:p>
                <a:pPr lvl="1"/>
                <a:r>
                  <a:rPr lang="en-US" dirty="0" smtClean="0"/>
                  <a:t>Competing bid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~ 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 smtClean="0"/>
                  <a:t> (not observable)</a:t>
                </a:r>
                <a:endParaRPr lang="en-US" dirty="0"/>
              </a:p>
              <a:p>
                <a:r>
                  <a:rPr lang="en-US" dirty="0" smtClean="0"/>
                  <a:t>Decision variable is bid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b="0" i="0" dirty="0" smtClean="0">
                        <a:latin typeface="Cambria Math"/>
                      </a:rPr>
                      <m:t>: 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𝒖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 smtClean="0"/>
                  <a:t>Can depend on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but not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53400" cy="4953000"/>
              </a:xfrm>
              <a:blipFill rotWithShape="1">
                <a:blip r:embed="rId3"/>
                <a:stretch>
                  <a:fillRect l="-1644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53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9"/>
    </mc:Choice>
    <mc:Fallback xmlns="">
      <p:transition spd="slow" advTm="19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Model: Budgeted Second 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𝒃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𝒃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–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𝒖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i="1" dirty="0" smtClean="0"/>
                  <a:t>  		Constraint</a:t>
                </a:r>
                <a:r>
                  <a:rPr lang="en-US" sz="2800" i="1" dirty="0"/>
                  <a:t>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≥0  ∀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i="1" dirty="0" err="1" smtClean="0"/>
                  <a:t>a.s</a:t>
                </a:r>
                <a:r>
                  <a:rPr lang="en-US" sz="2800" i="1" dirty="0" smtClean="0"/>
                  <a:t>.</a:t>
                </a:r>
                <a:endParaRPr lang="en-US" sz="2800" i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Utility: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𝒖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b="1" dirty="0" smtClean="0">
                  <a:solidFill>
                    <a:srgbClr val="C0000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Objective function: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36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36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GB" sz="3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GB" sz="3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GB" sz="3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GB" sz="3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3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GB" sz="3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GB" sz="3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𝜷</m:t>
                            </m:r>
                            <m:r>
                              <a:rPr lang="en-US" sz="36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  <m:r>
                          <a:rPr lang="en-GB" sz="3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GB" sz="4000" b="1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4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4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265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27"/>
    </mc:Choice>
    <mc:Fallback xmlns="">
      <p:transition spd="slow" advTm="10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The 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1295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sub>
                        <m:sup/>
                      </m:sSubSup>
                      <m:r>
                        <a:rPr lang="en-GB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en-GB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func>
                        <m:funcPr>
                          <m:ctrlPr>
                            <a:rPr lang="en-GB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𝒔𝒖𝒑</m:t>
                              </m:r>
                            </m:e>
                            <m:lim>
                              <m: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1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GB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GB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GB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b="1" i="1" dirty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 i="1" dirty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GB" b="1" i="1" dirty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GB" b="1" i="1" dirty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𝜷</m:t>
                                      </m:r>
                                      <m:r>
                                        <a:rPr lang="en-US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sup>
                                  </m:sSup>
                                  <m: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GB" b="1" i="1" dirty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1" i="1" dirty="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  <m:r>
                                <a:rPr lang="en-GB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| </m:t>
                              </m:r>
                              <m:r>
                                <a:rPr lang="en-GB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d>
                                <m:dPr>
                                  <m:ctrlPr>
                                    <a:rPr lang="en-GB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lang="en-GB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b="1" i="1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 b="1" i="1" dirty="0">
                  <a:solidFill>
                    <a:srgbClr val="C00000"/>
                  </a:solidFill>
                </a:endParaRP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1295399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3276600"/>
                <a:ext cx="8077200" cy="230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GB" sz="2800" i="1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  <m:sup/>
                    </m:sSubSup>
                    <m:r>
                      <a:rPr lang="en-GB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: max utility starting with balance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sz="28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800" dirty="0" smtClean="0"/>
                  <a:t>Can use dynamic programming  (“</a:t>
                </a:r>
                <a:r>
                  <a:rPr lang="en-US" sz="2800" i="1" dirty="0" smtClean="0"/>
                  <a:t>one step look ahead</a:t>
                </a:r>
                <a:r>
                  <a:rPr lang="en-US" sz="2800" dirty="0" smtClean="0"/>
                  <a:t>”) to write out a functional fixed point relation.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76600"/>
                <a:ext cx="8077200" cy="2302746"/>
              </a:xfrm>
              <a:prstGeom prst="rect">
                <a:avLst/>
              </a:prstGeom>
              <a:blipFill rotWithShape="1">
                <a:blip r:embed="rId4"/>
                <a:stretch>
                  <a:fillRect l="-1358" t="-2387" b="-6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18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6"/>
    </mc:Choice>
    <mc:Fallback xmlns="">
      <p:transition spd="slow" advTm="1553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Value Function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75198"/>
              </p:ext>
            </p:extLst>
          </p:nvPr>
        </p:nvGraphicFramePr>
        <p:xfrm>
          <a:off x="111125" y="1447800"/>
          <a:ext cx="86153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2" name="Equation" r:id="rId3" imgW="2450880" imgH="291960" progId="Equation.DSMT4">
                  <p:embed/>
                </p:oleObj>
              </mc:Choice>
              <mc:Fallback>
                <p:oleObj name="Equation" r:id="rId3" imgW="2450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25" y="1447800"/>
                        <a:ext cx="86153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24833"/>
              </p:ext>
            </p:extLst>
          </p:nvPr>
        </p:nvGraphicFramePr>
        <p:xfrm>
          <a:off x="4745718" y="2587176"/>
          <a:ext cx="39465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Equation" r:id="rId5" imgW="1485720" imgH="253800" progId="Equation.DSMT4">
                  <p:embed/>
                </p:oleObj>
              </mc:Choice>
              <mc:Fallback>
                <p:oleObj name="Equation" r:id="rId5" imgW="1485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5718" y="2587176"/>
                        <a:ext cx="3946525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62522"/>
              </p:ext>
            </p:extLst>
          </p:nvPr>
        </p:nvGraphicFramePr>
        <p:xfrm>
          <a:off x="3702050" y="19558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4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2050" y="19558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57891"/>
              </p:ext>
            </p:extLst>
          </p:nvPr>
        </p:nvGraphicFramePr>
        <p:xfrm>
          <a:off x="4876800" y="3673088"/>
          <a:ext cx="25527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5" name="Equation" r:id="rId9" imgW="799920" imgH="253800" progId="Equation.DSMT4">
                  <p:embed/>
                </p:oleObj>
              </mc:Choice>
              <mc:Fallback>
                <p:oleObj name="Equation" r:id="rId9" imgW="799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3673088"/>
                        <a:ext cx="255270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6443" y="4876800"/>
            <a:ext cx="830580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 boundary </a:t>
            </a:r>
            <a:r>
              <a:rPr lang="en-US" sz="2800" dirty="0"/>
              <a:t>conditions </a:t>
            </a:r>
            <a:r>
              <a:rPr lang="en-US" sz="2800" dirty="0" smtClean="0"/>
              <a:t>can not be inferred from the DP argument.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01077" y="3048000"/>
            <a:ext cx="129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Currentauction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 rot="20550679">
            <a:off x="2140167" y="2974859"/>
            <a:ext cx="155856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949033">
            <a:off x="2127153" y="3610627"/>
            <a:ext cx="16708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070720">
            <a:off x="2327288" y="393403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Loss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20383553">
            <a:off x="2344577" y="264437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Win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72064"/>
              </p:ext>
            </p:extLst>
          </p:nvPr>
        </p:nvGraphicFramePr>
        <p:xfrm>
          <a:off x="3870325" y="2690813"/>
          <a:ext cx="7429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6" name="Equation" r:id="rId11" imgW="279360" imgH="228600" progId="Equation.DSMT4">
                  <p:embed/>
                </p:oleObj>
              </mc:Choice>
              <mc:Fallback>
                <p:oleObj name="Equation" r:id="rId11" imgW="2793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2690813"/>
                        <a:ext cx="7429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97108"/>
              </p:ext>
            </p:extLst>
          </p:nvPr>
        </p:nvGraphicFramePr>
        <p:xfrm>
          <a:off x="3789363" y="3740150"/>
          <a:ext cx="9731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7" name="Equation" r:id="rId13" imgW="304560" imgH="228600" progId="Equation.DSMT4">
                  <p:embed/>
                </p:oleObj>
              </mc:Choice>
              <mc:Fallback>
                <p:oleObj name="Equation" r:id="rId13" imgW="3045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3740150"/>
                        <a:ext cx="9731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69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976734" y="1021830"/>
            <a:ext cx="4167267" cy="6170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76734" y="1054151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skerville Old Face" pitchFamily="18" charset="0"/>
              </a:rPr>
              <a:t>Future opportunity cost</a:t>
            </a: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657"/>
            <a:ext cx="8165037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Characterization of 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“</a:t>
                </a:r>
                <a:r>
                  <a:rPr lang="en-US" i="1" dirty="0" smtClean="0"/>
                  <a:t>Effective price</a:t>
                </a:r>
                <a:r>
                  <a:rPr lang="en-US" dirty="0" smtClean="0"/>
                  <a:t>” for nominal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 smtClean="0"/>
                  <a:t> at balance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 smtClean="0">
                    <a:solidFill>
                      <a:srgbClr val="00B050"/>
                    </a:solidFill>
                  </a:rPr>
                  <a:t>Theorem:</a:t>
                </a:r>
                <a:r>
                  <a:rPr lang="en-US" dirty="0" smtClean="0"/>
                  <a:t> Optimal bid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i.e: Buy all auctions with “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effective price”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l-GR" i="1" baseline="-25000" dirty="0" smtClean="0">
                        <a:latin typeface="Cambria Math"/>
                      </a:rPr>
                      <m:t>𝛽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functional fixed point to:</a:t>
                </a:r>
                <a:endParaRPr lang="en-US" b="1" i="1" u="sn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13230"/>
              </p:ext>
            </p:extLst>
          </p:nvPr>
        </p:nvGraphicFramePr>
        <p:xfrm>
          <a:off x="5257800" y="3380014"/>
          <a:ext cx="2362200" cy="64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5" name="Equation" r:id="rId6" imgW="749160" imgH="203040" progId="Equation.DSMT4">
                  <p:embed/>
                </p:oleObj>
              </mc:Choice>
              <mc:Fallback>
                <p:oleObj name="Equation" r:id="rId6" imgW="74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3380014"/>
                        <a:ext cx="2362200" cy="641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507453"/>
              </p:ext>
            </p:extLst>
          </p:nvPr>
        </p:nvGraphicFramePr>
        <p:xfrm>
          <a:off x="719138" y="5105400"/>
          <a:ext cx="63341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6" name="Equation" r:id="rId8" imgW="2374560" imgH="330120" progId="Equation.DSMT4">
                  <p:embed/>
                </p:oleObj>
              </mc:Choice>
              <mc:Fallback>
                <p:oleObj name="Equation" r:id="rId8" imgW="2374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9138" y="5105400"/>
                        <a:ext cx="6334125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048000" y="2209800"/>
            <a:ext cx="5638800" cy="1143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281593"/>
              </p:ext>
            </p:extLst>
          </p:nvPr>
        </p:nvGraphicFramePr>
        <p:xfrm>
          <a:off x="590550" y="2362200"/>
          <a:ext cx="800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7" name="Equation" r:id="rId10" imgW="2666880" imgH="253800" progId="Equation.DSMT4">
                  <p:embed/>
                </p:oleObj>
              </mc:Choice>
              <mc:Fallback>
                <p:oleObj name="Equation" r:id="rId10" imgW="266688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362200"/>
                        <a:ext cx="8001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 rot="5882832">
            <a:off x="8015618" y="1755921"/>
            <a:ext cx="873641" cy="634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156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93"/>
    </mc:Choice>
    <mc:Fallback xmlns="">
      <p:transition spd="slow" advTm="156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Introduction/Motivation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Budgeted Second Price Auctions</a:t>
            </a:r>
          </a:p>
          <a:p>
            <a:endParaRPr lang="en-US" dirty="0"/>
          </a:p>
          <a:p>
            <a:r>
              <a:rPr lang="en-US" dirty="0" smtClean="0"/>
              <a:t>A General </a:t>
            </a:r>
            <a:r>
              <a:rPr lang="en-US" dirty="0"/>
              <a:t>O</a:t>
            </a:r>
            <a:r>
              <a:rPr lang="en-US" dirty="0" smtClean="0"/>
              <a:t>nline </a:t>
            </a:r>
            <a:r>
              <a:rPr lang="en-US" dirty="0"/>
              <a:t>B</a:t>
            </a:r>
            <a:r>
              <a:rPr lang="en-US" dirty="0" smtClean="0"/>
              <a:t>udgeting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Optimal Bids for Micro-Value </a:t>
            </a:r>
            <a:r>
              <a:rPr lang="en-US" dirty="0"/>
              <a:t>A</a:t>
            </a:r>
            <a:r>
              <a:rPr lang="en-US" dirty="0" smtClean="0"/>
              <a:t>uctions</a:t>
            </a:r>
          </a:p>
          <a:p>
            <a:endParaRPr lang="en-US" dirty="0"/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212275"/>
              </p:ext>
            </p:extLst>
          </p:nvPr>
        </p:nvGraphicFramePr>
        <p:xfrm>
          <a:off x="3087688" y="428625"/>
          <a:ext cx="58324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0" name="Equation" r:id="rId3" imgW="2514600" imgH="342720" progId="Equation.DSMT4">
                  <p:embed/>
                </p:oleObj>
              </mc:Choice>
              <mc:Fallback>
                <p:oleObj name="Equation" r:id="rId3" imgW="2514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428625"/>
                        <a:ext cx="58324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6" descr="C:\Users\ramki\Dropbox\EC2012\revised_auctions\144-ramkiupdate\beta010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391400" cy="55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533399"/>
            <a:ext cx="2743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Value Iteration: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52600" y="1600201"/>
                <a:ext cx="1905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 smtClean="0">
                          <a:latin typeface="Cambria Math"/>
                        </a:rPr>
                        <m:t>𝛽</m:t>
                      </m:r>
                      <m:r>
                        <a:rPr lang="en-US" sz="2800" i="1" dirty="0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00201"/>
                <a:ext cx="19050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33601" y="4659868"/>
                <a:ext cx="4800599" cy="8309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Each auction has miniscule utility compared to overall utility: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l-GR" sz="2400" i="1" dirty="0">
                        <a:latin typeface="Cambria Math"/>
                      </a:rPr>
                      <m:t>𝛽</m:t>
                    </m:r>
                    <m:r>
                      <a:rPr lang="en-US" sz="2400" i="1" dirty="0">
                        <a:latin typeface="Cambria Math"/>
                      </a:rPr>
                      <m:t>≈</m:t>
                    </m:r>
                    <m:r>
                      <a:rPr lang="en-US" sz="2400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4659868"/>
                <a:ext cx="4800599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904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1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533399"/>
            <a:ext cx="2743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Value Iteration:</a:t>
            </a:r>
            <a:endParaRPr lang="en-US" sz="3200" dirty="0"/>
          </a:p>
        </p:txBody>
      </p:sp>
      <p:pic>
        <p:nvPicPr>
          <p:cNvPr id="9220" name="Picture 4" descr="C:\Users\ramki\Dropbox\EC2012\revised_auctions\144-ramkiupdate\beta001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92383"/>
            <a:ext cx="7620000" cy="572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33600" y="1676400"/>
                <a:ext cx="1488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latin typeface="Cambria Math"/>
                        </a:rPr>
                        <m:t>𝛽</m:t>
                      </m:r>
                      <m:r>
                        <a:rPr lang="en-US" sz="2400" i="1" dirty="0" smtClean="0">
                          <a:latin typeface="Cambria Math"/>
                        </a:rPr>
                        <m:t> =0.</m:t>
                      </m:r>
                      <m:r>
                        <a:rPr lang="en-US" sz="2400" b="0" i="1" dirty="0" smtClean="0">
                          <a:latin typeface="Cambria Math"/>
                        </a:rPr>
                        <m:t>0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148861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1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23212275"/>
              </p:ext>
            </p:extLst>
          </p:nvPr>
        </p:nvGraphicFramePr>
        <p:xfrm>
          <a:off x="3087688" y="428625"/>
          <a:ext cx="58324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4" name="Equation" r:id="rId7" imgW="2514600" imgH="342720" progId="Equation.DSMT4">
                  <p:embed/>
                </p:oleObj>
              </mc:Choice>
              <mc:Fallback>
                <p:oleObj name="Equation" r:id="rId7" imgW="2514600" imgH="342720" progId="Equation.DSMT4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428625"/>
                        <a:ext cx="58324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1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Numerical estimation when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𝛽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small:</a:t>
                </a:r>
              </a:p>
              <a:p>
                <a:r>
                  <a:rPr lang="en-US" dirty="0" smtClean="0"/>
                  <a:t>State space quantization errors propagate due to lack of boundary value.</a:t>
                </a:r>
              </a:p>
              <a:p>
                <a:r>
                  <a:rPr lang="en-US" dirty="0"/>
                  <a:t>Need longer iterations over larger state space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𝛽</m:t>
                    </m:r>
                    <m:r>
                      <a:rPr lang="el-GR" i="1" dirty="0" smtClean="0">
                        <a:latin typeface="Cambria Math"/>
                      </a:rPr>
                      <m:t>⟶ 0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will be studied under scaling:</a:t>
                </a:r>
                <a:endParaRPr lang="en-US" sz="2800" b="1" i="1" u="sng" dirty="0" smtClean="0">
                  <a:solidFill>
                    <a:srgbClr val="00B050"/>
                  </a:solidFill>
                </a:endParaRPr>
              </a:p>
              <a:p>
                <a:endParaRPr lang="en-US" sz="2800" b="1" i="1" u="sng" dirty="0" smtClean="0">
                  <a:solidFill>
                    <a:srgbClr val="00B050"/>
                  </a:solidFill>
                </a:endParaRP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852" t="-1617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00687"/>
              </p:ext>
            </p:extLst>
          </p:nvPr>
        </p:nvGraphicFramePr>
        <p:xfrm>
          <a:off x="858838" y="5105400"/>
          <a:ext cx="60547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6" name="Equation" r:id="rId6" imgW="1841400" imgH="253800" progId="Equation.DSMT4">
                  <p:embed/>
                </p:oleObj>
              </mc:Choice>
              <mc:Fallback>
                <p:oleObj name="Equation" r:id="rId6" imgW="18414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5105400"/>
                        <a:ext cx="60547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810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2060"/>
                </a:solidFill>
              </a:rPr>
              <a:t>Limiting case: micro-value auctions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378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820"/>
    </mc:Choice>
    <mc:Fallback xmlns="">
      <p:transition spd="slow" advTm="95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Budgeted Second Price Auctions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B050"/>
                </a:solidFill>
              </a:rPr>
              <a:t>A General Online Budgeting Framework</a:t>
            </a:r>
          </a:p>
          <a:p>
            <a:endParaRPr lang="en-US" dirty="0"/>
          </a:p>
          <a:p>
            <a:r>
              <a:rPr lang="en-US" dirty="0"/>
              <a:t>Optimal Bids for Micro-Value Auctions</a:t>
            </a:r>
          </a:p>
          <a:p>
            <a:endParaRPr lang="en-US" dirty="0"/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General Online Budgeting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5288" y="1414517"/>
            <a:ext cx="224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Decision Maker</a:t>
            </a:r>
            <a:endParaRPr lang="en-GB" sz="2000" b="1" dirty="0"/>
          </a:p>
        </p:txBody>
      </p:sp>
      <p:sp>
        <p:nvSpPr>
          <p:cNvPr id="6" name="Oval 5"/>
          <p:cNvSpPr/>
          <p:nvPr/>
        </p:nvSpPr>
        <p:spPr>
          <a:xfrm>
            <a:off x="1547664" y="2060848"/>
            <a:ext cx="2304256" cy="2880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73764" y="1286410"/>
                <a:ext cx="28746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/>
                  <a:t>Environment</a:t>
                </a:r>
              </a:p>
              <a:p>
                <a:r>
                  <a:rPr lang="en-GB" sz="2000" dirty="0"/>
                  <a:t> </a:t>
                </a:r>
                <a:r>
                  <a:rPr lang="en-GB" sz="2000" dirty="0" smtClean="0"/>
                  <a:t>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GB" sz="2000" dirty="0" smtClean="0"/>
                  <a:t>, i.i.d</a:t>
                </a:r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64" y="1286410"/>
                <a:ext cx="2874699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2335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868142" y="2075735"/>
            <a:ext cx="2304258" cy="2880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ie 8"/>
          <p:cNvSpPr/>
          <p:nvPr/>
        </p:nvSpPr>
        <p:spPr>
          <a:xfrm rot="10800000">
            <a:off x="5868142" y="2075734"/>
            <a:ext cx="2304258" cy="2865433"/>
          </a:xfrm>
          <a:prstGeom prst="pi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1" y="2780928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Unobservable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37760" y="3501008"/>
                <a:ext cx="1296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Observable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ℱ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760" y="3501008"/>
                <a:ext cx="1296145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4245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05000" y="2950421"/>
                <a:ext cx="1514872" cy="461665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Balance: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𝑏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950421"/>
                <a:ext cx="151487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976" t="-8861" b="-25316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88881" y="4230921"/>
                <a:ext cx="89441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GB" sz="2000" dirty="0" smtClean="0"/>
                  <a:t>Utility: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𝑔</m:t>
                    </m:r>
                    <m:r>
                      <a:rPr lang="en-GB" sz="2000" i="1">
                        <a:latin typeface="Cambria Math"/>
                      </a:rPr>
                      <m:t>(</m:t>
                    </m:r>
                    <m:r>
                      <a:rPr lang="en-GB" sz="2000" i="1">
                        <a:latin typeface="Cambria Math"/>
                      </a:rPr>
                      <m:t>𝑢</m:t>
                    </m:r>
                    <m:r>
                      <a:rPr lang="en-GB" sz="2000" i="1">
                        <a:latin typeface="Cambria Math"/>
                      </a:rPr>
                      <m:t>,</m:t>
                    </m:r>
                    <m:r>
                      <a:rPr lang="en-GB" sz="2000" i="1">
                        <a:latin typeface="Cambria Math"/>
                      </a:rPr>
                      <m:t>𝜉</m:t>
                    </m:r>
                    <m:r>
                      <a:rPr lang="en-GB" sz="2000" i="1">
                        <a:latin typeface="Cambria Math"/>
                      </a:rPr>
                      <m:t>)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81" y="4230921"/>
                <a:ext cx="894410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7534" t="-4310" r="-8219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88881" y="3403231"/>
                <a:ext cx="11094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Action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𝑢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81" y="3403231"/>
                <a:ext cx="110946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60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3657600" y="4260965"/>
            <a:ext cx="23393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19872" y="2950422"/>
            <a:ext cx="2584130" cy="18824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10620" y="2304090"/>
                <a:ext cx="12713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0" dirty="0" smtClean="0"/>
                  <a:t>Payment: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𝑐</m:t>
                    </m:r>
                    <m:r>
                      <a:rPr lang="en-GB" sz="2000" b="0" i="1" smtClean="0">
                        <a:latin typeface="Cambria Math"/>
                      </a:rPr>
                      <m:t>(</m:t>
                    </m:r>
                    <m:r>
                      <a:rPr lang="en-GB" sz="2000" b="0" i="1" smtClean="0">
                        <a:latin typeface="Cambria Math"/>
                      </a:rPr>
                      <m:t>𝑢</m:t>
                    </m:r>
                    <m:r>
                      <a:rPr lang="en-GB" sz="2000" b="0" i="1" smtClean="0">
                        <a:latin typeface="Cambria Math"/>
                      </a:rPr>
                      <m:t>,</m:t>
                    </m:r>
                    <m:r>
                      <a:rPr lang="en-GB" sz="2000" b="0" i="1" smtClean="0">
                        <a:latin typeface="Cambria Math"/>
                      </a:rPr>
                      <m:t>𝜉</m:t>
                    </m:r>
                    <m:r>
                      <a:rPr lang="en-GB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20" y="2304090"/>
                <a:ext cx="1271395" cy="707886"/>
              </a:xfrm>
              <a:prstGeom prst="rect">
                <a:avLst/>
              </a:prstGeom>
              <a:blipFill rotWithShape="1">
                <a:blip r:embed="rId9"/>
                <a:stretch>
                  <a:fillRect l="-4785" t="-4310"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21" idx="2"/>
            <a:endCxn id="12" idx="1"/>
          </p:cNvCxnSpPr>
          <p:nvPr/>
        </p:nvCxnSpPr>
        <p:spPr>
          <a:xfrm>
            <a:off x="1023598" y="2565700"/>
            <a:ext cx="881402" cy="615554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1907" y="2165590"/>
                <a:ext cx="1463381" cy="400110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Income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𝑎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07" y="2165590"/>
                <a:ext cx="1463381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4115" t="-5797" b="-21739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43608" y="5301209"/>
                <a:ext cx="7704856" cy="817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𝑀𝑎𝑥𝑖𝑚𝑖𝑧𝑒</m:t>
                      </m:r>
                      <m:r>
                        <a:rPr lang="en-GB" sz="2400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24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sz="2400" b="0" i="1" dirty="0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i="1" dirty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sz="2400" i="1" dirty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24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400" i="1" dirty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sz="24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GB" sz="2400" i="1" dirty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4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sz="20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2000" dirty="0"/>
                                    <m:t> </m:t>
                                  </m:r>
                                </m:e>
                              </m:d>
                            </m:e>
                          </m:nary>
                        </m:fName>
                        <m:e>
                          <m:r>
                            <m:rPr>
                              <m:nor/>
                            </m:rPr>
                            <a:rPr lang="en-GB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301209"/>
                <a:ext cx="7704856" cy="8170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3851920" y="3803341"/>
            <a:ext cx="2065056" cy="2083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919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46"/>
    </mc:Choice>
    <mc:Fallback xmlns="">
      <p:transition spd="slow" advTm="58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/>
      <p:bldP spid="15" grpId="0"/>
      <p:bldP spid="19" grpId="0"/>
      <p:bldP spid="21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Ex1: Second Price Auction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</a:rPr>
                      <m:t>𝜉</m:t>
                    </m:r>
                    <m:r>
                      <a:rPr lang="en-GB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𝑣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Cambria Math"/>
                  </a:rPr>
                  <a:t>(Random environment)</a:t>
                </a:r>
                <a:endParaRPr lang="en-US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ℱ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 smtClean="0">
                    <a:ea typeface="Cambria Math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Cambria Math"/>
                  </a:rPr>
                  <a:t>(Observable part)</a:t>
                </a:r>
                <a:endParaRPr lang="en-US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is the bid   </a:t>
                </a:r>
                <a:r>
                  <a:rPr lang="en-US" dirty="0" smtClean="0">
                    <a:solidFill>
                      <a:srgbClr val="00B050"/>
                    </a:solidFill>
                    <a:latin typeface="Cambria Math"/>
                  </a:rPr>
                  <a:t>(Action)</a:t>
                </a:r>
                <a:endParaRPr lang="en-US" dirty="0">
                  <a:ea typeface="Cambria Math"/>
                </a:endParaRPr>
              </a:p>
              <a:p>
                <a:pPr marL="457200" lvl="1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GB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/>
                          </a:rPr>
                          <m:t>𝑢</m:t>
                        </m:r>
                        <m:r>
                          <a:rPr lang="en-GB" i="1" dirty="0">
                            <a:latin typeface="Cambria Math"/>
                          </a:rPr>
                          <m:t>,</m:t>
                        </m:r>
                        <m:r>
                          <a:rPr lang="en-GB" i="1" dirty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GB" i="1" dirty="0">
                        <a:latin typeface="Cambria Math"/>
                      </a:rPr>
                      <m:t>=(</m:t>
                    </m:r>
                    <m:r>
                      <a:rPr lang="en-GB" i="1" dirty="0">
                        <a:latin typeface="Cambria Math"/>
                      </a:rPr>
                      <m:t>𝑣</m:t>
                    </m:r>
                    <m:r>
                      <a:rPr lang="en-GB" i="1" dirty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GB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𝑢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ambria Math"/>
                  </a:rPr>
                  <a:t>(Utility function)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GB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/>
                          </a:rPr>
                          <m:t>𝑢</m:t>
                        </m:r>
                        <m:r>
                          <a:rPr lang="en-GB" i="1" dirty="0">
                            <a:latin typeface="Cambria Math"/>
                          </a:rPr>
                          <m:t>,</m:t>
                        </m:r>
                        <m:r>
                          <a:rPr lang="en-GB" i="1" dirty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𝑢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	 </a:t>
                </a:r>
                <a:r>
                  <a:rPr lang="en-US" dirty="0" smtClean="0">
                    <a:solidFill>
                      <a:srgbClr val="00B050"/>
                    </a:solidFill>
                    <a:latin typeface="Cambria Math"/>
                  </a:rPr>
                  <a:t>(Payment </a:t>
                </a:r>
                <a:r>
                  <a:rPr lang="en-US" dirty="0">
                    <a:solidFill>
                      <a:srgbClr val="00B050"/>
                    </a:solidFill>
                    <a:latin typeface="Cambria Math"/>
                  </a:rPr>
                  <a:t>function</a:t>
                </a:r>
                <a:r>
                  <a:rPr lang="en-US" dirty="0" smtClean="0">
                    <a:solidFill>
                      <a:srgbClr val="00B050"/>
                    </a:solidFill>
                    <a:latin typeface="Cambria Math"/>
                  </a:rPr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46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69"/>
    </mc:Choice>
    <mc:Fallback xmlns="">
      <p:transition spd="slow" advTm="3226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Ex2: GSP Auction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00B050"/>
                    </a:solidFill>
                    <a:latin typeface="Cambria Math"/>
                  </a:rPr>
                  <a:t>Random environment: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𝜉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𝑣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</m:t>
                              </m:r>
                            </m:sub>
                            <m:sup/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GB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00B050"/>
                    </a:solidFill>
                    <a:latin typeface="Cambria Math"/>
                  </a:rPr>
                  <a:t>Observable part: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ℱ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B050"/>
                        </a:solidFill>
                        <a:latin typeface="Cambria Math"/>
                      </a:rPr>
                      <m:t>Action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:   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is the bid</a:t>
                </a:r>
                <a:endParaRPr lang="en-US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00B050"/>
                    </a:solidFill>
                    <a:latin typeface="Cambria Math"/>
                  </a:rPr>
                  <a:t>Utility function:</a:t>
                </a:r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00B050"/>
                    </a:solidFill>
                    <a:latin typeface="Cambria Math"/>
                  </a:rPr>
                  <a:t>Payment function: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356071"/>
              </p:ext>
            </p:extLst>
          </p:nvPr>
        </p:nvGraphicFramePr>
        <p:xfrm>
          <a:off x="2597150" y="3886200"/>
          <a:ext cx="53451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5" name="Equation" r:id="rId4" imgW="2323800" imgH="431640" progId="Equation.DSMT4">
                  <p:embed/>
                </p:oleObj>
              </mc:Choice>
              <mc:Fallback>
                <p:oleObj name="Equation" r:id="rId4" imgW="23238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886200"/>
                        <a:ext cx="534511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3109"/>
              </p:ext>
            </p:extLst>
          </p:nvPr>
        </p:nvGraphicFramePr>
        <p:xfrm>
          <a:off x="2619375" y="5029200"/>
          <a:ext cx="48339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6" name="Equation" r:id="rId6" imgW="1955520" imgH="431640" progId="Equation.DSMT4">
                  <p:embed/>
                </p:oleObj>
              </mc:Choice>
              <mc:Fallback>
                <p:oleObj name="Equation" r:id="rId6" imgW="19555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5029200"/>
                        <a:ext cx="48339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486400" y="1371600"/>
            <a:ext cx="26670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Click events for L slots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>
          <a:xfrm>
            <a:off x="5486400" y="1828800"/>
            <a:ext cx="457200" cy="3810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76"/>
    </mc:Choice>
    <mc:Fallback xmlns="">
      <p:transition spd="slow" advTm="40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Budgeted Second Price Auctions</a:t>
            </a:r>
          </a:p>
          <a:p>
            <a:endParaRPr lang="en-US" dirty="0"/>
          </a:p>
          <a:p>
            <a:r>
              <a:rPr lang="en-US" dirty="0"/>
              <a:t>A General Online Budgeting Framework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B050"/>
                </a:solidFill>
              </a:rPr>
              <a:t>Optimal Bids for Micro-Value Auctions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95544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Limiting Regime: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𝛽</m:t>
                    </m:r>
                    <m:r>
                      <a:rPr lang="el-GR" i="1" dirty="0">
                        <a:latin typeface="Cambria Math"/>
                      </a:rPr>
                      <m:t>⟶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955448"/>
              </a:xfrm>
              <a:blipFill rotWithShape="1">
                <a:blip r:embed="rId3"/>
                <a:stretch>
                  <a:fillRect t="-2548" b="-20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9857" y="1578428"/>
            <a:ext cx="8044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 </a:t>
            </a:r>
            <a:endParaRPr lang="en-US" sz="3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708693"/>
              </p:ext>
            </p:extLst>
          </p:nvPr>
        </p:nvGraphicFramePr>
        <p:xfrm>
          <a:off x="1066799" y="2040093"/>
          <a:ext cx="6801815" cy="93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2" name="Equation" r:id="rId4" imgW="1854200" imgH="254000" progId="Equation.DSMT4">
                  <p:embed/>
                </p:oleObj>
              </mc:Choice>
              <mc:Fallback>
                <p:oleObj name="Equation" r:id="rId4" imgW="18542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2040093"/>
                        <a:ext cx="6801815" cy="931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5000" y="4191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Notation: 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830212"/>
              </p:ext>
            </p:extLst>
          </p:nvPr>
        </p:nvGraphicFramePr>
        <p:xfrm>
          <a:off x="2180666" y="4152900"/>
          <a:ext cx="3048000" cy="55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3" name="Equation" r:id="rId6" imgW="1117440" imgH="203040" progId="Equation.DSMT4">
                  <p:embed/>
                </p:oleObj>
              </mc:Choice>
              <mc:Fallback>
                <p:oleObj name="Equation" r:id="rId6" imgW="11174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666" y="4152900"/>
                        <a:ext cx="3048000" cy="553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20255"/>
              </p:ext>
            </p:extLst>
          </p:nvPr>
        </p:nvGraphicFramePr>
        <p:xfrm>
          <a:off x="2142567" y="4876801"/>
          <a:ext cx="3115233" cy="58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4" name="Equation" r:id="rId8" imgW="1079280" imgH="203040" progId="Equation.DSMT4">
                  <p:embed/>
                </p:oleObj>
              </mc:Choice>
              <mc:Fallback>
                <p:oleObj name="Equation" r:id="rId8" imgW="10792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567" y="4876801"/>
                        <a:ext cx="3115233" cy="585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3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83229" y="3998226"/>
                <a:ext cx="35052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(.)</m:t>
                    </m:r>
                  </m:oMath>
                </a14:m>
                <a:r>
                  <a:rPr lang="en-US" sz="2800" dirty="0" smtClean="0"/>
                  <a:t>  is an inverse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and</a:t>
                </a:r>
              </a:p>
              <a:p>
                <a:r>
                  <a:rPr lang="en-US" sz="2800" dirty="0" smtClean="0"/>
                  <a:t>      is the minimum of:</a:t>
                </a:r>
                <a:endParaRPr lang="en-US" sz="2800" baseline="-25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29" y="3998226"/>
                <a:ext cx="3505200" cy="1384995"/>
              </a:xfrm>
              <a:prstGeom prst="rect">
                <a:avLst/>
              </a:prstGeom>
              <a:blipFill rotWithShape="1">
                <a:blip r:embed="rId5"/>
                <a:stretch>
                  <a:fillRect t="-3965" r="-522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883229" y="3998226"/>
            <a:ext cx="3429000" cy="1421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4008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Theorem</a:t>
            </a:r>
            <a:endParaRPr lang="en-US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615571"/>
              </p:ext>
            </p:extLst>
          </p:nvPr>
        </p:nvGraphicFramePr>
        <p:xfrm>
          <a:off x="2209800" y="2286000"/>
          <a:ext cx="3962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01" name="Equation" r:id="rId6" imgW="1536480" imgH="393480" progId="Equation.DSMT4">
                  <p:embed/>
                </p:oleObj>
              </mc:Choice>
              <mc:Fallback>
                <p:oleObj name="Equation" r:id="rId6" imgW="153648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3962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206135"/>
              </p:ext>
            </p:extLst>
          </p:nvPr>
        </p:nvGraphicFramePr>
        <p:xfrm>
          <a:off x="5715000" y="4403385"/>
          <a:ext cx="893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02" name="Equation" r:id="rId8" imgW="317160" imgH="203040" progId="Equation.DSMT4">
                  <p:embed/>
                </p:oleObj>
              </mc:Choice>
              <mc:Fallback>
                <p:oleObj name="Equation" r:id="rId8" imgW="3171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03385"/>
                        <a:ext cx="893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1143001"/>
                <a:ext cx="8077200" cy="98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GB" sz="280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GB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GB" sz="28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GB" sz="2800" i="1">
                                <a:latin typeface="Cambria Math"/>
                              </a:rPr>
                              <m:t>𝛽</m:t>
                            </m:r>
                            <m:r>
                              <a:rPr lang="en-GB" sz="2800" i="1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GB" sz="2800" i="1">
                                <a:latin typeface="Cambria Math"/>
                              </a:rPr>
                              <m:t>𝛽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GB" sz="2800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GB" sz="2800" i="1" dirty="0" smtClean="0"/>
                  <a:t> </a:t>
                </a:r>
                <a:r>
                  <a:rPr lang="en-GB" sz="2800" dirty="0" smtClean="0"/>
                  <a:t>is the solution to:</a:t>
                </a:r>
                <a:endParaRPr lang="en-GB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1"/>
                <a:ext cx="8077200" cy="982770"/>
              </a:xfrm>
              <a:prstGeom prst="rect">
                <a:avLst/>
              </a:prstGeom>
              <a:blipFill rotWithShape="1">
                <a:blip r:embed="rId10"/>
                <a:stretch>
                  <a:fillRect t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486014"/>
              </p:ext>
            </p:extLst>
          </p:nvPr>
        </p:nvGraphicFramePr>
        <p:xfrm>
          <a:off x="2062843" y="4839078"/>
          <a:ext cx="392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03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843" y="4839078"/>
                        <a:ext cx="3921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21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61"/>
    </mc:Choice>
    <mc:Fallback xmlns="">
      <p:transition spd="slow" advTm="1076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Three Aspects of Sponsored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Sequential setting.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 Micro-transactions per auction.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  The long tail of advertisers</a:t>
            </a:r>
          </a:p>
          <a:p>
            <a:pPr marL="0" indent="0">
              <a:buNone/>
            </a:pPr>
            <a:r>
              <a:rPr lang="en-US" dirty="0" smtClean="0"/>
              <a:t>       is </a:t>
            </a:r>
            <a:r>
              <a:rPr lang="en-US" b="1" dirty="0" smtClean="0">
                <a:solidFill>
                  <a:srgbClr val="C00000"/>
                </a:solidFill>
              </a:rPr>
              <a:t>expense constrained.</a:t>
            </a:r>
            <a:endParaRPr lang="en-US" dirty="0"/>
          </a:p>
        </p:txBody>
      </p:sp>
      <p:pic>
        <p:nvPicPr>
          <p:cNvPr id="57348" name="Picture 4" descr="http://www.amadorauctionhouse.com/uploads/auction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22" y="152944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amadorauctionhouse.com/uploads/auction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2" y="152944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amadorauctionhouse.com/uploads/auction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786" y="152944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2" name="Picture 8" descr="http://dealbreaker.com/uploads/2012/12/pennies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965" y="3099764"/>
            <a:ext cx="1298278" cy="86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4" name="Picture 10" descr="http://www.eagleschools.net/Modules/ShowImage.aspx?imageid=29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83" y="4876800"/>
            <a:ext cx="1267506" cy="101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8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533400"/>
            <a:ext cx="8305800" cy="5592763"/>
          </a:xfrm>
        </p:spPr>
        <p:txBody>
          <a:bodyPr/>
          <a:lstStyle/>
          <a:p>
            <a:pPr marL="768096" lvl="2" indent="0">
              <a:buNone/>
            </a:pPr>
            <a:endParaRPr lang="en-GB" dirty="0" smtClean="0"/>
          </a:p>
          <a:p>
            <a:pPr marL="768096" lvl="2" indent="0">
              <a:buNone/>
            </a:pPr>
            <a:r>
              <a:rPr lang="en-GB" dirty="0" smtClean="0"/>
              <a:t>                                                                                   </a:t>
            </a:r>
            <a:endParaRPr lang="en-GB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00736"/>
              </p:ext>
            </p:extLst>
          </p:nvPr>
        </p:nvGraphicFramePr>
        <p:xfrm>
          <a:off x="2234963" y="990600"/>
          <a:ext cx="4205277" cy="68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1" name="Equation" r:id="rId4" imgW="1409400" imgH="228600" progId="Equation.DSMT4">
                  <p:embed/>
                </p:oleObj>
              </mc:Choice>
              <mc:Fallback>
                <p:oleObj name="Equation" r:id="rId4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4963" y="990600"/>
                        <a:ext cx="4205277" cy="682170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518895"/>
              </p:ext>
            </p:extLst>
          </p:nvPr>
        </p:nvGraphicFramePr>
        <p:xfrm>
          <a:off x="4109382" y="1905000"/>
          <a:ext cx="4374509" cy="80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2" name="Equation" r:id="rId6" imgW="1866600" imgH="342720" progId="Equation.DSMT4">
                  <p:embed/>
                </p:oleObj>
              </mc:Choice>
              <mc:Fallback>
                <p:oleObj name="Equation" r:id="rId6" imgW="1866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09382" y="1905000"/>
                        <a:ext cx="4374509" cy="805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663030"/>
              </p:ext>
            </p:extLst>
          </p:nvPr>
        </p:nvGraphicFramePr>
        <p:xfrm>
          <a:off x="957658" y="1905000"/>
          <a:ext cx="2498394" cy="57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3" name="Equation" r:id="rId8" imgW="1041120" imgH="241200" progId="Equation.DSMT4">
                  <p:embed/>
                </p:oleObj>
              </mc:Choice>
              <mc:Fallback>
                <p:oleObj name="Equation" r:id="rId8" imgW="1041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7658" y="1905000"/>
                        <a:ext cx="2498394" cy="57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2"/>
          <p:cNvSpPr txBox="1">
            <a:spLocks/>
          </p:cNvSpPr>
          <p:nvPr/>
        </p:nvSpPr>
        <p:spPr>
          <a:xfrm>
            <a:off x="6500274" y="5436844"/>
            <a:ext cx="2133600" cy="47625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142248" y="2927652"/>
            <a:ext cx="10886" cy="2392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53133" y="5320276"/>
            <a:ext cx="3499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45172" y="5358374"/>
                <a:ext cx="2579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72" y="5358374"/>
                <a:ext cx="257941" cy="523220"/>
              </a:xfrm>
              <a:prstGeom prst="rect">
                <a:avLst/>
              </a:prstGeom>
              <a:blipFill rotWithShape="1">
                <a:blip r:embed="rId10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1161871" y="3469705"/>
            <a:ext cx="3358773" cy="1241964"/>
          </a:xfrm>
          <a:custGeom>
            <a:avLst/>
            <a:gdLst>
              <a:gd name="connsiteX0" fmla="*/ 0 w 4920343"/>
              <a:gd name="connsiteY0" fmla="*/ 0 h 1241964"/>
              <a:gd name="connsiteX1" fmla="*/ 1730828 w 4920343"/>
              <a:gd name="connsiteY1" fmla="*/ 1240971 h 1241964"/>
              <a:gd name="connsiteX2" fmla="*/ 4920343 w 4920343"/>
              <a:gd name="connsiteY2" fmla="*/ 206828 h 1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1241964">
                <a:moveTo>
                  <a:pt x="0" y="0"/>
                </a:moveTo>
                <a:cubicBezTo>
                  <a:pt x="455385" y="603250"/>
                  <a:pt x="910771" y="1206500"/>
                  <a:pt x="1730828" y="1240971"/>
                </a:cubicBezTo>
                <a:cubicBezTo>
                  <a:pt x="2550885" y="1275442"/>
                  <a:pt x="4274457" y="402771"/>
                  <a:pt x="4920343" y="206828"/>
                </a:cubicBezTo>
              </a:path>
            </a:pathLst>
          </a:cu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1"/>
            <a:endCxn id="15" idx="1"/>
          </p:cNvCxnSpPr>
          <p:nvPr/>
        </p:nvCxnSpPr>
        <p:spPr>
          <a:xfrm>
            <a:off x="2343386" y="47106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53133" y="4711669"/>
            <a:ext cx="3803516" cy="0"/>
          </a:xfrm>
          <a:prstGeom prst="line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53133" y="4090687"/>
            <a:ext cx="334391" cy="0"/>
          </a:xfrm>
          <a:prstGeom prst="line">
            <a:avLst/>
          </a:prstGeom>
          <a:ln w="127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84419" y="4077072"/>
            <a:ext cx="0" cy="1229589"/>
          </a:xfrm>
          <a:prstGeom prst="line">
            <a:avLst/>
          </a:prstGeom>
          <a:ln w="127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6748" y="3846240"/>
                <a:ext cx="2737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" y="3846240"/>
                <a:ext cx="273784" cy="523220"/>
              </a:xfrm>
              <a:prstGeom prst="rect">
                <a:avLst/>
              </a:prstGeom>
              <a:blipFill rotWithShape="1">
                <a:blip r:embed="rId1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owchart: Connector 21"/>
          <p:cNvSpPr/>
          <p:nvPr/>
        </p:nvSpPr>
        <p:spPr>
          <a:xfrm>
            <a:off x="1457800" y="5298503"/>
            <a:ext cx="59448" cy="9797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1098705" y="4041701"/>
            <a:ext cx="59448" cy="9797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31362" y="5396474"/>
                <a:ext cx="736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𝑉</m:t>
                    </m:r>
                    <m:r>
                      <a:rPr lang="en-US" sz="2800" i="1" dirty="0" smtClean="0">
                        <a:latin typeface="Cambria Math"/>
                      </a:rPr>
                      <m:t>’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62" y="5396474"/>
                <a:ext cx="736787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4965714" y="2927652"/>
            <a:ext cx="21446" cy="2419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65713" y="5346738"/>
            <a:ext cx="3499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80531" y="5376931"/>
                <a:ext cx="195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31" y="5376931"/>
                <a:ext cx="195943" cy="523220"/>
              </a:xfrm>
              <a:prstGeom prst="rect">
                <a:avLst/>
              </a:prstGeom>
              <a:blipFill rotWithShape="1">
                <a:blip r:embed="rId13"/>
                <a:stretch>
                  <a:fillRect r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47054" y="2954866"/>
                <a:ext cx="903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𝑉</m:t>
                      </m:r>
                      <m:r>
                        <a:rPr lang="en-US" sz="2800" i="1" dirty="0" smtClean="0">
                          <a:latin typeface="Cambria Math"/>
                        </a:rPr>
                        <m:t>(</m:t>
                      </m:r>
                      <m:r>
                        <a:rPr lang="en-US" sz="2800" i="1" dirty="0" smtClean="0">
                          <a:latin typeface="Cambria Math"/>
                        </a:rPr>
                        <m:t>𝐵</m:t>
                      </m:r>
                      <m:r>
                        <a:rPr lang="en-US" sz="2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54" y="2954866"/>
                <a:ext cx="903514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 flipV="1">
            <a:off x="1098705" y="3469706"/>
            <a:ext cx="7207095" cy="62708"/>
          </a:xfrm>
          <a:prstGeom prst="line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4008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Theorem</a:t>
            </a:r>
            <a:endParaRPr lang="en-US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566463"/>
              </p:ext>
            </p:extLst>
          </p:nvPr>
        </p:nvGraphicFramePr>
        <p:xfrm>
          <a:off x="2308309" y="3901547"/>
          <a:ext cx="742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4" name="Equation" r:id="rId15" imgW="317160" imgH="203040" progId="Equation.DSMT4">
                  <p:embed/>
                </p:oleObj>
              </mc:Choice>
              <mc:Fallback>
                <p:oleObj name="Equation" r:id="rId15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309" y="3901547"/>
                        <a:ext cx="7429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8928"/>
              </p:ext>
            </p:extLst>
          </p:nvPr>
        </p:nvGraphicFramePr>
        <p:xfrm>
          <a:off x="686748" y="4418022"/>
          <a:ext cx="3952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5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48" y="4418022"/>
                        <a:ext cx="3952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Freeform 36"/>
          <p:cNvSpPr/>
          <p:nvPr/>
        </p:nvSpPr>
        <p:spPr>
          <a:xfrm>
            <a:off x="5010983" y="3532414"/>
            <a:ext cx="3053442" cy="1196824"/>
          </a:xfrm>
          <a:custGeom>
            <a:avLst/>
            <a:gdLst>
              <a:gd name="connsiteX0" fmla="*/ 0 w 3053442"/>
              <a:gd name="connsiteY0" fmla="*/ 1196824 h 1196824"/>
              <a:gd name="connsiteX1" fmla="*/ 195942 w 3053442"/>
              <a:gd name="connsiteY1" fmla="*/ 690638 h 1196824"/>
              <a:gd name="connsiteX2" fmla="*/ 800100 w 3053442"/>
              <a:gd name="connsiteY2" fmla="*/ 266095 h 1196824"/>
              <a:gd name="connsiteX3" fmla="*/ 1567542 w 3053442"/>
              <a:gd name="connsiteY3" fmla="*/ 70152 h 1196824"/>
              <a:gd name="connsiteX4" fmla="*/ 2547257 w 3053442"/>
              <a:gd name="connsiteY4" fmla="*/ 4838 h 1196824"/>
              <a:gd name="connsiteX5" fmla="*/ 3053442 w 3053442"/>
              <a:gd name="connsiteY5" fmla="*/ 4838 h 119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3442" h="1196824">
                <a:moveTo>
                  <a:pt x="0" y="1196824"/>
                </a:moveTo>
                <a:cubicBezTo>
                  <a:pt x="31296" y="1021292"/>
                  <a:pt x="62592" y="845760"/>
                  <a:pt x="195942" y="690638"/>
                </a:cubicBezTo>
                <a:cubicBezTo>
                  <a:pt x="329292" y="535516"/>
                  <a:pt x="571500" y="369509"/>
                  <a:pt x="800100" y="266095"/>
                </a:cubicBezTo>
                <a:cubicBezTo>
                  <a:pt x="1028700" y="162681"/>
                  <a:pt x="1276349" y="113695"/>
                  <a:pt x="1567542" y="70152"/>
                </a:cubicBezTo>
                <a:cubicBezTo>
                  <a:pt x="1858735" y="26609"/>
                  <a:pt x="2299607" y="15724"/>
                  <a:pt x="2547257" y="4838"/>
                </a:cubicBezTo>
                <a:cubicBezTo>
                  <a:pt x="2794907" y="-6048"/>
                  <a:pt x="3053442" y="4838"/>
                  <a:pt x="3053442" y="483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99"/>
    </mc:Choice>
    <mc:Fallback xmlns="">
      <p:transition spd="slow" advTm="537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064896" cy="4464496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GB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𝑎𝑥</m:t>
                    </m:r>
                    <m:r>
                      <a:rPr lang="en-US">
                        <a:latin typeface="Cambria Math"/>
                      </a:rPr>
                      <m:t>+</m:t>
                    </m:r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sup</m:t>
                        </m:r>
                      </m:e>
                      <m:lim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ℱ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>
                        <a:latin typeface="Cambria Math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)</a:t>
                </a:r>
              </a:p>
              <a:p>
                <a:pPr marL="457200" lvl="1" indent="0">
                  <a:buNone/>
                </a:pPr>
                <a:endParaRPr lang="en-GB" b="0" dirty="0" smtClean="0"/>
              </a:p>
              <a:p>
                <a:pPr marL="457200" lvl="1" indent="0">
                  <a:buNone/>
                </a:pPr>
                <a:r>
                  <a:rPr lang="en-GB" b="0" dirty="0" smtClean="0"/>
                  <a:t> =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limLow>
                      <m:limLowPr>
                        <m:ctrlPr>
                          <a:rPr lang="en-GB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sup</m:t>
                        </m:r>
                      </m:e>
                      <m:lim>
                        <m:r>
                          <a:rPr lang="en-GB" i="1">
                            <a:latin typeface="Cambria Math"/>
                          </a:rPr>
                          <m:t>𝑢</m:t>
                        </m:r>
                        <m:r>
                          <a:rPr lang="en-GB" i="1">
                            <a:latin typeface="Cambria Math"/>
                          </a:rPr>
                          <m:t>∈</m:t>
                        </m:r>
                        <m:r>
                          <a:rPr lang="en-GB" i="1">
                            <a:latin typeface="Cambria Math"/>
                          </a:rPr>
                          <m:t>𝜎</m:t>
                        </m:r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𝑣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lim>
                    </m:limLow>
                    <m:func>
                      <m:funcPr>
                        <m:ctrlPr>
                          <a:rPr lang="en-GB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GB" i="1">
                            <a:latin typeface="Cambria Math"/>
                            <a:ea typeface="Cambria Math"/>
                          </a:rPr>
                          <m:t>𝔼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(</m:t>
                            </m:r>
                            <m:r>
                              <a:rPr lang="en-GB" i="1">
                                <a:latin typeface="Cambria Math"/>
                              </a:rPr>
                              <m:t>𝑣</m:t>
                            </m:r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GB" i="1" dirty="0" smtClean="0">
                    <a:latin typeface="Cambria Math"/>
                  </a:rPr>
                  <a:t> </a:t>
                </a:r>
              </a:p>
              <a:p>
                <a:pPr marL="454914" lvl="1" indent="0">
                  <a:buNone/>
                </a:pPr>
                <a:r>
                  <a:rPr lang="en-GB" b="0" dirty="0" smtClean="0"/>
                  <a:t>     </a:t>
                </a:r>
              </a:p>
              <a:p>
                <a:pPr marL="454914" lvl="1" indent="0">
                  <a:buNone/>
                </a:pPr>
                <a:r>
                  <a:rPr lang="en-GB" b="0" dirty="0" smtClean="0"/>
                  <a:t>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= </m:t>
                    </m:r>
                    <m:r>
                      <a:rPr lang="en-GB" i="1">
                        <a:latin typeface="Cambria Math"/>
                      </a:rPr>
                      <m:t>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GB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GB" i="1">
                            <a:latin typeface="Cambria Math"/>
                            <a:ea typeface="Cambria Math"/>
                          </a:rPr>
                          <m:t>𝔼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GB" i="1">
                                <a:latin typeface="Cambria Math"/>
                              </a:rPr>
                              <m:t>(</m:t>
                            </m:r>
                            <m:r>
                              <a:rPr lang="en-GB" i="1">
                                <a:latin typeface="Cambria Math"/>
                              </a:rPr>
                              <m:t>𝑣</m:t>
                            </m:r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064896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19200" y="6858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Application to Second Price Auctions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282321"/>
                <a:ext cx="2084614" cy="4572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𝐸</m:t>
                      </m:r>
                      <m:r>
                        <a:rPr lang="en-US" sz="20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  <m:r>
                            <a:rPr lang="en-GB" sz="2000" i="1">
                              <a:latin typeface="Cambria Math"/>
                            </a:rPr>
                            <m:t>&gt;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sz="20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282321"/>
                <a:ext cx="2084614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3733800" y="1727774"/>
            <a:ext cx="457200" cy="40582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132614" y="2835729"/>
                <a:ext cx="1247050" cy="4572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r>
                      <a:rPr lang="en-US" sz="20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GB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𝑢</m:t>
                        </m:r>
                        <m:r>
                          <a:rPr lang="en-GB" sz="2000" i="1">
                            <a:latin typeface="Cambria Math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 smtClean="0"/>
                  <a:t>p]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14" y="2835729"/>
                <a:ext cx="124705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 rot="10800000">
            <a:off x="5187677" y="2481278"/>
            <a:ext cx="457200" cy="32962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Second Price Auction Example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45" y="1303745"/>
            <a:ext cx="2851964" cy="190923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08102"/>
            <a:ext cx="2423684" cy="16561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7664" y="10980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Opponents bid 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02454" y="1303745"/>
                <a:ext cx="2036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Private Valuation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54" y="1303745"/>
                <a:ext cx="203654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95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8" y="1899134"/>
            <a:ext cx="4677684" cy="3511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47664" y="2626142"/>
                <a:ext cx="66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𝜙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626142"/>
                <a:ext cx="66213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752" r="-275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061123"/>
            <a:ext cx="4411109" cy="33109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40152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Value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1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Optimal bid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90399"/>
              </p:ext>
            </p:extLst>
          </p:nvPr>
        </p:nvGraphicFramePr>
        <p:xfrm>
          <a:off x="446314" y="2514600"/>
          <a:ext cx="856984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2" name="Equation" r:id="rId3" imgW="3632040" imgH="838080" progId="Equation.DSMT4">
                  <p:embed/>
                </p:oleObj>
              </mc:Choice>
              <mc:Fallback>
                <p:oleObj name="Equation" r:id="rId3" imgW="3632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14" y="2514600"/>
                        <a:ext cx="856984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786" y="5102346"/>
            <a:ext cx="619015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i.e., Static SP with shaded valuation: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737433"/>
              </p:ext>
            </p:extLst>
          </p:nvPr>
        </p:nvGraphicFramePr>
        <p:xfrm>
          <a:off x="3302000" y="19558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3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2000" y="19558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020726"/>
              </p:ext>
            </p:extLst>
          </p:nvPr>
        </p:nvGraphicFramePr>
        <p:xfrm>
          <a:off x="6543942" y="4907208"/>
          <a:ext cx="1447800" cy="97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4" name="Equation" r:id="rId7" imgW="622080" imgH="419040" progId="Equation.DSMT4">
                  <p:embed/>
                </p:oleObj>
              </mc:Choice>
              <mc:Fallback>
                <p:oleObj name="Equation" r:id="rId7" imgW="622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3942" y="4907208"/>
                        <a:ext cx="1447800" cy="975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1327157"/>
                <a:ext cx="411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at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balance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B solves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: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27157"/>
                <a:ext cx="4114800" cy="584775"/>
              </a:xfrm>
              <a:prstGeom prst="rect">
                <a:avLst/>
              </a:prstGeom>
              <a:blipFill rotWithShape="1">
                <a:blip r:embed="rId9"/>
                <a:stretch>
                  <a:fillRect t="-12500" r="-192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7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67"/>
    </mc:Choice>
    <mc:Fallback xmlns="">
      <p:transition spd="slow" advTm="28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Optimal Scaling factor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162800" cy="5376394"/>
          </a:xfrm>
        </p:spPr>
      </p:pic>
    </p:spTree>
    <p:extLst>
      <p:ext uri="{BB962C8B-B14F-4D97-AF65-F5344CB8AC3E}">
        <p14:creationId xmlns:p14="http://schemas.microsoft.com/office/powerpoint/2010/main" val="32219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Optimal Bid: GSP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45536"/>
              </p:ext>
            </p:extLst>
          </p:nvPr>
        </p:nvGraphicFramePr>
        <p:xfrm>
          <a:off x="636588" y="1828800"/>
          <a:ext cx="75803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3" name="Equation" r:id="rId3" imgW="2882880" imgH="838080" progId="Equation.DSMT4">
                  <p:embed/>
                </p:oleObj>
              </mc:Choice>
              <mc:Fallback>
                <p:oleObj name="Equation" r:id="rId3" imgW="28828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828800"/>
                        <a:ext cx="758031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833631"/>
            <a:ext cx="594970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Static GSP with “virtual valuation”: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64082"/>
              </p:ext>
            </p:extLst>
          </p:nvPr>
        </p:nvGraphicFramePr>
        <p:xfrm>
          <a:off x="6483106" y="4638493"/>
          <a:ext cx="1447800" cy="97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4" name="Equation" r:id="rId5" imgW="622080" imgH="419040" progId="Equation.DSMT4">
                  <p:embed/>
                </p:oleObj>
              </mc:Choice>
              <mc:Fallback>
                <p:oleObj name="Equation" r:id="rId5" imgW="622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3106" y="4638493"/>
                        <a:ext cx="1447800" cy="975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6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3"/>
    </mc:Choice>
    <mc:Fallback xmlns="">
      <p:transition spd="slow" advTm="4033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Proof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Variant: </a:t>
                </a:r>
                <a:r>
                  <a:rPr lang="en-GB" dirty="0" smtClean="0"/>
                  <a:t>Retire </a:t>
                </a:r>
                <a:r>
                  <a:rPr lang="en-GB" dirty="0"/>
                  <a:t>with </a:t>
                </a:r>
                <a:r>
                  <a:rPr lang="en-GB" dirty="0" smtClean="0"/>
                  <a:t>payoff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𝜂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when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=0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endParaRPr lang="en-US" dirty="0"/>
              </a:p>
              <a:p>
                <a:r>
                  <a:rPr lang="en-US" dirty="0" smtClean="0"/>
                  <a:t>Value function of variant converges to ODE with initial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𝜂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But what is the right boundary condition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𝜂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r>
                  <a:rPr lang="en-GB" dirty="0" smtClean="0"/>
                  <a:t>To prove: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lim</m:t>
                        </m:r>
                        <m:r>
                          <a:rPr lang="en-GB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sup</m:t>
                        </m:r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𝛽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GB" i="1">
                            <a:latin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𝜂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GB" i="1">
                            <a:latin typeface="Cambria Math"/>
                          </a:rPr>
                          <m:t>≤</m:t>
                        </m:r>
                        <m:func>
                          <m:funcPr>
                            <m:ctrlPr>
                              <a:rPr lang="en-GB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</a:rPr>
                              <m:t>lim</m:t>
                            </m:r>
                            <m:r>
                              <a:rPr lang="en-GB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</a:rPr>
                              <m:t>inf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𝛽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en-GB">
                        <a:latin typeface="Cambria Math"/>
                      </a:rPr>
                      <m:t>(0)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57400" y="5028522"/>
            <a:ext cx="3427703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6095662"/>
                <a:ext cx="4709174" cy="5232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/>
                  <a:t>Because exit payoff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2800" i="1" dirty="0" smtClean="0"/>
                  <a:t> optional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095662"/>
                <a:ext cx="4709174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584" t="-9091" r="-1421" b="-30682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 rot="10800000" flipH="1">
            <a:off x="3618203" y="5638122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5028522"/>
            <a:ext cx="3352800" cy="609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 flipH="1">
            <a:off x="7162800" y="5638461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82633" y="6095662"/>
            <a:ext cx="2000932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 smtClean="0"/>
              <a:t>Next 2 slides</a:t>
            </a:r>
            <a:endParaRPr lang="en-US" sz="2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04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5"/>
    </mc:Choice>
    <mc:Fallback xmlns="">
      <p:transition spd="slow" advTm="4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1534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17638"/>
                <a:ext cx="8229600" cy="470852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i="1" dirty="0" smtClean="0"/>
                  <a:t>Goal:  Exhibit a sequence of policies </a:t>
                </a:r>
                <a:r>
                  <a:rPr lang="en-US" sz="2800" i="1" dirty="0" err="1" smtClean="0"/>
                  <a:t>parametrized</a:t>
                </a:r>
                <a:r>
                  <a:rPr lang="en-US" sz="2800" i="1" dirty="0" smtClean="0"/>
                  <a:t> by </a:t>
                </a:r>
                <a14:m>
                  <m:oMath xmlns:m="http://schemas.openxmlformats.org/officeDocument/2006/math">
                    <m:r>
                      <a:rPr lang="el-GR" sz="2800" i="1" dirty="0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sz="2800" i="1" dirty="0" smtClean="0"/>
                  <a:t> which can achieve a scaled payoff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i="1" dirty="0" smtClean="0"/>
                  <a:t> as </a:t>
                </a:r>
                <a14:m>
                  <m:oMath xmlns:m="http://schemas.openxmlformats.org/officeDocument/2006/math">
                    <m:r>
                      <a:rPr lang="el-GR" sz="2800" i="1" dirty="0">
                        <a:latin typeface="Cambria Math"/>
                      </a:rPr>
                      <m:t>𝛽</m:t>
                    </m:r>
                    <m:r>
                      <a:rPr lang="el-GR" sz="2800" i="1" dirty="0" smtClean="0">
                        <a:latin typeface="Cambria Math"/>
                      </a:rPr>
                      <m:t>⟶</m:t>
                    </m:r>
                    <m:r>
                      <a:rPr lang="en-US" sz="2800" b="0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sz="2800" b="0" i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00B050"/>
                    </a:solidFill>
                  </a:rPr>
                  <a:t>Lemma:</a:t>
                </a:r>
                <a:r>
                  <a:rPr lang="en-US" dirty="0" smtClean="0"/>
                  <a:t> For any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&gt; 0, there is a policy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*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dirty="0"/>
                          <m:t>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l-GR" dirty="0"/>
                  <a:t>ε 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m:rPr>
                        <m:nor/>
                      </m:rPr>
                      <a:rPr lang="en-US" dirty="0"/>
                      <m:t>∗</m:t>
                    </m:r>
                    <m:r>
                      <a:rPr lang="en-US" i="1" dirty="0" smtClean="0">
                        <a:latin typeface="Cambria Math"/>
                      </a:rPr>
                      <m:t>) ≤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m:rPr>
                        <m:nor/>
                      </m:rPr>
                      <a:rPr lang="en-US" dirty="0"/>
                      <m:t>∗</m:t>
                    </m:r>
                  </m:oMath>
                </a14:m>
                <a:r>
                  <a:rPr lang="en-US" dirty="0" smtClean="0"/>
                  <a:t> could be played continuously, we can get arbitrarily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!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B0F0"/>
                    </a:solidFill>
                  </a:rPr>
                  <a:t>But every now and then balance is exhausted, so we need a variant of u* that still manages to achieve nearly as much </a:t>
                </a:r>
                <a:r>
                  <a:rPr lang="en-US" i="1" dirty="0" smtClean="0">
                    <a:solidFill>
                      <a:srgbClr val="00B0F0"/>
                    </a:solidFill>
                  </a:rPr>
                  <a:t>payoff</a:t>
                </a:r>
                <a:endParaRPr lang="en-US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17638"/>
                <a:ext cx="8229600" cy="4708525"/>
              </a:xfrm>
              <a:blipFill rotWithShape="1">
                <a:blip r:embed="rId2"/>
                <a:stretch>
                  <a:fillRect l="-1407" t="-2461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457200" y="274638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𝜂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GB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lim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inf</m:t>
                          </m:r>
                        </m:fName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𝛽</m:t>
                              </m:r>
                            </m:sub>
                          </m:sSub>
                        </m:e>
                      </m:func>
                      <m:r>
                        <a:rPr lang="en-GB">
                          <a:latin typeface="Cambria Math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638"/>
                <a:ext cx="8229600" cy="1143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4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"/>
    </mc:Choice>
    <mc:Fallback xmlns="">
      <p:transition spd="slow" advTm="465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696612" y="2819922"/>
            <a:ext cx="1891522" cy="12909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54972" y="2819922"/>
            <a:ext cx="1713819" cy="12909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47" name="Rectangle 26646"/>
          <p:cNvSpPr/>
          <p:nvPr/>
        </p:nvSpPr>
        <p:spPr>
          <a:xfrm>
            <a:off x="1076991" y="2829905"/>
            <a:ext cx="3079320" cy="12909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4220" y="1850191"/>
            <a:ext cx="21771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5991" y="4136191"/>
            <a:ext cx="77832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126" y="4161237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time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682" y="2184477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B(t)</a:t>
            </a:r>
            <a:endParaRPr lang="en-US" sz="2800" dirty="0"/>
          </a:p>
        </p:txBody>
      </p:sp>
      <p:sp>
        <p:nvSpPr>
          <p:cNvPr id="16" name="Flowchart: Connector 15"/>
          <p:cNvSpPr/>
          <p:nvPr/>
        </p:nvSpPr>
        <p:spPr>
          <a:xfrm>
            <a:off x="634185" y="3435179"/>
            <a:ext cx="119743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17" y="3278314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95991" y="3509146"/>
            <a:ext cx="381000" cy="62704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6"/>
          </p:cNvCxnSpPr>
          <p:nvPr/>
        </p:nvCxnSpPr>
        <p:spPr>
          <a:xfrm flipV="1">
            <a:off x="753928" y="3495050"/>
            <a:ext cx="7507634" cy="1"/>
          </a:xfrm>
          <a:prstGeom prst="lin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56311" y="3554922"/>
            <a:ext cx="381000" cy="50695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68791" y="3495050"/>
            <a:ext cx="387720" cy="5547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635" name="Ink 26634"/>
              <p14:cNvContentPartPr/>
              <p14:nvPr/>
            </p14:nvContentPartPr>
            <p14:xfrm>
              <a:off x="6656511" y="2916717"/>
              <a:ext cx="1753920" cy="695520"/>
            </p14:xfrm>
          </p:contentPart>
        </mc:Choice>
        <mc:Fallback xmlns="">
          <p:pic>
            <p:nvPicPr>
              <p:cNvPr id="26635" name="Ink 2663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9671" y="2905917"/>
                <a:ext cx="1771560" cy="717840"/>
              </a:xfrm>
              <a:prstGeom prst="rect">
                <a:avLst/>
              </a:prstGeom>
            </p:spPr>
          </p:pic>
        </mc:Fallback>
      </mc:AlternateContent>
      <p:cxnSp>
        <p:nvCxnSpPr>
          <p:cNvPr id="26637" name="Straight Connector 26636"/>
          <p:cNvCxnSpPr/>
          <p:nvPr/>
        </p:nvCxnSpPr>
        <p:spPr>
          <a:xfrm>
            <a:off x="1076991" y="3554922"/>
            <a:ext cx="0" cy="58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56311" y="3539545"/>
            <a:ext cx="0" cy="58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79677" y="3532034"/>
            <a:ext cx="0" cy="58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/>
              <p14:cNvContentPartPr/>
              <p14:nvPr/>
            </p14:nvContentPartPr>
            <p14:xfrm>
              <a:off x="4168191" y="4161237"/>
              <a:ext cx="2720160" cy="492068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4871" y="4148278"/>
                <a:ext cx="2739240" cy="520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668" name="Ink 26667"/>
              <p14:cNvContentPartPr/>
              <p14:nvPr/>
            </p14:nvContentPartPr>
            <p14:xfrm>
              <a:off x="695631" y="3065705"/>
              <a:ext cx="5573160" cy="1601280"/>
            </p14:xfrm>
          </p:contentPart>
        </mc:Choice>
        <mc:Fallback xmlns="">
          <p:pic>
            <p:nvPicPr>
              <p:cNvPr id="26668" name="Ink 2666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111" y="3054903"/>
                <a:ext cx="5596200" cy="1625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682" name="Ink 26681"/>
              <p14:cNvContentPartPr/>
              <p14:nvPr/>
            </p14:nvContentPartPr>
            <p14:xfrm>
              <a:off x="3981711" y="3946317"/>
              <a:ext cx="203040" cy="103988"/>
            </p14:xfrm>
          </p:contentPart>
        </mc:Choice>
        <mc:Fallback xmlns="">
          <p:pic>
            <p:nvPicPr>
              <p:cNvPr id="26682" name="Ink 2668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0551" y="3935163"/>
                <a:ext cx="226080" cy="126297"/>
              </a:xfrm>
              <a:prstGeom prst="rect">
                <a:avLst/>
              </a:prstGeom>
            </p:spPr>
          </p:pic>
        </mc:Fallback>
      </mc:AlternateContent>
      <p:sp>
        <p:nvSpPr>
          <p:cNvPr id="26696" name="TextBox 26695"/>
          <p:cNvSpPr txBox="1"/>
          <p:nvPr/>
        </p:nvSpPr>
        <p:spPr>
          <a:xfrm>
            <a:off x="4156311" y="1395068"/>
            <a:ext cx="1366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Play U*</a:t>
            </a:r>
            <a:endParaRPr lang="en-US" sz="2800" dirty="0"/>
          </a:p>
        </p:txBody>
      </p:sp>
      <p:cxnSp>
        <p:nvCxnSpPr>
          <p:cNvPr id="26700" name="Straight Arrow Connector 26699"/>
          <p:cNvCxnSpPr>
            <a:stCxn id="26696" idx="2"/>
          </p:cNvCxnSpPr>
          <p:nvPr/>
        </p:nvCxnSpPr>
        <p:spPr>
          <a:xfrm flipH="1">
            <a:off x="3047300" y="1918288"/>
            <a:ext cx="1792088" cy="72785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6696" idx="2"/>
          </p:cNvCxnSpPr>
          <p:nvPr/>
        </p:nvCxnSpPr>
        <p:spPr>
          <a:xfrm>
            <a:off x="4839388" y="1918288"/>
            <a:ext cx="330631" cy="72785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6696" idx="2"/>
          </p:cNvCxnSpPr>
          <p:nvPr/>
        </p:nvCxnSpPr>
        <p:spPr>
          <a:xfrm>
            <a:off x="4839388" y="1918288"/>
            <a:ext cx="2562202" cy="72785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le 1"/>
              <p:cNvSpPr txBox="1">
                <a:spLocks/>
              </p:cNvSpPr>
              <p:nvPr/>
            </p:nvSpPr>
            <p:spPr>
              <a:xfrm>
                <a:off x="457200" y="274638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𝜂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GB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lim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inf</m:t>
                          </m:r>
                        </m:fName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𝛽</m:t>
                              </m:r>
                            </m:sub>
                          </m:sSub>
                        </m:e>
                      </m:func>
                      <m:r>
                        <a:rPr lang="en-GB">
                          <a:latin typeface="Cambria Math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638"/>
                <a:ext cx="8229600" cy="11430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2124" y="5231564"/>
                <a:ext cx="80671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rgbClr val="00B0F0"/>
                    </a:solidFill>
                  </a:rPr>
                  <a:t>Show that fraction of time spent in green phase by the random walk gets arbitrarily close to 1 as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sz="2400" i="1" dirty="0" smtClean="0">
                    <a:solidFill>
                      <a:srgbClr val="00B0F0"/>
                    </a:solidFill>
                  </a:rPr>
                  <a:t>-&gt;0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" y="5231564"/>
                <a:ext cx="8067154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1209" t="-5839" r="-22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8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MDP for budgeted SP auctions</a:t>
            </a:r>
          </a:p>
          <a:p>
            <a:endParaRPr lang="en-US" dirty="0"/>
          </a:p>
          <a:p>
            <a:r>
              <a:rPr lang="en-US" dirty="0"/>
              <a:t>A General Online Budgeting Framework</a:t>
            </a:r>
          </a:p>
          <a:p>
            <a:endParaRPr lang="en-US" dirty="0"/>
          </a:p>
          <a:p>
            <a:r>
              <a:rPr lang="en-US" dirty="0"/>
              <a:t>Optimal Bids for Micro-Value Auctions</a:t>
            </a:r>
          </a:p>
          <a:p>
            <a:pPr lvl="1"/>
            <a:endParaRPr lang="en-US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Conclusion</a:t>
            </a:r>
            <a:endParaRPr lang="en-US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Motivation: Expense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Payments are explicit, but valuations are abstract.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Significantly alters bidding behavior.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Critical </a:t>
            </a:r>
            <a:r>
              <a:rPr lang="en-US" dirty="0"/>
              <a:t>for </a:t>
            </a:r>
            <a:r>
              <a:rPr lang="en-US" dirty="0" smtClean="0"/>
              <a:t>advertisers in </a:t>
            </a:r>
            <a:r>
              <a:rPr lang="en-US" dirty="0"/>
              <a:t>the </a:t>
            </a:r>
            <a:r>
              <a:rPr lang="en-US" i="1" dirty="0" smtClean="0"/>
              <a:t>long tail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73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Stationarity</a:t>
            </a:r>
            <a:r>
              <a:rPr lang="en-US" b="1" dirty="0" smtClean="0">
                <a:solidFill>
                  <a:srgbClr val="002060"/>
                </a:solidFill>
              </a:rPr>
              <a:t> in large markets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bidder optimizes against hypothetical bid distribution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 smtClean="0"/>
                  <a:t> to compute their own bids.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produces a bid distribution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’</m:t>
                    </m:r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Mean Field </a:t>
                </a:r>
                <a:r>
                  <a:rPr lang="en-US" dirty="0" err="1" smtClean="0"/>
                  <a:t>Equilibria</a:t>
                </a:r>
                <a:r>
                  <a:rPr lang="en-US" dirty="0" smtClean="0"/>
                  <a:t> are fixed points of the map,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⟶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’</m:t>
                    </m:r>
                  </m:oMath>
                </a14:m>
                <a:r>
                  <a:rPr lang="en-US" dirty="0" smtClean="0"/>
                  <a:t>, whose existence can be shown.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1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two parameter model for expense constraints in online budgeting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Optimal bid can be mapped to static auction with a shaded virtual valuation.</a:t>
            </a:r>
          </a:p>
          <a:p>
            <a:pPr marL="0" indent="0"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Paper has more </a:t>
            </a:r>
            <a:r>
              <a:rPr lang="en-US" sz="3200" dirty="0" smtClean="0"/>
              <a:t>contents:  </a:t>
            </a:r>
            <a:r>
              <a:rPr lang="en-US" sz="3200" dirty="0"/>
              <a:t>MFE analysis and a finite horizon model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6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28"/>
    </mc:Choice>
    <mc:Fallback xmlns="">
      <p:transition spd="slow" advTm="27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Modeling Expense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Fixed budget over finite horizon =&gt; any balance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i="1" dirty="0" smtClean="0"/>
                  <a:t>worthless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852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2590800" y="3352800"/>
            <a:ext cx="0" cy="2133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90800" y="5486400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2043" y="4188767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Balance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651" y="571500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90800" y="3810000"/>
            <a:ext cx="2971800" cy="1676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4162" y="55765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9957" y="55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3081" y="36253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Modeling Expense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Stochastic fluctuations could </a:t>
            </a:r>
            <a:r>
              <a:rPr lang="en-US" dirty="0" smtClean="0"/>
              <a:t>cause spend </a:t>
            </a:r>
            <a:r>
              <a:rPr lang="en-US" dirty="0"/>
              <a:t>rate different from </a:t>
            </a:r>
            <a:r>
              <a:rPr lang="en-US" dirty="0" smtClean="0"/>
              <a:t>target.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90800" y="3352800"/>
            <a:ext cx="0" cy="2133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90800" y="5486400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2043" y="4188767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Balance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651" y="571500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14162" y="55765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9957" y="55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3081" y="36253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596243" y="3837214"/>
            <a:ext cx="3102428" cy="1289957"/>
          </a:xfrm>
          <a:custGeom>
            <a:avLst/>
            <a:gdLst>
              <a:gd name="connsiteX0" fmla="*/ 0 w 3102428"/>
              <a:gd name="connsiteY0" fmla="*/ 0 h 1289957"/>
              <a:gd name="connsiteX1" fmla="*/ 48986 w 3102428"/>
              <a:gd name="connsiteY1" fmla="*/ 130629 h 1289957"/>
              <a:gd name="connsiteX2" fmla="*/ 130628 w 3102428"/>
              <a:gd name="connsiteY2" fmla="*/ 179615 h 1289957"/>
              <a:gd name="connsiteX3" fmla="*/ 212271 w 3102428"/>
              <a:gd name="connsiteY3" fmla="*/ 244929 h 1289957"/>
              <a:gd name="connsiteX4" fmla="*/ 261257 w 3102428"/>
              <a:gd name="connsiteY4" fmla="*/ 261257 h 1289957"/>
              <a:gd name="connsiteX5" fmla="*/ 326571 w 3102428"/>
              <a:gd name="connsiteY5" fmla="*/ 293915 h 1289957"/>
              <a:gd name="connsiteX6" fmla="*/ 538843 w 3102428"/>
              <a:gd name="connsiteY6" fmla="*/ 326572 h 1289957"/>
              <a:gd name="connsiteX7" fmla="*/ 702128 w 3102428"/>
              <a:gd name="connsiteY7" fmla="*/ 359229 h 1289957"/>
              <a:gd name="connsiteX8" fmla="*/ 898071 w 3102428"/>
              <a:gd name="connsiteY8" fmla="*/ 375557 h 1289957"/>
              <a:gd name="connsiteX9" fmla="*/ 1094014 w 3102428"/>
              <a:gd name="connsiteY9" fmla="*/ 408215 h 1289957"/>
              <a:gd name="connsiteX10" fmla="*/ 1191986 w 3102428"/>
              <a:gd name="connsiteY10" fmla="*/ 424543 h 1289957"/>
              <a:gd name="connsiteX11" fmla="*/ 1306286 w 3102428"/>
              <a:gd name="connsiteY11" fmla="*/ 457200 h 1289957"/>
              <a:gd name="connsiteX12" fmla="*/ 1404257 w 3102428"/>
              <a:gd name="connsiteY12" fmla="*/ 506186 h 1289957"/>
              <a:gd name="connsiteX13" fmla="*/ 1518557 w 3102428"/>
              <a:gd name="connsiteY13" fmla="*/ 555172 h 1289957"/>
              <a:gd name="connsiteX14" fmla="*/ 1567543 w 3102428"/>
              <a:gd name="connsiteY14" fmla="*/ 604157 h 1289957"/>
              <a:gd name="connsiteX15" fmla="*/ 1616528 w 3102428"/>
              <a:gd name="connsiteY15" fmla="*/ 620486 h 1289957"/>
              <a:gd name="connsiteX16" fmla="*/ 1698171 w 3102428"/>
              <a:gd name="connsiteY16" fmla="*/ 653143 h 1289957"/>
              <a:gd name="connsiteX17" fmla="*/ 1894114 w 3102428"/>
              <a:gd name="connsiteY17" fmla="*/ 751115 h 1289957"/>
              <a:gd name="connsiteX18" fmla="*/ 2090057 w 3102428"/>
              <a:gd name="connsiteY18" fmla="*/ 865415 h 1289957"/>
              <a:gd name="connsiteX19" fmla="*/ 2139043 w 3102428"/>
              <a:gd name="connsiteY19" fmla="*/ 881743 h 1289957"/>
              <a:gd name="connsiteX20" fmla="*/ 2269671 w 3102428"/>
              <a:gd name="connsiteY20" fmla="*/ 914400 h 1289957"/>
              <a:gd name="connsiteX21" fmla="*/ 2318657 w 3102428"/>
              <a:gd name="connsiteY21" fmla="*/ 930729 h 1289957"/>
              <a:gd name="connsiteX22" fmla="*/ 2628900 w 3102428"/>
              <a:gd name="connsiteY22" fmla="*/ 947057 h 1289957"/>
              <a:gd name="connsiteX23" fmla="*/ 2710543 w 3102428"/>
              <a:gd name="connsiteY23" fmla="*/ 1028700 h 1289957"/>
              <a:gd name="connsiteX24" fmla="*/ 2759528 w 3102428"/>
              <a:gd name="connsiteY24" fmla="*/ 1077686 h 1289957"/>
              <a:gd name="connsiteX25" fmla="*/ 2890157 w 3102428"/>
              <a:gd name="connsiteY25" fmla="*/ 1191986 h 1289957"/>
              <a:gd name="connsiteX26" fmla="*/ 2988128 w 3102428"/>
              <a:gd name="connsiteY26" fmla="*/ 1240972 h 1289957"/>
              <a:gd name="connsiteX27" fmla="*/ 3037114 w 3102428"/>
              <a:gd name="connsiteY27" fmla="*/ 1257300 h 1289957"/>
              <a:gd name="connsiteX28" fmla="*/ 3102428 w 3102428"/>
              <a:gd name="connsiteY28" fmla="*/ 1289957 h 128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02428" h="1289957">
                <a:moveTo>
                  <a:pt x="0" y="0"/>
                </a:moveTo>
                <a:cubicBezTo>
                  <a:pt x="9633" y="48165"/>
                  <a:pt x="8389" y="95831"/>
                  <a:pt x="48986" y="130629"/>
                </a:cubicBezTo>
                <a:cubicBezTo>
                  <a:pt x="73082" y="151283"/>
                  <a:pt x="104803" y="161168"/>
                  <a:pt x="130628" y="179615"/>
                </a:cubicBezTo>
                <a:cubicBezTo>
                  <a:pt x="201495" y="230234"/>
                  <a:pt x="119460" y="198524"/>
                  <a:pt x="212271" y="244929"/>
                </a:cubicBezTo>
                <a:cubicBezTo>
                  <a:pt x="227666" y="252626"/>
                  <a:pt x="245437" y="254477"/>
                  <a:pt x="261257" y="261257"/>
                </a:cubicBezTo>
                <a:cubicBezTo>
                  <a:pt x="283630" y="270846"/>
                  <a:pt x="303780" y="285368"/>
                  <a:pt x="326571" y="293915"/>
                </a:cubicBezTo>
                <a:cubicBezTo>
                  <a:pt x="386108" y="316241"/>
                  <a:pt x="487286" y="320843"/>
                  <a:pt x="538843" y="326572"/>
                </a:cubicBezTo>
                <a:cubicBezTo>
                  <a:pt x="603706" y="342787"/>
                  <a:pt x="630071" y="351223"/>
                  <a:pt x="702128" y="359229"/>
                </a:cubicBezTo>
                <a:cubicBezTo>
                  <a:pt x="767268" y="366467"/>
                  <a:pt x="832890" y="368696"/>
                  <a:pt x="898071" y="375557"/>
                </a:cubicBezTo>
                <a:cubicBezTo>
                  <a:pt x="1009549" y="387291"/>
                  <a:pt x="996479" y="390482"/>
                  <a:pt x="1094014" y="408215"/>
                </a:cubicBezTo>
                <a:cubicBezTo>
                  <a:pt x="1126588" y="414137"/>
                  <a:pt x="1159521" y="418050"/>
                  <a:pt x="1191986" y="424543"/>
                </a:cubicBezTo>
                <a:cubicBezTo>
                  <a:pt x="1243235" y="434793"/>
                  <a:pt x="1259604" y="441640"/>
                  <a:pt x="1306286" y="457200"/>
                </a:cubicBezTo>
                <a:cubicBezTo>
                  <a:pt x="1446664" y="550786"/>
                  <a:pt x="1269056" y="438586"/>
                  <a:pt x="1404257" y="506186"/>
                </a:cubicBezTo>
                <a:cubicBezTo>
                  <a:pt x="1517021" y="562568"/>
                  <a:pt x="1382625" y="521188"/>
                  <a:pt x="1518557" y="555172"/>
                </a:cubicBezTo>
                <a:cubicBezTo>
                  <a:pt x="1534886" y="571500"/>
                  <a:pt x="1548329" y="591348"/>
                  <a:pt x="1567543" y="604157"/>
                </a:cubicBezTo>
                <a:cubicBezTo>
                  <a:pt x="1581864" y="613704"/>
                  <a:pt x="1600412" y="614443"/>
                  <a:pt x="1616528" y="620486"/>
                </a:cubicBezTo>
                <a:cubicBezTo>
                  <a:pt x="1643972" y="630778"/>
                  <a:pt x="1672439" y="639108"/>
                  <a:pt x="1698171" y="653143"/>
                </a:cubicBezTo>
                <a:cubicBezTo>
                  <a:pt x="1897140" y="761671"/>
                  <a:pt x="1695449" y="684891"/>
                  <a:pt x="1894114" y="751115"/>
                </a:cubicBezTo>
                <a:cubicBezTo>
                  <a:pt x="1941790" y="767008"/>
                  <a:pt x="2072878" y="854678"/>
                  <a:pt x="2090057" y="865415"/>
                </a:cubicBezTo>
                <a:cubicBezTo>
                  <a:pt x="2104653" y="874537"/>
                  <a:pt x="2122438" y="877214"/>
                  <a:pt x="2139043" y="881743"/>
                </a:cubicBezTo>
                <a:cubicBezTo>
                  <a:pt x="2182344" y="893552"/>
                  <a:pt x="2226128" y="903514"/>
                  <a:pt x="2269671" y="914400"/>
                </a:cubicBezTo>
                <a:cubicBezTo>
                  <a:pt x="2286369" y="918575"/>
                  <a:pt x="2301516" y="929171"/>
                  <a:pt x="2318657" y="930729"/>
                </a:cubicBezTo>
                <a:cubicBezTo>
                  <a:pt x="2421789" y="940105"/>
                  <a:pt x="2525486" y="941614"/>
                  <a:pt x="2628900" y="947057"/>
                </a:cubicBezTo>
                <a:cubicBezTo>
                  <a:pt x="2718706" y="1006929"/>
                  <a:pt x="2642509" y="947058"/>
                  <a:pt x="2710543" y="1028700"/>
                </a:cubicBezTo>
                <a:cubicBezTo>
                  <a:pt x="2725326" y="1046440"/>
                  <a:pt x="2744745" y="1059946"/>
                  <a:pt x="2759528" y="1077686"/>
                </a:cubicBezTo>
                <a:cubicBezTo>
                  <a:pt x="2810816" y="1139232"/>
                  <a:pt x="2782141" y="1155980"/>
                  <a:pt x="2890157" y="1191986"/>
                </a:cubicBezTo>
                <a:cubicBezTo>
                  <a:pt x="3013292" y="1233032"/>
                  <a:pt x="2861507" y="1177662"/>
                  <a:pt x="2988128" y="1240972"/>
                </a:cubicBezTo>
                <a:cubicBezTo>
                  <a:pt x="3003523" y="1248669"/>
                  <a:pt x="3021294" y="1250520"/>
                  <a:pt x="3037114" y="1257300"/>
                </a:cubicBezTo>
                <a:cubicBezTo>
                  <a:pt x="3059487" y="1266888"/>
                  <a:pt x="3102428" y="1289957"/>
                  <a:pt x="3102428" y="1289957"/>
                </a:cubicBezTo>
              </a:path>
            </a:pathLst>
          </a:custGeom>
          <a:noFill/>
          <a:ln w="3175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Modeling Expense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70C0"/>
                </a:solidFill>
              </a:rPr>
              <a:t>“…the </a:t>
            </a:r>
            <a:r>
              <a:rPr lang="en-US" sz="2800" i="1" dirty="0">
                <a:solidFill>
                  <a:srgbClr val="0070C0"/>
                </a:solidFill>
              </a:rPr>
              <a:t>nature of what this budget limit means for the </a:t>
            </a:r>
            <a:r>
              <a:rPr lang="en-US" sz="2800" i="1" dirty="0" smtClean="0">
                <a:solidFill>
                  <a:srgbClr val="0070C0"/>
                </a:solidFill>
              </a:rPr>
              <a:t>bidders themselves </a:t>
            </a:r>
            <a:r>
              <a:rPr lang="en-US" sz="2800" i="1" dirty="0">
                <a:solidFill>
                  <a:srgbClr val="0070C0"/>
                </a:solidFill>
              </a:rPr>
              <a:t>is somewhat of a </a:t>
            </a:r>
            <a:r>
              <a:rPr lang="en-US" sz="2800" i="1" dirty="0" smtClean="0">
                <a:solidFill>
                  <a:srgbClr val="0070C0"/>
                </a:solidFill>
              </a:rPr>
              <a:t>mystery. </a:t>
            </a:r>
            <a:r>
              <a:rPr lang="en-US" sz="2800" i="1" dirty="0">
                <a:solidFill>
                  <a:srgbClr val="0070C0"/>
                </a:solidFill>
              </a:rPr>
              <a:t>There seems to be some risk control element to it, </a:t>
            </a:r>
            <a:r>
              <a:rPr lang="en-US" sz="2800" i="1" dirty="0" smtClean="0">
                <a:solidFill>
                  <a:srgbClr val="0070C0"/>
                </a:solidFill>
              </a:rPr>
              <a:t>some purely </a:t>
            </a:r>
            <a:r>
              <a:rPr lang="en-US" sz="2800" i="1" dirty="0">
                <a:solidFill>
                  <a:srgbClr val="0070C0"/>
                </a:solidFill>
              </a:rPr>
              <a:t>administrative element to it, some bounded-rationality element to it, and </a:t>
            </a:r>
            <a:r>
              <a:rPr lang="en-US" sz="2800" i="1" dirty="0" smtClean="0">
                <a:solidFill>
                  <a:srgbClr val="0070C0"/>
                </a:solidFill>
              </a:rPr>
              <a:t>more…”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-- </a:t>
            </a:r>
            <a:r>
              <a:rPr lang="en-US" sz="2400" b="1" i="1" dirty="0" smtClean="0"/>
              <a:t>“</a:t>
            </a:r>
            <a:r>
              <a:rPr lang="en-US" sz="2400" i="1" dirty="0" smtClean="0"/>
              <a:t>Theory research at </a:t>
            </a:r>
            <a:r>
              <a:rPr lang="en-US" sz="2400" i="1" dirty="0" err="1" smtClean="0"/>
              <a:t>google</a:t>
            </a:r>
            <a:r>
              <a:rPr lang="en-US" sz="2400" b="1" i="1" dirty="0" smtClean="0"/>
              <a:t>”</a:t>
            </a:r>
            <a:r>
              <a:rPr lang="en-US" sz="2400" b="1" dirty="0" smtClean="0"/>
              <a:t>, </a:t>
            </a:r>
            <a:r>
              <a:rPr lang="en-US" sz="2400" dirty="0"/>
              <a:t>SIGACT News, </a:t>
            </a:r>
            <a:r>
              <a:rPr lang="en-US" sz="2400" dirty="0" smtClean="0"/>
              <a:t> 2008.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504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Modeling Expense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Add a fixed income,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per </a:t>
                </a:r>
                <a:r>
                  <a:rPr lang="en-US" dirty="0" smtClean="0"/>
                  <a:t>unit time to the balance and relax time horizon.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852" t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2590800" y="3352800"/>
            <a:ext cx="0" cy="2133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90800" y="5486400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2043" y="4188767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Balance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651" y="571500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9957" y="55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3081" y="36253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596243" y="3543300"/>
            <a:ext cx="3461657" cy="1355271"/>
          </a:xfrm>
          <a:custGeom>
            <a:avLst/>
            <a:gdLst>
              <a:gd name="connsiteX0" fmla="*/ 0 w 3461657"/>
              <a:gd name="connsiteY0" fmla="*/ 751114 h 1355271"/>
              <a:gd name="connsiteX1" fmla="*/ 65314 w 3461657"/>
              <a:gd name="connsiteY1" fmla="*/ 669471 h 1355271"/>
              <a:gd name="connsiteX2" fmla="*/ 114300 w 3461657"/>
              <a:gd name="connsiteY2" fmla="*/ 653143 h 1355271"/>
              <a:gd name="connsiteX3" fmla="*/ 244928 w 3461657"/>
              <a:gd name="connsiteY3" fmla="*/ 685800 h 1355271"/>
              <a:gd name="connsiteX4" fmla="*/ 326571 w 3461657"/>
              <a:gd name="connsiteY4" fmla="*/ 751114 h 1355271"/>
              <a:gd name="connsiteX5" fmla="*/ 375557 w 3461657"/>
              <a:gd name="connsiteY5" fmla="*/ 767443 h 1355271"/>
              <a:gd name="connsiteX6" fmla="*/ 457200 w 3461657"/>
              <a:gd name="connsiteY6" fmla="*/ 653143 h 1355271"/>
              <a:gd name="connsiteX7" fmla="*/ 506186 w 3461657"/>
              <a:gd name="connsiteY7" fmla="*/ 604157 h 1355271"/>
              <a:gd name="connsiteX8" fmla="*/ 538843 w 3461657"/>
              <a:gd name="connsiteY8" fmla="*/ 555171 h 1355271"/>
              <a:gd name="connsiteX9" fmla="*/ 587828 w 3461657"/>
              <a:gd name="connsiteY9" fmla="*/ 538843 h 1355271"/>
              <a:gd name="connsiteX10" fmla="*/ 636814 w 3461657"/>
              <a:gd name="connsiteY10" fmla="*/ 555171 h 1355271"/>
              <a:gd name="connsiteX11" fmla="*/ 734786 w 3461657"/>
              <a:gd name="connsiteY11" fmla="*/ 636814 h 1355271"/>
              <a:gd name="connsiteX12" fmla="*/ 816428 w 3461657"/>
              <a:gd name="connsiteY12" fmla="*/ 751114 h 1355271"/>
              <a:gd name="connsiteX13" fmla="*/ 881743 w 3461657"/>
              <a:gd name="connsiteY13" fmla="*/ 816429 h 1355271"/>
              <a:gd name="connsiteX14" fmla="*/ 930728 w 3461657"/>
              <a:gd name="connsiteY14" fmla="*/ 832757 h 1355271"/>
              <a:gd name="connsiteX15" fmla="*/ 963386 w 3461657"/>
              <a:gd name="connsiteY15" fmla="*/ 865414 h 1355271"/>
              <a:gd name="connsiteX16" fmla="*/ 1094014 w 3461657"/>
              <a:gd name="connsiteY16" fmla="*/ 636814 h 1355271"/>
              <a:gd name="connsiteX17" fmla="*/ 1191986 w 3461657"/>
              <a:gd name="connsiteY17" fmla="*/ 359229 h 1355271"/>
              <a:gd name="connsiteX18" fmla="*/ 1273628 w 3461657"/>
              <a:gd name="connsiteY18" fmla="*/ 195943 h 1355271"/>
              <a:gd name="connsiteX19" fmla="*/ 1322614 w 3461657"/>
              <a:gd name="connsiteY19" fmla="*/ 114300 h 1355271"/>
              <a:gd name="connsiteX20" fmla="*/ 1338943 w 3461657"/>
              <a:gd name="connsiteY20" fmla="*/ 65314 h 1355271"/>
              <a:gd name="connsiteX21" fmla="*/ 1436914 w 3461657"/>
              <a:gd name="connsiteY21" fmla="*/ 0 h 1355271"/>
              <a:gd name="connsiteX22" fmla="*/ 1583871 w 3461657"/>
              <a:gd name="connsiteY22" fmla="*/ 16329 h 1355271"/>
              <a:gd name="connsiteX23" fmla="*/ 1632857 w 3461657"/>
              <a:gd name="connsiteY23" fmla="*/ 32657 h 1355271"/>
              <a:gd name="connsiteX24" fmla="*/ 1681843 w 3461657"/>
              <a:gd name="connsiteY24" fmla="*/ 97971 h 1355271"/>
              <a:gd name="connsiteX25" fmla="*/ 1730828 w 3461657"/>
              <a:gd name="connsiteY25" fmla="*/ 130629 h 1355271"/>
              <a:gd name="connsiteX26" fmla="*/ 1747157 w 3461657"/>
              <a:gd name="connsiteY26" fmla="*/ 179614 h 1355271"/>
              <a:gd name="connsiteX27" fmla="*/ 1845128 w 3461657"/>
              <a:gd name="connsiteY27" fmla="*/ 293914 h 1355271"/>
              <a:gd name="connsiteX28" fmla="*/ 1877786 w 3461657"/>
              <a:gd name="connsiteY28" fmla="*/ 391886 h 1355271"/>
              <a:gd name="connsiteX29" fmla="*/ 1910443 w 3461657"/>
              <a:gd name="connsiteY29" fmla="*/ 506186 h 1355271"/>
              <a:gd name="connsiteX30" fmla="*/ 1943100 w 3461657"/>
              <a:gd name="connsiteY30" fmla="*/ 571500 h 1355271"/>
              <a:gd name="connsiteX31" fmla="*/ 1959428 w 3461657"/>
              <a:gd name="connsiteY31" fmla="*/ 620486 h 1355271"/>
              <a:gd name="connsiteX32" fmla="*/ 2024743 w 3461657"/>
              <a:gd name="connsiteY32" fmla="*/ 685800 h 1355271"/>
              <a:gd name="connsiteX33" fmla="*/ 2073728 w 3461657"/>
              <a:gd name="connsiteY33" fmla="*/ 832757 h 1355271"/>
              <a:gd name="connsiteX34" fmla="*/ 2139043 w 3461657"/>
              <a:gd name="connsiteY34" fmla="*/ 930729 h 1355271"/>
              <a:gd name="connsiteX35" fmla="*/ 2220686 w 3461657"/>
              <a:gd name="connsiteY35" fmla="*/ 1077686 h 1355271"/>
              <a:gd name="connsiteX36" fmla="*/ 2269671 w 3461657"/>
              <a:gd name="connsiteY36" fmla="*/ 1159329 h 1355271"/>
              <a:gd name="connsiteX37" fmla="*/ 2351314 w 3461657"/>
              <a:gd name="connsiteY37" fmla="*/ 1289957 h 1355271"/>
              <a:gd name="connsiteX38" fmla="*/ 2449286 w 3461657"/>
              <a:gd name="connsiteY38" fmla="*/ 1355271 h 1355271"/>
              <a:gd name="connsiteX39" fmla="*/ 2547257 w 3461657"/>
              <a:gd name="connsiteY39" fmla="*/ 1143000 h 1355271"/>
              <a:gd name="connsiteX40" fmla="*/ 2612571 w 3461657"/>
              <a:gd name="connsiteY40" fmla="*/ 996043 h 1355271"/>
              <a:gd name="connsiteX41" fmla="*/ 2710543 w 3461657"/>
              <a:gd name="connsiteY41" fmla="*/ 963386 h 1355271"/>
              <a:gd name="connsiteX42" fmla="*/ 3102428 w 3461657"/>
              <a:gd name="connsiteY42" fmla="*/ 947057 h 1355271"/>
              <a:gd name="connsiteX43" fmla="*/ 3135086 w 3461657"/>
              <a:gd name="connsiteY43" fmla="*/ 914400 h 1355271"/>
              <a:gd name="connsiteX44" fmla="*/ 3200400 w 3461657"/>
              <a:gd name="connsiteY44" fmla="*/ 865414 h 1355271"/>
              <a:gd name="connsiteX45" fmla="*/ 3249386 w 3461657"/>
              <a:gd name="connsiteY45" fmla="*/ 767443 h 1355271"/>
              <a:gd name="connsiteX46" fmla="*/ 3347357 w 3461657"/>
              <a:gd name="connsiteY46" fmla="*/ 734786 h 1355271"/>
              <a:gd name="connsiteX47" fmla="*/ 3396343 w 3461657"/>
              <a:gd name="connsiteY47" fmla="*/ 702129 h 1355271"/>
              <a:gd name="connsiteX48" fmla="*/ 3461657 w 3461657"/>
              <a:gd name="connsiteY48" fmla="*/ 669471 h 13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61657" h="1355271">
                <a:moveTo>
                  <a:pt x="0" y="751114"/>
                </a:moveTo>
                <a:cubicBezTo>
                  <a:pt x="21771" y="723900"/>
                  <a:pt x="38853" y="692152"/>
                  <a:pt x="65314" y="669471"/>
                </a:cubicBezTo>
                <a:cubicBezTo>
                  <a:pt x="78382" y="658270"/>
                  <a:pt x="97088" y="653143"/>
                  <a:pt x="114300" y="653143"/>
                </a:cubicBezTo>
                <a:cubicBezTo>
                  <a:pt x="153713" y="653143"/>
                  <a:pt x="206271" y="672914"/>
                  <a:pt x="244928" y="685800"/>
                </a:cubicBezTo>
                <a:cubicBezTo>
                  <a:pt x="275303" y="716174"/>
                  <a:pt x="285376" y="730517"/>
                  <a:pt x="326571" y="751114"/>
                </a:cubicBezTo>
                <a:cubicBezTo>
                  <a:pt x="341966" y="758811"/>
                  <a:pt x="359228" y="762000"/>
                  <a:pt x="375557" y="767443"/>
                </a:cubicBezTo>
                <a:cubicBezTo>
                  <a:pt x="502924" y="640076"/>
                  <a:pt x="349739" y="803588"/>
                  <a:pt x="457200" y="653143"/>
                </a:cubicBezTo>
                <a:cubicBezTo>
                  <a:pt x="470622" y="634352"/>
                  <a:pt x="491403" y="621897"/>
                  <a:pt x="506186" y="604157"/>
                </a:cubicBezTo>
                <a:cubicBezTo>
                  <a:pt x="518749" y="589081"/>
                  <a:pt x="523519" y="567430"/>
                  <a:pt x="538843" y="555171"/>
                </a:cubicBezTo>
                <a:cubicBezTo>
                  <a:pt x="552283" y="544419"/>
                  <a:pt x="571500" y="544286"/>
                  <a:pt x="587828" y="538843"/>
                </a:cubicBezTo>
                <a:cubicBezTo>
                  <a:pt x="604157" y="544286"/>
                  <a:pt x="621870" y="546632"/>
                  <a:pt x="636814" y="555171"/>
                </a:cubicBezTo>
                <a:cubicBezTo>
                  <a:pt x="660208" y="568539"/>
                  <a:pt x="713565" y="610288"/>
                  <a:pt x="734786" y="636814"/>
                </a:cubicBezTo>
                <a:cubicBezTo>
                  <a:pt x="816081" y="738431"/>
                  <a:pt x="709154" y="628515"/>
                  <a:pt x="816428" y="751114"/>
                </a:cubicBezTo>
                <a:cubicBezTo>
                  <a:pt x="836703" y="774286"/>
                  <a:pt x="852533" y="806693"/>
                  <a:pt x="881743" y="816429"/>
                </a:cubicBezTo>
                <a:lnTo>
                  <a:pt x="930728" y="832757"/>
                </a:lnTo>
                <a:cubicBezTo>
                  <a:pt x="941614" y="843643"/>
                  <a:pt x="947991" y="865414"/>
                  <a:pt x="963386" y="865414"/>
                </a:cubicBezTo>
                <a:cubicBezTo>
                  <a:pt x="1069333" y="865414"/>
                  <a:pt x="1080247" y="676394"/>
                  <a:pt x="1094014" y="636814"/>
                </a:cubicBezTo>
                <a:cubicBezTo>
                  <a:pt x="1248236" y="193424"/>
                  <a:pt x="1097497" y="642687"/>
                  <a:pt x="1191986" y="359229"/>
                </a:cubicBezTo>
                <a:cubicBezTo>
                  <a:pt x="1211230" y="301499"/>
                  <a:pt x="1244991" y="249637"/>
                  <a:pt x="1273628" y="195943"/>
                </a:cubicBezTo>
                <a:cubicBezTo>
                  <a:pt x="1288563" y="167940"/>
                  <a:pt x="1308421" y="142687"/>
                  <a:pt x="1322614" y="114300"/>
                </a:cubicBezTo>
                <a:cubicBezTo>
                  <a:pt x="1330311" y="98905"/>
                  <a:pt x="1326772" y="77485"/>
                  <a:pt x="1338943" y="65314"/>
                </a:cubicBezTo>
                <a:cubicBezTo>
                  <a:pt x="1366696" y="37561"/>
                  <a:pt x="1404257" y="21771"/>
                  <a:pt x="1436914" y="0"/>
                </a:cubicBezTo>
                <a:cubicBezTo>
                  <a:pt x="1485900" y="5443"/>
                  <a:pt x="1535254" y="8226"/>
                  <a:pt x="1583871" y="16329"/>
                </a:cubicBezTo>
                <a:cubicBezTo>
                  <a:pt x="1600849" y="19159"/>
                  <a:pt x="1619634" y="21638"/>
                  <a:pt x="1632857" y="32657"/>
                </a:cubicBezTo>
                <a:cubicBezTo>
                  <a:pt x="1653764" y="50079"/>
                  <a:pt x="1662600" y="78728"/>
                  <a:pt x="1681843" y="97971"/>
                </a:cubicBezTo>
                <a:cubicBezTo>
                  <a:pt x="1695720" y="111848"/>
                  <a:pt x="1714500" y="119743"/>
                  <a:pt x="1730828" y="130629"/>
                </a:cubicBezTo>
                <a:cubicBezTo>
                  <a:pt x="1736271" y="146957"/>
                  <a:pt x="1739460" y="164219"/>
                  <a:pt x="1747157" y="179614"/>
                </a:cubicBezTo>
                <a:cubicBezTo>
                  <a:pt x="1772026" y="229352"/>
                  <a:pt x="1804951" y="253737"/>
                  <a:pt x="1845128" y="293914"/>
                </a:cubicBezTo>
                <a:cubicBezTo>
                  <a:pt x="1856014" y="326571"/>
                  <a:pt x="1867662" y="358984"/>
                  <a:pt x="1877786" y="391886"/>
                </a:cubicBezTo>
                <a:cubicBezTo>
                  <a:pt x="1889439" y="429758"/>
                  <a:pt x="1896902" y="468947"/>
                  <a:pt x="1910443" y="506186"/>
                </a:cubicBezTo>
                <a:cubicBezTo>
                  <a:pt x="1918761" y="529062"/>
                  <a:pt x="1933512" y="549127"/>
                  <a:pt x="1943100" y="571500"/>
                </a:cubicBezTo>
                <a:cubicBezTo>
                  <a:pt x="1949880" y="587320"/>
                  <a:pt x="1949424" y="606480"/>
                  <a:pt x="1959428" y="620486"/>
                </a:cubicBezTo>
                <a:cubicBezTo>
                  <a:pt x="1977324" y="645540"/>
                  <a:pt x="2002971" y="664029"/>
                  <a:pt x="2024743" y="685800"/>
                </a:cubicBezTo>
                <a:cubicBezTo>
                  <a:pt x="2041071" y="734786"/>
                  <a:pt x="2051892" y="785966"/>
                  <a:pt x="2073728" y="832757"/>
                </a:cubicBezTo>
                <a:cubicBezTo>
                  <a:pt x="2090326" y="868324"/>
                  <a:pt x="2121490" y="895623"/>
                  <a:pt x="2139043" y="930729"/>
                </a:cubicBezTo>
                <a:cubicBezTo>
                  <a:pt x="2196804" y="1046253"/>
                  <a:pt x="2167775" y="998321"/>
                  <a:pt x="2220686" y="1077686"/>
                </a:cubicBezTo>
                <a:cubicBezTo>
                  <a:pt x="2255549" y="1182277"/>
                  <a:pt x="2212619" y="1077827"/>
                  <a:pt x="2269671" y="1159329"/>
                </a:cubicBezTo>
                <a:cubicBezTo>
                  <a:pt x="2299117" y="1201395"/>
                  <a:pt x="2324100" y="1246414"/>
                  <a:pt x="2351314" y="1289957"/>
                </a:cubicBezTo>
                <a:cubicBezTo>
                  <a:pt x="2372116" y="1323240"/>
                  <a:pt x="2449286" y="1355271"/>
                  <a:pt x="2449286" y="1355271"/>
                </a:cubicBezTo>
                <a:cubicBezTo>
                  <a:pt x="2488843" y="1276156"/>
                  <a:pt x="2509656" y="1237002"/>
                  <a:pt x="2547257" y="1143000"/>
                </a:cubicBezTo>
                <a:cubicBezTo>
                  <a:pt x="2554120" y="1125844"/>
                  <a:pt x="2579063" y="1016986"/>
                  <a:pt x="2612571" y="996043"/>
                </a:cubicBezTo>
                <a:cubicBezTo>
                  <a:pt x="2641762" y="977798"/>
                  <a:pt x="2676290" y="966811"/>
                  <a:pt x="2710543" y="963386"/>
                </a:cubicBezTo>
                <a:cubicBezTo>
                  <a:pt x="2840636" y="950377"/>
                  <a:pt x="2971800" y="952500"/>
                  <a:pt x="3102428" y="947057"/>
                </a:cubicBezTo>
                <a:cubicBezTo>
                  <a:pt x="3113314" y="936171"/>
                  <a:pt x="3123259" y="924256"/>
                  <a:pt x="3135086" y="914400"/>
                </a:cubicBezTo>
                <a:cubicBezTo>
                  <a:pt x="3155993" y="896978"/>
                  <a:pt x="3184582" y="887559"/>
                  <a:pt x="3200400" y="865414"/>
                </a:cubicBezTo>
                <a:cubicBezTo>
                  <a:pt x="3239123" y="811201"/>
                  <a:pt x="3188058" y="798107"/>
                  <a:pt x="3249386" y="767443"/>
                </a:cubicBezTo>
                <a:cubicBezTo>
                  <a:pt x="3280175" y="752048"/>
                  <a:pt x="3347357" y="734786"/>
                  <a:pt x="3347357" y="734786"/>
                </a:cubicBezTo>
                <a:cubicBezTo>
                  <a:pt x="3363686" y="723900"/>
                  <a:pt x="3378790" y="710905"/>
                  <a:pt x="3396343" y="702129"/>
                </a:cubicBezTo>
                <a:cubicBezTo>
                  <a:pt x="3471392" y="664604"/>
                  <a:pt x="3424767" y="706361"/>
                  <a:pt x="3461657" y="669471"/>
                </a:cubicBezTo>
              </a:path>
            </a:pathLst>
          </a:custGeom>
          <a:noFill/>
          <a:ln w="3175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Responsibility for expense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94762"/>
              </p:ext>
            </p:extLst>
          </p:nvPr>
        </p:nvGraphicFramePr>
        <p:xfrm>
          <a:off x="304800" y="1345753"/>
          <a:ext cx="8686800" cy="496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191000"/>
              </a:tblGrid>
              <a:tr h="94024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</a:t>
                      </a:r>
                      <a:r>
                        <a:rPr lang="en-US" sz="3600" baseline="0" dirty="0" smtClean="0"/>
                        <a:t>   </a:t>
                      </a:r>
                      <a:r>
                        <a:rPr lang="en-US" sz="3600" dirty="0" smtClean="0"/>
                        <a:t>Auctioneer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   Bidder</a:t>
                      </a:r>
                      <a:endParaRPr lang="en-US" sz="3600" dirty="0"/>
                    </a:p>
                  </a:txBody>
                  <a:tcPr/>
                </a:tc>
              </a:tr>
              <a:tr h="10902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Bids</a:t>
                      </a:r>
                      <a:r>
                        <a:rPr lang="en-US" sz="2400" baseline="0" dirty="0" smtClean="0"/>
                        <a:t> fixed -- Auction entry throttled.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Bids adjusted dynamically.</a:t>
                      </a:r>
                      <a:endParaRPr lang="en-US" sz="2400" dirty="0"/>
                    </a:p>
                  </a:txBody>
                  <a:tcPr/>
                </a:tc>
              </a:tr>
              <a:tr h="145364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Online bipartite matching between queries and bidders.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Online knapsack type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problems.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45364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Expense constraints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=</a:t>
                      </a:r>
                      <a:r>
                        <a:rPr lang="en-US" sz="2400" baseline="0" dirty="0" smtClean="0"/>
                        <a:t>  fixed budget</a:t>
                      </a:r>
                      <a:r>
                        <a:rPr lang="en-US" sz="2400" dirty="0" smtClean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Possible to model</a:t>
                      </a:r>
                      <a:r>
                        <a:rPr lang="en-US" sz="2400" baseline="0" dirty="0" smtClean="0"/>
                        <a:t> m</a:t>
                      </a:r>
                      <a:r>
                        <a:rPr lang="en-US" sz="2400" dirty="0" smtClean="0"/>
                        <a:t>ore general expense constraints.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5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.9|7.9|1.9|2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7|2|9.7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14.7|2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5.7|17.2|31.1|38.1|7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|3.7|13.7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7|7.8|4|8.3|6.1|1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0.4|11.8|1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5|0.5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22412</TotalTime>
  <Words>1727</Words>
  <Application>Microsoft Office PowerPoint</Application>
  <PresentationFormat>On-screen Show (4:3)</PresentationFormat>
  <Paragraphs>316</Paragraphs>
  <Slides>41</Slides>
  <Notes>11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Equation</vt:lpstr>
      <vt:lpstr>Expense constrained bidder optimization in repeated auctions</vt:lpstr>
      <vt:lpstr>Overview</vt:lpstr>
      <vt:lpstr>Three Aspects of Sponsored Search</vt:lpstr>
      <vt:lpstr>Motivation: Expense Constraints</vt:lpstr>
      <vt:lpstr>Modeling Expense Constraints</vt:lpstr>
      <vt:lpstr>Modeling Expense Constraints</vt:lpstr>
      <vt:lpstr>Modeling Expense Constraints</vt:lpstr>
      <vt:lpstr>Modeling Expense Constraints</vt:lpstr>
      <vt:lpstr>Responsibility for expense constraints</vt:lpstr>
      <vt:lpstr>Bid optimization</vt:lpstr>
      <vt:lpstr>Modeling aspects</vt:lpstr>
      <vt:lpstr>Preview</vt:lpstr>
      <vt:lpstr>Preview: Optimal Shading factors</vt:lpstr>
      <vt:lpstr>Overview</vt:lpstr>
      <vt:lpstr>Model: Budgeted Second Price</vt:lpstr>
      <vt:lpstr>Model: Budgeted Second Price</vt:lpstr>
      <vt:lpstr>The Value Function</vt:lpstr>
      <vt:lpstr>The Value Function</vt:lpstr>
      <vt:lpstr>Characterization of value function</vt:lpstr>
      <vt:lpstr>PowerPoint Presentation</vt:lpstr>
      <vt:lpstr>PowerPoint Presentation</vt:lpstr>
      <vt:lpstr>  </vt:lpstr>
      <vt:lpstr>Overview</vt:lpstr>
      <vt:lpstr>General Online Budgeting Model</vt:lpstr>
      <vt:lpstr>Ex1: Second Price Auction</vt:lpstr>
      <vt:lpstr>Ex2: GSP Auction</vt:lpstr>
      <vt:lpstr>Overview</vt:lpstr>
      <vt:lpstr>Limiting Regime: β⟶ 0</vt:lpstr>
      <vt:lpstr>Theorem</vt:lpstr>
      <vt:lpstr>Theorem</vt:lpstr>
      <vt:lpstr>PowerPoint Presentation</vt:lpstr>
      <vt:lpstr>Second Price Auction Example</vt:lpstr>
      <vt:lpstr>Optimal bid</vt:lpstr>
      <vt:lpstr>Optimal Scaling factor</vt:lpstr>
      <vt:lpstr>Optimal Bid: GSP</vt:lpstr>
      <vt:lpstr>Proof Overview</vt:lpstr>
      <vt:lpstr> </vt:lpstr>
      <vt:lpstr>PowerPoint Presentation</vt:lpstr>
      <vt:lpstr>Overview</vt:lpstr>
      <vt:lpstr>Stationarity in large markets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Bidding Strategies and Equilibria in Dynamic Auctions with Budget Constraints</dc:title>
  <dc:creator>ramki</dc:creator>
  <cp:lastModifiedBy>Gummadi, Ramki</cp:lastModifiedBy>
  <cp:revision>1792</cp:revision>
  <dcterms:created xsi:type="dcterms:W3CDTF">2012-05-28T21:51:51Z</dcterms:created>
  <dcterms:modified xsi:type="dcterms:W3CDTF">2013-04-06T00:27:46Z</dcterms:modified>
</cp:coreProperties>
</file>